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259" r:id="rId3"/>
    <p:sldId id="260" r:id="rId4"/>
    <p:sldId id="261" r:id="rId5"/>
    <p:sldId id="293" r:id="rId6"/>
    <p:sldId id="294" r:id="rId7"/>
    <p:sldId id="298" r:id="rId8"/>
    <p:sldId id="295" r:id="rId9"/>
    <p:sldId id="297" r:id="rId10"/>
    <p:sldId id="299" r:id="rId11"/>
    <p:sldId id="300" r:id="rId12"/>
    <p:sldId id="301" r:id="rId13"/>
    <p:sldId id="302" r:id="rId14"/>
    <p:sldId id="303" r:id="rId15"/>
    <p:sldId id="304" r:id="rId16"/>
    <p:sldId id="305" r:id="rId17"/>
    <p:sldId id="306" r:id="rId18"/>
    <p:sldId id="307" r:id="rId19"/>
    <p:sldId id="308" r:id="rId20"/>
    <p:sldId id="309" r:id="rId21"/>
    <p:sldId id="310" r:id="rId22"/>
    <p:sldId id="311" r:id="rId23"/>
    <p:sldId id="312" r:id="rId24"/>
    <p:sldId id="313" r:id="rId25"/>
    <p:sldId id="314" r:id="rId26"/>
    <p:sldId id="315" r:id="rId27"/>
    <p:sldId id="316" r:id="rId28"/>
    <p:sldId id="317" r:id="rId29"/>
    <p:sldId id="318" r:id="rId30"/>
    <p:sldId id="319" r:id="rId31"/>
    <p:sldId id="320" r:id="rId32"/>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16">
          <p15:clr>
            <a:srgbClr val="A4A3A4"/>
          </p15:clr>
        </p15:guide>
        <p15:guide id="2" pos="41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68" autoAdjust="0"/>
    <p:restoredTop sz="96314" autoAdjust="0"/>
  </p:normalViewPr>
  <p:slideViewPr>
    <p:cSldViewPr snapToGrid="0">
      <p:cViewPr varScale="1">
        <p:scale>
          <a:sx n="108" d="100"/>
          <a:sy n="108" d="100"/>
        </p:scale>
        <p:origin x="750" y="114"/>
      </p:cViewPr>
      <p:guideLst>
        <p:guide orient="horz" pos="3816"/>
        <p:guide pos="415"/>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D6FF29-85E4-418D-A7BF-98E4E175D089}"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0527AB-0B03-4A4C-964C-352F784078EE}" type="slidenum">
              <a:rPr lang="zh-CN" altLang="en-US" smtClean="0"/>
              <a:t>‹#›</a:t>
            </a:fld>
            <a:endParaRPr lang="zh-CN" altLang="en-US"/>
          </a:p>
        </p:txBody>
      </p:sp>
    </p:spTree>
    <p:extLst>
      <p:ext uri="{BB962C8B-B14F-4D97-AF65-F5344CB8AC3E}">
        <p14:creationId xmlns:p14="http://schemas.microsoft.com/office/powerpoint/2010/main" val="1834773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000527AB-0B03-4A4C-964C-352F784078EE}" type="slidenum">
              <a:rPr lang="zh-CN" altLang="en-US" smtClean="0"/>
              <a:t>15</a:t>
            </a:fld>
            <a:endParaRPr lang="zh-CN" altLang="en-US"/>
          </a:p>
        </p:txBody>
      </p:sp>
    </p:spTree>
    <p:extLst>
      <p:ext uri="{BB962C8B-B14F-4D97-AF65-F5344CB8AC3E}">
        <p14:creationId xmlns:p14="http://schemas.microsoft.com/office/powerpoint/2010/main" val="2295163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DA2CC75-8280-4D50-8556-C2874ADEF926}"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190E77-D57C-49F8-ADC2-FB99C50EBC2E}" type="slidenum">
              <a:rPr lang="zh-CN" altLang="en-US" smtClean="0"/>
              <a:t>‹#›</a:t>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DA2CC75-8280-4D50-8556-C2874ADEF926}" type="datetimeFigureOut">
              <a:rPr lang="zh-CN" altLang="en-US" smtClean="0"/>
              <a:t>2023-04-17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E190E77-D57C-49F8-ADC2-FB99C50EBC2E}" type="slidenum">
              <a:rPr lang="zh-CN" altLang="en-US" smtClean="0"/>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file:///D:\qq&#25991;&#20214;\712321467\Image\C2C\Image2\%7b75232B38-A165-1FB7-499C-2E1C792CACB5%7d.pn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A2CC75-8280-4D50-8556-C2874ADEF926}" type="datetimeFigureOut">
              <a:rPr lang="zh-CN" altLang="en-US" smtClean="0"/>
              <a:t>2023-04-17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90E77-D57C-49F8-ADC2-FB99C50EBC2E}" type="slidenum">
              <a:rPr lang="zh-CN" altLang="en-US" smtClean="0"/>
              <a:t>‹#›</a:t>
            </a:fld>
            <a:endParaRPr lang="zh-CN" altLang="en-US"/>
          </a:p>
        </p:txBody>
      </p:sp>
      <p:sp>
        <p:nvSpPr>
          <p:cNvPr id="7" name="页面-上"/>
          <p:cNvSpPr/>
          <p:nvPr userDrawn="1"/>
        </p:nvSpPr>
        <p:spPr>
          <a:xfrm>
            <a:off x="5778500" y="-22860000"/>
            <a:ext cx="635000" cy="635000"/>
          </a:xfrm>
          <a:prstGeom prst="ellipse">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页面-下"/>
          <p:cNvSpPr/>
          <p:nvPr userDrawn="1"/>
        </p:nvSpPr>
        <p:spPr>
          <a:xfrm>
            <a:off x="5778500" y="22860000"/>
            <a:ext cx="635000" cy="635000"/>
          </a:xfrm>
          <a:prstGeom prst="ellipse">
            <a:avLst/>
          </a:prstGeom>
          <a:noFill/>
          <a:ln w="12700" cap="flat" cmpd="sng" algn="ctr">
            <a:noFill/>
            <a:prstDash val="solid"/>
            <a:miter lim="800000"/>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1073743875" descr="学科网 zxxk.com"/>
          <p:cNvPicPr>
            <a:picLocks noChangeAspect="1"/>
          </p:cNvPicPr>
          <p:nvPr/>
        </p:nvPicPr>
        <p:blipFill>
          <a:blip r:link="rId4"/>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9" cy="6857999"/>
          </a:xfrm>
          <a:prstGeom prst="rect">
            <a:avLst/>
          </a:pr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11" name="图片 1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9700" y="0"/>
            <a:ext cx="10260457" cy="6328220"/>
          </a:xfrm>
          <a:custGeom>
            <a:avLst/>
            <a:gdLst>
              <a:gd name="connsiteX0" fmla="*/ 0 w 10260457"/>
              <a:gd name="connsiteY0" fmla="*/ 0 h 6328220"/>
              <a:gd name="connsiteX1" fmla="*/ 10260457 w 10260457"/>
              <a:gd name="connsiteY1" fmla="*/ 0 h 6328220"/>
              <a:gd name="connsiteX2" fmla="*/ 10260457 w 10260457"/>
              <a:gd name="connsiteY2" fmla="*/ 6328220 h 6328220"/>
              <a:gd name="connsiteX3" fmla="*/ 0 w 10260457"/>
              <a:gd name="connsiteY3" fmla="*/ 6328220 h 6328220"/>
            </a:gdLst>
            <a:ahLst/>
            <a:cxnLst>
              <a:cxn ang="0">
                <a:pos x="connsiteX0" y="connsiteY0"/>
              </a:cxn>
              <a:cxn ang="0">
                <a:pos x="connsiteX1" y="connsiteY1"/>
              </a:cxn>
              <a:cxn ang="0">
                <a:pos x="connsiteX2" y="connsiteY2"/>
              </a:cxn>
              <a:cxn ang="0">
                <a:pos x="connsiteX3" y="connsiteY3"/>
              </a:cxn>
            </a:cxnLst>
            <a:rect l="l" t="t" r="r" b="b"/>
            <a:pathLst>
              <a:path w="10260457" h="6328220">
                <a:moveTo>
                  <a:pt x="0" y="0"/>
                </a:moveTo>
                <a:lnTo>
                  <a:pt x="10260457" y="0"/>
                </a:lnTo>
                <a:lnTo>
                  <a:pt x="10260457" y="6328220"/>
                </a:lnTo>
                <a:lnTo>
                  <a:pt x="0" y="6328220"/>
                </a:lnTo>
                <a:close/>
              </a:path>
            </a:pathLst>
          </a:custGeom>
        </p:spPr>
      </p:pic>
      <p:pic>
        <p:nvPicPr>
          <p:cNvPr id="14" name="图片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153015"/>
            <a:ext cx="3106057" cy="704985"/>
          </a:xfrm>
          <a:prstGeom prst="rect">
            <a:avLst/>
          </a:prstGeom>
        </p:spPr>
      </p:pic>
      <p:pic>
        <p:nvPicPr>
          <p:cNvPr id="15" name="图片 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flipV="1">
            <a:off x="8140700" y="0"/>
            <a:ext cx="4051299" cy="919528"/>
          </a:xfrm>
          <a:prstGeom prst="rect">
            <a:avLst/>
          </a:prstGeom>
        </p:spPr>
      </p:pic>
      <p:sp>
        <p:nvSpPr>
          <p:cNvPr id="20" name="文本框 19"/>
          <p:cNvSpPr txBox="1"/>
          <p:nvPr/>
        </p:nvSpPr>
        <p:spPr>
          <a:xfrm>
            <a:off x="2313542" y="2398045"/>
            <a:ext cx="7564916" cy="1107996"/>
          </a:xfrm>
          <a:prstGeom prst="rect">
            <a:avLst/>
          </a:prstGeom>
          <a:noFill/>
        </p:spPr>
        <p:txBody>
          <a:bodyPr wrap="square" lIns="0" tIns="0" rIns="0" bIns="0" rtlCol="0">
            <a:spAutoFit/>
          </a:bodyPr>
          <a:lstStyle/>
          <a:p>
            <a:pPr algn="ctr"/>
            <a:r>
              <a:rPr lang="zh-CN" altLang="en-US" sz="7200" dirty="0">
                <a:gradFill>
                  <a:gsLst>
                    <a:gs pos="100000">
                      <a:srgbClr val="B41510"/>
                    </a:gs>
                    <a:gs pos="0">
                      <a:srgbClr val="E41B14"/>
                    </a:gs>
                  </a:gsLst>
                  <a:lin ang="5400000" scaled="1"/>
                </a:gradFill>
                <a:effectLst>
                  <a:outerShdw dist="38100" dir="2700000" algn="tl">
                    <a:srgbClr val="E7BC91"/>
                  </a:outerShdw>
                </a:effectLst>
                <a:latin typeface="汉仪超粗黑简" panose="02010609000101010101" pitchFamily="2" charset="-122"/>
                <a:ea typeface="汉仪超粗黑简" panose="02010609000101010101" pitchFamily="2" charset="-122"/>
                <a:cs typeface="阿里巴巴普惠体 H" panose="00020600040101010101" pitchFamily="18" charset="-122"/>
              </a:rPr>
              <a:t>党史小故事    篇</a:t>
            </a:r>
          </a:p>
        </p:txBody>
      </p:sp>
      <p:sp>
        <p:nvSpPr>
          <p:cNvPr id="22" name="矩形: 圆角 21"/>
          <p:cNvSpPr/>
          <p:nvPr/>
        </p:nvSpPr>
        <p:spPr>
          <a:xfrm>
            <a:off x="7172326" y="2514600"/>
            <a:ext cx="1514474" cy="883696"/>
          </a:xfrm>
          <a:prstGeom prst="roundRect">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latin typeface="汉仪秦川飞影W" panose="00020600040101010101" pitchFamily="18" charset="-122"/>
                <a:ea typeface="汉仪秦川飞影W" panose="00020600040101010101" pitchFamily="18" charset="-122"/>
              </a:rPr>
              <a:t>20</a:t>
            </a:r>
            <a:endParaRPr lang="zh-CN" altLang="en-US" sz="6000" dirty="0">
              <a:latin typeface="汉仪秦川飞影W" panose="00020600040101010101" pitchFamily="18" charset="-122"/>
              <a:ea typeface="汉仪秦川飞影W" panose="00020600040101010101" pitchFamily="18" charset="-122"/>
            </a:endParaRPr>
          </a:p>
        </p:txBody>
      </p:sp>
      <p:grpSp>
        <p:nvGrpSpPr>
          <p:cNvPr id="31" name="组合 30"/>
          <p:cNvGrpSpPr/>
          <p:nvPr/>
        </p:nvGrpSpPr>
        <p:grpSpPr>
          <a:xfrm>
            <a:off x="3133725" y="3730831"/>
            <a:ext cx="5924550" cy="338554"/>
            <a:chOff x="3133725" y="3928951"/>
            <a:chExt cx="5924550" cy="338554"/>
          </a:xfrm>
        </p:grpSpPr>
        <p:sp>
          <p:nvSpPr>
            <p:cNvPr id="30" name="矩形: 圆角 29"/>
            <p:cNvSpPr/>
            <p:nvPr/>
          </p:nvSpPr>
          <p:spPr>
            <a:xfrm>
              <a:off x="3133725" y="3928951"/>
              <a:ext cx="5924550" cy="338554"/>
            </a:xfrm>
            <a:prstGeom prst="roundRect">
              <a:avLst>
                <a:gd name="adj" fmla="val 50000"/>
              </a:avLst>
            </a:prstGeom>
            <a:solidFill>
              <a:schemeClr val="bg1">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3514725" y="3928951"/>
              <a:ext cx="5162550" cy="338554"/>
            </a:xfrm>
            <a:prstGeom prst="rect">
              <a:avLst/>
            </a:prstGeom>
            <a:noFill/>
          </p:spPr>
          <p:txBody>
            <a:bodyPr wrap="square" rtlCol="0">
              <a:spAutoFit/>
            </a:bodyPr>
            <a:lstStyle/>
            <a:p>
              <a:pPr algn="dist"/>
              <a:r>
                <a:rPr lang="zh-CN" altLang="en-US" sz="1600" dirty="0" smtClean="0">
                  <a:solidFill>
                    <a:schemeClr val="tx1">
                      <a:lumMod val="85000"/>
                      <a:lumOff val="15000"/>
                    </a:schemeClr>
                  </a:solidFill>
                  <a:latin typeface="思源黑体 CN Medium" panose="020B0600000000000000" pitchFamily="34" charset="-122"/>
                  <a:ea typeface="思源黑体 CN Medium" panose="020B0600000000000000" pitchFamily="34" charset="-122"/>
                  <a:sym typeface="+mn-lt"/>
                </a:rPr>
                <a:t>小学生</a:t>
              </a:r>
              <a:r>
                <a:rPr lang="zh-CN" altLang="en-US" sz="16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mn-lt"/>
                </a:rPr>
                <a:t>学党史红色教育</a:t>
              </a:r>
              <a:r>
                <a:rPr lang="en-US" altLang="zh-CN" sz="16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mn-lt"/>
                </a:rPr>
                <a:t>PPT</a:t>
              </a:r>
            </a:p>
          </p:txBody>
        </p:sp>
      </p:grpSp>
      <p:grpSp>
        <p:nvGrpSpPr>
          <p:cNvPr id="28" name="组合 27"/>
          <p:cNvGrpSpPr/>
          <p:nvPr/>
        </p:nvGrpSpPr>
        <p:grpSpPr>
          <a:xfrm>
            <a:off x="3937000" y="1447942"/>
            <a:ext cx="4318000" cy="338554"/>
            <a:chOff x="4191000" y="1601041"/>
            <a:chExt cx="3810000" cy="338554"/>
          </a:xfrm>
        </p:grpSpPr>
        <p:sp>
          <p:nvSpPr>
            <p:cNvPr id="21" name="文本框 20"/>
            <p:cNvSpPr txBox="1"/>
            <p:nvPr/>
          </p:nvSpPr>
          <p:spPr>
            <a:xfrm>
              <a:off x="4414837" y="1601041"/>
              <a:ext cx="3362326" cy="338554"/>
            </a:xfrm>
            <a:prstGeom prst="rect">
              <a:avLst/>
            </a:prstGeom>
            <a:noFill/>
          </p:spPr>
          <p:txBody>
            <a:bodyPr wrap="square" rtlCol="0">
              <a:spAutoFit/>
            </a:bodyPr>
            <a:lstStyle/>
            <a:p>
              <a:pPr algn="dist"/>
              <a:r>
                <a:rPr lang="zh-CN" altLang="en-US" sz="1600">
                  <a:solidFill>
                    <a:schemeClr val="tx1">
                      <a:lumMod val="85000"/>
                      <a:lumOff val="15000"/>
                    </a:schemeClr>
                  </a:solidFill>
                  <a:latin typeface="思源黑体 CN Medium" panose="020B0600000000000000" pitchFamily="34" charset="-122"/>
                  <a:ea typeface="思源黑体 CN Medium" panose="020B0600000000000000" pitchFamily="34" charset="-122"/>
                  <a:sym typeface="+mn-lt"/>
                </a:rPr>
                <a:t>百年党史天天学  红色精神记心间</a:t>
              </a:r>
            </a:p>
          </p:txBody>
        </p:sp>
        <p:grpSp>
          <p:nvGrpSpPr>
            <p:cNvPr id="27" name="组合 26"/>
            <p:cNvGrpSpPr/>
            <p:nvPr/>
          </p:nvGrpSpPr>
          <p:grpSpPr>
            <a:xfrm>
              <a:off x="4191000" y="1743075"/>
              <a:ext cx="3810000" cy="45719"/>
              <a:chOff x="4229100" y="1743075"/>
              <a:chExt cx="3810000" cy="45719"/>
            </a:xfrm>
          </p:grpSpPr>
          <p:sp>
            <p:nvSpPr>
              <p:cNvPr id="25" name="矩形 24"/>
              <p:cNvSpPr/>
              <p:nvPr/>
            </p:nvSpPr>
            <p:spPr>
              <a:xfrm>
                <a:off x="7886700" y="1743075"/>
                <a:ext cx="152400" cy="45719"/>
              </a:xfrm>
              <a:prstGeom prst="rect">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汉仪秦川飞影W" panose="00020600040101010101" pitchFamily="18" charset="-122"/>
                  <a:ea typeface="汉仪秦川飞影W" panose="00020600040101010101" pitchFamily="18" charset="-122"/>
                </a:endParaRPr>
              </a:p>
            </p:txBody>
          </p:sp>
          <p:sp>
            <p:nvSpPr>
              <p:cNvPr id="26" name="矩形 25"/>
              <p:cNvSpPr/>
              <p:nvPr/>
            </p:nvSpPr>
            <p:spPr>
              <a:xfrm>
                <a:off x="4229100" y="1743075"/>
                <a:ext cx="152400" cy="45719"/>
              </a:xfrm>
              <a:prstGeom prst="rect">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汉仪秦川飞影W" panose="00020600040101010101" pitchFamily="18" charset="-122"/>
                  <a:ea typeface="汉仪秦川飞影W" panose="00020600040101010101" pitchFamily="18" charset="-122"/>
                </a:endParaRPr>
              </a:p>
            </p:txBody>
          </p:sp>
        </p:grpSp>
      </p:grpSp>
      <p:sp>
        <p:nvSpPr>
          <p:cNvPr id="29" name="文本框 28"/>
          <p:cNvSpPr txBox="1"/>
          <p:nvPr/>
        </p:nvSpPr>
        <p:spPr>
          <a:xfrm>
            <a:off x="2847974" y="1953578"/>
            <a:ext cx="6581775" cy="261610"/>
          </a:xfrm>
          <a:prstGeom prst="rect">
            <a:avLst/>
          </a:prstGeom>
          <a:noFill/>
        </p:spPr>
        <p:txBody>
          <a:bodyPr wrap="square" rtlCol="0">
            <a:spAutoFit/>
          </a:bodyPr>
          <a:lstStyle/>
          <a:p>
            <a:pPr algn="dist"/>
            <a:r>
              <a:rPr lang="en-US" altLang="zh-CN" sz="1050">
                <a:solidFill>
                  <a:srgbClr val="B41510">
                    <a:alpha val="31000"/>
                  </a:srgbClr>
                </a:solidFill>
                <a:latin typeface="思源黑体 CN Medium" panose="020B0600000000000000" pitchFamily="34" charset="-122"/>
                <a:ea typeface="思源黑体 CN Medium" panose="020B0600000000000000" pitchFamily="34" charset="-122"/>
                <a:sym typeface="+mn-lt"/>
              </a:rPr>
              <a:t>DANG SHI XIAO GU SHI ER SHI PIAN</a:t>
            </a:r>
          </a:p>
        </p:txBody>
      </p:sp>
      <p:grpSp>
        <p:nvGrpSpPr>
          <p:cNvPr id="36" name="组合 35"/>
          <p:cNvGrpSpPr/>
          <p:nvPr/>
        </p:nvGrpSpPr>
        <p:grpSpPr>
          <a:xfrm>
            <a:off x="9233335" y="5470548"/>
            <a:ext cx="634130" cy="128910"/>
            <a:chOff x="5778935" y="5578946"/>
            <a:chExt cx="634130" cy="128910"/>
          </a:xfrm>
        </p:grpSpPr>
        <p:sp>
          <p:nvSpPr>
            <p:cNvPr id="32" name="星形: 五角 16"/>
            <p:cNvSpPr/>
            <p:nvPr/>
          </p:nvSpPr>
          <p:spPr>
            <a:xfrm>
              <a:off x="6261535" y="5578946"/>
              <a:ext cx="151530" cy="128910"/>
            </a:xfrm>
            <a:prstGeom prst="star5">
              <a:avLst>
                <a:gd name="adj" fmla="val 25303"/>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33" name="星形: 五角 16"/>
            <p:cNvSpPr/>
            <p:nvPr/>
          </p:nvSpPr>
          <p:spPr>
            <a:xfrm>
              <a:off x="6020235" y="5578946"/>
              <a:ext cx="151530" cy="128910"/>
            </a:xfrm>
            <a:prstGeom prst="star5">
              <a:avLst>
                <a:gd name="adj" fmla="val 25303"/>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34" name="星形: 五角 16"/>
            <p:cNvSpPr/>
            <p:nvPr/>
          </p:nvSpPr>
          <p:spPr>
            <a:xfrm>
              <a:off x="5778935" y="5578946"/>
              <a:ext cx="151530" cy="128910"/>
            </a:xfrm>
            <a:prstGeom prst="star5">
              <a:avLst>
                <a:gd name="adj" fmla="val 25303"/>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sp>
        <p:nvSpPr>
          <p:cNvPr id="37" name="文本框 36"/>
          <p:cNvSpPr txBox="1"/>
          <p:nvPr/>
        </p:nvSpPr>
        <p:spPr>
          <a:xfrm>
            <a:off x="2413000" y="4294113"/>
            <a:ext cx="7366000" cy="705129"/>
          </a:xfrm>
          <a:prstGeom prst="rect">
            <a:avLst/>
          </a:prstGeom>
          <a:noFill/>
        </p:spPr>
        <p:txBody>
          <a:bodyPr wrap="square" rtlCol="0">
            <a:spAutoFit/>
          </a:bodyPr>
          <a:lstStyle/>
          <a:p>
            <a:pPr algn="ctr">
              <a:lnSpc>
                <a:spcPct val="150000"/>
              </a:lnSpc>
            </a:pPr>
            <a:r>
              <a:rPr lang="zh-CN" altLang="en-US" sz="14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 从</a:t>
            </a:r>
            <a:r>
              <a:rPr lang="en-US" altLang="zh-CN" sz="14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1921</a:t>
            </a:r>
            <a:r>
              <a:rPr lang="zh-CN" altLang="en-US" sz="14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年到</a:t>
            </a:r>
            <a:r>
              <a:rPr lang="en-US" altLang="zh-CN" sz="14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2021</a:t>
            </a:r>
            <a:r>
              <a:rPr lang="zh-CN" altLang="en-US" sz="14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年，中国共产党走过了整整一百年的历程。这是用鲜血、汗水、泪水、勇气、智慧、力量写就的百年</a:t>
            </a:r>
            <a:endParaRPr lang="en-US" altLang="zh-CN" sz="14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endParaRPr>
          </a:p>
        </p:txBody>
      </p:sp>
      <p:grpSp>
        <p:nvGrpSpPr>
          <p:cNvPr id="40" name="组合 39"/>
          <p:cNvGrpSpPr/>
          <p:nvPr/>
        </p:nvGrpSpPr>
        <p:grpSpPr>
          <a:xfrm flipH="1">
            <a:off x="11578243" y="3557286"/>
            <a:ext cx="279927" cy="1239632"/>
            <a:chOff x="8290832" y="4887686"/>
            <a:chExt cx="296617" cy="1313542"/>
          </a:xfrm>
          <a:solidFill>
            <a:srgbClr val="FBF7E9"/>
          </a:solidFill>
        </p:grpSpPr>
        <p:grpSp>
          <p:nvGrpSpPr>
            <p:cNvPr id="41" name="组合 40"/>
            <p:cNvGrpSpPr/>
            <p:nvPr/>
          </p:nvGrpSpPr>
          <p:grpSpPr>
            <a:xfrm>
              <a:off x="8452757" y="5040086"/>
              <a:ext cx="134692" cy="1161142"/>
              <a:chOff x="8490857" y="4963886"/>
              <a:chExt cx="134692" cy="1161142"/>
            </a:xfrm>
            <a:grpFill/>
          </p:grpSpPr>
          <p:sp>
            <p:nvSpPr>
              <p:cNvPr id="48" name="等腰三角形 47"/>
              <p:cNvSpPr/>
              <p:nvPr/>
            </p:nvSpPr>
            <p:spPr>
              <a:xfrm>
                <a:off x="8490857" y="4963886"/>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等腰三角形 48"/>
              <p:cNvSpPr/>
              <p:nvPr/>
            </p:nvSpPr>
            <p:spPr>
              <a:xfrm>
                <a:off x="8490857" y="5225143"/>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等腰三角形 49"/>
              <p:cNvSpPr/>
              <p:nvPr/>
            </p:nvSpPr>
            <p:spPr>
              <a:xfrm>
                <a:off x="8490857" y="5486400"/>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等腰三角形 50"/>
              <p:cNvSpPr/>
              <p:nvPr/>
            </p:nvSpPr>
            <p:spPr>
              <a:xfrm>
                <a:off x="8490857" y="5747657"/>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等腰三角形 51"/>
              <p:cNvSpPr/>
              <p:nvPr/>
            </p:nvSpPr>
            <p:spPr>
              <a:xfrm>
                <a:off x="8490857" y="6008914"/>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2" name="组合 41"/>
            <p:cNvGrpSpPr/>
            <p:nvPr/>
          </p:nvGrpSpPr>
          <p:grpSpPr>
            <a:xfrm>
              <a:off x="8290832" y="4887686"/>
              <a:ext cx="134692" cy="1161142"/>
              <a:chOff x="8490857" y="4963886"/>
              <a:chExt cx="134692" cy="1161142"/>
            </a:xfrm>
            <a:grpFill/>
          </p:grpSpPr>
          <p:sp>
            <p:nvSpPr>
              <p:cNvPr id="43" name="等腰三角形 42"/>
              <p:cNvSpPr/>
              <p:nvPr/>
            </p:nvSpPr>
            <p:spPr>
              <a:xfrm>
                <a:off x="8490857" y="4963886"/>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等腰三角形 43"/>
              <p:cNvSpPr/>
              <p:nvPr/>
            </p:nvSpPr>
            <p:spPr>
              <a:xfrm>
                <a:off x="8490857" y="5225143"/>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等腰三角形 44"/>
              <p:cNvSpPr/>
              <p:nvPr/>
            </p:nvSpPr>
            <p:spPr>
              <a:xfrm>
                <a:off x="8490857" y="5486400"/>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等腰三角形 45"/>
              <p:cNvSpPr/>
              <p:nvPr/>
            </p:nvSpPr>
            <p:spPr>
              <a:xfrm>
                <a:off x="8490857" y="5747657"/>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等腰三角形 46"/>
              <p:cNvSpPr/>
              <p:nvPr/>
            </p:nvSpPr>
            <p:spPr>
              <a:xfrm>
                <a:off x="8490857" y="6008914"/>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76" name="组合 75"/>
          <p:cNvGrpSpPr/>
          <p:nvPr/>
        </p:nvGrpSpPr>
        <p:grpSpPr>
          <a:xfrm rot="5400000" flipH="1">
            <a:off x="881017" y="321701"/>
            <a:ext cx="218179" cy="966187"/>
            <a:chOff x="8290832" y="4887686"/>
            <a:chExt cx="296617" cy="1313542"/>
          </a:xfrm>
          <a:solidFill>
            <a:srgbClr val="FBF7E9"/>
          </a:solidFill>
        </p:grpSpPr>
        <p:grpSp>
          <p:nvGrpSpPr>
            <p:cNvPr id="77" name="组合 76"/>
            <p:cNvGrpSpPr/>
            <p:nvPr/>
          </p:nvGrpSpPr>
          <p:grpSpPr>
            <a:xfrm>
              <a:off x="8452757" y="5040086"/>
              <a:ext cx="134692" cy="1161142"/>
              <a:chOff x="8490857" y="4963886"/>
              <a:chExt cx="134692" cy="1161142"/>
            </a:xfrm>
            <a:grpFill/>
          </p:grpSpPr>
          <p:sp>
            <p:nvSpPr>
              <p:cNvPr id="84" name="等腰三角形 83"/>
              <p:cNvSpPr/>
              <p:nvPr/>
            </p:nvSpPr>
            <p:spPr>
              <a:xfrm>
                <a:off x="8490857" y="4963886"/>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等腰三角形 84"/>
              <p:cNvSpPr/>
              <p:nvPr/>
            </p:nvSpPr>
            <p:spPr>
              <a:xfrm>
                <a:off x="8490857" y="5225143"/>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等腰三角形 85"/>
              <p:cNvSpPr/>
              <p:nvPr/>
            </p:nvSpPr>
            <p:spPr>
              <a:xfrm>
                <a:off x="8490857" y="5486400"/>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等腰三角形 86"/>
              <p:cNvSpPr/>
              <p:nvPr/>
            </p:nvSpPr>
            <p:spPr>
              <a:xfrm>
                <a:off x="8490857" y="5747657"/>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等腰三角形 87"/>
              <p:cNvSpPr/>
              <p:nvPr/>
            </p:nvSpPr>
            <p:spPr>
              <a:xfrm>
                <a:off x="8490857" y="6008914"/>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8" name="组合 77"/>
            <p:cNvGrpSpPr/>
            <p:nvPr/>
          </p:nvGrpSpPr>
          <p:grpSpPr>
            <a:xfrm>
              <a:off x="8290832" y="4887686"/>
              <a:ext cx="134692" cy="1161142"/>
              <a:chOff x="8490857" y="4963886"/>
              <a:chExt cx="134692" cy="1161142"/>
            </a:xfrm>
            <a:grpFill/>
          </p:grpSpPr>
          <p:sp>
            <p:nvSpPr>
              <p:cNvPr id="79" name="等腰三角形 78"/>
              <p:cNvSpPr/>
              <p:nvPr/>
            </p:nvSpPr>
            <p:spPr>
              <a:xfrm>
                <a:off x="8490857" y="4963886"/>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等腰三角形 79"/>
              <p:cNvSpPr/>
              <p:nvPr/>
            </p:nvSpPr>
            <p:spPr>
              <a:xfrm>
                <a:off x="8490857" y="5225143"/>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等腰三角形 80"/>
              <p:cNvSpPr/>
              <p:nvPr/>
            </p:nvSpPr>
            <p:spPr>
              <a:xfrm>
                <a:off x="8490857" y="5486400"/>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等腰三角形 81"/>
              <p:cNvSpPr/>
              <p:nvPr/>
            </p:nvSpPr>
            <p:spPr>
              <a:xfrm>
                <a:off x="8490857" y="5747657"/>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等腰三角形 82"/>
              <p:cNvSpPr/>
              <p:nvPr/>
            </p:nvSpPr>
            <p:spPr>
              <a:xfrm>
                <a:off x="8490857" y="6008914"/>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00" name="图片 9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2287" y="3890639"/>
            <a:ext cx="2183356" cy="3055073"/>
          </a:xfrm>
          <a:prstGeom prst="rect">
            <a:avLst/>
          </a:prstGeom>
        </p:spPr>
      </p:pic>
      <p:pic>
        <p:nvPicPr>
          <p:cNvPr id="106" name="图片 10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894820" y="1658618"/>
            <a:ext cx="807469" cy="474982"/>
          </a:xfrm>
          <a:prstGeom prst="rect">
            <a:avLst/>
          </a:prstGeom>
        </p:spPr>
      </p:pic>
      <p:pic>
        <p:nvPicPr>
          <p:cNvPr id="107" name="图片 10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9085943" y="6153015"/>
            <a:ext cx="3106057" cy="704985"/>
          </a:xfrm>
          <a:prstGeom prst="rect">
            <a:avLst/>
          </a:prstGeom>
        </p:spPr>
      </p:pic>
      <p:pic>
        <p:nvPicPr>
          <p:cNvPr id="10" name="图片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715500" y="5170060"/>
            <a:ext cx="2476500" cy="168794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500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advTm="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1000"/>
                                        <p:tgtEl>
                                          <p:spTgt spid="100"/>
                                        </p:tgtEl>
                                      </p:cBhvr>
                                    </p:animEffect>
                                    <p:anim calcmode="lin" valueType="num">
                                      <p:cBhvr>
                                        <p:cTn id="8" dur="1000" fill="hold"/>
                                        <p:tgtEl>
                                          <p:spTgt spid="100"/>
                                        </p:tgtEl>
                                        <p:attrNameLst>
                                          <p:attrName>ppt_x</p:attrName>
                                        </p:attrNameLst>
                                      </p:cBhvr>
                                      <p:tavLst>
                                        <p:tav tm="0">
                                          <p:val>
                                            <p:strVal val="#ppt_x"/>
                                          </p:val>
                                        </p:tav>
                                        <p:tav tm="100000">
                                          <p:val>
                                            <p:strVal val="#ppt_x"/>
                                          </p:val>
                                        </p:tav>
                                      </p:tavLst>
                                    </p:anim>
                                    <p:anim calcmode="lin" valueType="num">
                                      <p:cBhvr>
                                        <p:cTn id="9" dur="1000" fill="hold"/>
                                        <p:tgtEl>
                                          <p:spTgt spid="100"/>
                                        </p:tgtEl>
                                        <p:attrNameLst>
                                          <p:attrName>ppt_y</p:attrName>
                                        </p:attrNameLst>
                                      </p:cBhvr>
                                      <p:tavLst>
                                        <p:tav tm="0">
                                          <p:val>
                                            <p:strVal val="#ppt_y+.1"/>
                                          </p:val>
                                        </p:tav>
                                        <p:tav tm="100000">
                                          <p:val>
                                            <p:strVal val="#ppt_y"/>
                                          </p:val>
                                        </p:tav>
                                      </p:tavLst>
                                    </p:anim>
                                  </p:childTnLst>
                                </p:cTn>
                              </p:par>
                              <p:par>
                                <p:cTn id="10" presetID="10" presetClass="entr" presetSubtype="0" decel="100000" fill="hold"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stCondLst>
                                            <p:cond delay="0"/>
                                          </p:stCondLst>
                                        </p:cTn>
                                        <p:tgtEl>
                                          <p:spTgt spid="40"/>
                                        </p:tgtEl>
                                      </p:cBhvr>
                                    </p:animEffect>
                                    <p:anim to="0" calcmode="lin" valueType="num">
                                      <p:cBhvr>
                                        <p:cTn id="13" dur="500" fill="hold">
                                          <p:stCondLst>
                                            <p:cond delay="0"/>
                                          </p:stCondLst>
                                        </p:cTn>
                                        <p:tgtEl>
                                          <p:spTgt spid="40"/>
                                        </p:tgtEl>
                                        <p:attrNameLst>
                                          <p:attrName>ppt_x</p:attrName>
                                        </p:attrNameLst>
                                      </p:cBhvr>
                                      <p:tavLst>
                                        <p:tav tm="0">
                                          <p:val>
                                            <p:strVal val="#ppt_x-.05"/>
                                          </p:val>
                                        </p:tav>
                                        <p:tav tm="100000">
                                          <p:val>
                                            <p:strVal val="#ppt_x"/>
                                          </p:val>
                                        </p:tav>
                                      </p:tavLst>
                                    </p:anim>
                                  </p:childTnLst>
                                </p:cTn>
                              </p:par>
                            </p:childTnLst>
                          </p:cTn>
                        </p:par>
                        <p:par>
                          <p:cTn id="14" fill="hold" nodeType="afterGroup">
                            <p:stCondLst>
                              <p:cond delay="1000"/>
                            </p:stCondLst>
                            <p:childTnLst>
                              <p:par>
                                <p:cTn id="15" presetID="10" presetClass="entr" presetSubtype="0" decel="100000"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stCondLst>
                                            <p:cond delay="0"/>
                                          </p:stCondLst>
                                        </p:cTn>
                                        <p:tgtEl>
                                          <p:spTgt spid="28"/>
                                        </p:tgtEl>
                                      </p:cBhvr>
                                    </p:animEffect>
                                    <p:anim to="0" calcmode="lin" valueType="num">
                                      <p:cBhvr>
                                        <p:cTn id="18" dur="500" fill="hold">
                                          <p:stCondLst>
                                            <p:cond delay="0"/>
                                          </p:stCondLst>
                                        </p:cTn>
                                        <p:tgtEl>
                                          <p:spTgt spid="28"/>
                                        </p:tgtEl>
                                        <p:attrNameLst>
                                          <p:attrName>ppt_x</p:attrName>
                                        </p:attrNameLst>
                                      </p:cBhvr>
                                      <p:tavLst>
                                        <p:tav tm="0">
                                          <p:val>
                                            <p:strVal val="#ppt_x-.05"/>
                                          </p:val>
                                        </p:tav>
                                        <p:tav tm="100000">
                                          <p:val>
                                            <p:strVal val="#ppt_x"/>
                                          </p:val>
                                        </p:tav>
                                      </p:tavLst>
                                    </p:anim>
                                  </p:childTnLst>
                                </p:cTn>
                              </p:par>
                            </p:childTnLst>
                          </p:cTn>
                        </p:par>
                        <p:par>
                          <p:cTn id="19" fill="hold" nodeType="afterGroup">
                            <p:stCondLst>
                              <p:cond delay="1500"/>
                            </p:stCondLst>
                            <p:childTnLst>
                              <p:par>
                                <p:cTn id="20" presetID="10" presetClass="entr" presetSubtype="0" decel="100000" fill="hold" nodeType="after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stCondLst>
                                            <p:cond delay="0"/>
                                          </p:stCondLst>
                                        </p:cTn>
                                        <p:tgtEl>
                                          <p:spTgt spid="36"/>
                                        </p:tgtEl>
                                      </p:cBhvr>
                                    </p:animEffect>
                                    <p:anim to="0" calcmode="lin" valueType="num">
                                      <p:cBhvr>
                                        <p:cTn id="23" dur="500" fill="hold">
                                          <p:stCondLst>
                                            <p:cond delay="0"/>
                                          </p:stCondLst>
                                        </p:cTn>
                                        <p:tgtEl>
                                          <p:spTgt spid="36"/>
                                        </p:tgtEl>
                                        <p:attrNameLst>
                                          <p:attrName>ppt_x</p:attrName>
                                        </p:attrNameLst>
                                      </p:cBhvr>
                                      <p:tavLst>
                                        <p:tav tm="0">
                                          <p:val>
                                            <p:strVal val="#ppt_x-.05"/>
                                          </p:val>
                                        </p:tav>
                                        <p:tav tm="100000">
                                          <p:val>
                                            <p:strVal val="#ppt_x"/>
                                          </p:val>
                                        </p:tav>
                                      </p:tavLst>
                                    </p:anim>
                                  </p:childTnLst>
                                </p:cTn>
                              </p:par>
                            </p:childTnLst>
                          </p:cTn>
                        </p:par>
                        <p:par>
                          <p:cTn id="24" fill="hold" nodeType="afterGroup">
                            <p:stCondLst>
                              <p:cond delay="2000"/>
                            </p:stCondLst>
                            <p:childTnLst>
                              <p:par>
                                <p:cTn id="25" presetID="10" presetClass="entr" presetSubtype="0" decel="100000"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stCondLst>
                                            <p:cond delay="0"/>
                                          </p:stCondLst>
                                        </p:cTn>
                                        <p:tgtEl>
                                          <p:spTgt spid="29"/>
                                        </p:tgtEl>
                                      </p:cBhvr>
                                    </p:animEffect>
                                    <p:anim to="0" calcmode="lin" valueType="num">
                                      <p:cBhvr>
                                        <p:cTn id="28" dur="500" fill="hold">
                                          <p:stCondLst>
                                            <p:cond delay="0"/>
                                          </p:stCondLst>
                                        </p:cTn>
                                        <p:tgtEl>
                                          <p:spTgt spid="29"/>
                                        </p:tgtEl>
                                        <p:attrNameLst>
                                          <p:attrName>ppt_x</p:attrName>
                                        </p:attrNameLst>
                                      </p:cBhvr>
                                      <p:tavLst>
                                        <p:tav tm="0">
                                          <p:val>
                                            <p:strVal val="#ppt_x-.05"/>
                                          </p:val>
                                        </p:tav>
                                        <p:tav tm="100000">
                                          <p:val>
                                            <p:strVal val="#ppt_x"/>
                                          </p:val>
                                        </p:tav>
                                      </p:tavLst>
                                    </p:anim>
                                  </p:childTnLst>
                                </p:cTn>
                              </p:par>
                            </p:childTnLst>
                          </p:cTn>
                        </p:par>
                        <p:par>
                          <p:cTn id="29" fill="hold" nodeType="afterGroup">
                            <p:stCondLst>
                              <p:cond delay="2500"/>
                            </p:stCondLst>
                            <p:childTnLst>
                              <p:par>
                                <p:cTn id="30" presetID="10" presetClass="entr" presetSubtype="0" decel="100000"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stCondLst>
                                            <p:cond delay="0"/>
                                          </p:stCondLst>
                                        </p:cTn>
                                        <p:tgtEl>
                                          <p:spTgt spid="20"/>
                                        </p:tgtEl>
                                      </p:cBhvr>
                                    </p:animEffect>
                                    <p:anim to="0" calcmode="lin" valueType="num">
                                      <p:cBhvr>
                                        <p:cTn id="33" dur="500" fill="hold">
                                          <p:stCondLst>
                                            <p:cond delay="0"/>
                                          </p:stCondLst>
                                        </p:cTn>
                                        <p:tgtEl>
                                          <p:spTgt spid="20"/>
                                        </p:tgtEl>
                                        <p:attrNameLst>
                                          <p:attrName>ppt_x</p:attrName>
                                        </p:attrNameLst>
                                      </p:cBhvr>
                                      <p:tavLst>
                                        <p:tav tm="0">
                                          <p:val>
                                            <p:strVal val="#ppt_x-.05"/>
                                          </p:val>
                                        </p:tav>
                                        <p:tav tm="100000">
                                          <p:val>
                                            <p:strVal val="#ppt_x"/>
                                          </p:val>
                                        </p:tav>
                                      </p:tavLst>
                                    </p:anim>
                                  </p:childTnLst>
                                </p:cTn>
                              </p:par>
                            </p:childTnLst>
                          </p:cTn>
                        </p:par>
                        <p:par>
                          <p:cTn id="34" fill="hold" nodeType="afterGroup">
                            <p:stCondLst>
                              <p:cond delay="3000"/>
                            </p:stCondLst>
                            <p:childTnLst>
                              <p:par>
                                <p:cTn id="35" presetID="10" presetClass="entr" presetSubtype="0" decel="10000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stCondLst>
                                            <p:cond delay="0"/>
                                          </p:stCondLst>
                                        </p:cTn>
                                        <p:tgtEl>
                                          <p:spTgt spid="22"/>
                                        </p:tgtEl>
                                      </p:cBhvr>
                                    </p:animEffect>
                                    <p:anim to="0" calcmode="lin" valueType="num">
                                      <p:cBhvr>
                                        <p:cTn id="38" dur="500" fill="hold">
                                          <p:stCondLst>
                                            <p:cond delay="0"/>
                                          </p:stCondLst>
                                        </p:cTn>
                                        <p:tgtEl>
                                          <p:spTgt spid="22"/>
                                        </p:tgtEl>
                                        <p:attrNameLst>
                                          <p:attrName>ppt_x</p:attrName>
                                        </p:attrNameLst>
                                      </p:cBhvr>
                                      <p:tavLst>
                                        <p:tav tm="0">
                                          <p:val>
                                            <p:strVal val="#ppt_x-.05"/>
                                          </p:val>
                                        </p:tav>
                                        <p:tav tm="100000">
                                          <p:val>
                                            <p:strVal val="#ppt_x"/>
                                          </p:val>
                                        </p:tav>
                                      </p:tavLst>
                                    </p:anim>
                                  </p:childTnLst>
                                </p:cTn>
                              </p:par>
                            </p:childTnLst>
                          </p:cTn>
                        </p:par>
                        <p:par>
                          <p:cTn id="39" fill="hold" nodeType="afterGroup">
                            <p:stCondLst>
                              <p:cond delay="3500"/>
                            </p:stCondLst>
                            <p:childTnLst>
                              <p:par>
                                <p:cTn id="40" presetID="10" presetClass="entr" presetSubtype="0" fill="hold" nodeType="afterEffect">
                                  <p:stCondLst>
                                    <p:cond delay="0"/>
                                  </p:stCondLst>
                                  <p:iterate type="wd">
                                    <p:tmPct val="10000"/>
                                  </p:iterate>
                                  <p:childTnLst>
                                    <p:set>
                                      <p:cBhvr>
                                        <p:cTn id="41" dur="1" fill="hold">
                                          <p:stCondLst>
                                            <p:cond delay="0"/>
                                          </p:stCondLst>
                                        </p:cTn>
                                        <p:tgtEl>
                                          <p:spTgt spid="31"/>
                                        </p:tgtEl>
                                        <p:attrNameLst>
                                          <p:attrName>style.visibility</p:attrName>
                                        </p:attrNameLst>
                                      </p:cBhvr>
                                      <p:to>
                                        <p:strVal val="visible"/>
                                      </p:to>
                                    </p:set>
                                    <p:anim to="0" calcmode="lin" valueType="num">
                                      <p:cBhvr>
                                        <p:cTn id="42" dur="500" decel="100000" fill="hold">
                                          <p:stCondLst>
                                            <p:cond delay="0"/>
                                          </p:stCondLst>
                                        </p:cTn>
                                        <p:tgtEl>
                                          <p:spTgt spid="31"/>
                                        </p:tgtEl>
                                        <p:attrNameLst>
                                          <p:attrName>ppt_y</p:attrName>
                                        </p:attrNameLst>
                                      </p:cBhvr>
                                      <p:tavLst>
                                        <p:tav tm="0">
                                          <p:val>
                                            <p:strVal val="ppt_y-0.02"/>
                                          </p:val>
                                        </p:tav>
                                        <p:tav tm="100000">
                                          <p:val>
                                            <p:strVal val="#ppt_y"/>
                                          </p:val>
                                        </p:tav>
                                      </p:tavLst>
                                    </p:anim>
                                    <p:animEffect transition="in" filter="fade">
                                      <p:cBhvr>
                                        <p:cTn id="43" dur="500">
                                          <p:stCondLst>
                                            <p:cond delay="0"/>
                                          </p:stCondLst>
                                        </p:cTn>
                                        <p:tgtEl>
                                          <p:spTgt spid="31"/>
                                        </p:tgtEl>
                                      </p:cBhvr>
                                    </p:animEffect>
                                    <p:animScale>
                                      <p:cBhvr>
                                        <p:cTn id="44" dur="500" decel="100000" fill="hold">
                                          <p:stCondLst>
                                            <p:cond delay="0"/>
                                          </p:stCondLst>
                                        </p:cTn>
                                        <p:tgtEl>
                                          <p:spTgt spid="31"/>
                                        </p:tgtEl>
                                      </p:cBhvr>
                                      <p:by x="100000" y="100000"/>
                                      <p:from x="110000" y="110000"/>
                                      <p:to x="100000" y="100000"/>
                                    </p:animScale>
                                  </p:childTnLst>
                                </p:cTn>
                              </p:par>
                            </p:childTnLst>
                          </p:cTn>
                        </p:par>
                        <p:par>
                          <p:cTn id="45" fill="hold" nodeType="afterGroup">
                            <p:stCondLst>
                              <p:cond delay="4000"/>
                            </p:stCondLst>
                            <p:childTnLst>
                              <p:par>
                                <p:cTn id="46" presetID="10" presetClass="entr" presetSubtype="0" fill="hold" grpId="0" nodeType="afterEffect">
                                  <p:stCondLst>
                                    <p:cond delay="0"/>
                                  </p:stCondLst>
                                  <p:iterate type="wd">
                                    <p:tmPct val="10000"/>
                                  </p:iterate>
                                  <p:childTnLst>
                                    <p:set>
                                      <p:cBhvr>
                                        <p:cTn id="47" dur="1" fill="hold">
                                          <p:stCondLst>
                                            <p:cond delay="0"/>
                                          </p:stCondLst>
                                        </p:cTn>
                                        <p:tgtEl>
                                          <p:spTgt spid="37"/>
                                        </p:tgtEl>
                                        <p:attrNameLst>
                                          <p:attrName>style.visibility</p:attrName>
                                        </p:attrNameLst>
                                      </p:cBhvr>
                                      <p:to>
                                        <p:strVal val="visible"/>
                                      </p:to>
                                    </p:set>
                                    <p:anim to="0" calcmode="lin" valueType="num">
                                      <p:cBhvr>
                                        <p:cTn id="48" dur="500" decel="100000" fill="hold">
                                          <p:stCondLst>
                                            <p:cond delay="0"/>
                                          </p:stCondLst>
                                        </p:cTn>
                                        <p:tgtEl>
                                          <p:spTgt spid="37"/>
                                        </p:tgtEl>
                                        <p:attrNameLst>
                                          <p:attrName>ppt_y</p:attrName>
                                        </p:attrNameLst>
                                      </p:cBhvr>
                                      <p:tavLst>
                                        <p:tav tm="0">
                                          <p:val>
                                            <p:strVal val="ppt_y-0.02"/>
                                          </p:val>
                                        </p:tav>
                                        <p:tav tm="100000">
                                          <p:val>
                                            <p:strVal val="#ppt_y"/>
                                          </p:val>
                                        </p:tav>
                                      </p:tavLst>
                                    </p:anim>
                                    <p:animEffect transition="in" filter="fade">
                                      <p:cBhvr>
                                        <p:cTn id="49" dur="500">
                                          <p:stCondLst>
                                            <p:cond delay="0"/>
                                          </p:stCondLst>
                                        </p:cTn>
                                        <p:tgtEl>
                                          <p:spTgt spid="37"/>
                                        </p:tgtEl>
                                      </p:cBhvr>
                                    </p:animEffect>
                                    <p:animScale>
                                      <p:cBhvr>
                                        <p:cTn id="50" dur="500" decel="100000" fill="hold">
                                          <p:stCondLst>
                                            <p:cond delay="0"/>
                                          </p:stCondLst>
                                        </p:cTn>
                                        <p:tgtEl>
                                          <p:spTgt spid="37"/>
                                        </p:tgtEl>
                                      </p:cBhvr>
                                      <p:by x="100000" y="100000"/>
                                      <p:from x="110000" y="110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animBg="1"/>
      <p:bldP spid="29" grpId="0"/>
      <p:bldP spid="3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3" name="组合 12"/>
          <p:cNvGrpSpPr/>
          <p:nvPr/>
        </p:nvGrpSpPr>
        <p:grpSpPr>
          <a:xfrm>
            <a:off x="-529" y="-297"/>
            <a:ext cx="12193057" cy="6858594"/>
            <a:chOff x="-529" y="-297"/>
            <a:chExt cx="12193057" cy="6858594"/>
          </a:xfrm>
        </p:grpSpPr>
        <p:pic>
          <p:nvPicPr>
            <p:cNvPr id="12" name="图片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9" y="-297"/>
              <a:ext cx="12193057" cy="6858594"/>
            </a:xfrm>
            <a:prstGeom prst="rect">
              <a:avLst/>
            </a:prstGeom>
          </p:spPr>
        </p:pic>
        <p:sp>
          <p:nvSpPr>
            <p:cNvPr id="9" name="矩形: 圆角 8"/>
            <p:cNvSpPr/>
            <p:nvPr/>
          </p:nvSpPr>
          <p:spPr>
            <a:xfrm flipH="1">
              <a:off x="330199" y="292100"/>
              <a:ext cx="11531600" cy="6273800"/>
            </a:xfrm>
            <a:prstGeom prst="roundRect">
              <a:avLst>
                <a:gd name="adj" fmla="val 4116"/>
              </a:avLst>
            </a:prstGeom>
            <a:solidFill>
              <a:srgbClr val="FFFFFF"/>
            </a:solidFill>
            <a:ln w="38100">
              <a:solidFill>
                <a:srgbClr val="FFD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flipH="1">
            <a:off x="11578243" y="2249186"/>
            <a:ext cx="279927" cy="1239632"/>
            <a:chOff x="8290832" y="4887686"/>
            <a:chExt cx="296617" cy="1313542"/>
          </a:xfrm>
          <a:solidFill>
            <a:srgbClr val="B41510"/>
          </a:solidFill>
        </p:grpSpPr>
        <p:grpSp>
          <p:nvGrpSpPr>
            <p:cNvPr id="15" name="组合 14"/>
            <p:cNvGrpSpPr/>
            <p:nvPr/>
          </p:nvGrpSpPr>
          <p:grpSpPr>
            <a:xfrm>
              <a:off x="8452757" y="5040086"/>
              <a:ext cx="134692" cy="1161142"/>
              <a:chOff x="8490857" y="4963886"/>
              <a:chExt cx="134692" cy="1161142"/>
            </a:xfrm>
            <a:grpFill/>
          </p:grpSpPr>
          <p:sp>
            <p:nvSpPr>
              <p:cNvPr id="22" name="等腰三角形 21"/>
              <p:cNvSpPr/>
              <p:nvPr/>
            </p:nvSpPr>
            <p:spPr>
              <a:xfrm>
                <a:off x="8490857" y="4963886"/>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p:nvSpPr>
            <p:spPr>
              <a:xfrm>
                <a:off x="8490857" y="5225143"/>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3"/>
              <p:cNvSpPr/>
              <p:nvPr/>
            </p:nvSpPr>
            <p:spPr>
              <a:xfrm>
                <a:off x="8490857" y="5486400"/>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24"/>
              <p:cNvSpPr/>
              <p:nvPr/>
            </p:nvSpPr>
            <p:spPr>
              <a:xfrm>
                <a:off x="8490857" y="5747657"/>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5"/>
              <p:cNvSpPr/>
              <p:nvPr/>
            </p:nvSpPr>
            <p:spPr>
              <a:xfrm>
                <a:off x="8490857" y="6008914"/>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8290832" y="4887686"/>
              <a:ext cx="134692" cy="1161142"/>
              <a:chOff x="8490857" y="4963886"/>
              <a:chExt cx="134692" cy="1161142"/>
            </a:xfrm>
            <a:grpFill/>
          </p:grpSpPr>
          <p:sp>
            <p:nvSpPr>
              <p:cNvPr id="17" name="等腰三角形 16"/>
              <p:cNvSpPr/>
              <p:nvPr/>
            </p:nvSpPr>
            <p:spPr>
              <a:xfrm>
                <a:off x="8490857" y="4963886"/>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nvSpPr>
            <p:spPr>
              <a:xfrm>
                <a:off x="8490857" y="5225143"/>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a:off x="8490857" y="5486400"/>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a:off x="8490857" y="5747657"/>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a:off x="8490857" y="6008914"/>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7" name="TextBox 12"/>
          <p:cNvSpPr txBox="1"/>
          <p:nvPr/>
        </p:nvSpPr>
        <p:spPr>
          <a:xfrm>
            <a:off x="3290047" y="801754"/>
            <a:ext cx="5611906" cy="553998"/>
          </a:xfrm>
          <a:prstGeom prst="rect">
            <a:avLst/>
          </a:prstGeom>
          <a:noFill/>
          <a:ln>
            <a:noFill/>
          </a:ln>
        </p:spPr>
        <p:txBody>
          <a:bodyPr wrap="square" lIns="0" tIns="0" rIns="0" bIns="0" rtlCol="0">
            <a:spAutoFit/>
          </a:bodyPr>
          <a:lstStyle/>
          <a:p>
            <a:pPr lvl="0" algn="ctr">
              <a:defRPr/>
            </a:pPr>
            <a:r>
              <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陈云写信要求停发接济费</a:t>
            </a:r>
          </a:p>
        </p:txBody>
      </p:sp>
      <p:grpSp>
        <p:nvGrpSpPr>
          <p:cNvPr id="28" name="组合 27"/>
          <p:cNvGrpSpPr/>
          <p:nvPr/>
        </p:nvGrpSpPr>
        <p:grpSpPr>
          <a:xfrm>
            <a:off x="2576512" y="1023923"/>
            <a:ext cx="7038976" cy="109660"/>
            <a:chOff x="1761776" y="1190808"/>
            <a:chExt cx="8274582" cy="128910"/>
          </a:xfrm>
        </p:grpSpPr>
        <p:grpSp>
          <p:nvGrpSpPr>
            <p:cNvPr id="29" name="组合 28"/>
            <p:cNvGrpSpPr/>
            <p:nvPr/>
          </p:nvGrpSpPr>
          <p:grpSpPr>
            <a:xfrm>
              <a:off x="9402228" y="1190808"/>
              <a:ext cx="634130" cy="128910"/>
              <a:chOff x="5778935" y="5578946"/>
              <a:chExt cx="634130" cy="128910"/>
            </a:xfrm>
            <a:gradFill>
              <a:gsLst>
                <a:gs pos="100000">
                  <a:srgbClr val="B41510"/>
                </a:gs>
                <a:gs pos="0">
                  <a:srgbClr val="E41B14"/>
                </a:gs>
              </a:gsLst>
              <a:lin ang="2700000" scaled="0"/>
            </a:gradFill>
          </p:grpSpPr>
          <p:sp>
            <p:nvSpPr>
              <p:cNvPr id="34"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35"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36"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nvGrpSpPr>
            <p:cNvPr id="30" name="组合 29"/>
            <p:cNvGrpSpPr/>
            <p:nvPr/>
          </p:nvGrpSpPr>
          <p:grpSpPr>
            <a:xfrm>
              <a:off x="1761776" y="1190808"/>
              <a:ext cx="634130" cy="128910"/>
              <a:chOff x="5778935" y="5578946"/>
              <a:chExt cx="634130" cy="128910"/>
            </a:xfrm>
            <a:gradFill>
              <a:gsLst>
                <a:gs pos="100000">
                  <a:srgbClr val="B41510"/>
                </a:gs>
                <a:gs pos="0">
                  <a:srgbClr val="E41B14"/>
                </a:gs>
              </a:gsLst>
              <a:lin ang="2700000" scaled="0"/>
            </a:gradFill>
          </p:grpSpPr>
          <p:sp>
            <p:nvSpPr>
              <p:cNvPr id="31"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32"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33"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sp>
        <p:nvSpPr>
          <p:cNvPr id="37" name="矩形 36"/>
          <p:cNvSpPr/>
          <p:nvPr/>
        </p:nvSpPr>
        <p:spPr>
          <a:xfrm>
            <a:off x="11097758" y="6103608"/>
            <a:ext cx="333829" cy="45719"/>
          </a:xfrm>
          <a:prstGeom prst="rect">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汉仪秦川飞影W" panose="00020600040101010101" pitchFamily="18" charset="-122"/>
              <a:ea typeface="汉仪秦川飞影W" panose="00020600040101010101" pitchFamily="18" charset="-122"/>
            </a:endParaRPr>
          </a:p>
        </p:txBody>
      </p:sp>
      <p:pic>
        <p:nvPicPr>
          <p:cNvPr id="38" name="图片 3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7077" y="778939"/>
            <a:ext cx="917420" cy="592661"/>
          </a:xfrm>
          <a:prstGeom prst="rect">
            <a:avLst/>
          </a:prstGeom>
        </p:spPr>
      </p:pic>
      <p:grpSp>
        <p:nvGrpSpPr>
          <p:cNvPr id="39" name="组合 38"/>
          <p:cNvGrpSpPr/>
          <p:nvPr/>
        </p:nvGrpSpPr>
        <p:grpSpPr>
          <a:xfrm flipH="1">
            <a:off x="1039903" y="1728450"/>
            <a:ext cx="10013579" cy="504145"/>
            <a:chOff x="6305797" y="5550617"/>
            <a:chExt cx="4451851" cy="352642"/>
          </a:xfrm>
        </p:grpSpPr>
        <p:sp>
          <p:nvSpPr>
            <p:cNvPr id="40" name="矩形: 圆角 39"/>
            <p:cNvSpPr/>
            <p:nvPr/>
          </p:nvSpPr>
          <p:spPr>
            <a:xfrm>
              <a:off x="9335758" y="5550617"/>
              <a:ext cx="1421890" cy="352642"/>
            </a:xfrm>
            <a:prstGeom prst="roundRect">
              <a:avLst>
                <a:gd name="adj" fmla="val 50000"/>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思源黑体 CN Bold" panose="020B0800000000000000" pitchFamily="34" charset="-122"/>
                  <a:ea typeface="思源黑体 CN Bold" panose="020B0800000000000000" pitchFamily="34" charset="-122"/>
                </a:rPr>
                <a:t> </a:t>
              </a:r>
              <a:r>
                <a:rPr lang="en-US" altLang="zh-CN" sz="2400">
                  <a:latin typeface="思源黑体 CN Bold" panose="020B0800000000000000" pitchFamily="34" charset="-122"/>
                  <a:ea typeface="思源黑体 CN Bold" panose="020B0800000000000000" pitchFamily="34" charset="-122"/>
                </a:rPr>
                <a:t>1952</a:t>
              </a:r>
              <a:r>
                <a:rPr lang="zh-CN" altLang="en-US" sz="2400">
                  <a:latin typeface="思源黑体 CN Bold" panose="020B0800000000000000" pitchFamily="34" charset="-122"/>
                  <a:ea typeface="思源黑体 CN Bold" panose="020B0800000000000000" pitchFamily="34" charset="-122"/>
                </a:rPr>
                <a:t>年</a:t>
              </a:r>
              <a:r>
                <a:rPr lang="en-US" altLang="zh-CN" sz="2400">
                  <a:latin typeface="思源黑体 CN Bold" panose="020B0800000000000000" pitchFamily="34" charset="-122"/>
                  <a:ea typeface="思源黑体 CN Bold" panose="020B0800000000000000" pitchFamily="34" charset="-122"/>
                </a:rPr>
                <a:t>11</a:t>
              </a:r>
              <a:r>
                <a:rPr lang="zh-CN" altLang="en-US" sz="2400">
                  <a:latin typeface="思源黑体 CN Bold" panose="020B0800000000000000" pitchFamily="34" charset="-122"/>
                  <a:ea typeface="思源黑体 CN Bold" panose="020B0800000000000000" pitchFamily="34" charset="-122"/>
                </a:rPr>
                <a:t>月的一天</a:t>
              </a:r>
            </a:p>
          </p:txBody>
        </p:sp>
        <p:cxnSp>
          <p:nvCxnSpPr>
            <p:cNvPr id="41" name="直接连接符 40"/>
            <p:cNvCxnSpPr/>
            <p:nvPr/>
          </p:nvCxnSpPr>
          <p:spPr>
            <a:xfrm>
              <a:off x="6305797" y="5728447"/>
              <a:ext cx="2939622" cy="0"/>
            </a:xfrm>
            <a:prstGeom prst="line">
              <a:avLst/>
            </a:prstGeom>
            <a:ln>
              <a:prstDash val="dash"/>
            </a:ln>
          </p:spPr>
          <p:style>
            <a:lnRef idx="1">
              <a:schemeClr val="accent3"/>
            </a:lnRef>
            <a:fillRef idx="0">
              <a:schemeClr val="accent3"/>
            </a:fillRef>
            <a:effectRef idx="0">
              <a:schemeClr val="accent3"/>
            </a:effectRef>
            <a:fontRef idx="minor">
              <a:schemeClr val="tx1"/>
            </a:fontRef>
          </p:style>
        </p:cxnSp>
      </p:grpSp>
      <p:sp>
        <p:nvSpPr>
          <p:cNvPr id="42" name="矩形 41"/>
          <p:cNvSpPr/>
          <p:nvPr/>
        </p:nvSpPr>
        <p:spPr>
          <a:xfrm>
            <a:off x="1036907" y="2530303"/>
            <a:ext cx="10118187" cy="2177647"/>
          </a:xfrm>
          <a:prstGeom prst="rect">
            <a:avLst/>
          </a:prstGeom>
          <a:ln>
            <a:noFill/>
          </a:ln>
        </p:spPr>
        <p:txBody>
          <a:bodyPr wrap="square" lIns="0" tIns="0" rIns="0" bIns="0">
            <a:spAutoFit/>
          </a:bodyPr>
          <a:lstStyle/>
          <a:p>
            <a:pPr algn="just">
              <a:lnSpc>
                <a:spcPct val="150000"/>
              </a:lnSpc>
              <a:defRPr/>
            </a:pP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江苏省吴江县人民政府县长杨明突然接到一封北京来信。信中写道：“县长同志，中财委陈主任的姐姐陈星</a:t>
            </a:r>
            <a:r>
              <a:rPr lang="en-US" altLang="zh-CN"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据说县政府对她很照顾，谢谢你们</a:t>
            </a:r>
            <a:r>
              <a:rPr lang="en-US" altLang="zh-CN"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请你们查一下，每月接济陈星多少钱（或多少米），已经接济了多少次。陈主任讲，现在补贴增加了，干部家属不必再要公家接济。请你们于</a:t>
            </a:r>
            <a:r>
              <a:rPr lang="en-US" altLang="zh-CN"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12</a:t>
            </a: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月份起，即停发陈星的接济费用，不必客气。以后由陈主任自行帮助解决。盼你们即（及）早复一回信，至盼！”信末署名为“中财委办公室”，时间是</a:t>
            </a:r>
            <a:r>
              <a:rPr lang="en-US" altLang="zh-CN"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1952</a:t>
            </a: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年</a:t>
            </a:r>
            <a:r>
              <a:rPr lang="en-US" altLang="zh-CN"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10</a:t>
            </a: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月</a:t>
            </a:r>
            <a:r>
              <a:rPr lang="en-US" altLang="zh-CN"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27</a:t>
            </a: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日。信中所说的陈主任，就是时任中共中央书记处书记、政务院副总理兼中央财政经济委员会（中财委）主任的陈云。 </a:t>
            </a:r>
          </a:p>
        </p:txBody>
      </p:sp>
      <p:sp>
        <p:nvSpPr>
          <p:cNvPr id="43" name="矩形 42"/>
          <p:cNvSpPr/>
          <p:nvPr/>
        </p:nvSpPr>
        <p:spPr>
          <a:xfrm>
            <a:off x="1036907" y="5005657"/>
            <a:ext cx="10118187" cy="700320"/>
          </a:xfrm>
          <a:prstGeom prst="rect">
            <a:avLst/>
          </a:prstGeom>
          <a:ln>
            <a:noFill/>
          </a:ln>
        </p:spPr>
        <p:txBody>
          <a:bodyPr wrap="square" lIns="0" tIns="0" rIns="0" bIns="0">
            <a:spAutoFit/>
          </a:bodyPr>
          <a:lstStyle/>
          <a:p>
            <a:pPr algn="just">
              <a:lnSpc>
                <a:spcPct val="150000"/>
              </a:lnSpc>
              <a:defRPr/>
            </a:pP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接到来信，杨明感到非常突然，他清楚当时国家工作人员的经济状况。而陈云一家七口，需要接济的亲戚又多，是当时中南海有名的困难户，其“自行帮助解决”，实在有点难。因此，杨明并没有照来信说的去及时办理。 </a:t>
            </a:r>
          </a:p>
        </p:txBody>
      </p:sp>
      <p:sp>
        <p:nvSpPr>
          <p:cNvPr id="44" name="TextBox 12"/>
          <p:cNvSpPr txBox="1"/>
          <p:nvPr/>
        </p:nvSpPr>
        <p:spPr>
          <a:xfrm>
            <a:off x="10595429" y="801754"/>
            <a:ext cx="1132114" cy="553998"/>
          </a:xfrm>
          <a:prstGeom prst="rect">
            <a:avLst/>
          </a:prstGeom>
          <a:noFill/>
          <a:ln>
            <a:noFill/>
          </a:ln>
        </p:spPr>
        <p:txBody>
          <a:bodyPr wrap="square" lIns="0" tIns="0" rIns="0" bIns="0" rtlCol="0">
            <a:spAutoFit/>
          </a:bodyPr>
          <a:lstStyle/>
          <a:p>
            <a:pPr lvl="0" algn="ctr">
              <a:defRPr/>
            </a:pPr>
            <a:r>
              <a:rPr lang="en-US" altLang="zh-CN"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05</a:t>
            </a:r>
            <a:endPar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endParaRPr>
          </a:p>
        </p:txBody>
      </p:sp>
    </p:spTree>
  </p:cSld>
  <p:clrMapOvr>
    <a:masterClrMapping/>
  </p:clrMapOvr>
  <p:transition spd="slow" advTm="5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decel="10000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stCondLst>
                                            <p:cond delay="0"/>
                                          </p:stCondLst>
                                        </p:cTn>
                                        <p:tgtEl>
                                          <p:spTgt spid="27"/>
                                        </p:tgtEl>
                                      </p:cBhvr>
                                    </p:animEffect>
                                    <p:anim to="0" calcmode="lin" valueType="num">
                                      <p:cBhvr>
                                        <p:cTn id="8" dur="500" fill="hold">
                                          <p:stCondLst>
                                            <p:cond delay="0"/>
                                          </p:stCondLst>
                                        </p:cTn>
                                        <p:tgtEl>
                                          <p:spTgt spid="27"/>
                                        </p:tgtEl>
                                        <p:attrNameLst>
                                          <p:attrName>ppt_x</p:attrName>
                                        </p:attrNameLst>
                                      </p:cBhvr>
                                      <p:tavLst>
                                        <p:tav tm="0">
                                          <p:val>
                                            <p:strVal val="#ppt_x-.05"/>
                                          </p:val>
                                        </p:tav>
                                        <p:tav tm="100000">
                                          <p:val>
                                            <p:strVal val="#ppt_x"/>
                                          </p:val>
                                        </p:tav>
                                      </p:tavLst>
                                    </p:anim>
                                  </p:childTnLst>
                                </p:cTn>
                              </p:par>
                              <p:par>
                                <p:cTn id="9" presetID="10" presetClass="entr" presetSubtype="0" decel="10000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stCondLst>
                                            <p:cond delay="0"/>
                                          </p:stCondLst>
                                        </p:cTn>
                                        <p:tgtEl>
                                          <p:spTgt spid="28"/>
                                        </p:tgtEl>
                                      </p:cBhvr>
                                    </p:animEffect>
                                    <p:anim to="0" calcmode="lin" valueType="num">
                                      <p:cBhvr>
                                        <p:cTn id="12" dur="500" fill="hold">
                                          <p:stCondLst>
                                            <p:cond delay="0"/>
                                          </p:stCondLst>
                                        </p:cTn>
                                        <p:tgtEl>
                                          <p:spTgt spid="28"/>
                                        </p:tgtEl>
                                        <p:attrNameLst>
                                          <p:attrName>ppt_x</p:attrName>
                                        </p:attrNameLst>
                                      </p:cBhvr>
                                      <p:tavLst>
                                        <p:tav tm="0">
                                          <p:val>
                                            <p:strVal val="#ppt_x-.05"/>
                                          </p:val>
                                        </p:tav>
                                        <p:tav tm="100000">
                                          <p:val>
                                            <p:strVal val="#ppt_x"/>
                                          </p:val>
                                        </p:tav>
                                      </p:tavLst>
                                    </p:anim>
                                  </p:childTnLst>
                                </p:cTn>
                              </p:par>
                              <p:par>
                                <p:cTn id="13" presetID="10" presetClass="entr" presetSubtype="0" decel="10000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stCondLst>
                                            <p:cond delay="0"/>
                                          </p:stCondLst>
                                        </p:cTn>
                                        <p:tgtEl>
                                          <p:spTgt spid="38"/>
                                        </p:tgtEl>
                                      </p:cBhvr>
                                    </p:animEffect>
                                    <p:anim to="0" calcmode="lin" valueType="num">
                                      <p:cBhvr>
                                        <p:cTn id="16" dur="500" fill="hold">
                                          <p:stCondLst>
                                            <p:cond delay="0"/>
                                          </p:stCondLst>
                                        </p:cTn>
                                        <p:tgtEl>
                                          <p:spTgt spid="38"/>
                                        </p:tgtEl>
                                        <p:attrNameLst>
                                          <p:attrName>ppt_x</p:attrName>
                                        </p:attrNameLst>
                                      </p:cBhvr>
                                      <p:tavLst>
                                        <p:tav tm="0">
                                          <p:val>
                                            <p:strVal val="#ppt_x-.05"/>
                                          </p:val>
                                        </p:tav>
                                        <p:tav tm="100000">
                                          <p:val>
                                            <p:strVal val="#ppt_x"/>
                                          </p:val>
                                        </p:tav>
                                      </p:tavLst>
                                    </p:anim>
                                  </p:childTnLst>
                                </p:cTn>
                              </p:par>
                              <p:par>
                                <p:cTn id="17" presetID="10" presetClass="entr" presetSubtype="0" decel="10000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stCondLst>
                                            <p:cond delay="0"/>
                                          </p:stCondLst>
                                        </p:cTn>
                                        <p:tgtEl>
                                          <p:spTgt spid="44"/>
                                        </p:tgtEl>
                                      </p:cBhvr>
                                    </p:animEffect>
                                    <p:anim to="0" calcmode="lin" valueType="num">
                                      <p:cBhvr>
                                        <p:cTn id="20" dur="500" fill="hold">
                                          <p:stCondLst>
                                            <p:cond delay="0"/>
                                          </p:stCondLst>
                                        </p:cTn>
                                        <p:tgtEl>
                                          <p:spTgt spid="44"/>
                                        </p:tgtEl>
                                        <p:attrNameLst>
                                          <p:attrName>ppt_x</p:attrName>
                                        </p:attrNameLst>
                                      </p:cBhvr>
                                      <p:tavLst>
                                        <p:tav tm="0">
                                          <p:val>
                                            <p:strVal val="#ppt_x-.05"/>
                                          </p:val>
                                        </p:tav>
                                        <p:tav tm="100000">
                                          <p:val>
                                            <p:strVal val="#ppt_x"/>
                                          </p:val>
                                        </p:tav>
                                      </p:tavLst>
                                    </p:anim>
                                  </p:childTnLst>
                                </p:cTn>
                              </p:par>
                            </p:childTnLst>
                          </p:cTn>
                        </p:par>
                        <p:par>
                          <p:cTn id="21" fill="hold" nodeType="afterGroup">
                            <p:stCondLst>
                              <p:cond delay="500"/>
                            </p:stCondLst>
                            <p:childTnLst>
                              <p:par>
                                <p:cTn id="22" presetID="10" presetClass="entr" presetSubtype="0" decel="10000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stCondLst>
                                            <p:cond delay="0"/>
                                          </p:stCondLst>
                                        </p:cTn>
                                        <p:tgtEl>
                                          <p:spTgt spid="39"/>
                                        </p:tgtEl>
                                      </p:cBhvr>
                                    </p:animEffect>
                                    <p:anim to="0" calcmode="lin" valueType="num">
                                      <p:cBhvr>
                                        <p:cTn id="25" dur="500" fill="hold">
                                          <p:stCondLst>
                                            <p:cond delay="0"/>
                                          </p:stCondLst>
                                        </p:cTn>
                                        <p:tgtEl>
                                          <p:spTgt spid="39"/>
                                        </p:tgtEl>
                                        <p:attrNameLst>
                                          <p:attrName>ppt_x</p:attrName>
                                        </p:attrNameLst>
                                      </p:cBhvr>
                                      <p:tavLst>
                                        <p:tav tm="0">
                                          <p:val>
                                            <p:strVal val="#ppt_x-.05"/>
                                          </p:val>
                                        </p:tav>
                                        <p:tav tm="100000">
                                          <p:val>
                                            <p:strVal val="#ppt_x"/>
                                          </p:val>
                                        </p:tav>
                                      </p:tavLst>
                                    </p:anim>
                                  </p:childTnLst>
                                </p:cTn>
                              </p:par>
                            </p:childTnLst>
                          </p:cTn>
                        </p:par>
                        <p:par>
                          <p:cTn id="26" fill="hold" nodeType="afterGroup">
                            <p:stCondLst>
                              <p:cond delay="1000"/>
                            </p:stCondLst>
                            <p:childTnLst>
                              <p:par>
                                <p:cTn id="27" presetID="10" presetClass="entr" presetSubtype="0" decel="100000" fill="hold" grpId="0" nodeType="after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fade">
                                      <p:cBhvr>
                                        <p:cTn id="29" dur="500">
                                          <p:stCondLst>
                                            <p:cond delay="0"/>
                                          </p:stCondLst>
                                        </p:cTn>
                                        <p:tgtEl>
                                          <p:spTgt spid="42"/>
                                        </p:tgtEl>
                                      </p:cBhvr>
                                    </p:animEffect>
                                    <p:anim to="0" calcmode="lin" valueType="num">
                                      <p:cBhvr>
                                        <p:cTn id="30" dur="500" fill="hold">
                                          <p:stCondLst>
                                            <p:cond delay="0"/>
                                          </p:stCondLst>
                                        </p:cTn>
                                        <p:tgtEl>
                                          <p:spTgt spid="42"/>
                                        </p:tgtEl>
                                        <p:attrNameLst>
                                          <p:attrName>ppt_x</p:attrName>
                                        </p:attrNameLst>
                                      </p:cBhvr>
                                      <p:tavLst>
                                        <p:tav tm="0">
                                          <p:val>
                                            <p:strVal val="#ppt_x-.05"/>
                                          </p:val>
                                        </p:tav>
                                        <p:tav tm="100000">
                                          <p:val>
                                            <p:strVal val="#ppt_x"/>
                                          </p:val>
                                        </p:tav>
                                      </p:tavLst>
                                    </p:anim>
                                  </p:childTnLst>
                                </p:cTn>
                              </p:par>
                            </p:childTnLst>
                          </p:cTn>
                        </p:par>
                        <p:par>
                          <p:cTn id="31" fill="hold" nodeType="afterGroup">
                            <p:stCondLst>
                              <p:cond delay="1500"/>
                            </p:stCondLst>
                            <p:childTnLst>
                              <p:par>
                                <p:cTn id="32" presetID="10" presetClass="entr" presetSubtype="0" decel="100000" fill="hold" grpId="0" nodeType="after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500">
                                          <p:stCondLst>
                                            <p:cond delay="0"/>
                                          </p:stCondLst>
                                        </p:cTn>
                                        <p:tgtEl>
                                          <p:spTgt spid="43"/>
                                        </p:tgtEl>
                                      </p:cBhvr>
                                    </p:animEffect>
                                    <p:anim to="0" calcmode="lin" valueType="num">
                                      <p:cBhvr>
                                        <p:cTn id="35" dur="500" fill="hold">
                                          <p:stCondLst>
                                            <p:cond delay="0"/>
                                          </p:stCondLst>
                                        </p:cTn>
                                        <p:tgtEl>
                                          <p:spTgt spid="43"/>
                                        </p:tgtEl>
                                        <p:attrNameLst>
                                          <p:attrName>ppt_x</p:attrName>
                                        </p:attrNameLst>
                                      </p:cBhvr>
                                      <p:tavLst>
                                        <p:tav tm="0">
                                          <p:val>
                                            <p:strVal val="#ppt_x-.05"/>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2" grpId="0"/>
      <p:bldP spid="43" grpId="0"/>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3" name="组合 12"/>
          <p:cNvGrpSpPr/>
          <p:nvPr/>
        </p:nvGrpSpPr>
        <p:grpSpPr>
          <a:xfrm>
            <a:off x="-529" y="-297"/>
            <a:ext cx="12193057" cy="6858594"/>
            <a:chOff x="-529" y="-297"/>
            <a:chExt cx="12193057" cy="6858594"/>
          </a:xfrm>
        </p:grpSpPr>
        <p:pic>
          <p:nvPicPr>
            <p:cNvPr id="12" name="图片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9" y="-297"/>
              <a:ext cx="12193057" cy="6858594"/>
            </a:xfrm>
            <a:prstGeom prst="rect">
              <a:avLst/>
            </a:prstGeom>
          </p:spPr>
        </p:pic>
        <p:sp>
          <p:nvSpPr>
            <p:cNvPr id="9" name="矩形: 圆角 8"/>
            <p:cNvSpPr/>
            <p:nvPr/>
          </p:nvSpPr>
          <p:spPr>
            <a:xfrm flipH="1">
              <a:off x="330199" y="292100"/>
              <a:ext cx="11531600" cy="6273800"/>
            </a:xfrm>
            <a:prstGeom prst="roundRect">
              <a:avLst>
                <a:gd name="adj" fmla="val 4116"/>
              </a:avLst>
            </a:prstGeom>
            <a:solidFill>
              <a:srgbClr val="FFFFFF"/>
            </a:solidFill>
            <a:ln w="38100">
              <a:solidFill>
                <a:srgbClr val="FFD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TextBox 12"/>
          <p:cNvSpPr txBox="1"/>
          <p:nvPr/>
        </p:nvSpPr>
        <p:spPr>
          <a:xfrm>
            <a:off x="3290047" y="801754"/>
            <a:ext cx="5611906" cy="553998"/>
          </a:xfrm>
          <a:prstGeom prst="rect">
            <a:avLst/>
          </a:prstGeom>
          <a:noFill/>
          <a:ln>
            <a:noFill/>
          </a:ln>
        </p:spPr>
        <p:txBody>
          <a:bodyPr wrap="square" lIns="0" tIns="0" rIns="0" bIns="0" rtlCol="0">
            <a:spAutoFit/>
          </a:bodyPr>
          <a:lstStyle/>
          <a:p>
            <a:pPr lvl="0" algn="ctr">
              <a:defRPr/>
            </a:pPr>
            <a:r>
              <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陈云写信要求停发接济费</a:t>
            </a:r>
          </a:p>
        </p:txBody>
      </p:sp>
      <p:grpSp>
        <p:nvGrpSpPr>
          <p:cNvPr id="15" name="组合 14"/>
          <p:cNvGrpSpPr/>
          <p:nvPr/>
        </p:nvGrpSpPr>
        <p:grpSpPr>
          <a:xfrm>
            <a:off x="2576512" y="1023923"/>
            <a:ext cx="7038976" cy="109660"/>
            <a:chOff x="1761776" y="1190808"/>
            <a:chExt cx="8274582" cy="128910"/>
          </a:xfrm>
        </p:grpSpPr>
        <p:grpSp>
          <p:nvGrpSpPr>
            <p:cNvPr id="16" name="组合 15"/>
            <p:cNvGrpSpPr/>
            <p:nvPr/>
          </p:nvGrpSpPr>
          <p:grpSpPr>
            <a:xfrm>
              <a:off x="9402228" y="1190808"/>
              <a:ext cx="634130" cy="128910"/>
              <a:chOff x="5778935" y="5578946"/>
              <a:chExt cx="634130" cy="128910"/>
            </a:xfrm>
            <a:gradFill>
              <a:gsLst>
                <a:gs pos="100000">
                  <a:srgbClr val="B41510"/>
                </a:gs>
                <a:gs pos="0">
                  <a:srgbClr val="E41B14"/>
                </a:gs>
              </a:gsLst>
              <a:lin ang="2700000" scaled="0"/>
            </a:gradFill>
          </p:grpSpPr>
          <p:sp>
            <p:nvSpPr>
              <p:cNvPr id="21"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2"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3"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nvGrpSpPr>
            <p:cNvPr id="17" name="组合 16"/>
            <p:cNvGrpSpPr/>
            <p:nvPr/>
          </p:nvGrpSpPr>
          <p:grpSpPr>
            <a:xfrm>
              <a:off x="1761776" y="1190808"/>
              <a:ext cx="634130" cy="128910"/>
              <a:chOff x="5778935" y="5578946"/>
              <a:chExt cx="634130" cy="128910"/>
            </a:xfrm>
            <a:gradFill>
              <a:gsLst>
                <a:gs pos="100000">
                  <a:srgbClr val="B41510"/>
                </a:gs>
                <a:gs pos="0">
                  <a:srgbClr val="E41B14"/>
                </a:gs>
              </a:gsLst>
              <a:lin ang="2700000" scaled="0"/>
            </a:gradFill>
          </p:grpSpPr>
          <p:sp>
            <p:nvSpPr>
              <p:cNvPr id="18"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19"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0"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sp>
        <p:nvSpPr>
          <p:cNvPr id="24" name="矩形 23"/>
          <p:cNvSpPr/>
          <p:nvPr/>
        </p:nvSpPr>
        <p:spPr>
          <a:xfrm>
            <a:off x="11097758" y="6103608"/>
            <a:ext cx="333829" cy="45719"/>
          </a:xfrm>
          <a:prstGeom prst="rect">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汉仪秦川飞影W" panose="00020600040101010101" pitchFamily="18" charset="-122"/>
              <a:ea typeface="汉仪秦川飞影W" panose="00020600040101010101" pitchFamily="18" charset="-122"/>
            </a:endParaRPr>
          </a:p>
        </p:txBody>
      </p:sp>
      <p:pic>
        <p:nvPicPr>
          <p:cNvPr id="25" name="图片 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7077" y="778939"/>
            <a:ext cx="917420" cy="592661"/>
          </a:xfrm>
          <a:prstGeom prst="rect">
            <a:avLst/>
          </a:prstGeom>
        </p:spPr>
      </p:pic>
      <p:sp>
        <p:nvSpPr>
          <p:cNvPr id="26" name="矩形 25"/>
          <p:cNvSpPr/>
          <p:nvPr/>
        </p:nvSpPr>
        <p:spPr>
          <a:xfrm>
            <a:off x="1036907" y="1957657"/>
            <a:ext cx="10118187" cy="1438984"/>
          </a:xfrm>
          <a:prstGeom prst="rect">
            <a:avLst/>
          </a:prstGeom>
          <a:ln>
            <a:noFill/>
          </a:ln>
        </p:spPr>
        <p:txBody>
          <a:bodyPr wrap="square" lIns="0" tIns="0" rIns="0" bIns="0">
            <a:spAutoFit/>
          </a:bodyPr>
          <a:lstStyle/>
          <a:p>
            <a:pPr algn="just">
              <a:lnSpc>
                <a:spcPct val="150000"/>
              </a:lnSpc>
              <a:defRPr/>
            </a:pP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不料，一个月后，北京的第二封信又来了。信上说：“吴江县长同志，我们于上月</a:t>
            </a:r>
            <a:r>
              <a:rPr lang="en-US" altLang="zh-CN"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27</a:t>
            </a: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日寄去一信，请于</a:t>
            </a:r>
            <a:r>
              <a:rPr lang="en-US" altLang="zh-CN"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12</a:t>
            </a: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月份起停发陈主任之姐在你县所领的家属优待费，但至今尚未接到回信。因陈主任现在供给较前提高，所以提出应自己补助其姐。但究竟过去由县政府补助多少，请即告知。并请即告处理情况，为盼！”这次的署名是“中财委秘书室”，时间是</a:t>
            </a:r>
            <a:r>
              <a:rPr lang="en-US" altLang="zh-CN"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11</a:t>
            </a: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月</a:t>
            </a:r>
            <a:r>
              <a:rPr lang="en-US" altLang="zh-CN"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28</a:t>
            </a: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日。</a:t>
            </a:r>
          </a:p>
        </p:txBody>
      </p:sp>
      <p:sp>
        <p:nvSpPr>
          <p:cNvPr id="27" name="矩形 26"/>
          <p:cNvSpPr/>
          <p:nvPr/>
        </p:nvSpPr>
        <p:spPr>
          <a:xfrm>
            <a:off x="1036907" y="3570812"/>
            <a:ext cx="10118187" cy="330988"/>
          </a:xfrm>
          <a:prstGeom prst="rect">
            <a:avLst/>
          </a:prstGeom>
          <a:ln>
            <a:noFill/>
          </a:ln>
        </p:spPr>
        <p:txBody>
          <a:bodyPr wrap="square" lIns="0" tIns="0" rIns="0" bIns="0">
            <a:spAutoFit/>
          </a:bodyPr>
          <a:lstStyle/>
          <a:p>
            <a:pPr algn="just">
              <a:lnSpc>
                <a:spcPct val="150000"/>
              </a:lnSpc>
              <a:defRPr/>
            </a:pP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这两封信，虽然不是陈云亲笔所写，但很显然，表达的都是陈云本人的意思。</a:t>
            </a:r>
          </a:p>
        </p:txBody>
      </p:sp>
      <p:sp>
        <p:nvSpPr>
          <p:cNvPr id="28" name="矩形 27"/>
          <p:cNvSpPr/>
          <p:nvPr/>
        </p:nvSpPr>
        <p:spPr>
          <a:xfrm>
            <a:off x="1036907" y="4075972"/>
            <a:ext cx="10118187" cy="1808316"/>
          </a:xfrm>
          <a:prstGeom prst="rect">
            <a:avLst/>
          </a:prstGeom>
          <a:ln>
            <a:noFill/>
          </a:ln>
        </p:spPr>
        <p:txBody>
          <a:bodyPr wrap="square" lIns="0" tIns="0" rIns="0" bIns="0">
            <a:spAutoFit/>
          </a:bodyPr>
          <a:lstStyle/>
          <a:p>
            <a:pPr algn="just">
              <a:lnSpc>
                <a:spcPct val="150000"/>
              </a:lnSpc>
              <a:defRPr/>
            </a:pP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原来，陈云自小家境贫寒，且两岁丧父，四岁丧母，尽管生活上有外婆和舅舅一家照顾，但年幼的陈云一直由姐姐陈星照看。因此，陈云一直把照顾好姐姐的事放在心上。新中国刚成立不久，考虑到陈星当时年过半百、独自一人生活、又没有收入来源，陈云便托当时的苏南行署主任管文蔚给陈星捎过一些钱接济她的生活。</a:t>
            </a:r>
            <a:r>
              <a:rPr lang="en-US" altLang="zh-CN"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1950</a:t>
            </a: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年</a:t>
            </a:r>
            <a:r>
              <a:rPr lang="en-US" altLang="zh-CN"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4</a:t>
            </a: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月，又将陈星接到北京想更好地照顾她，因陈星不习惯，在北京只住了</a:t>
            </a:r>
            <a:r>
              <a:rPr lang="en-US" altLang="zh-CN"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6</a:t>
            </a: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个月就回到了吴江。陈星重新回到吴江后，当地政府根据情况对陈星发放了一定的家属优待费。 </a:t>
            </a:r>
          </a:p>
        </p:txBody>
      </p:sp>
      <p:grpSp>
        <p:nvGrpSpPr>
          <p:cNvPr id="29" name="组合 28"/>
          <p:cNvGrpSpPr/>
          <p:nvPr/>
        </p:nvGrpSpPr>
        <p:grpSpPr>
          <a:xfrm>
            <a:off x="8147136" y="3724338"/>
            <a:ext cx="2847209" cy="109660"/>
            <a:chOff x="8147136" y="3680038"/>
            <a:chExt cx="2847209" cy="109660"/>
          </a:xfrm>
        </p:grpSpPr>
        <p:grpSp>
          <p:nvGrpSpPr>
            <p:cNvPr id="30" name="组合 29"/>
            <p:cNvGrpSpPr/>
            <p:nvPr/>
          </p:nvGrpSpPr>
          <p:grpSpPr>
            <a:xfrm>
              <a:off x="8147136" y="3680038"/>
              <a:ext cx="539438" cy="109660"/>
              <a:chOff x="5778935" y="5578946"/>
              <a:chExt cx="634130" cy="128910"/>
            </a:xfrm>
            <a:gradFill>
              <a:gsLst>
                <a:gs pos="100000">
                  <a:srgbClr val="B41510"/>
                </a:gs>
                <a:gs pos="0">
                  <a:srgbClr val="E41B14"/>
                </a:gs>
              </a:gsLst>
              <a:lin ang="2700000" scaled="0"/>
            </a:gradFill>
          </p:grpSpPr>
          <p:sp>
            <p:nvSpPr>
              <p:cNvPr id="43"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44"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45"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nvGrpSpPr>
            <p:cNvPr id="31" name="组合 30"/>
            <p:cNvGrpSpPr/>
            <p:nvPr/>
          </p:nvGrpSpPr>
          <p:grpSpPr>
            <a:xfrm>
              <a:off x="8916393" y="3680038"/>
              <a:ext cx="539438" cy="109660"/>
              <a:chOff x="5778935" y="5578946"/>
              <a:chExt cx="634130" cy="128910"/>
            </a:xfrm>
            <a:gradFill>
              <a:gsLst>
                <a:gs pos="100000">
                  <a:srgbClr val="B41510"/>
                </a:gs>
                <a:gs pos="0">
                  <a:srgbClr val="E41B14"/>
                </a:gs>
              </a:gsLst>
              <a:lin ang="2700000" scaled="0"/>
            </a:gradFill>
          </p:grpSpPr>
          <p:sp>
            <p:nvSpPr>
              <p:cNvPr id="40"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41"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42"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nvGrpSpPr>
            <p:cNvPr id="32" name="组合 31"/>
            <p:cNvGrpSpPr/>
            <p:nvPr/>
          </p:nvGrpSpPr>
          <p:grpSpPr>
            <a:xfrm>
              <a:off x="9685650" y="3680038"/>
              <a:ext cx="539438" cy="109660"/>
              <a:chOff x="5778935" y="5578946"/>
              <a:chExt cx="634130" cy="128910"/>
            </a:xfrm>
            <a:gradFill>
              <a:gsLst>
                <a:gs pos="100000">
                  <a:srgbClr val="B41510"/>
                </a:gs>
                <a:gs pos="0">
                  <a:srgbClr val="E41B14"/>
                </a:gs>
              </a:gsLst>
              <a:lin ang="2700000" scaled="0"/>
            </a:gradFill>
          </p:grpSpPr>
          <p:sp>
            <p:nvSpPr>
              <p:cNvPr id="37"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38"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39"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nvGrpSpPr>
            <p:cNvPr id="33" name="组合 32"/>
            <p:cNvGrpSpPr/>
            <p:nvPr/>
          </p:nvGrpSpPr>
          <p:grpSpPr>
            <a:xfrm>
              <a:off x="10454907" y="3680038"/>
              <a:ext cx="539438" cy="109660"/>
              <a:chOff x="5778935" y="5578946"/>
              <a:chExt cx="634130" cy="128910"/>
            </a:xfrm>
            <a:gradFill>
              <a:gsLst>
                <a:gs pos="100000">
                  <a:srgbClr val="B41510"/>
                </a:gs>
                <a:gs pos="0">
                  <a:srgbClr val="E41B14"/>
                </a:gs>
              </a:gsLst>
              <a:lin ang="2700000" scaled="0"/>
            </a:gradFill>
          </p:grpSpPr>
          <p:sp>
            <p:nvSpPr>
              <p:cNvPr id="34"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35"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36"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sp>
        <p:nvSpPr>
          <p:cNvPr id="46" name="TextBox 12"/>
          <p:cNvSpPr txBox="1"/>
          <p:nvPr/>
        </p:nvSpPr>
        <p:spPr>
          <a:xfrm>
            <a:off x="10595429" y="801754"/>
            <a:ext cx="1132114" cy="553998"/>
          </a:xfrm>
          <a:prstGeom prst="rect">
            <a:avLst/>
          </a:prstGeom>
          <a:noFill/>
          <a:ln>
            <a:noFill/>
          </a:ln>
        </p:spPr>
        <p:txBody>
          <a:bodyPr wrap="square" lIns="0" tIns="0" rIns="0" bIns="0" rtlCol="0">
            <a:spAutoFit/>
          </a:bodyPr>
          <a:lstStyle/>
          <a:p>
            <a:pPr lvl="0" algn="ctr">
              <a:defRPr/>
            </a:pPr>
            <a:r>
              <a:rPr lang="en-US" altLang="zh-CN"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05</a:t>
            </a:r>
            <a:endPar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stCondLst>
                                            <p:cond delay="0"/>
                                          </p:stCondLst>
                                        </p:cTn>
                                        <p:tgtEl>
                                          <p:spTgt spid="14"/>
                                        </p:tgtEl>
                                      </p:cBhvr>
                                    </p:animEffect>
                                    <p:anim to="0" calcmode="lin" valueType="num">
                                      <p:cBhvr>
                                        <p:cTn id="8" dur="500" fill="hold">
                                          <p:stCondLst>
                                            <p:cond delay="0"/>
                                          </p:stCondLst>
                                        </p:cTn>
                                        <p:tgtEl>
                                          <p:spTgt spid="14"/>
                                        </p:tgtEl>
                                        <p:attrNameLst>
                                          <p:attrName>ppt_x</p:attrName>
                                        </p:attrNameLst>
                                      </p:cBhvr>
                                      <p:tavLst>
                                        <p:tav tm="0">
                                          <p:val>
                                            <p:strVal val="#ppt_x-.05"/>
                                          </p:val>
                                        </p:tav>
                                        <p:tav tm="100000">
                                          <p:val>
                                            <p:strVal val="#ppt_x"/>
                                          </p:val>
                                        </p:tav>
                                      </p:tavLst>
                                    </p:anim>
                                  </p:childTnLst>
                                </p:cTn>
                              </p:par>
                              <p:par>
                                <p:cTn id="9" presetID="10" presetClass="entr" presetSubtype="0" decel="10000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stCondLst>
                                            <p:cond delay="0"/>
                                          </p:stCondLst>
                                        </p:cTn>
                                        <p:tgtEl>
                                          <p:spTgt spid="15"/>
                                        </p:tgtEl>
                                      </p:cBhvr>
                                    </p:animEffect>
                                    <p:anim to="0" calcmode="lin" valueType="num">
                                      <p:cBhvr>
                                        <p:cTn id="12" dur="500" fill="hold">
                                          <p:stCondLst>
                                            <p:cond delay="0"/>
                                          </p:stCondLst>
                                        </p:cTn>
                                        <p:tgtEl>
                                          <p:spTgt spid="15"/>
                                        </p:tgtEl>
                                        <p:attrNameLst>
                                          <p:attrName>ppt_x</p:attrName>
                                        </p:attrNameLst>
                                      </p:cBhvr>
                                      <p:tavLst>
                                        <p:tav tm="0">
                                          <p:val>
                                            <p:strVal val="#ppt_x-.05"/>
                                          </p:val>
                                        </p:tav>
                                        <p:tav tm="100000">
                                          <p:val>
                                            <p:strVal val="#ppt_x"/>
                                          </p:val>
                                        </p:tav>
                                      </p:tavLst>
                                    </p:anim>
                                  </p:childTnLst>
                                </p:cTn>
                              </p:par>
                              <p:par>
                                <p:cTn id="13" presetID="10" presetClass="entr" presetSubtype="0" decel="10000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stCondLst>
                                            <p:cond delay="0"/>
                                          </p:stCondLst>
                                        </p:cTn>
                                        <p:tgtEl>
                                          <p:spTgt spid="25"/>
                                        </p:tgtEl>
                                      </p:cBhvr>
                                    </p:animEffect>
                                    <p:anim to="0" calcmode="lin" valueType="num">
                                      <p:cBhvr>
                                        <p:cTn id="16" dur="500" fill="hold">
                                          <p:stCondLst>
                                            <p:cond delay="0"/>
                                          </p:stCondLst>
                                        </p:cTn>
                                        <p:tgtEl>
                                          <p:spTgt spid="25"/>
                                        </p:tgtEl>
                                        <p:attrNameLst>
                                          <p:attrName>ppt_x</p:attrName>
                                        </p:attrNameLst>
                                      </p:cBhvr>
                                      <p:tavLst>
                                        <p:tav tm="0">
                                          <p:val>
                                            <p:strVal val="#ppt_x-.05"/>
                                          </p:val>
                                        </p:tav>
                                        <p:tav tm="100000">
                                          <p:val>
                                            <p:strVal val="#ppt_x"/>
                                          </p:val>
                                        </p:tav>
                                      </p:tavLst>
                                    </p:anim>
                                  </p:childTnLst>
                                </p:cTn>
                              </p:par>
                              <p:par>
                                <p:cTn id="17" presetID="10" presetClass="entr" presetSubtype="0" decel="10000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stCondLst>
                                            <p:cond delay="0"/>
                                          </p:stCondLst>
                                        </p:cTn>
                                        <p:tgtEl>
                                          <p:spTgt spid="46"/>
                                        </p:tgtEl>
                                      </p:cBhvr>
                                    </p:animEffect>
                                    <p:anim to="0" calcmode="lin" valueType="num">
                                      <p:cBhvr>
                                        <p:cTn id="20" dur="500" fill="hold">
                                          <p:stCondLst>
                                            <p:cond delay="0"/>
                                          </p:stCondLst>
                                        </p:cTn>
                                        <p:tgtEl>
                                          <p:spTgt spid="46"/>
                                        </p:tgtEl>
                                        <p:attrNameLst>
                                          <p:attrName>ppt_x</p:attrName>
                                        </p:attrNameLst>
                                      </p:cBhvr>
                                      <p:tavLst>
                                        <p:tav tm="0">
                                          <p:val>
                                            <p:strVal val="#ppt_x-.05"/>
                                          </p:val>
                                        </p:tav>
                                        <p:tav tm="100000">
                                          <p:val>
                                            <p:strVal val="#ppt_x"/>
                                          </p:val>
                                        </p:tav>
                                      </p:tavLst>
                                    </p:anim>
                                  </p:childTnLst>
                                </p:cTn>
                              </p:par>
                            </p:childTnLst>
                          </p:cTn>
                        </p:par>
                        <p:par>
                          <p:cTn id="21" fill="hold" nodeType="afterGroup">
                            <p:stCondLst>
                              <p:cond delay="500"/>
                            </p:stCondLst>
                            <p:childTnLst>
                              <p:par>
                                <p:cTn id="22" presetID="10" presetClass="entr" presetSubtype="0" decel="100000"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stCondLst>
                                            <p:cond delay="0"/>
                                          </p:stCondLst>
                                        </p:cTn>
                                        <p:tgtEl>
                                          <p:spTgt spid="26"/>
                                        </p:tgtEl>
                                      </p:cBhvr>
                                    </p:animEffect>
                                    <p:anim to="0" calcmode="lin" valueType="num">
                                      <p:cBhvr>
                                        <p:cTn id="25" dur="500" fill="hold">
                                          <p:stCondLst>
                                            <p:cond delay="0"/>
                                          </p:stCondLst>
                                        </p:cTn>
                                        <p:tgtEl>
                                          <p:spTgt spid="26"/>
                                        </p:tgtEl>
                                        <p:attrNameLst>
                                          <p:attrName>ppt_x</p:attrName>
                                        </p:attrNameLst>
                                      </p:cBhvr>
                                      <p:tavLst>
                                        <p:tav tm="0">
                                          <p:val>
                                            <p:strVal val="#ppt_x-.05"/>
                                          </p:val>
                                        </p:tav>
                                        <p:tav tm="100000">
                                          <p:val>
                                            <p:strVal val="#ppt_x"/>
                                          </p:val>
                                        </p:tav>
                                      </p:tavLst>
                                    </p:anim>
                                  </p:childTnLst>
                                </p:cTn>
                              </p:par>
                            </p:childTnLst>
                          </p:cTn>
                        </p:par>
                        <p:par>
                          <p:cTn id="26" fill="hold" nodeType="afterGroup">
                            <p:stCondLst>
                              <p:cond delay="1000"/>
                            </p:stCondLst>
                            <p:childTnLst>
                              <p:par>
                                <p:cTn id="27" presetID="10" presetClass="entr" presetSubtype="0" decel="100000"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stCondLst>
                                            <p:cond delay="0"/>
                                          </p:stCondLst>
                                        </p:cTn>
                                        <p:tgtEl>
                                          <p:spTgt spid="27"/>
                                        </p:tgtEl>
                                      </p:cBhvr>
                                    </p:animEffect>
                                    <p:anim to="0" calcmode="lin" valueType="num">
                                      <p:cBhvr>
                                        <p:cTn id="30" dur="500" fill="hold">
                                          <p:stCondLst>
                                            <p:cond delay="0"/>
                                          </p:stCondLst>
                                        </p:cTn>
                                        <p:tgtEl>
                                          <p:spTgt spid="27"/>
                                        </p:tgtEl>
                                        <p:attrNameLst>
                                          <p:attrName>ppt_x</p:attrName>
                                        </p:attrNameLst>
                                      </p:cBhvr>
                                      <p:tavLst>
                                        <p:tav tm="0">
                                          <p:val>
                                            <p:strVal val="#ppt_x-.05"/>
                                          </p:val>
                                        </p:tav>
                                        <p:tav tm="100000">
                                          <p:val>
                                            <p:strVal val="#ppt_x"/>
                                          </p:val>
                                        </p:tav>
                                      </p:tavLst>
                                    </p:anim>
                                  </p:childTnLst>
                                </p:cTn>
                              </p:par>
                            </p:childTnLst>
                          </p:cTn>
                        </p:par>
                        <p:par>
                          <p:cTn id="31" fill="hold" nodeType="afterGroup">
                            <p:stCondLst>
                              <p:cond delay="1500"/>
                            </p:stCondLst>
                            <p:childTnLst>
                              <p:par>
                                <p:cTn id="32" presetID="10" presetClass="entr" presetSubtype="0" decel="100000"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stCondLst>
                                            <p:cond delay="0"/>
                                          </p:stCondLst>
                                        </p:cTn>
                                        <p:tgtEl>
                                          <p:spTgt spid="28"/>
                                        </p:tgtEl>
                                      </p:cBhvr>
                                    </p:animEffect>
                                    <p:anim to="0" calcmode="lin" valueType="num">
                                      <p:cBhvr>
                                        <p:cTn id="35" dur="500" fill="hold">
                                          <p:stCondLst>
                                            <p:cond delay="0"/>
                                          </p:stCondLst>
                                        </p:cTn>
                                        <p:tgtEl>
                                          <p:spTgt spid="28"/>
                                        </p:tgtEl>
                                        <p:attrNameLst>
                                          <p:attrName>ppt_x</p:attrName>
                                        </p:attrNameLst>
                                      </p:cBhvr>
                                      <p:tavLst>
                                        <p:tav tm="0">
                                          <p:val>
                                            <p:strVal val="#ppt_x-.05"/>
                                          </p:val>
                                        </p:tav>
                                        <p:tav tm="100000">
                                          <p:val>
                                            <p:strVal val="#ppt_x"/>
                                          </p:val>
                                        </p:tav>
                                      </p:tavLst>
                                    </p:anim>
                                  </p:childTnLst>
                                </p:cTn>
                              </p:par>
                            </p:childTnLst>
                          </p:cTn>
                        </p:par>
                        <p:par>
                          <p:cTn id="36" fill="hold" nodeType="afterGroup">
                            <p:stCondLst>
                              <p:cond delay="2000"/>
                            </p:stCondLst>
                            <p:childTnLst>
                              <p:par>
                                <p:cTn id="37" presetID="10" presetClass="entr" presetSubtype="0" decel="100000"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stCondLst>
                                            <p:cond delay="0"/>
                                          </p:stCondLst>
                                        </p:cTn>
                                        <p:tgtEl>
                                          <p:spTgt spid="29"/>
                                        </p:tgtEl>
                                      </p:cBhvr>
                                    </p:animEffect>
                                    <p:anim to="0" calcmode="lin" valueType="num">
                                      <p:cBhvr>
                                        <p:cTn id="40" dur="500" fill="hold">
                                          <p:stCondLst>
                                            <p:cond delay="0"/>
                                          </p:stCondLst>
                                        </p:cTn>
                                        <p:tgtEl>
                                          <p:spTgt spid="29"/>
                                        </p:tgtEl>
                                        <p:attrNameLst>
                                          <p:attrName>ppt_x</p:attrName>
                                        </p:attrNameLst>
                                      </p:cBhvr>
                                      <p:tavLst>
                                        <p:tav tm="0">
                                          <p:val>
                                            <p:strVal val="#ppt_x-.05"/>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6" grpId="0"/>
      <p:bldP spid="27" grpId="0"/>
      <p:bldP spid="28"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3" name="组合 12"/>
          <p:cNvGrpSpPr/>
          <p:nvPr/>
        </p:nvGrpSpPr>
        <p:grpSpPr>
          <a:xfrm>
            <a:off x="-529" y="-297"/>
            <a:ext cx="12193057" cy="6858594"/>
            <a:chOff x="-529" y="-297"/>
            <a:chExt cx="12193057" cy="6858594"/>
          </a:xfrm>
        </p:grpSpPr>
        <p:pic>
          <p:nvPicPr>
            <p:cNvPr id="12" name="图片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9" y="-297"/>
              <a:ext cx="12193057" cy="6858594"/>
            </a:xfrm>
            <a:prstGeom prst="rect">
              <a:avLst/>
            </a:prstGeom>
          </p:spPr>
        </p:pic>
        <p:sp>
          <p:nvSpPr>
            <p:cNvPr id="9" name="矩形: 圆角 8"/>
            <p:cNvSpPr/>
            <p:nvPr/>
          </p:nvSpPr>
          <p:spPr>
            <a:xfrm flipH="1">
              <a:off x="330199" y="292100"/>
              <a:ext cx="11531600" cy="6273800"/>
            </a:xfrm>
            <a:prstGeom prst="roundRect">
              <a:avLst>
                <a:gd name="adj" fmla="val 4116"/>
              </a:avLst>
            </a:prstGeom>
            <a:solidFill>
              <a:srgbClr val="FFFFFF"/>
            </a:solidFill>
            <a:ln w="38100">
              <a:solidFill>
                <a:srgbClr val="FFD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TextBox 12"/>
          <p:cNvSpPr txBox="1"/>
          <p:nvPr/>
        </p:nvSpPr>
        <p:spPr>
          <a:xfrm>
            <a:off x="3290047" y="801754"/>
            <a:ext cx="5611906" cy="553998"/>
          </a:xfrm>
          <a:prstGeom prst="rect">
            <a:avLst/>
          </a:prstGeom>
          <a:noFill/>
          <a:ln>
            <a:noFill/>
          </a:ln>
        </p:spPr>
        <p:txBody>
          <a:bodyPr wrap="square" lIns="0" tIns="0" rIns="0" bIns="0" rtlCol="0">
            <a:spAutoFit/>
          </a:bodyPr>
          <a:lstStyle/>
          <a:p>
            <a:pPr lvl="0" algn="ctr">
              <a:defRPr/>
            </a:pPr>
            <a:r>
              <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王树声大将拒礼</a:t>
            </a:r>
          </a:p>
        </p:txBody>
      </p:sp>
      <p:grpSp>
        <p:nvGrpSpPr>
          <p:cNvPr id="15" name="组合 14"/>
          <p:cNvGrpSpPr/>
          <p:nvPr/>
        </p:nvGrpSpPr>
        <p:grpSpPr>
          <a:xfrm>
            <a:off x="2576512" y="1023923"/>
            <a:ext cx="7038976" cy="109660"/>
            <a:chOff x="1761776" y="1190808"/>
            <a:chExt cx="8274582" cy="128910"/>
          </a:xfrm>
        </p:grpSpPr>
        <p:grpSp>
          <p:nvGrpSpPr>
            <p:cNvPr id="16" name="组合 15"/>
            <p:cNvGrpSpPr/>
            <p:nvPr/>
          </p:nvGrpSpPr>
          <p:grpSpPr>
            <a:xfrm>
              <a:off x="9402228" y="1190808"/>
              <a:ext cx="634130" cy="128910"/>
              <a:chOff x="5778935" y="5578946"/>
              <a:chExt cx="634130" cy="128910"/>
            </a:xfrm>
            <a:gradFill>
              <a:gsLst>
                <a:gs pos="100000">
                  <a:srgbClr val="B41510"/>
                </a:gs>
                <a:gs pos="0">
                  <a:srgbClr val="E41B14"/>
                </a:gs>
              </a:gsLst>
              <a:lin ang="2700000" scaled="0"/>
            </a:gradFill>
          </p:grpSpPr>
          <p:sp>
            <p:nvSpPr>
              <p:cNvPr id="21"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2"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3"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nvGrpSpPr>
            <p:cNvPr id="17" name="组合 16"/>
            <p:cNvGrpSpPr/>
            <p:nvPr/>
          </p:nvGrpSpPr>
          <p:grpSpPr>
            <a:xfrm>
              <a:off x="1761776" y="1190808"/>
              <a:ext cx="634130" cy="128910"/>
              <a:chOff x="5778935" y="5578946"/>
              <a:chExt cx="634130" cy="128910"/>
            </a:xfrm>
            <a:gradFill>
              <a:gsLst>
                <a:gs pos="100000">
                  <a:srgbClr val="B41510"/>
                </a:gs>
                <a:gs pos="0">
                  <a:srgbClr val="E41B14"/>
                </a:gs>
              </a:gsLst>
              <a:lin ang="2700000" scaled="0"/>
            </a:gradFill>
          </p:grpSpPr>
          <p:sp>
            <p:nvSpPr>
              <p:cNvPr id="18"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19"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0"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pic>
        <p:nvPicPr>
          <p:cNvPr id="24" name="图片 2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7077" y="778939"/>
            <a:ext cx="917420" cy="592661"/>
          </a:xfrm>
          <a:prstGeom prst="rect">
            <a:avLst/>
          </a:prstGeom>
        </p:spPr>
      </p:pic>
      <p:sp>
        <p:nvSpPr>
          <p:cNvPr id="25" name="矩形 24"/>
          <p:cNvSpPr/>
          <p:nvPr/>
        </p:nvSpPr>
        <p:spPr>
          <a:xfrm>
            <a:off x="1138507" y="2697885"/>
            <a:ext cx="8271714" cy="3003836"/>
          </a:xfrm>
          <a:prstGeom prst="rect">
            <a:avLst/>
          </a:prstGeom>
          <a:ln>
            <a:noFill/>
          </a:ln>
        </p:spPr>
        <p:txBody>
          <a:bodyPr wrap="square" lIns="0" tIns="0" rIns="0" bIns="0">
            <a:spAutoFit/>
          </a:bodyPr>
          <a:lstStyle/>
          <a:p>
            <a:pPr algn="just">
              <a:lnSpc>
                <a:spcPct val="150000"/>
              </a:lnSpc>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王树声在军事科学院上班时，他天天拿着饭盒到公共食堂排队买饭。接待外宾和出国访问时，外宾送他一些大小礼品，他都如数上交国库。一次，新来的勤务员几次将小礼品拿到车上说：</a:t>
            </a:r>
            <a:r>
              <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王部长，人家说了，这礼品是送给首长您个人的。</a:t>
            </a:r>
            <a:endPar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endParaRPr>
          </a:p>
          <a:p>
            <a:pPr algn="just">
              <a:lnSpc>
                <a:spcPct val="150000"/>
              </a:lnSpc>
              <a:defRPr/>
            </a:pPr>
            <a:r>
              <a:rPr lang="en-US" altLang="zh-CN" sz="2400">
                <a:solidFill>
                  <a:schemeClr val="tx1">
                    <a:lumMod val="85000"/>
                    <a:lumOff val="15000"/>
                  </a:schemeClr>
                </a:solidFill>
                <a:latin typeface="思源黑体 CN Bold" panose="020B0800000000000000" pitchFamily="34" charset="-122"/>
                <a:ea typeface="思源黑体 CN Bold" panose="020B0800000000000000" pitchFamily="34" charset="-122"/>
                <a:sym typeface="+mn-lt"/>
              </a:rPr>
              <a:t>"</a:t>
            </a:r>
            <a:r>
              <a:rPr lang="zh-CN" altLang="en-US" sz="2400">
                <a:solidFill>
                  <a:schemeClr val="tx1">
                    <a:lumMod val="85000"/>
                    <a:lumOff val="15000"/>
                  </a:schemeClr>
                </a:solidFill>
                <a:latin typeface="思源黑体 CN Bold" panose="020B0800000000000000" pitchFamily="34" charset="-122"/>
                <a:ea typeface="思源黑体 CN Bold" panose="020B0800000000000000" pitchFamily="34" charset="-122"/>
                <a:sym typeface="+mn-lt"/>
              </a:rPr>
              <a:t>王树声却严肃地说：</a:t>
            </a:r>
            <a:endParaRPr lang="en-US" altLang="zh-CN" sz="2400">
              <a:solidFill>
                <a:schemeClr val="tx1">
                  <a:lumMod val="85000"/>
                  <a:lumOff val="15000"/>
                </a:schemeClr>
              </a:solidFill>
              <a:latin typeface="思源黑体 CN Bold" panose="020B0800000000000000" pitchFamily="34" charset="-122"/>
              <a:ea typeface="思源黑体 CN Bold" panose="020B0800000000000000" pitchFamily="34" charset="-122"/>
              <a:sym typeface="+mn-lt"/>
            </a:endParaRPr>
          </a:p>
          <a:p>
            <a:pPr algn="just">
              <a:lnSpc>
                <a:spcPct val="150000"/>
              </a:lnSpc>
              <a:defRPr/>
            </a:pPr>
            <a:r>
              <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我这个国防部副部长是代表中华人民共和国政府与外宾打交道的，礼品怎么会是赠送我个人的呢？公私分明，是我们革命战士的一个起码准则，今后务必牢记啊。</a:t>
            </a:r>
            <a:r>
              <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 </a:t>
            </a:r>
            <a:endPar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endParaRPr>
          </a:p>
        </p:txBody>
      </p:sp>
      <p:grpSp>
        <p:nvGrpSpPr>
          <p:cNvPr id="26" name="组合 25"/>
          <p:cNvGrpSpPr/>
          <p:nvPr/>
        </p:nvGrpSpPr>
        <p:grpSpPr>
          <a:xfrm flipH="1">
            <a:off x="1039903" y="1771993"/>
            <a:ext cx="10013579" cy="504145"/>
            <a:chOff x="6305797" y="5550617"/>
            <a:chExt cx="4451851" cy="352642"/>
          </a:xfrm>
        </p:grpSpPr>
        <p:sp>
          <p:nvSpPr>
            <p:cNvPr id="27" name="矩形: 圆角 26"/>
            <p:cNvSpPr/>
            <p:nvPr/>
          </p:nvSpPr>
          <p:spPr>
            <a:xfrm>
              <a:off x="9922961" y="5550617"/>
              <a:ext cx="834687" cy="352642"/>
            </a:xfrm>
            <a:prstGeom prst="roundRect">
              <a:avLst>
                <a:gd name="adj" fmla="val 50000"/>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思源黑体 CN Bold" panose="020B0800000000000000" pitchFamily="34" charset="-122"/>
                  <a:ea typeface="思源黑体 CN Bold" panose="020B0800000000000000" pitchFamily="34" charset="-122"/>
                </a:rPr>
                <a:t> </a:t>
              </a:r>
              <a:r>
                <a:rPr lang="en-US" altLang="zh-CN" sz="2400">
                  <a:latin typeface="思源黑体 CN Bold" panose="020B0800000000000000" pitchFamily="34" charset="-122"/>
                  <a:ea typeface="思源黑体 CN Bold" panose="020B0800000000000000" pitchFamily="34" charset="-122"/>
                </a:rPr>
                <a:t>1959</a:t>
              </a:r>
              <a:r>
                <a:rPr lang="zh-CN" altLang="en-US" sz="2400">
                  <a:latin typeface="思源黑体 CN Bold" panose="020B0800000000000000" pitchFamily="34" charset="-122"/>
                  <a:ea typeface="思源黑体 CN Bold" panose="020B0800000000000000" pitchFamily="34" charset="-122"/>
                </a:rPr>
                <a:t>年</a:t>
              </a:r>
            </a:p>
          </p:txBody>
        </p:sp>
        <p:cxnSp>
          <p:nvCxnSpPr>
            <p:cNvPr id="28" name="直接连接符 27"/>
            <p:cNvCxnSpPr/>
            <p:nvPr/>
          </p:nvCxnSpPr>
          <p:spPr>
            <a:xfrm>
              <a:off x="6305797" y="5728447"/>
              <a:ext cx="3559088" cy="0"/>
            </a:xfrm>
            <a:prstGeom prst="line">
              <a:avLst/>
            </a:prstGeom>
            <a:ln>
              <a:prstDash val="dash"/>
            </a:ln>
          </p:spPr>
          <p:style>
            <a:lnRef idx="1">
              <a:schemeClr val="accent3"/>
            </a:lnRef>
            <a:fillRef idx="0">
              <a:schemeClr val="accent3"/>
            </a:fillRef>
            <a:effectRef idx="0">
              <a:schemeClr val="accent3"/>
            </a:effectRef>
            <a:fontRef idx="minor">
              <a:schemeClr val="tx1"/>
            </a:fontRef>
          </p:style>
        </p:cxnSp>
      </p:grpSp>
      <p:pic>
        <p:nvPicPr>
          <p:cNvPr id="29" name="图片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08490" y="2380558"/>
            <a:ext cx="2012287" cy="30349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stCondLst>
                                            <p:cond delay="0"/>
                                          </p:stCondLst>
                                        </p:cTn>
                                        <p:tgtEl>
                                          <p:spTgt spid="14"/>
                                        </p:tgtEl>
                                      </p:cBhvr>
                                    </p:animEffect>
                                    <p:anim to="0" calcmode="lin" valueType="num">
                                      <p:cBhvr>
                                        <p:cTn id="8" dur="500" fill="hold">
                                          <p:stCondLst>
                                            <p:cond delay="0"/>
                                          </p:stCondLst>
                                        </p:cTn>
                                        <p:tgtEl>
                                          <p:spTgt spid="14"/>
                                        </p:tgtEl>
                                        <p:attrNameLst>
                                          <p:attrName>ppt_x</p:attrName>
                                        </p:attrNameLst>
                                      </p:cBhvr>
                                      <p:tavLst>
                                        <p:tav tm="0">
                                          <p:val>
                                            <p:strVal val="#ppt_x-.05"/>
                                          </p:val>
                                        </p:tav>
                                        <p:tav tm="100000">
                                          <p:val>
                                            <p:strVal val="#ppt_x"/>
                                          </p:val>
                                        </p:tav>
                                      </p:tavLst>
                                    </p:anim>
                                  </p:childTnLst>
                                </p:cTn>
                              </p:par>
                              <p:par>
                                <p:cTn id="9" presetID="10" presetClass="entr" presetSubtype="0" decel="10000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stCondLst>
                                            <p:cond delay="0"/>
                                          </p:stCondLst>
                                        </p:cTn>
                                        <p:tgtEl>
                                          <p:spTgt spid="15"/>
                                        </p:tgtEl>
                                      </p:cBhvr>
                                    </p:animEffect>
                                    <p:anim to="0" calcmode="lin" valueType="num">
                                      <p:cBhvr>
                                        <p:cTn id="12" dur="500" fill="hold">
                                          <p:stCondLst>
                                            <p:cond delay="0"/>
                                          </p:stCondLst>
                                        </p:cTn>
                                        <p:tgtEl>
                                          <p:spTgt spid="15"/>
                                        </p:tgtEl>
                                        <p:attrNameLst>
                                          <p:attrName>ppt_x</p:attrName>
                                        </p:attrNameLst>
                                      </p:cBhvr>
                                      <p:tavLst>
                                        <p:tav tm="0">
                                          <p:val>
                                            <p:strVal val="#ppt_x-.05"/>
                                          </p:val>
                                        </p:tav>
                                        <p:tav tm="100000">
                                          <p:val>
                                            <p:strVal val="#ppt_x"/>
                                          </p:val>
                                        </p:tav>
                                      </p:tavLst>
                                    </p:anim>
                                  </p:childTnLst>
                                </p:cTn>
                              </p:par>
                              <p:par>
                                <p:cTn id="13" presetID="10" presetClass="entr" presetSubtype="0" decel="10000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stCondLst>
                                            <p:cond delay="0"/>
                                          </p:stCondLst>
                                        </p:cTn>
                                        <p:tgtEl>
                                          <p:spTgt spid="24"/>
                                        </p:tgtEl>
                                      </p:cBhvr>
                                    </p:animEffect>
                                    <p:anim to="0" calcmode="lin" valueType="num">
                                      <p:cBhvr>
                                        <p:cTn id="16" dur="500" fill="hold">
                                          <p:stCondLst>
                                            <p:cond delay="0"/>
                                          </p:stCondLst>
                                        </p:cTn>
                                        <p:tgtEl>
                                          <p:spTgt spid="24"/>
                                        </p:tgtEl>
                                        <p:attrNameLst>
                                          <p:attrName>ppt_x</p:attrName>
                                        </p:attrNameLst>
                                      </p:cBhvr>
                                      <p:tavLst>
                                        <p:tav tm="0">
                                          <p:val>
                                            <p:strVal val="#ppt_x-.05"/>
                                          </p:val>
                                        </p:tav>
                                        <p:tav tm="100000">
                                          <p:val>
                                            <p:strVal val="#ppt_x"/>
                                          </p:val>
                                        </p:tav>
                                      </p:tavLst>
                                    </p:anim>
                                  </p:childTnLst>
                                </p:cTn>
                              </p:par>
                            </p:childTnLst>
                          </p:cTn>
                        </p:par>
                        <p:par>
                          <p:cTn id="17" fill="hold" nodeType="afterGroup">
                            <p:stCondLst>
                              <p:cond delay="500"/>
                            </p:stCondLst>
                            <p:childTnLst>
                              <p:par>
                                <p:cTn id="18" presetID="10" presetClass="entr" presetSubtype="0" decel="100000"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stCondLst>
                                            <p:cond delay="0"/>
                                          </p:stCondLst>
                                        </p:cTn>
                                        <p:tgtEl>
                                          <p:spTgt spid="26"/>
                                        </p:tgtEl>
                                      </p:cBhvr>
                                    </p:animEffect>
                                    <p:anim to="0" calcmode="lin" valueType="num">
                                      <p:cBhvr>
                                        <p:cTn id="21" dur="500" fill="hold">
                                          <p:stCondLst>
                                            <p:cond delay="0"/>
                                          </p:stCondLst>
                                        </p:cTn>
                                        <p:tgtEl>
                                          <p:spTgt spid="26"/>
                                        </p:tgtEl>
                                        <p:attrNameLst>
                                          <p:attrName>ppt_x</p:attrName>
                                        </p:attrNameLst>
                                      </p:cBhvr>
                                      <p:tavLst>
                                        <p:tav tm="0">
                                          <p:val>
                                            <p:strVal val="#ppt_x-.05"/>
                                          </p:val>
                                        </p:tav>
                                        <p:tav tm="100000">
                                          <p:val>
                                            <p:strVal val="#ppt_x"/>
                                          </p:val>
                                        </p:tav>
                                      </p:tavLst>
                                    </p:anim>
                                  </p:childTnLst>
                                </p:cTn>
                              </p:par>
                            </p:childTnLst>
                          </p:cTn>
                        </p:par>
                        <p:par>
                          <p:cTn id="22" fill="hold" nodeType="afterGroup">
                            <p:stCondLst>
                              <p:cond delay="1000"/>
                            </p:stCondLst>
                            <p:childTnLst>
                              <p:par>
                                <p:cTn id="23" presetID="10" presetClass="entr" presetSubtype="0" decel="100000"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stCondLst>
                                            <p:cond delay="0"/>
                                          </p:stCondLst>
                                        </p:cTn>
                                        <p:tgtEl>
                                          <p:spTgt spid="29"/>
                                        </p:tgtEl>
                                      </p:cBhvr>
                                    </p:animEffect>
                                    <p:anim to="0" calcmode="lin" valueType="num">
                                      <p:cBhvr>
                                        <p:cTn id="26" dur="500" fill="hold">
                                          <p:stCondLst>
                                            <p:cond delay="0"/>
                                          </p:stCondLst>
                                        </p:cTn>
                                        <p:tgtEl>
                                          <p:spTgt spid="29"/>
                                        </p:tgtEl>
                                        <p:attrNameLst>
                                          <p:attrName>ppt_x</p:attrName>
                                        </p:attrNameLst>
                                      </p:cBhvr>
                                      <p:tavLst>
                                        <p:tav tm="0">
                                          <p:val>
                                            <p:strVal val="#ppt_x-.05"/>
                                          </p:val>
                                        </p:tav>
                                        <p:tav tm="100000">
                                          <p:val>
                                            <p:strVal val="#ppt_x"/>
                                          </p:val>
                                        </p:tav>
                                      </p:tavLst>
                                    </p:anim>
                                  </p:childTnLst>
                                </p:cTn>
                              </p:par>
                            </p:childTnLst>
                          </p:cTn>
                        </p:par>
                        <p:par>
                          <p:cTn id="27" fill="hold" nodeType="afterGroup">
                            <p:stCondLst>
                              <p:cond delay="1500"/>
                            </p:stCondLst>
                            <p:childTnLst>
                              <p:par>
                                <p:cTn id="28" presetID="10" presetClass="entr" presetSubtype="0" decel="10000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stCondLst>
                                            <p:cond delay="0"/>
                                          </p:stCondLst>
                                        </p:cTn>
                                        <p:tgtEl>
                                          <p:spTgt spid="25"/>
                                        </p:tgtEl>
                                      </p:cBhvr>
                                    </p:animEffect>
                                    <p:anim to="0" calcmode="lin" valueType="num">
                                      <p:cBhvr>
                                        <p:cTn id="31" dur="500" fill="hold">
                                          <p:stCondLst>
                                            <p:cond delay="0"/>
                                          </p:stCondLst>
                                        </p:cTn>
                                        <p:tgtEl>
                                          <p:spTgt spid="25"/>
                                        </p:tgtEl>
                                        <p:attrNameLst>
                                          <p:attrName>ppt_x</p:attrName>
                                        </p:attrNameLst>
                                      </p:cBhvr>
                                      <p:tavLst>
                                        <p:tav tm="0">
                                          <p:val>
                                            <p:strVal val="#ppt_x-.05"/>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3" name="组合 12"/>
          <p:cNvGrpSpPr/>
          <p:nvPr/>
        </p:nvGrpSpPr>
        <p:grpSpPr>
          <a:xfrm>
            <a:off x="-529" y="-297"/>
            <a:ext cx="12193057" cy="6858594"/>
            <a:chOff x="-529" y="-297"/>
            <a:chExt cx="12193057" cy="6858594"/>
          </a:xfrm>
        </p:grpSpPr>
        <p:pic>
          <p:nvPicPr>
            <p:cNvPr id="12" name="图片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9" y="-297"/>
              <a:ext cx="12193057" cy="6858594"/>
            </a:xfrm>
            <a:prstGeom prst="rect">
              <a:avLst/>
            </a:prstGeom>
          </p:spPr>
        </p:pic>
        <p:sp>
          <p:nvSpPr>
            <p:cNvPr id="9" name="矩形: 圆角 8"/>
            <p:cNvSpPr/>
            <p:nvPr/>
          </p:nvSpPr>
          <p:spPr>
            <a:xfrm flipH="1">
              <a:off x="330199" y="292100"/>
              <a:ext cx="11531600" cy="6273800"/>
            </a:xfrm>
            <a:prstGeom prst="roundRect">
              <a:avLst>
                <a:gd name="adj" fmla="val 4116"/>
              </a:avLst>
            </a:prstGeom>
            <a:solidFill>
              <a:srgbClr val="FFFFFF"/>
            </a:solidFill>
            <a:ln w="38100">
              <a:solidFill>
                <a:srgbClr val="FFD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TextBox 12"/>
          <p:cNvSpPr txBox="1"/>
          <p:nvPr/>
        </p:nvSpPr>
        <p:spPr>
          <a:xfrm>
            <a:off x="3290047" y="801754"/>
            <a:ext cx="5611906" cy="553998"/>
          </a:xfrm>
          <a:prstGeom prst="rect">
            <a:avLst/>
          </a:prstGeom>
          <a:noFill/>
          <a:ln>
            <a:noFill/>
          </a:ln>
        </p:spPr>
        <p:txBody>
          <a:bodyPr wrap="square" lIns="0" tIns="0" rIns="0" bIns="0" rtlCol="0">
            <a:spAutoFit/>
          </a:bodyPr>
          <a:lstStyle/>
          <a:p>
            <a:pPr lvl="0" algn="ctr">
              <a:defRPr/>
            </a:pPr>
            <a:r>
              <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王树声大将住平房去世</a:t>
            </a:r>
          </a:p>
        </p:txBody>
      </p:sp>
      <p:grpSp>
        <p:nvGrpSpPr>
          <p:cNvPr id="15" name="组合 14"/>
          <p:cNvGrpSpPr/>
          <p:nvPr/>
        </p:nvGrpSpPr>
        <p:grpSpPr>
          <a:xfrm>
            <a:off x="2576512" y="1023923"/>
            <a:ext cx="7038976" cy="109660"/>
            <a:chOff x="1761776" y="1190808"/>
            <a:chExt cx="8274582" cy="128910"/>
          </a:xfrm>
        </p:grpSpPr>
        <p:grpSp>
          <p:nvGrpSpPr>
            <p:cNvPr id="16" name="组合 15"/>
            <p:cNvGrpSpPr/>
            <p:nvPr/>
          </p:nvGrpSpPr>
          <p:grpSpPr>
            <a:xfrm>
              <a:off x="9402228" y="1190808"/>
              <a:ext cx="634130" cy="128910"/>
              <a:chOff x="5778935" y="5578946"/>
              <a:chExt cx="634130" cy="128910"/>
            </a:xfrm>
            <a:gradFill>
              <a:gsLst>
                <a:gs pos="100000">
                  <a:srgbClr val="B41510"/>
                </a:gs>
                <a:gs pos="0">
                  <a:srgbClr val="E41B14"/>
                </a:gs>
              </a:gsLst>
              <a:lin ang="2700000" scaled="0"/>
            </a:gradFill>
          </p:grpSpPr>
          <p:sp>
            <p:nvSpPr>
              <p:cNvPr id="21"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2"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3"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nvGrpSpPr>
            <p:cNvPr id="17" name="组合 16"/>
            <p:cNvGrpSpPr/>
            <p:nvPr/>
          </p:nvGrpSpPr>
          <p:grpSpPr>
            <a:xfrm>
              <a:off x="1761776" y="1190808"/>
              <a:ext cx="634130" cy="128910"/>
              <a:chOff x="5778935" y="5578946"/>
              <a:chExt cx="634130" cy="128910"/>
            </a:xfrm>
            <a:gradFill>
              <a:gsLst>
                <a:gs pos="100000">
                  <a:srgbClr val="B41510"/>
                </a:gs>
                <a:gs pos="0">
                  <a:srgbClr val="E41B14"/>
                </a:gs>
              </a:gsLst>
              <a:lin ang="2700000" scaled="0"/>
            </a:gradFill>
          </p:grpSpPr>
          <p:sp>
            <p:nvSpPr>
              <p:cNvPr id="18"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19"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0"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sp>
        <p:nvSpPr>
          <p:cNvPr id="24" name="矩形 23"/>
          <p:cNvSpPr/>
          <p:nvPr/>
        </p:nvSpPr>
        <p:spPr>
          <a:xfrm>
            <a:off x="11097758" y="6103608"/>
            <a:ext cx="333829" cy="45719"/>
          </a:xfrm>
          <a:prstGeom prst="rect">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汉仪秦川飞影W" panose="00020600040101010101" pitchFamily="18" charset="-122"/>
              <a:ea typeface="汉仪秦川飞影W" panose="00020600040101010101" pitchFamily="18" charset="-122"/>
            </a:endParaRPr>
          </a:p>
        </p:txBody>
      </p:sp>
      <p:pic>
        <p:nvPicPr>
          <p:cNvPr id="25" name="图片 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7077" y="778939"/>
            <a:ext cx="917420" cy="592661"/>
          </a:xfrm>
          <a:prstGeom prst="rect">
            <a:avLst/>
          </a:prstGeom>
        </p:spPr>
      </p:pic>
      <p:sp>
        <p:nvSpPr>
          <p:cNvPr id="26" name="矩形 25"/>
          <p:cNvSpPr/>
          <p:nvPr/>
        </p:nvSpPr>
        <p:spPr>
          <a:xfrm>
            <a:off x="1138507" y="2320514"/>
            <a:ext cx="9933550" cy="3696333"/>
          </a:xfrm>
          <a:prstGeom prst="rect">
            <a:avLst/>
          </a:prstGeom>
          <a:ln>
            <a:noFill/>
          </a:ln>
        </p:spPr>
        <p:txBody>
          <a:bodyPr wrap="square" lIns="0" tIns="0" rIns="0" bIns="0">
            <a:spAutoFit/>
          </a:bodyPr>
          <a:lstStyle/>
          <a:p>
            <a:pPr algn="just">
              <a:lnSpc>
                <a:spcPct val="150000"/>
              </a:lnSpc>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总军械部建制撤销，王树声的住房成了其他单位的属地，有关部门为了方便他的工作和生活，决定另选地点为他建造新居。他们先是为他选择了一处某自治区的驻京办事处，这里环境相当幽静，王树声看后感到也满意。但当他了解情况后摇起了头，连说：</a:t>
            </a:r>
            <a:r>
              <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不妥，不妥，这有违我们党的民族宗教政策！</a:t>
            </a:r>
            <a:r>
              <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几年以后，他们又在东城为他找到了一个旧院落，独门大院，相当理想，但当王树声得知这里原是一个民主党派的机关，只因工作人员都被红卫兵赶跑了而空着时，又摇起了头：</a:t>
            </a:r>
            <a:r>
              <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这是违反党的统一战线政策的！</a:t>
            </a:r>
            <a:r>
              <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最后，他们又在五渊潭附近为他选择了一处环境幽雅、风景如画的宅基地，王树声先很满意，可当他注意到为自己建房要迁走几户老百姓的民房，还是摇起了头：</a:t>
            </a:r>
            <a:r>
              <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我看这件事还是算了吧！不要因为我建房而把老百姓赶走了</a:t>
            </a:r>
            <a:r>
              <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就这样，王树声大将在他进京时修建的那座平房里，一住就是</a:t>
            </a:r>
            <a:r>
              <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18</a:t>
            </a: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年，直到他长辞人世。 </a:t>
            </a:r>
          </a:p>
        </p:txBody>
      </p:sp>
      <p:grpSp>
        <p:nvGrpSpPr>
          <p:cNvPr id="27" name="组合 26"/>
          <p:cNvGrpSpPr/>
          <p:nvPr/>
        </p:nvGrpSpPr>
        <p:grpSpPr>
          <a:xfrm flipH="1">
            <a:off x="1039903" y="1597821"/>
            <a:ext cx="10013579" cy="504145"/>
            <a:chOff x="6305797" y="5550617"/>
            <a:chExt cx="4451851" cy="352642"/>
          </a:xfrm>
        </p:grpSpPr>
        <p:sp>
          <p:nvSpPr>
            <p:cNvPr id="28" name="矩形: 圆角 27"/>
            <p:cNvSpPr/>
            <p:nvPr/>
          </p:nvSpPr>
          <p:spPr>
            <a:xfrm>
              <a:off x="9922961" y="5550617"/>
              <a:ext cx="834687" cy="352642"/>
            </a:xfrm>
            <a:prstGeom prst="roundRect">
              <a:avLst>
                <a:gd name="adj" fmla="val 50000"/>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黑体 CN Bold" panose="020B0800000000000000" pitchFamily="34" charset="-122"/>
                  <a:ea typeface="思源黑体 CN Bold" panose="020B0800000000000000" pitchFamily="34" charset="-122"/>
                </a:rPr>
                <a:t>60</a:t>
              </a:r>
              <a:r>
                <a:rPr lang="zh-CN" altLang="en-US" sz="2400">
                  <a:latin typeface="思源黑体 CN Bold" panose="020B0800000000000000" pitchFamily="34" charset="-122"/>
                  <a:ea typeface="思源黑体 CN Bold" panose="020B0800000000000000" pitchFamily="34" charset="-122"/>
                </a:rPr>
                <a:t>年代初</a:t>
              </a:r>
            </a:p>
          </p:txBody>
        </p:sp>
        <p:cxnSp>
          <p:nvCxnSpPr>
            <p:cNvPr id="29" name="直接连接符 28"/>
            <p:cNvCxnSpPr/>
            <p:nvPr/>
          </p:nvCxnSpPr>
          <p:spPr>
            <a:xfrm>
              <a:off x="6305797" y="5728447"/>
              <a:ext cx="3559088" cy="0"/>
            </a:xfrm>
            <a:prstGeom prst="line">
              <a:avLst/>
            </a:prstGeom>
            <a:ln>
              <a:prstDash val="dash"/>
            </a:ln>
          </p:spPr>
          <p:style>
            <a:lnRef idx="1">
              <a:schemeClr val="accent3"/>
            </a:lnRef>
            <a:fillRef idx="0">
              <a:schemeClr val="accent3"/>
            </a:fillRef>
            <a:effectRef idx="0">
              <a:schemeClr val="accent3"/>
            </a:effectRef>
            <a:fontRef idx="minor">
              <a:schemeClr val="tx1"/>
            </a:fontRef>
          </p:style>
        </p:cxnSp>
      </p:grpSp>
      <p:sp>
        <p:nvSpPr>
          <p:cNvPr id="30" name="TextBox 12"/>
          <p:cNvSpPr txBox="1"/>
          <p:nvPr/>
        </p:nvSpPr>
        <p:spPr>
          <a:xfrm>
            <a:off x="10595429" y="801754"/>
            <a:ext cx="1132114" cy="553998"/>
          </a:xfrm>
          <a:prstGeom prst="rect">
            <a:avLst/>
          </a:prstGeom>
          <a:noFill/>
          <a:ln>
            <a:noFill/>
          </a:ln>
        </p:spPr>
        <p:txBody>
          <a:bodyPr wrap="square" lIns="0" tIns="0" rIns="0" bIns="0" rtlCol="0">
            <a:spAutoFit/>
          </a:bodyPr>
          <a:lstStyle/>
          <a:p>
            <a:pPr lvl="0" algn="ctr">
              <a:defRPr/>
            </a:pPr>
            <a:r>
              <a:rPr lang="en-US" altLang="zh-CN"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07</a:t>
            </a:r>
            <a:endPar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endParaRPr>
          </a:p>
        </p:txBody>
      </p:sp>
    </p:spTree>
  </p:cSld>
  <p:clrMapOvr>
    <a:masterClrMapping/>
  </p:clrMapOvr>
  <p:transition spd="slow" advTm="5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stCondLst>
                                            <p:cond delay="0"/>
                                          </p:stCondLst>
                                        </p:cTn>
                                        <p:tgtEl>
                                          <p:spTgt spid="14"/>
                                        </p:tgtEl>
                                      </p:cBhvr>
                                    </p:animEffect>
                                    <p:anim to="0" calcmode="lin" valueType="num">
                                      <p:cBhvr>
                                        <p:cTn id="8" dur="500" fill="hold">
                                          <p:stCondLst>
                                            <p:cond delay="0"/>
                                          </p:stCondLst>
                                        </p:cTn>
                                        <p:tgtEl>
                                          <p:spTgt spid="14"/>
                                        </p:tgtEl>
                                        <p:attrNameLst>
                                          <p:attrName>ppt_x</p:attrName>
                                        </p:attrNameLst>
                                      </p:cBhvr>
                                      <p:tavLst>
                                        <p:tav tm="0">
                                          <p:val>
                                            <p:strVal val="#ppt_x-.05"/>
                                          </p:val>
                                        </p:tav>
                                        <p:tav tm="100000">
                                          <p:val>
                                            <p:strVal val="#ppt_x"/>
                                          </p:val>
                                        </p:tav>
                                      </p:tavLst>
                                    </p:anim>
                                  </p:childTnLst>
                                </p:cTn>
                              </p:par>
                              <p:par>
                                <p:cTn id="9" presetID="10" presetClass="entr" presetSubtype="0" decel="10000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stCondLst>
                                            <p:cond delay="0"/>
                                          </p:stCondLst>
                                        </p:cTn>
                                        <p:tgtEl>
                                          <p:spTgt spid="15"/>
                                        </p:tgtEl>
                                      </p:cBhvr>
                                    </p:animEffect>
                                    <p:anim to="0" calcmode="lin" valueType="num">
                                      <p:cBhvr>
                                        <p:cTn id="12" dur="500" fill="hold">
                                          <p:stCondLst>
                                            <p:cond delay="0"/>
                                          </p:stCondLst>
                                        </p:cTn>
                                        <p:tgtEl>
                                          <p:spTgt spid="15"/>
                                        </p:tgtEl>
                                        <p:attrNameLst>
                                          <p:attrName>ppt_x</p:attrName>
                                        </p:attrNameLst>
                                      </p:cBhvr>
                                      <p:tavLst>
                                        <p:tav tm="0">
                                          <p:val>
                                            <p:strVal val="#ppt_x-.05"/>
                                          </p:val>
                                        </p:tav>
                                        <p:tav tm="100000">
                                          <p:val>
                                            <p:strVal val="#ppt_x"/>
                                          </p:val>
                                        </p:tav>
                                      </p:tavLst>
                                    </p:anim>
                                  </p:childTnLst>
                                </p:cTn>
                              </p:par>
                              <p:par>
                                <p:cTn id="13" presetID="10" presetClass="entr" presetSubtype="0" decel="10000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stCondLst>
                                            <p:cond delay="0"/>
                                          </p:stCondLst>
                                        </p:cTn>
                                        <p:tgtEl>
                                          <p:spTgt spid="25"/>
                                        </p:tgtEl>
                                      </p:cBhvr>
                                    </p:animEffect>
                                    <p:anim to="0" calcmode="lin" valueType="num">
                                      <p:cBhvr>
                                        <p:cTn id="16" dur="500" fill="hold">
                                          <p:stCondLst>
                                            <p:cond delay="0"/>
                                          </p:stCondLst>
                                        </p:cTn>
                                        <p:tgtEl>
                                          <p:spTgt spid="25"/>
                                        </p:tgtEl>
                                        <p:attrNameLst>
                                          <p:attrName>ppt_x</p:attrName>
                                        </p:attrNameLst>
                                      </p:cBhvr>
                                      <p:tavLst>
                                        <p:tav tm="0">
                                          <p:val>
                                            <p:strVal val="#ppt_x-.05"/>
                                          </p:val>
                                        </p:tav>
                                        <p:tav tm="100000">
                                          <p:val>
                                            <p:strVal val="#ppt_x"/>
                                          </p:val>
                                        </p:tav>
                                      </p:tavLst>
                                    </p:anim>
                                  </p:childTnLst>
                                </p:cTn>
                              </p:par>
                              <p:par>
                                <p:cTn id="17" presetID="10" presetClass="entr" presetSubtype="0" decel="10000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stCondLst>
                                            <p:cond delay="0"/>
                                          </p:stCondLst>
                                        </p:cTn>
                                        <p:tgtEl>
                                          <p:spTgt spid="30"/>
                                        </p:tgtEl>
                                      </p:cBhvr>
                                    </p:animEffect>
                                    <p:anim to="0" calcmode="lin" valueType="num">
                                      <p:cBhvr>
                                        <p:cTn id="20" dur="500" fill="hold">
                                          <p:stCondLst>
                                            <p:cond delay="0"/>
                                          </p:stCondLst>
                                        </p:cTn>
                                        <p:tgtEl>
                                          <p:spTgt spid="30"/>
                                        </p:tgtEl>
                                        <p:attrNameLst>
                                          <p:attrName>ppt_x</p:attrName>
                                        </p:attrNameLst>
                                      </p:cBhvr>
                                      <p:tavLst>
                                        <p:tav tm="0">
                                          <p:val>
                                            <p:strVal val="#ppt_x-.05"/>
                                          </p:val>
                                        </p:tav>
                                        <p:tav tm="100000">
                                          <p:val>
                                            <p:strVal val="#ppt_x"/>
                                          </p:val>
                                        </p:tav>
                                      </p:tavLst>
                                    </p:anim>
                                  </p:childTnLst>
                                </p:cTn>
                              </p:par>
                            </p:childTnLst>
                          </p:cTn>
                        </p:par>
                        <p:par>
                          <p:cTn id="21" fill="hold" nodeType="afterGroup">
                            <p:stCondLst>
                              <p:cond delay="500"/>
                            </p:stCondLst>
                            <p:childTnLst>
                              <p:par>
                                <p:cTn id="22" presetID="10" presetClass="entr" presetSubtype="0" decel="100000"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stCondLst>
                                            <p:cond delay="0"/>
                                          </p:stCondLst>
                                        </p:cTn>
                                        <p:tgtEl>
                                          <p:spTgt spid="27"/>
                                        </p:tgtEl>
                                      </p:cBhvr>
                                    </p:animEffect>
                                    <p:anim to="0" calcmode="lin" valueType="num">
                                      <p:cBhvr>
                                        <p:cTn id="25" dur="500" fill="hold">
                                          <p:stCondLst>
                                            <p:cond delay="0"/>
                                          </p:stCondLst>
                                        </p:cTn>
                                        <p:tgtEl>
                                          <p:spTgt spid="27"/>
                                        </p:tgtEl>
                                        <p:attrNameLst>
                                          <p:attrName>ppt_y</p:attrName>
                                        </p:attrNameLst>
                                      </p:cBhvr>
                                      <p:tavLst>
                                        <p:tav tm="0">
                                          <p:val>
                                            <p:strVal val="#ppt_y-.05"/>
                                          </p:val>
                                        </p:tav>
                                        <p:tav tm="100000">
                                          <p:val>
                                            <p:strVal val="#ppt_y"/>
                                          </p:val>
                                        </p:tav>
                                      </p:tavLst>
                                    </p:anim>
                                  </p:childTnLst>
                                </p:cTn>
                              </p:par>
                            </p:childTnLst>
                          </p:cTn>
                        </p:par>
                        <p:par>
                          <p:cTn id="26" fill="hold" nodeType="afterGroup">
                            <p:stCondLst>
                              <p:cond delay="1000"/>
                            </p:stCondLst>
                            <p:childTnLst>
                              <p:par>
                                <p:cTn id="27" presetID="10" presetClass="entr" presetSubtype="0" decel="100000"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stCondLst>
                                            <p:cond delay="0"/>
                                          </p:stCondLst>
                                        </p:cTn>
                                        <p:tgtEl>
                                          <p:spTgt spid="26"/>
                                        </p:tgtEl>
                                      </p:cBhvr>
                                    </p:animEffect>
                                    <p:anim to="0" calcmode="lin" valueType="num">
                                      <p:cBhvr>
                                        <p:cTn id="30" dur="500" fill="hold">
                                          <p:stCondLst>
                                            <p:cond delay="0"/>
                                          </p:stCondLst>
                                        </p:cTn>
                                        <p:tgtEl>
                                          <p:spTgt spid="26"/>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6"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3" name="组合 12"/>
          <p:cNvGrpSpPr/>
          <p:nvPr/>
        </p:nvGrpSpPr>
        <p:grpSpPr>
          <a:xfrm>
            <a:off x="-529" y="-297"/>
            <a:ext cx="12193057" cy="6858594"/>
            <a:chOff x="-529" y="-297"/>
            <a:chExt cx="12193057" cy="6858594"/>
          </a:xfrm>
        </p:grpSpPr>
        <p:pic>
          <p:nvPicPr>
            <p:cNvPr id="12" name="图片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9" y="-297"/>
              <a:ext cx="12193057" cy="6858594"/>
            </a:xfrm>
            <a:prstGeom prst="rect">
              <a:avLst/>
            </a:prstGeom>
          </p:spPr>
        </p:pic>
        <p:sp>
          <p:nvSpPr>
            <p:cNvPr id="9" name="矩形: 圆角 8"/>
            <p:cNvSpPr/>
            <p:nvPr/>
          </p:nvSpPr>
          <p:spPr>
            <a:xfrm flipH="1">
              <a:off x="330199" y="292100"/>
              <a:ext cx="11531600" cy="6273800"/>
            </a:xfrm>
            <a:prstGeom prst="roundRect">
              <a:avLst>
                <a:gd name="adj" fmla="val 4116"/>
              </a:avLst>
            </a:prstGeom>
            <a:solidFill>
              <a:srgbClr val="FFFFFF"/>
            </a:solidFill>
            <a:ln w="38100">
              <a:solidFill>
                <a:srgbClr val="FFD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TextBox 12"/>
          <p:cNvSpPr txBox="1"/>
          <p:nvPr/>
        </p:nvSpPr>
        <p:spPr>
          <a:xfrm>
            <a:off x="2684929" y="801754"/>
            <a:ext cx="6822142" cy="492443"/>
          </a:xfrm>
          <a:prstGeom prst="rect">
            <a:avLst/>
          </a:prstGeom>
          <a:noFill/>
          <a:ln>
            <a:noFill/>
          </a:ln>
        </p:spPr>
        <p:txBody>
          <a:bodyPr wrap="square" lIns="0" tIns="0" rIns="0" bIns="0" rtlCol="0">
            <a:spAutoFit/>
          </a:bodyPr>
          <a:lstStyle/>
          <a:p>
            <a:pPr lvl="0" algn="ctr">
              <a:defRPr/>
            </a:pPr>
            <a:r>
              <a:rPr lang="zh-CN" altLang="en-US" sz="32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开国少将肖永正规定面前人人平等</a:t>
            </a:r>
          </a:p>
        </p:txBody>
      </p:sp>
      <p:grpSp>
        <p:nvGrpSpPr>
          <p:cNvPr id="15" name="组合 14"/>
          <p:cNvGrpSpPr/>
          <p:nvPr/>
        </p:nvGrpSpPr>
        <p:grpSpPr>
          <a:xfrm>
            <a:off x="2576512" y="1023923"/>
            <a:ext cx="7038976" cy="109660"/>
            <a:chOff x="1761776" y="1190808"/>
            <a:chExt cx="8274582" cy="128910"/>
          </a:xfrm>
        </p:grpSpPr>
        <p:grpSp>
          <p:nvGrpSpPr>
            <p:cNvPr id="16" name="组合 15"/>
            <p:cNvGrpSpPr/>
            <p:nvPr/>
          </p:nvGrpSpPr>
          <p:grpSpPr>
            <a:xfrm>
              <a:off x="9402228" y="1190808"/>
              <a:ext cx="634130" cy="128910"/>
              <a:chOff x="5778935" y="5578946"/>
              <a:chExt cx="634130" cy="128910"/>
            </a:xfrm>
            <a:gradFill>
              <a:gsLst>
                <a:gs pos="100000">
                  <a:srgbClr val="B41510"/>
                </a:gs>
                <a:gs pos="0">
                  <a:srgbClr val="E41B14"/>
                </a:gs>
              </a:gsLst>
              <a:lin ang="2700000" scaled="0"/>
            </a:gradFill>
          </p:grpSpPr>
          <p:sp>
            <p:nvSpPr>
              <p:cNvPr id="21"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2"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3"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nvGrpSpPr>
            <p:cNvPr id="17" name="组合 16"/>
            <p:cNvGrpSpPr/>
            <p:nvPr/>
          </p:nvGrpSpPr>
          <p:grpSpPr>
            <a:xfrm>
              <a:off x="1761776" y="1190808"/>
              <a:ext cx="634130" cy="128910"/>
              <a:chOff x="5778935" y="5578946"/>
              <a:chExt cx="634130" cy="128910"/>
            </a:xfrm>
            <a:gradFill>
              <a:gsLst>
                <a:gs pos="100000">
                  <a:srgbClr val="B41510"/>
                </a:gs>
                <a:gs pos="0">
                  <a:srgbClr val="E41B14"/>
                </a:gs>
              </a:gsLst>
              <a:lin ang="2700000" scaled="0"/>
            </a:gradFill>
          </p:grpSpPr>
          <p:sp>
            <p:nvSpPr>
              <p:cNvPr id="18"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19"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0"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sp>
        <p:nvSpPr>
          <p:cNvPr id="24" name="矩形 23"/>
          <p:cNvSpPr/>
          <p:nvPr/>
        </p:nvSpPr>
        <p:spPr>
          <a:xfrm>
            <a:off x="11097758" y="6103608"/>
            <a:ext cx="333829" cy="45719"/>
          </a:xfrm>
          <a:prstGeom prst="rect">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汉仪秦川飞影W" panose="00020600040101010101" pitchFamily="18" charset="-122"/>
              <a:ea typeface="汉仪秦川飞影W" panose="00020600040101010101" pitchFamily="18" charset="-122"/>
            </a:endParaRPr>
          </a:p>
        </p:txBody>
      </p:sp>
      <p:pic>
        <p:nvPicPr>
          <p:cNvPr id="25" name="图片 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7077" y="778939"/>
            <a:ext cx="917420" cy="592661"/>
          </a:xfrm>
          <a:prstGeom prst="rect">
            <a:avLst/>
          </a:prstGeom>
        </p:spPr>
      </p:pic>
      <p:sp>
        <p:nvSpPr>
          <p:cNvPr id="26" name="矩形 25"/>
          <p:cNvSpPr/>
          <p:nvPr/>
        </p:nvSpPr>
        <p:spPr>
          <a:xfrm>
            <a:off x="1138507" y="2360855"/>
            <a:ext cx="5880858" cy="3654975"/>
          </a:xfrm>
          <a:prstGeom prst="rect">
            <a:avLst/>
          </a:prstGeom>
          <a:ln>
            <a:noFill/>
          </a:ln>
        </p:spPr>
        <p:txBody>
          <a:bodyPr wrap="square" lIns="0" tIns="0" rIns="0" bIns="0">
            <a:spAutoFit/>
          </a:bodyPr>
          <a:lstStyle/>
          <a:p>
            <a:pPr algn="just">
              <a:lnSpc>
                <a:spcPct val="150000"/>
              </a:lnSpc>
              <a:defRPr/>
            </a:pP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红四方面军长征途中，一天，红四方军总指军徐向前在雪山上来回巡视正在爬雪山的部队。突然发现一位红军战士背着一只大锅，一步一喘，艰难地行进着。这位战士没有穿棉衣，身上只披条草袋。他立即发话：</a:t>
            </a:r>
            <a:r>
              <a:rPr lang="en-US" altLang="zh-CN"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快去把连长找来！</a:t>
            </a:r>
            <a:r>
              <a:rPr lang="en-US" altLang="zh-CN"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不一会儿，九连连长跑步来到徐总指挥跟前。徐向前严厉批评道：</a:t>
            </a:r>
            <a:r>
              <a:rPr lang="en-US" altLang="zh-CN"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这个同志还披着草袋子，冻成这样儿啦？你们是怎么搞的，去把司务长找来！</a:t>
            </a:r>
            <a:r>
              <a:rPr lang="en-US" altLang="zh-CN"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连长胆怯地报告道：</a:t>
            </a:r>
            <a:r>
              <a:rPr lang="en-US" altLang="zh-CN"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徐总指挥，他就是司务长，叫肖永正，他的棉衣临出发时脱给房东老乡穿了。</a:t>
            </a:r>
            <a:r>
              <a:rPr lang="en-US" altLang="zh-CN"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什么，他就是肖永正！</a:t>
            </a:r>
            <a:r>
              <a:rPr lang="en-US" altLang="zh-CN"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 </a:t>
            </a: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徐总指挥走到这位叫肖永正的红军战士面前，从他背上接过锅，把自己的大衣脱下来，给肖永正裹在身上</a:t>
            </a:r>
            <a:r>
              <a:rPr lang="en-US" altLang="zh-CN"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endPar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endParaRPr>
          </a:p>
        </p:txBody>
      </p:sp>
      <p:grpSp>
        <p:nvGrpSpPr>
          <p:cNvPr id="27" name="组合 26"/>
          <p:cNvGrpSpPr/>
          <p:nvPr/>
        </p:nvGrpSpPr>
        <p:grpSpPr>
          <a:xfrm flipH="1">
            <a:off x="1039903" y="1597821"/>
            <a:ext cx="10013579" cy="504145"/>
            <a:chOff x="6305797" y="5550617"/>
            <a:chExt cx="4451851" cy="352642"/>
          </a:xfrm>
        </p:grpSpPr>
        <p:sp>
          <p:nvSpPr>
            <p:cNvPr id="28" name="矩形: 圆角 27"/>
            <p:cNvSpPr/>
            <p:nvPr/>
          </p:nvSpPr>
          <p:spPr>
            <a:xfrm>
              <a:off x="9922961" y="5550617"/>
              <a:ext cx="834687" cy="352642"/>
            </a:xfrm>
            <a:prstGeom prst="roundRect">
              <a:avLst>
                <a:gd name="adj" fmla="val 50000"/>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黑体 CN Bold" panose="020B0800000000000000" pitchFamily="34" charset="-122"/>
                  <a:ea typeface="思源黑体 CN Bold" panose="020B0800000000000000" pitchFamily="34" charset="-122"/>
                </a:rPr>
                <a:t>1935</a:t>
              </a:r>
              <a:r>
                <a:rPr lang="zh-CN" altLang="en-US" sz="2400">
                  <a:latin typeface="思源黑体 CN Bold" panose="020B0800000000000000" pitchFamily="34" charset="-122"/>
                  <a:ea typeface="思源黑体 CN Bold" panose="020B0800000000000000" pitchFamily="34" charset="-122"/>
                </a:rPr>
                <a:t>年</a:t>
              </a:r>
            </a:p>
          </p:txBody>
        </p:sp>
        <p:cxnSp>
          <p:nvCxnSpPr>
            <p:cNvPr id="29" name="直接连接符 28"/>
            <p:cNvCxnSpPr/>
            <p:nvPr/>
          </p:nvCxnSpPr>
          <p:spPr>
            <a:xfrm>
              <a:off x="6305797" y="5728447"/>
              <a:ext cx="3559088" cy="0"/>
            </a:xfrm>
            <a:prstGeom prst="line">
              <a:avLst/>
            </a:prstGeom>
            <a:ln>
              <a:prstDash val="dash"/>
            </a:ln>
          </p:spPr>
          <p:style>
            <a:lnRef idx="1">
              <a:schemeClr val="accent3"/>
            </a:lnRef>
            <a:fillRef idx="0">
              <a:schemeClr val="accent3"/>
            </a:fillRef>
            <a:effectRef idx="0">
              <a:schemeClr val="accent3"/>
            </a:effectRef>
            <a:fontRef idx="minor">
              <a:schemeClr val="tx1"/>
            </a:fontRef>
          </p:style>
        </p:cxnSp>
      </p:grpSp>
      <p:sp>
        <p:nvSpPr>
          <p:cNvPr id="30" name="矩形 29"/>
          <p:cNvSpPr/>
          <p:nvPr/>
        </p:nvSpPr>
        <p:spPr>
          <a:xfrm>
            <a:off x="7404838" y="2360855"/>
            <a:ext cx="3675538" cy="3285643"/>
          </a:xfrm>
          <a:prstGeom prst="rect">
            <a:avLst/>
          </a:prstGeom>
          <a:ln>
            <a:noFill/>
          </a:ln>
        </p:spPr>
        <p:txBody>
          <a:bodyPr wrap="square" lIns="0" tIns="0" rIns="0" bIns="0">
            <a:spAutoFit/>
          </a:bodyPr>
          <a:lstStyle/>
          <a:p>
            <a:pPr algn="just">
              <a:lnSpc>
                <a:spcPct val="150000"/>
              </a:lnSpc>
              <a:defRPr/>
            </a:pP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部队下山后，徐总指挥在方面军全体干部会上，提起肖永正仍然是激动不已：</a:t>
            </a:r>
            <a:r>
              <a:rPr lang="en-US" altLang="zh-CN"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有个连队司务长，棉衣发下去了，战士们都穿上了，他却把自己的棉衣送给没有衣裳穿的房东，自己披个草袋子过雪山，背上还背着一口锅！他就是三十九团九连的司务长，叫肖永正！</a:t>
            </a:r>
            <a:r>
              <a:rPr lang="en-US" altLang="zh-CN"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肖永正是个正派的粮草官。我们有这样的粮草官，还有什么困难不能克服？</a:t>
            </a:r>
            <a:r>
              <a:rPr lang="en-US" altLang="zh-CN"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 </a:t>
            </a:r>
          </a:p>
        </p:txBody>
      </p:sp>
      <p:sp>
        <p:nvSpPr>
          <p:cNvPr id="31" name="TextBox 12"/>
          <p:cNvSpPr txBox="1"/>
          <p:nvPr/>
        </p:nvSpPr>
        <p:spPr>
          <a:xfrm>
            <a:off x="10595429" y="801754"/>
            <a:ext cx="1132114" cy="553998"/>
          </a:xfrm>
          <a:prstGeom prst="rect">
            <a:avLst/>
          </a:prstGeom>
          <a:noFill/>
          <a:ln>
            <a:noFill/>
          </a:ln>
        </p:spPr>
        <p:txBody>
          <a:bodyPr wrap="square" lIns="0" tIns="0" rIns="0" bIns="0" rtlCol="0">
            <a:spAutoFit/>
          </a:bodyPr>
          <a:lstStyle/>
          <a:p>
            <a:pPr lvl="0" algn="ctr">
              <a:defRPr/>
            </a:pPr>
            <a:r>
              <a:rPr lang="en-US" altLang="zh-CN"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08</a:t>
            </a:r>
            <a:endPar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endParaRPr>
          </a:p>
        </p:txBody>
      </p:sp>
    </p:spTree>
  </p:cSld>
  <p:clrMapOvr>
    <a:masterClrMapping/>
  </p:clrMapOvr>
  <p:transition spd="slow" advTm="5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stCondLst>
                                            <p:cond delay="0"/>
                                          </p:stCondLst>
                                        </p:cTn>
                                        <p:tgtEl>
                                          <p:spTgt spid="14"/>
                                        </p:tgtEl>
                                      </p:cBhvr>
                                    </p:animEffect>
                                    <p:anim to="0" calcmode="lin" valueType="num">
                                      <p:cBhvr>
                                        <p:cTn id="8" dur="500" fill="hold">
                                          <p:stCondLst>
                                            <p:cond delay="0"/>
                                          </p:stCondLst>
                                        </p:cTn>
                                        <p:tgtEl>
                                          <p:spTgt spid="14"/>
                                        </p:tgtEl>
                                        <p:attrNameLst>
                                          <p:attrName>ppt_x</p:attrName>
                                        </p:attrNameLst>
                                      </p:cBhvr>
                                      <p:tavLst>
                                        <p:tav tm="0">
                                          <p:val>
                                            <p:strVal val="#ppt_x-.05"/>
                                          </p:val>
                                        </p:tav>
                                        <p:tav tm="100000">
                                          <p:val>
                                            <p:strVal val="#ppt_x"/>
                                          </p:val>
                                        </p:tav>
                                      </p:tavLst>
                                    </p:anim>
                                  </p:childTnLst>
                                </p:cTn>
                              </p:par>
                              <p:par>
                                <p:cTn id="9" presetID="10" presetClass="entr" presetSubtype="0" decel="10000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stCondLst>
                                            <p:cond delay="0"/>
                                          </p:stCondLst>
                                        </p:cTn>
                                        <p:tgtEl>
                                          <p:spTgt spid="15"/>
                                        </p:tgtEl>
                                      </p:cBhvr>
                                    </p:animEffect>
                                    <p:anim to="0" calcmode="lin" valueType="num">
                                      <p:cBhvr>
                                        <p:cTn id="12" dur="500" fill="hold">
                                          <p:stCondLst>
                                            <p:cond delay="0"/>
                                          </p:stCondLst>
                                        </p:cTn>
                                        <p:tgtEl>
                                          <p:spTgt spid="15"/>
                                        </p:tgtEl>
                                        <p:attrNameLst>
                                          <p:attrName>ppt_x</p:attrName>
                                        </p:attrNameLst>
                                      </p:cBhvr>
                                      <p:tavLst>
                                        <p:tav tm="0">
                                          <p:val>
                                            <p:strVal val="#ppt_x-.05"/>
                                          </p:val>
                                        </p:tav>
                                        <p:tav tm="100000">
                                          <p:val>
                                            <p:strVal val="#ppt_x"/>
                                          </p:val>
                                        </p:tav>
                                      </p:tavLst>
                                    </p:anim>
                                  </p:childTnLst>
                                </p:cTn>
                              </p:par>
                              <p:par>
                                <p:cTn id="13" presetID="10" presetClass="entr" presetSubtype="0" decel="10000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stCondLst>
                                            <p:cond delay="0"/>
                                          </p:stCondLst>
                                        </p:cTn>
                                        <p:tgtEl>
                                          <p:spTgt spid="25"/>
                                        </p:tgtEl>
                                      </p:cBhvr>
                                    </p:animEffect>
                                    <p:anim to="0" calcmode="lin" valueType="num">
                                      <p:cBhvr>
                                        <p:cTn id="16" dur="500" fill="hold">
                                          <p:stCondLst>
                                            <p:cond delay="0"/>
                                          </p:stCondLst>
                                        </p:cTn>
                                        <p:tgtEl>
                                          <p:spTgt spid="25"/>
                                        </p:tgtEl>
                                        <p:attrNameLst>
                                          <p:attrName>ppt_x</p:attrName>
                                        </p:attrNameLst>
                                      </p:cBhvr>
                                      <p:tavLst>
                                        <p:tav tm="0">
                                          <p:val>
                                            <p:strVal val="#ppt_x-.05"/>
                                          </p:val>
                                        </p:tav>
                                        <p:tav tm="100000">
                                          <p:val>
                                            <p:strVal val="#ppt_x"/>
                                          </p:val>
                                        </p:tav>
                                      </p:tavLst>
                                    </p:anim>
                                  </p:childTnLst>
                                </p:cTn>
                              </p:par>
                              <p:par>
                                <p:cTn id="17" presetID="10" presetClass="entr" presetSubtype="0" decel="10000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stCondLst>
                                            <p:cond delay="0"/>
                                          </p:stCondLst>
                                        </p:cTn>
                                        <p:tgtEl>
                                          <p:spTgt spid="31"/>
                                        </p:tgtEl>
                                      </p:cBhvr>
                                    </p:animEffect>
                                    <p:anim to="0" calcmode="lin" valueType="num">
                                      <p:cBhvr>
                                        <p:cTn id="20" dur="500" fill="hold">
                                          <p:stCondLst>
                                            <p:cond delay="0"/>
                                          </p:stCondLst>
                                        </p:cTn>
                                        <p:tgtEl>
                                          <p:spTgt spid="31"/>
                                        </p:tgtEl>
                                        <p:attrNameLst>
                                          <p:attrName>ppt_x</p:attrName>
                                        </p:attrNameLst>
                                      </p:cBhvr>
                                      <p:tavLst>
                                        <p:tav tm="0">
                                          <p:val>
                                            <p:strVal val="#ppt_x-.05"/>
                                          </p:val>
                                        </p:tav>
                                        <p:tav tm="100000">
                                          <p:val>
                                            <p:strVal val="#ppt_x"/>
                                          </p:val>
                                        </p:tav>
                                      </p:tavLst>
                                    </p:anim>
                                  </p:childTnLst>
                                </p:cTn>
                              </p:par>
                            </p:childTnLst>
                          </p:cTn>
                        </p:par>
                        <p:par>
                          <p:cTn id="21" fill="hold" nodeType="afterGroup">
                            <p:stCondLst>
                              <p:cond delay="500"/>
                            </p:stCondLst>
                            <p:childTnLst>
                              <p:par>
                                <p:cTn id="22" presetID="10" presetClass="entr" presetSubtype="0" decel="100000"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stCondLst>
                                            <p:cond delay="0"/>
                                          </p:stCondLst>
                                        </p:cTn>
                                        <p:tgtEl>
                                          <p:spTgt spid="27"/>
                                        </p:tgtEl>
                                      </p:cBhvr>
                                    </p:animEffect>
                                    <p:anim to="0" calcmode="lin" valueType="num">
                                      <p:cBhvr>
                                        <p:cTn id="25" dur="500" fill="hold">
                                          <p:stCondLst>
                                            <p:cond delay="0"/>
                                          </p:stCondLst>
                                        </p:cTn>
                                        <p:tgtEl>
                                          <p:spTgt spid="27"/>
                                        </p:tgtEl>
                                        <p:attrNameLst>
                                          <p:attrName>ppt_x</p:attrName>
                                        </p:attrNameLst>
                                      </p:cBhvr>
                                      <p:tavLst>
                                        <p:tav tm="0">
                                          <p:val>
                                            <p:strVal val="#ppt_x+.05"/>
                                          </p:val>
                                        </p:tav>
                                        <p:tav tm="100000">
                                          <p:val>
                                            <p:strVal val="#ppt_x"/>
                                          </p:val>
                                        </p:tav>
                                      </p:tavLst>
                                    </p:anim>
                                  </p:childTnLst>
                                </p:cTn>
                              </p:par>
                            </p:childTnLst>
                          </p:cTn>
                        </p:par>
                        <p:par>
                          <p:cTn id="26" fill="hold" nodeType="afterGroup">
                            <p:stCondLst>
                              <p:cond delay="1000"/>
                            </p:stCondLst>
                            <p:childTnLst>
                              <p:par>
                                <p:cTn id="27" presetID="10" presetClass="entr" presetSubtype="0" decel="100000"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stCondLst>
                                            <p:cond delay="0"/>
                                          </p:stCondLst>
                                        </p:cTn>
                                        <p:tgtEl>
                                          <p:spTgt spid="26"/>
                                        </p:tgtEl>
                                      </p:cBhvr>
                                    </p:animEffect>
                                    <p:anim to="0" calcmode="lin" valueType="num">
                                      <p:cBhvr>
                                        <p:cTn id="30" dur="500" fill="hold">
                                          <p:stCondLst>
                                            <p:cond delay="0"/>
                                          </p:stCondLst>
                                        </p:cTn>
                                        <p:tgtEl>
                                          <p:spTgt spid="26"/>
                                        </p:tgtEl>
                                        <p:attrNameLst>
                                          <p:attrName>ppt_x</p:attrName>
                                        </p:attrNameLst>
                                      </p:cBhvr>
                                      <p:tavLst>
                                        <p:tav tm="0">
                                          <p:val>
                                            <p:strVal val="#ppt_x+.05"/>
                                          </p:val>
                                        </p:tav>
                                        <p:tav tm="100000">
                                          <p:val>
                                            <p:strVal val="#ppt_x"/>
                                          </p:val>
                                        </p:tav>
                                      </p:tavLst>
                                    </p:anim>
                                  </p:childTnLst>
                                </p:cTn>
                              </p:par>
                            </p:childTnLst>
                          </p:cTn>
                        </p:par>
                        <p:par>
                          <p:cTn id="31" fill="hold" nodeType="afterGroup">
                            <p:stCondLst>
                              <p:cond delay="1500"/>
                            </p:stCondLst>
                            <p:childTnLst>
                              <p:par>
                                <p:cTn id="32" presetID="10" presetClass="entr" presetSubtype="0" decel="100000"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stCondLst>
                                            <p:cond delay="0"/>
                                          </p:stCondLst>
                                        </p:cTn>
                                        <p:tgtEl>
                                          <p:spTgt spid="30"/>
                                        </p:tgtEl>
                                      </p:cBhvr>
                                    </p:animEffect>
                                    <p:anim to="0" calcmode="lin" valueType="num">
                                      <p:cBhvr>
                                        <p:cTn id="35" dur="500" fill="hold">
                                          <p:stCondLst>
                                            <p:cond delay="0"/>
                                          </p:stCondLst>
                                        </p:cTn>
                                        <p:tgtEl>
                                          <p:spTgt spid="30"/>
                                        </p:tgtEl>
                                        <p:attrNameLst>
                                          <p:attrName>ppt_x</p:attrName>
                                        </p:attrNameLst>
                                      </p:cBhvr>
                                      <p:tavLst>
                                        <p:tav tm="0">
                                          <p:val>
                                            <p:strVal val="#ppt_x+.05"/>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6"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3" name="组合 12"/>
          <p:cNvGrpSpPr/>
          <p:nvPr/>
        </p:nvGrpSpPr>
        <p:grpSpPr>
          <a:xfrm>
            <a:off x="-529" y="-297"/>
            <a:ext cx="12193057" cy="6858594"/>
            <a:chOff x="-529" y="-297"/>
            <a:chExt cx="12193057" cy="6858594"/>
          </a:xfrm>
        </p:grpSpPr>
        <p:pic>
          <p:nvPicPr>
            <p:cNvPr id="12" name="图片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9" y="-297"/>
              <a:ext cx="12193057" cy="6858594"/>
            </a:xfrm>
            <a:prstGeom prst="rect">
              <a:avLst/>
            </a:prstGeom>
          </p:spPr>
        </p:pic>
        <p:sp>
          <p:nvSpPr>
            <p:cNvPr id="9" name="矩形: 圆角 8"/>
            <p:cNvSpPr/>
            <p:nvPr/>
          </p:nvSpPr>
          <p:spPr>
            <a:xfrm flipH="1">
              <a:off x="330199" y="292100"/>
              <a:ext cx="11531600" cy="6273800"/>
            </a:xfrm>
            <a:prstGeom prst="roundRect">
              <a:avLst>
                <a:gd name="adj" fmla="val 4116"/>
              </a:avLst>
            </a:prstGeom>
            <a:solidFill>
              <a:srgbClr val="FFFFFF"/>
            </a:solidFill>
            <a:ln w="38100">
              <a:solidFill>
                <a:srgbClr val="FFD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TextBox 12"/>
          <p:cNvSpPr txBox="1"/>
          <p:nvPr/>
        </p:nvSpPr>
        <p:spPr>
          <a:xfrm>
            <a:off x="4365812" y="801754"/>
            <a:ext cx="3460376" cy="492443"/>
          </a:xfrm>
          <a:prstGeom prst="rect">
            <a:avLst/>
          </a:prstGeom>
          <a:noFill/>
          <a:ln>
            <a:noFill/>
          </a:ln>
        </p:spPr>
        <p:txBody>
          <a:bodyPr wrap="square" lIns="0" tIns="0" rIns="0" bIns="0" rtlCol="0">
            <a:spAutoFit/>
          </a:bodyPr>
          <a:lstStyle/>
          <a:p>
            <a:pPr lvl="0" algn="ctr">
              <a:defRPr/>
            </a:pPr>
            <a:r>
              <a:rPr lang="zh-CN" altLang="en-US" sz="32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粟裕“走后门”</a:t>
            </a:r>
          </a:p>
        </p:txBody>
      </p:sp>
      <p:grpSp>
        <p:nvGrpSpPr>
          <p:cNvPr id="15" name="组合 14"/>
          <p:cNvGrpSpPr/>
          <p:nvPr/>
        </p:nvGrpSpPr>
        <p:grpSpPr>
          <a:xfrm>
            <a:off x="2576512" y="1023923"/>
            <a:ext cx="7038976" cy="109660"/>
            <a:chOff x="1761776" y="1190808"/>
            <a:chExt cx="8274582" cy="128910"/>
          </a:xfrm>
        </p:grpSpPr>
        <p:grpSp>
          <p:nvGrpSpPr>
            <p:cNvPr id="16" name="组合 15"/>
            <p:cNvGrpSpPr/>
            <p:nvPr/>
          </p:nvGrpSpPr>
          <p:grpSpPr>
            <a:xfrm>
              <a:off x="9402228" y="1190808"/>
              <a:ext cx="634130" cy="128910"/>
              <a:chOff x="5778935" y="5578946"/>
              <a:chExt cx="634130" cy="128910"/>
            </a:xfrm>
            <a:gradFill>
              <a:gsLst>
                <a:gs pos="100000">
                  <a:srgbClr val="B41510"/>
                </a:gs>
                <a:gs pos="0">
                  <a:srgbClr val="E41B14"/>
                </a:gs>
              </a:gsLst>
              <a:lin ang="2700000" scaled="0"/>
            </a:gradFill>
          </p:grpSpPr>
          <p:sp>
            <p:nvSpPr>
              <p:cNvPr id="21"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2"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3"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nvGrpSpPr>
            <p:cNvPr id="17" name="组合 16"/>
            <p:cNvGrpSpPr/>
            <p:nvPr/>
          </p:nvGrpSpPr>
          <p:grpSpPr>
            <a:xfrm>
              <a:off x="1761776" y="1190808"/>
              <a:ext cx="634130" cy="128910"/>
              <a:chOff x="5778935" y="5578946"/>
              <a:chExt cx="634130" cy="128910"/>
            </a:xfrm>
            <a:gradFill>
              <a:gsLst>
                <a:gs pos="100000">
                  <a:srgbClr val="B41510"/>
                </a:gs>
                <a:gs pos="0">
                  <a:srgbClr val="E41B14"/>
                </a:gs>
              </a:gsLst>
              <a:lin ang="2700000" scaled="0"/>
            </a:gradFill>
          </p:grpSpPr>
          <p:sp>
            <p:nvSpPr>
              <p:cNvPr id="18"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19"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0"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pic>
        <p:nvPicPr>
          <p:cNvPr id="24" name="图片 2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7077" y="778939"/>
            <a:ext cx="917420" cy="592661"/>
          </a:xfrm>
          <a:prstGeom prst="rect">
            <a:avLst/>
          </a:prstGeom>
        </p:spPr>
      </p:pic>
      <p:sp>
        <p:nvSpPr>
          <p:cNvPr id="25" name="矩形 24"/>
          <p:cNvSpPr/>
          <p:nvPr/>
        </p:nvSpPr>
        <p:spPr>
          <a:xfrm>
            <a:off x="3344394" y="3306351"/>
            <a:ext cx="7519990" cy="2449838"/>
          </a:xfrm>
          <a:prstGeom prst="rect">
            <a:avLst/>
          </a:prstGeom>
          <a:ln>
            <a:noFill/>
          </a:ln>
        </p:spPr>
        <p:txBody>
          <a:bodyPr wrap="square" lIns="0" tIns="0" rIns="0" bIns="0">
            <a:spAutoFit/>
          </a:bodyPr>
          <a:lstStyle/>
          <a:p>
            <a:pPr marL="285750" indent="-285750" algn="just">
              <a:lnSpc>
                <a:spcPct val="150000"/>
              </a:lnSpc>
              <a:buFont typeface="Arial" panose="020B0604020202020204" pitchFamily="34" charset="0"/>
              <a:buChar char="•"/>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大儿子粟戎生从哈尔滨军事工程学院毕业后，从一名普通士兵干起</a:t>
            </a:r>
            <a:r>
              <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在祖国的南陲驻扎了</a:t>
            </a:r>
            <a:r>
              <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4</a:t>
            </a: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年。</a:t>
            </a:r>
            <a:endPar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endParaRPr>
          </a:p>
          <a:p>
            <a:pPr marL="285750" indent="-285750" algn="just">
              <a:lnSpc>
                <a:spcPct val="150000"/>
              </a:lnSpc>
              <a:buFont typeface="Arial" panose="020B0604020202020204" pitchFamily="34" charset="0"/>
              <a:buChar char="•"/>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当这支部队调回内地的时候，恰逢中苏边境形势紧张，珍宝岛燃起战火，粟裕托“关系”走“后门”把粟戎生送到前线。次子粟寒生入伍后，一直在条件艰苦的海军舰艇上工作</a:t>
            </a:r>
            <a:r>
              <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因长期海上作业，寒生落下了风湿性关节炎的病根。 </a:t>
            </a:r>
          </a:p>
        </p:txBody>
      </p:sp>
      <p:grpSp>
        <p:nvGrpSpPr>
          <p:cNvPr id="26" name="组合 25"/>
          <p:cNvGrpSpPr/>
          <p:nvPr/>
        </p:nvGrpSpPr>
        <p:grpSpPr>
          <a:xfrm flipH="1">
            <a:off x="1039903" y="2081915"/>
            <a:ext cx="10013579" cy="504145"/>
            <a:chOff x="6305797" y="5550617"/>
            <a:chExt cx="4451851" cy="352642"/>
          </a:xfrm>
        </p:grpSpPr>
        <p:sp>
          <p:nvSpPr>
            <p:cNvPr id="27" name="矩形: 圆角 26"/>
            <p:cNvSpPr/>
            <p:nvPr/>
          </p:nvSpPr>
          <p:spPr>
            <a:xfrm>
              <a:off x="7668852" y="5550617"/>
              <a:ext cx="3088796" cy="352642"/>
            </a:xfrm>
            <a:prstGeom prst="roundRect">
              <a:avLst>
                <a:gd name="adj" fmla="val 50000"/>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思源黑体 CN Bold" panose="020B0800000000000000" pitchFamily="34" charset="-122"/>
                  <a:ea typeface="思源黑体 CN Bold" panose="020B0800000000000000" pitchFamily="34" charset="-122"/>
                </a:rPr>
                <a:t> 一生清廉的粟裕也曾走了一次“后门”</a:t>
              </a:r>
            </a:p>
          </p:txBody>
        </p:sp>
        <p:cxnSp>
          <p:nvCxnSpPr>
            <p:cNvPr id="28" name="直接连接符 27"/>
            <p:cNvCxnSpPr/>
            <p:nvPr/>
          </p:nvCxnSpPr>
          <p:spPr>
            <a:xfrm>
              <a:off x="6305797" y="5728447"/>
              <a:ext cx="1219576" cy="0"/>
            </a:xfrm>
            <a:prstGeom prst="line">
              <a:avLst/>
            </a:prstGeom>
            <a:ln>
              <a:prstDash val="dash"/>
            </a:ln>
          </p:spPr>
          <p:style>
            <a:lnRef idx="1">
              <a:schemeClr val="accent3"/>
            </a:lnRef>
            <a:fillRef idx="0">
              <a:schemeClr val="accent3"/>
            </a:fillRef>
            <a:effectRef idx="0">
              <a:schemeClr val="accent3"/>
            </a:effectRef>
            <a:fontRef idx="minor">
              <a:schemeClr val="tx1"/>
            </a:fontRef>
          </p:style>
        </p:cxnSp>
      </p:grpSp>
      <p:pic>
        <p:nvPicPr>
          <p:cNvPr id="29" name="图片 2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30624" y="2757416"/>
            <a:ext cx="1546563" cy="3329059"/>
          </a:xfrm>
          <a:prstGeom prst="rect">
            <a:avLst/>
          </a:prstGeom>
        </p:spPr>
      </p:pic>
      <p:sp>
        <p:nvSpPr>
          <p:cNvPr id="30" name="TextBox 12"/>
          <p:cNvSpPr txBox="1"/>
          <p:nvPr/>
        </p:nvSpPr>
        <p:spPr>
          <a:xfrm>
            <a:off x="10595429" y="801754"/>
            <a:ext cx="1132114" cy="553998"/>
          </a:xfrm>
          <a:prstGeom prst="rect">
            <a:avLst/>
          </a:prstGeom>
          <a:noFill/>
          <a:ln>
            <a:noFill/>
          </a:ln>
        </p:spPr>
        <p:txBody>
          <a:bodyPr wrap="square" lIns="0" tIns="0" rIns="0" bIns="0" rtlCol="0">
            <a:spAutoFit/>
          </a:bodyPr>
          <a:lstStyle/>
          <a:p>
            <a:pPr lvl="0" algn="ctr">
              <a:defRPr/>
            </a:pPr>
            <a:r>
              <a:rPr lang="en-US" altLang="zh-CN"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09</a:t>
            </a:r>
            <a:endPar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stCondLst>
                                            <p:cond delay="0"/>
                                          </p:stCondLst>
                                        </p:cTn>
                                        <p:tgtEl>
                                          <p:spTgt spid="14"/>
                                        </p:tgtEl>
                                      </p:cBhvr>
                                    </p:animEffect>
                                    <p:anim to="0" calcmode="lin" valueType="num">
                                      <p:cBhvr>
                                        <p:cTn id="8" dur="500" fill="hold">
                                          <p:stCondLst>
                                            <p:cond delay="0"/>
                                          </p:stCondLst>
                                        </p:cTn>
                                        <p:tgtEl>
                                          <p:spTgt spid="14"/>
                                        </p:tgtEl>
                                        <p:attrNameLst>
                                          <p:attrName>ppt_x</p:attrName>
                                        </p:attrNameLst>
                                      </p:cBhvr>
                                      <p:tavLst>
                                        <p:tav tm="0">
                                          <p:val>
                                            <p:strVal val="#ppt_x-.05"/>
                                          </p:val>
                                        </p:tav>
                                        <p:tav tm="100000">
                                          <p:val>
                                            <p:strVal val="#ppt_x"/>
                                          </p:val>
                                        </p:tav>
                                      </p:tavLst>
                                    </p:anim>
                                  </p:childTnLst>
                                </p:cTn>
                              </p:par>
                              <p:par>
                                <p:cTn id="9" presetID="10" presetClass="entr" presetSubtype="0" decel="10000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stCondLst>
                                            <p:cond delay="0"/>
                                          </p:stCondLst>
                                        </p:cTn>
                                        <p:tgtEl>
                                          <p:spTgt spid="15"/>
                                        </p:tgtEl>
                                      </p:cBhvr>
                                    </p:animEffect>
                                    <p:anim to="0" calcmode="lin" valueType="num">
                                      <p:cBhvr>
                                        <p:cTn id="12" dur="500" fill="hold">
                                          <p:stCondLst>
                                            <p:cond delay="0"/>
                                          </p:stCondLst>
                                        </p:cTn>
                                        <p:tgtEl>
                                          <p:spTgt spid="15"/>
                                        </p:tgtEl>
                                        <p:attrNameLst>
                                          <p:attrName>ppt_x</p:attrName>
                                        </p:attrNameLst>
                                      </p:cBhvr>
                                      <p:tavLst>
                                        <p:tav tm="0">
                                          <p:val>
                                            <p:strVal val="#ppt_x-.05"/>
                                          </p:val>
                                        </p:tav>
                                        <p:tav tm="100000">
                                          <p:val>
                                            <p:strVal val="#ppt_x"/>
                                          </p:val>
                                        </p:tav>
                                      </p:tavLst>
                                    </p:anim>
                                  </p:childTnLst>
                                </p:cTn>
                              </p:par>
                              <p:par>
                                <p:cTn id="13" presetID="10" presetClass="entr" presetSubtype="0" decel="10000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stCondLst>
                                            <p:cond delay="0"/>
                                          </p:stCondLst>
                                        </p:cTn>
                                        <p:tgtEl>
                                          <p:spTgt spid="24"/>
                                        </p:tgtEl>
                                      </p:cBhvr>
                                    </p:animEffect>
                                    <p:anim to="0" calcmode="lin" valueType="num">
                                      <p:cBhvr>
                                        <p:cTn id="16" dur="500" fill="hold">
                                          <p:stCondLst>
                                            <p:cond delay="0"/>
                                          </p:stCondLst>
                                        </p:cTn>
                                        <p:tgtEl>
                                          <p:spTgt spid="24"/>
                                        </p:tgtEl>
                                        <p:attrNameLst>
                                          <p:attrName>ppt_x</p:attrName>
                                        </p:attrNameLst>
                                      </p:cBhvr>
                                      <p:tavLst>
                                        <p:tav tm="0">
                                          <p:val>
                                            <p:strVal val="#ppt_x-.05"/>
                                          </p:val>
                                        </p:tav>
                                        <p:tav tm="100000">
                                          <p:val>
                                            <p:strVal val="#ppt_x"/>
                                          </p:val>
                                        </p:tav>
                                      </p:tavLst>
                                    </p:anim>
                                  </p:childTnLst>
                                </p:cTn>
                              </p:par>
                              <p:par>
                                <p:cTn id="17" presetID="10" presetClass="entr" presetSubtype="0" decel="10000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stCondLst>
                                            <p:cond delay="0"/>
                                          </p:stCondLst>
                                        </p:cTn>
                                        <p:tgtEl>
                                          <p:spTgt spid="30"/>
                                        </p:tgtEl>
                                      </p:cBhvr>
                                    </p:animEffect>
                                    <p:anim to="0" calcmode="lin" valueType="num">
                                      <p:cBhvr>
                                        <p:cTn id="20" dur="500" fill="hold">
                                          <p:stCondLst>
                                            <p:cond delay="0"/>
                                          </p:stCondLst>
                                        </p:cTn>
                                        <p:tgtEl>
                                          <p:spTgt spid="30"/>
                                        </p:tgtEl>
                                        <p:attrNameLst>
                                          <p:attrName>ppt_x</p:attrName>
                                        </p:attrNameLst>
                                      </p:cBhvr>
                                      <p:tavLst>
                                        <p:tav tm="0">
                                          <p:val>
                                            <p:strVal val="#ppt_x-.05"/>
                                          </p:val>
                                        </p:tav>
                                        <p:tav tm="100000">
                                          <p:val>
                                            <p:strVal val="#ppt_x"/>
                                          </p:val>
                                        </p:tav>
                                      </p:tavLst>
                                    </p:anim>
                                  </p:childTnLst>
                                </p:cTn>
                              </p:par>
                            </p:childTnLst>
                          </p:cTn>
                        </p:par>
                        <p:par>
                          <p:cTn id="21" fill="hold" nodeType="afterGroup">
                            <p:stCondLst>
                              <p:cond delay="500"/>
                            </p:stCondLst>
                            <p:childTnLst>
                              <p:par>
                                <p:cTn id="22" presetID="10" presetClass="entr" presetSubtype="0" decel="10000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stCondLst>
                                            <p:cond delay="0"/>
                                          </p:stCondLst>
                                        </p:cTn>
                                        <p:tgtEl>
                                          <p:spTgt spid="26"/>
                                        </p:tgtEl>
                                      </p:cBhvr>
                                    </p:animEffect>
                                    <p:anim to="0" calcmode="lin" valueType="num">
                                      <p:cBhvr>
                                        <p:cTn id="25" dur="500" fill="hold">
                                          <p:stCondLst>
                                            <p:cond delay="0"/>
                                          </p:stCondLst>
                                        </p:cTn>
                                        <p:tgtEl>
                                          <p:spTgt spid="26"/>
                                        </p:tgtEl>
                                        <p:attrNameLst>
                                          <p:attrName>ppt_x</p:attrName>
                                        </p:attrNameLst>
                                      </p:cBhvr>
                                      <p:tavLst>
                                        <p:tav tm="0">
                                          <p:val>
                                            <p:strVal val="#ppt_x+.05"/>
                                          </p:val>
                                        </p:tav>
                                        <p:tav tm="100000">
                                          <p:val>
                                            <p:strVal val="#ppt_x"/>
                                          </p:val>
                                        </p:tav>
                                      </p:tavLst>
                                    </p:anim>
                                  </p:childTnLst>
                                </p:cTn>
                              </p:par>
                            </p:childTnLst>
                          </p:cTn>
                        </p:par>
                        <p:par>
                          <p:cTn id="26" fill="hold" nodeType="afterGroup">
                            <p:stCondLst>
                              <p:cond delay="1000"/>
                            </p:stCondLst>
                            <p:childTnLst>
                              <p:par>
                                <p:cTn id="27" presetID="10" presetClass="entr" presetSubtype="0" decel="100000" fill="hold"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stCondLst>
                                            <p:cond delay="0"/>
                                          </p:stCondLst>
                                        </p:cTn>
                                        <p:tgtEl>
                                          <p:spTgt spid="29"/>
                                        </p:tgtEl>
                                      </p:cBhvr>
                                    </p:animEffect>
                                    <p:anim to="0" calcmode="lin" valueType="num">
                                      <p:cBhvr>
                                        <p:cTn id="30" dur="500" fill="hold">
                                          <p:stCondLst>
                                            <p:cond delay="0"/>
                                          </p:stCondLst>
                                        </p:cTn>
                                        <p:tgtEl>
                                          <p:spTgt spid="29"/>
                                        </p:tgtEl>
                                        <p:attrNameLst>
                                          <p:attrName>ppt_x</p:attrName>
                                        </p:attrNameLst>
                                      </p:cBhvr>
                                      <p:tavLst>
                                        <p:tav tm="0">
                                          <p:val>
                                            <p:strVal val="#ppt_x+.05"/>
                                          </p:val>
                                        </p:tav>
                                        <p:tav tm="100000">
                                          <p:val>
                                            <p:strVal val="#ppt_x"/>
                                          </p:val>
                                        </p:tav>
                                      </p:tavLst>
                                    </p:anim>
                                  </p:childTnLst>
                                </p:cTn>
                              </p:par>
                            </p:childTnLst>
                          </p:cTn>
                        </p:par>
                        <p:par>
                          <p:cTn id="31" fill="hold" nodeType="afterGroup">
                            <p:stCondLst>
                              <p:cond delay="1500"/>
                            </p:stCondLst>
                            <p:childTnLst>
                              <p:par>
                                <p:cTn id="32" presetID="10" presetClass="entr" presetSubtype="0" decel="100000"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stCondLst>
                                            <p:cond delay="0"/>
                                          </p:stCondLst>
                                        </p:cTn>
                                        <p:tgtEl>
                                          <p:spTgt spid="25"/>
                                        </p:tgtEl>
                                      </p:cBhvr>
                                    </p:animEffect>
                                    <p:anim to="0" calcmode="lin" valueType="num">
                                      <p:cBhvr>
                                        <p:cTn id="35" dur="500" fill="hold">
                                          <p:stCondLst>
                                            <p:cond delay="0"/>
                                          </p:stCondLst>
                                        </p:cTn>
                                        <p:tgtEl>
                                          <p:spTgt spid="25"/>
                                        </p:tgtEl>
                                        <p:attrNameLst>
                                          <p:attrName>ppt_x</p:attrName>
                                        </p:attrNameLst>
                                      </p:cBhvr>
                                      <p:tavLst>
                                        <p:tav tm="0">
                                          <p:val>
                                            <p:strVal val="#ppt_x+.05"/>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5" grpId="0"/>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3" name="组合 12"/>
          <p:cNvGrpSpPr/>
          <p:nvPr/>
        </p:nvGrpSpPr>
        <p:grpSpPr>
          <a:xfrm>
            <a:off x="-529" y="-297"/>
            <a:ext cx="12193057" cy="6858594"/>
            <a:chOff x="-529" y="-297"/>
            <a:chExt cx="12193057" cy="6858594"/>
          </a:xfrm>
        </p:grpSpPr>
        <p:pic>
          <p:nvPicPr>
            <p:cNvPr id="12" name="图片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9" y="-297"/>
              <a:ext cx="12193057" cy="6858594"/>
            </a:xfrm>
            <a:prstGeom prst="rect">
              <a:avLst/>
            </a:prstGeom>
          </p:spPr>
        </p:pic>
        <p:sp>
          <p:nvSpPr>
            <p:cNvPr id="9" name="矩形: 圆角 8"/>
            <p:cNvSpPr/>
            <p:nvPr/>
          </p:nvSpPr>
          <p:spPr>
            <a:xfrm flipH="1">
              <a:off x="330199" y="292100"/>
              <a:ext cx="11531600" cy="6273800"/>
            </a:xfrm>
            <a:prstGeom prst="roundRect">
              <a:avLst>
                <a:gd name="adj" fmla="val 4116"/>
              </a:avLst>
            </a:prstGeom>
            <a:solidFill>
              <a:srgbClr val="FFFFFF"/>
            </a:solidFill>
            <a:ln w="38100">
              <a:solidFill>
                <a:srgbClr val="FFD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TextBox 12"/>
          <p:cNvSpPr txBox="1"/>
          <p:nvPr/>
        </p:nvSpPr>
        <p:spPr>
          <a:xfrm>
            <a:off x="3106057" y="801754"/>
            <a:ext cx="5979886" cy="984885"/>
          </a:xfrm>
          <a:prstGeom prst="rect">
            <a:avLst/>
          </a:prstGeom>
          <a:noFill/>
          <a:ln>
            <a:noFill/>
          </a:ln>
        </p:spPr>
        <p:txBody>
          <a:bodyPr wrap="square" lIns="0" tIns="0" rIns="0" bIns="0" rtlCol="0">
            <a:spAutoFit/>
          </a:bodyPr>
          <a:lstStyle/>
          <a:p>
            <a:pPr lvl="0" algn="ctr">
              <a:defRPr/>
            </a:pPr>
            <a:r>
              <a:rPr lang="zh-CN" altLang="en-US" sz="32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傅玉和：亲自下令枪毙贪污抗日税款的堂弟</a:t>
            </a:r>
          </a:p>
        </p:txBody>
      </p:sp>
      <p:grpSp>
        <p:nvGrpSpPr>
          <p:cNvPr id="15" name="组合 14"/>
          <p:cNvGrpSpPr/>
          <p:nvPr/>
        </p:nvGrpSpPr>
        <p:grpSpPr>
          <a:xfrm>
            <a:off x="2576512" y="1023923"/>
            <a:ext cx="7038976" cy="109660"/>
            <a:chOff x="1761776" y="1190808"/>
            <a:chExt cx="8274582" cy="128910"/>
          </a:xfrm>
        </p:grpSpPr>
        <p:grpSp>
          <p:nvGrpSpPr>
            <p:cNvPr id="16" name="组合 15"/>
            <p:cNvGrpSpPr/>
            <p:nvPr/>
          </p:nvGrpSpPr>
          <p:grpSpPr>
            <a:xfrm>
              <a:off x="9402228" y="1190808"/>
              <a:ext cx="634130" cy="128910"/>
              <a:chOff x="5778935" y="5578946"/>
              <a:chExt cx="634130" cy="128910"/>
            </a:xfrm>
            <a:gradFill>
              <a:gsLst>
                <a:gs pos="100000">
                  <a:srgbClr val="B41510"/>
                </a:gs>
                <a:gs pos="0">
                  <a:srgbClr val="E41B14"/>
                </a:gs>
              </a:gsLst>
              <a:lin ang="2700000" scaled="0"/>
            </a:gradFill>
          </p:grpSpPr>
          <p:sp>
            <p:nvSpPr>
              <p:cNvPr id="21"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2"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3"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nvGrpSpPr>
            <p:cNvPr id="17" name="组合 16"/>
            <p:cNvGrpSpPr/>
            <p:nvPr/>
          </p:nvGrpSpPr>
          <p:grpSpPr>
            <a:xfrm>
              <a:off x="1761776" y="1190808"/>
              <a:ext cx="634130" cy="128910"/>
              <a:chOff x="5778935" y="5578946"/>
              <a:chExt cx="634130" cy="128910"/>
            </a:xfrm>
            <a:gradFill>
              <a:gsLst>
                <a:gs pos="100000">
                  <a:srgbClr val="B41510"/>
                </a:gs>
                <a:gs pos="0">
                  <a:srgbClr val="E41B14"/>
                </a:gs>
              </a:gsLst>
              <a:lin ang="2700000" scaled="0"/>
            </a:gradFill>
          </p:grpSpPr>
          <p:sp>
            <p:nvSpPr>
              <p:cNvPr id="18"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19"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0"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sp>
        <p:nvSpPr>
          <p:cNvPr id="24" name="矩形 23"/>
          <p:cNvSpPr/>
          <p:nvPr/>
        </p:nvSpPr>
        <p:spPr>
          <a:xfrm>
            <a:off x="11097758" y="6103608"/>
            <a:ext cx="333829" cy="45719"/>
          </a:xfrm>
          <a:prstGeom prst="rect">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汉仪秦川飞影W" panose="00020600040101010101" pitchFamily="18" charset="-122"/>
              <a:ea typeface="汉仪秦川飞影W" panose="00020600040101010101" pitchFamily="18" charset="-122"/>
            </a:endParaRPr>
          </a:p>
        </p:txBody>
      </p:sp>
      <p:pic>
        <p:nvPicPr>
          <p:cNvPr id="25" name="图片 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7077" y="778939"/>
            <a:ext cx="917420" cy="592661"/>
          </a:xfrm>
          <a:prstGeom prst="rect">
            <a:avLst/>
          </a:prstGeom>
        </p:spPr>
      </p:pic>
      <p:sp>
        <p:nvSpPr>
          <p:cNvPr id="26" name="矩形 25"/>
          <p:cNvSpPr/>
          <p:nvPr/>
        </p:nvSpPr>
        <p:spPr>
          <a:xfrm>
            <a:off x="1039904" y="3190918"/>
            <a:ext cx="10013578" cy="2034339"/>
          </a:xfrm>
          <a:prstGeom prst="rect">
            <a:avLst/>
          </a:prstGeom>
          <a:ln>
            <a:noFill/>
          </a:ln>
        </p:spPr>
        <p:txBody>
          <a:bodyPr wrap="square" lIns="0" tIns="0" rIns="0" bIns="0">
            <a:spAutoFit/>
          </a:bodyPr>
          <a:lstStyle/>
          <a:p>
            <a:pPr marL="285750" indent="-285750" algn="just">
              <a:lnSpc>
                <a:spcPct val="150000"/>
              </a:lnSpc>
              <a:buFont typeface="Arial" panose="020B0604020202020204" pitchFamily="34" charset="0"/>
              <a:buChar char="•"/>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马口维持会会长梁某自当上会长后，勾结日寇，助敌作恶，拒交抗日税费，傅玉和奉命带领十余名队员化妆为马帮，通过了日军两道岗哨，进入马口镇内，把梁某抓了起来。  </a:t>
            </a:r>
          </a:p>
          <a:p>
            <a:pPr marL="285750" indent="-285750" algn="just">
              <a:lnSpc>
                <a:spcPct val="150000"/>
              </a:lnSpc>
              <a:buFont typeface="Arial" panose="020B0604020202020204" pitchFamily="34" charset="0"/>
              <a:buChar char="•"/>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傅玉和并没有枪毙这个汉奸，而是向他宣传新四军政策，望其按规定上缴税款，随后将其释放。  </a:t>
            </a:r>
          </a:p>
          <a:p>
            <a:pPr marL="285750" indent="-285750" algn="just">
              <a:lnSpc>
                <a:spcPct val="150000"/>
              </a:lnSpc>
              <a:buFont typeface="Arial" panose="020B0604020202020204" pitchFamily="34" charset="0"/>
              <a:buChar char="•"/>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颇有戏剧性的是，傅玉和这一招竟有奇效。三日后，梁某居然如实向新四军缴纳税款。此后，梁某还主动协助新四军购买药材等军需物资。</a:t>
            </a:r>
          </a:p>
        </p:txBody>
      </p:sp>
      <p:grpSp>
        <p:nvGrpSpPr>
          <p:cNvPr id="27" name="组合 26"/>
          <p:cNvGrpSpPr/>
          <p:nvPr/>
        </p:nvGrpSpPr>
        <p:grpSpPr>
          <a:xfrm flipH="1">
            <a:off x="1039903" y="2154486"/>
            <a:ext cx="10013579" cy="504145"/>
            <a:chOff x="6305797" y="5550617"/>
            <a:chExt cx="4451851" cy="352642"/>
          </a:xfrm>
        </p:grpSpPr>
        <p:sp>
          <p:nvSpPr>
            <p:cNvPr id="28" name="矩形: 圆角 27"/>
            <p:cNvSpPr/>
            <p:nvPr/>
          </p:nvSpPr>
          <p:spPr>
            <a:xfrm>
              <a:off x="9722924" y="5550617"/>
              <a:ext cx="1034724" cy="352642"/>
            </a:xfrm>
            <a:prstGeom prst="roundRect">
              <a:avLst>
                <a:gd name="adj" fmla="val 50000"/>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黑体 CN Bold" panose="020B0800000000000000" pitchFamily="34" charset="-122"/>
                  <a:ea typeface="思源黑体 CN Bold" panose="020B0800000000000000" pitchFamily="34" charset="-122"/>
                </a:rPr>
                <a:t>1944</a:t>
              </a:r>
              <a:r>
                <a:rPr lang="zh-CN" altLang="en-US" sz="2400">
                  <a:latin typeface="思源黑体 CN Bold" panose="020B0800000000000000" pitchFamily="34" charset="-122"/>
                  <a:ea typeface="思源黑体 CN Bold" panose="020B0800000000000000" pitchFamily="34" charset="-122"/>
                </a:rPr>
                <a:t>年秋</a:t>
              </a:r>
            </a:p>
          </p:txBody>
        </p:sp>
        <p:cxnSp>
          <p:nvCxnSpPr>
            <p:cNvPr id="29" name="直接连接符 28"/>
            <p:cNvCxnSpPr/>
            <p:nvPr/>
          </p:nvCxnSpPr>
          <p:spPr>
            <a:xfrm>
              <a:off x="6305797" y="5728447"/>
              <a:ext cx="3326788" cy="0"/>
            </a:xfrm>
            <a:prstGeom prst="line">
              <a:avLst/>
            </a:prstGeom>
            <a:ln>
              <a:prstDash val="dash"/>
            </a:ln>
          </p:spPr>
          <p:style>
            <a:lnRef idx="1">
              <a:schemeClr val="accent3"/>
            </a:lnRef>
            <a:fillRef idx="0">
              <a:schemeClr val="accent3"/>
            </a:fillRef>
            <a:effectRef idx="0">
              <a:schemeClr val="accent3"/>
            </a:effectRef>
            <a:fontRef idx="minor">
              <a:schemeClr val="tx1"/>
            </a:fontRef>
          </p:style>
        </p:cxnSp>
      </p:grpSp>
      <p:sp>
        <p:nvSpPr>
          <p:cNvPr id="30" name="TextBox 12"/>
          <p:cNvSpPr txBox="1"/>
          <p:nvPr/>
        </p:nvSpPr>
        <p:spPr>
          <a:xfrm>
            <a:off x="10595429" y="801754"/>
            <a:ext cx="1132114" cy="553998"/>
          </a:xfrm>
          <a:prstGeom prst="rect">
            <a:avLst/>
          </a:prstGeom>
          <a:noFill/>
          <a:ln>
            <a:noFill/>
          </a:ln>
        </p:spPr>
        <p:txBody>
          <a:bodyPr wrap="square" lIns="0" tIns="0" rIns="0" bIns="0" rtlCol="0">
            <a:spAutoFit/>
          </a:bodyPr>
          <a:lstStyle/>
          <a:p>
            <a:pPr lvl="0" algn="ctr">
              <a:defRPr/>
            </a:pPr>
            <a:r>
              <a:rPr lang="en-US" altLang="zh-CN"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10</a:t>
            </a:r>
            <a:endPar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stCondLst>
                                            <p:cond delay="0"/>
                                          </p:stCondLst>
                                        </p:cTn>
                                        <p:tgtEl>
                                          <p:spTgt spid="14"/>
                                        </p:tgtEl>
                                      </p:cBhvr>
                                    </p:animEffect>
                                    <p:anim to="0" calcmode="lin" valueType="num">
                                      <p:cBhvr>
                                        <p:cTn id="8" dur="500" fill="hold">
                                          <p:stCondLst>
                                            <p:cond delay="0"/>
                                          </p:stCondLst>
                                        </p:cTn>
                                        <p:tgtEl>
                                          <p:spTgt spid="14"/>
                                        </p:tgtEl>
                                        <p:attrNameLst>
                                          <p:attrName>ppt_x</p:attrName>
                                        </p:attrNameLst>
                                      </p:cBhvr>
                                      <p:tavLst>
                                        <p:tav tm="0">
                                          <p:val>
                                            <p:strVal val="#ppt_x-.05"/>
                                          </p:val>
                                        </p:tav>
                                        <p:tav tm="100000">
                                          <p:val>
                                            <p:strVal val="#ppt_x"/>
                                          </p:val>
                                        </p:tav>
                                      </p:tavLst>
                                    </p:anim>
                                  </p:childTnLst>
                                </p:cTn>
                              </p:par>
                              <p:par>
                                <p:cTn id="9" presetID="10" presetClass="entr" presetSubtype="0" decel="10000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stCondLst>
                                            <p:cond delay="0"/>
                                          </p:stCondLst>
                                        </p:cTn>
                                        <p:tgtEl>
                                          <p:spTgt spid="15"/>
                                        </p:tgtEl>
                                      </p:cBhvr>
                                    </p:animEffect>
                                    <p:anim to="0" calcmode="lin" valueType="num">
                                      <p:cBhvr>
                                        <p:cTn id="12" dur="500" fill="hold">
                                          <p:stCondLst>
                                            <p:cond delay="0"/>
                                          </p:stCondLst>
                                        </p:cTn>
                                        <p:tgtEl>
                                          <p:spTgt spid="15"/>
                                        </p:tgtEl>
                                        <p:attrNameLst>
                                          <p:attrName>ppt_x</p:attrName>
                                        </p:attrNameLst>
                                      </p:cBhvr>
                                      <p:tavLst>
                                        <p:tav tm="0">
                                          <p:val>
                                            <p:strVal val="#ppt_x-.05"/>
                                          </p:val>
                                        </p:tav>
                                        <p:tav tm="100000">
                                          <p:val>
                                            <p:strVal val="#ppt_x"/>
                                          </p:val>
                                        </p:tav>
                                      </p:tavLst>
                                    </p:anim>
                                  </p:childTnLst>
                                </p:cTn>
                              </p:par>
                              <p:par>
                                <p:cTn id="13" presetID="10" presetClass="entr" presetSubtype="0" decel="10000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stCondLst>
                                            <p:cond delay="0"/>
                                          </p:stCondLst>
                                        </p:cTn>
                                        <p:tgtEl>
                                          <p:spTgt spid="25"/>
                                        </p:tgtEl>
                                      </p:cBhvr>
                                    </p:animEffect>
                                    <p:anim to="0" calcmode="lin" valueType="num">
                                      <p:cBhvr>
                                        <p:cTn id="16" dur="500" fill="hold">
                                          <p:stCondLst>
                                            <p:cond delay="0"/>
                                          </p:stCondLst>
                                        </p:cTn>
                                        <p:tgtEl>
                                          <p:spTgt spid="25"/>
                                        </p:tgtEl>
                                        <p:attrNameLst>
                                          <p:attrName>ppt_x</p:attrName>
                                        </p:attrNameLst>
                                      </p:cBhvr>
                                      <p:tavLst>
                                        <p:tav tm="0">
                                          <p:val>
                                            <p:strVal val="#ppt_x-.05"/>
                                          </p:val>
                                        </p:tav>
                                        <p:tav tm="100000">
                                          <p:val>
                                            <p:strVal val="#ppt_x"/>
                                          </p:val>
                                        </p:tav>
                                      </p:tavLst>
                                    </p:anim>
                                  </p:childTnLst>
                                </p:cTn>
                              </p:par>
                              <p:par>
                                <p:cTn id="17" presetID="10" presetClass="entr" presetSubtype="0" decel="10000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stCondLst>
                                            <p:cond delay="0"/>
                                          </p:stCondLst>
                                        </p:cTn>
                                        <p:tgtEl>
                                          <p:spTgt spid="30"/>
                                        </p:tgtEl>
                                      </p:cBhvr>
                                    </p:animEffect>
                                    <p:anim to="0" calcmode="lin" valueType="num">
                                      <p:cBhvr>
                                        <p:cTn id="20" dur="500" fill="hold">
                                          <p:stCondLst>
                                            <p:cond delay="0"/>
                                          </p:stCondLst>
                                        </p:cTn>
                                        <p:tgtEl>
                                          <p:spTgt spid="30"/>
                                        </p:tgtEl>
                                        <p:attrNameLst>
                                          <p:attrName>ppt_x</p:attrName>
                                        </p:attrNameLst>
                                      </p:cBhvr>
                                      <p:tavLst>
                                        <p:tav tm="0">
                                          <p:val>
                                            <p:strVal val="#ppt_x-.05"/>
                                          </p:val>
                                        </p:tav>
                                        <p:tav tm="100000">
                                          <p:val>
                                            <p:strVal val="#ppt_x"/>
                                          </p:val>
                                        </p:tav>
                                      </p:tavLst>
                                    </p:anim>
                                  </p:childTnLst>
                                </p:cTn>
                              </p:par>
                            </p:childTnLst>
                          </p:cTn>
                        </p:par>
                        <p:par>
                          <p:cTn id="21" fill="hold" nodeType="afterGroup">
                            <p:stCondLst>
                              <p:cond delay="500"/>
                            </p:stCondLst>
                            <p:childTnLst>
                              <p:par>
                                <p:cTn id="22" presetID="22" presetClass="entr" presetSubtype="4"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down)">
                                      <p:cBhvr>
                                        <p:cTn id="24" dur="500"/>
                                        <p:tgtEl>
                                          <p:spTgt spid="27"/>
                                        </p:tgtEl>
                                      </p:cBhvr>
                                    </p:animEffect>
                                  </p:childTnLst>
                                </p:cTn>
                              </p:par>
                            </p:childTnLst>
                          </p:cTn>
                        </p:par>
                        <p:par>
                          <p:cTn id="25" fill="hold" nodeType="afterGroup">
                            <p:stCondLst>
                              <p:cond delay="1000"/>
                            </p:stCondLst>
                            <p:childTnLst>
                              <p:par>
                                <p:cTn id="26" presetID="22" presetClass="entr" presetSubtype="4"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6" grpId="0"/>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3" name="组合 12"/>
          <p:cNvGrpSpPr/>
          <p:nvPr/>
        </p:nvGrpSpPr>
        <p:grpSpPr>
          <a:xfrm>
            <a:off x="-529" y="-297"/>
            <a:ext cx="12193057" cy="6858594"/>
            <a:chOff x="-529" y="-297"/>
            <a:chExt cx="12193057" cy="6858594"/>
          </a:xfrm>
        </p:grpSpPr>
        <p:pic>
          <p:nvPicPr>
            <p:cNvPr id="12" name="图片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9" y="-297"/>
              <a:ext cx="12193057" cy="6858594"/>
            </a:xfrm>
            <a:prstGeom prst="rect">
              <a:avLst/>
            </a:prstGeom>
          </p:spPr>
        </p:pic>
        <p:sp>
          <p:nvSpPr>
            <p:cNvPr id="9" name="矩形: 圆角 8"/>
            <p:cNvSpPr/>
            <p:nvPr/>
          </p:nvSpPr>
          <p:spPr>
            <a:xfrm flipH="1">
              <a:off x="330199" y="292100"/>
              <a:ext cx="11531600" cy="6273800"/>
            </a:xfrm>
            <a:prstGeom prst="roundRect">
              <a:avLst>
                <a:gd name="adj" fmla="val 4116"/>
              </a:avLst>
            </a:prstGeom>
            <a:solidFill>
              <a:srgbClr val="FFFFFF"/>
            </a:solidFill>
            <a:ln w="38100">
              <a:solidFill>
                <a:srgbClr val="FFD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矩形 23"/>
          <p:cNvSpPr/>
          <p:nvPr/>
        </p:nvSpPr>
        <p:spPr>
          <a:xfrm>
            <a:off x="11227434" y="6103608"/>
            <a:ext cx="333829" cy="45719"/>
          </a:xfrm>
          <a:prstGeom prst="rect">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汉仪秦川飞影W" panose="00020600040101010101" pitchFamily="18" charset="-122"/>
              <a:ea typeface="汉仪秦川飞影W" panose="00020600040101010101" pitchFamily="18" charset="-122"/>
            </a:endParaRPr>
          </a:p>
        </p:txBody>
      </p:sp>
      <p:sp>
        <p:nvSpPr>
          <p:cNvPr id="26" name="矩形 25"/>
          <p:cNvSpPr/>
          <p:nvPr/>
        </p:nvSpPr>
        <p:spPr>
          <a:xfrm>
            <a:off x="4512990" y="2409416"/>
            <a:ext cx="6723956" cy="2865336"/>
          </a:xfrm>
          <a:prstGeom prst="rect">
            <a:avLst/>
          </a:prstGeom>
          <a:ln>
            <a:noFill/>
          </a:ln>
        </p:spPr>
        <p:txBody>
          <a:bodyPr wrap="square" lIns="0" tIns="0" rIns="0" bIns="0">
            <a:spAutoFit/>
          </a:bodyPr>
          <a:lstStyle/>
          <a:p>
            <a:pPr marL="285750" indent="-285750" algn="just">
              <a:lnSpc>
                <a:spcPct val="150000"/>
              </a:lnSpc>
              <a:buFont typeface="Arial" panose="020B0604020202020204" pitchFamily="34" charset="0"/>
              <a:buChar char="•"/>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还有一次，傅玉和带队前往商户家征收税款时，却被告知已经收过了，并有字据为证。抗日税款竟然有人敢冒领，傅玉和当即下令，“严查此事。”  </a:t>
            </a:r>
          </a:p>
          <a:p>
            <a:pPr marL="285750" indent="-285750" algn="just">
              <a:lnSpc>
                <a:spcPct val="150000"/>
              </a:lnSpc>
              <a:buFont typeface="Arial" panose="020B0604020202020204" pitchFamily="34" charset="0"/>
              <a:buChar char="•"/>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事情很快查个水落石出，原来是傅玉和的堂弟带人来收税款，立了假冒的字据，并私吞了税款。依据新四军的规定，私吞税款超过</a:t>
            </a:r>
            <a:r>
              <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5</a:t>
            </a: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块者当被枪毙，而傅玉和的堂弟足足私吞了</a:t>
            </a:r>
            <a:r>
              <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20</a:t>
            </a: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余块大洋。  </a:t>
            </a:r>
          </a:p>
          <a:p>
            <a:pPr marL="285750" indent="-285750" algn="just">
              <a:lnSpc>
                <a:spcPct val="150000"/>
              </a:lnSpc>
              <a:buFont typeface="Arial" panose="020B0604020202020204" pitchFamily="34" charset="0"/>
              <a:buChar char="•"/>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军法如山，傅玉和虽和堂弟感情很深，还是下令将其枪毙。 </a:t>
            </a:r>
          </a:p>
        </p:txBody>
      </p:sp>
      <p:grpSp>
        <p:nvGrpSpPr>
          <p:cNvPr id="27" name="组合 26"/>
          <p:cNvGrpSpPr/>
          <p:nvPr/>
        </p:nvGrpSpPr>
        <p:grpSpPr>
          <a:xfrm>
            <a:off x="1125493" y="2856473"/>
            <a:ext cx="2960370" cy="2114550"/>
            <a:chOff x="966788" y="2841959"/>
            <a:chExt cx="2960370" cy="2114550"/>
          </a:xfrm>
        </p:grpSpPr>
        <p:pic>
          <p:nvPicPr>
            <p:cNvPr id="28" name="图片 2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6788" y="2841959"/>
              <a:ext cx="2960370" cy="2114550"/>
            </a:xfrm>
            <a:prstGeom prst="rect">
              <a:avLst/>
            </a:prstGeom>
          </p:spPr>
        </p:pic>
        <p:pic>
          <p:nvPicPr>
            <p:cNvPr id="29" name="图片 28"/>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774624" y="3323424"/>
              <a:ext cx="1406726" cy="336582"/>
            </a:xfrm>
            <a:prstGeom prst="rect">
              <a:avLst/>
            </a:prstGeom>
          </p:spPr>
        </p:pic>
      </p:grpSp>
      <p:sp>
        <p:nvSpPr>
          <p:cNvPr id="31" name="TextBox 12"/>
          <p:cNvSpPr txBox="1"/>
          <p:nvPr/>
        </p:nvSpPr>
        <p:spPr>
          <a:xfrm>
            <a:off x="3106057" y="801754"/>
            <a:ext cx="5979886" cy="984885"/>
          </a:xfrm>
          <a:prstGeom prst="rect">
            <a:avLst/>
          </a:prstGeom>
          <a:noFill/>
          <a:ln>
            <a:noFill/>
          </a:ln>
        </p:spPr>
        <p:txBody>
          <a:bodyPr wrap="square" lIns="0" tIns="0" rIns="0" bIns="0" rtlCol="0">
            <a:spAutoFit/>
          </a:bodyPr>
          <a:lstStyle/>
          <a:p>
            <a:pPr lvl="0" algn="ctr">
              <a:defRPr/>
            </a:pPr>
            <a:r>
              <a:rPr lang="zh-CN" altLang="en-US" sz="32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傅玉和：亲自下令枪毙贪污抗日税款的堂弟</a:t>
            </a:r>
          </a:p>
        </p:txBody>
      </p:sp>
      <p:grpSp>
        <p:nvGrpSpPr>
          <p:cNvPr id="32" name="组合 31"/>
          <p:cNvGrpSpPr/>
          <p:nvPr/>
        </p:nvGrpSpPr>
        <p:grpSpPr>
          <a:xfrm>
            <a:off x="2576512" y="1023923"/>
            <a:ext cx="7038976" cy="109660"/>
            <a:chOff x="1761776" y="1190808"/>
            <a:chExt cx="8274582" cy="128910"/>
          </a:xfrm>
        </p:grpSpPr>
        <p:grpSp>
          <p:nvGrpSpPr>
            <p:cNvPr id="33" name="组合 32"/>
            <p:cNvGrpSpPr/>
            <p:nvPr/>
          </p:nvGrpSpPr>
          <p:grpSpPr>
            <a:xfrm>
              <a:off x="9402228" y="1190808"/>
              <a:ext cx="634130" cy="128910"/>
              <a:chOff x="5778935" y="5578946"/>
              <a:chExt cx="634130" cy="128910"/>
            </a:xfrm>
            <a:gradFill>
              <a:gsLst>
                <a:gs pos="100000">
                  <a:srgbClr val="B41510"/>
                </a:gs>
                <a:gs pos="0">
                  <a:srgbClr val="E41B14"/>
                </a:gs>
              </a:gsLst>
              <a:lin ang="2700000" scaled="0"/>
            </a:gradFill>
          </p:grpSpPr>
          <p:sp>
            <p:nvSpPr>
              <p:cNvPr id="38"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39"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40"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nvGrpSpPr>
            <p:cNvPr id="34" name="组合 33"/>
            <p:cNvGrpSpPr/>
            <p:nvPr/>
          </p:nvGrpSpPr>
          <p:grpSpPr>
            <a:xfrm>
              <a:off x="1761776" y="1190808"/>
              <a:ext cx="634130" cy="128910"/>
              <a:chOff x="5778935" y="5578946"/>
              <a:chExt cx="634130" cy="128910"/>
            </a:xfrm>
            <a:gradFill>
              <a:gsLst>
                <a:gs pos="100000">
                  <a:srgbClr val="B41510"/>
                </a:gs>
                <a:gs pos="0">
                  <a:srgbClr val="E41B14"/>
                </a:gs>
              </a:gsLst>
              <a:lin ang="2700000" scaled="0"/>
            </a:gradFill>
          </p:grpSpPr>
          <p:sp>
            <p:nvSpPr>
              <p:cNvPr id="35"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36"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37"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pic>
        <p:nvPicPr>
          <p:cNvPr id="41" name="图片 4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7077" y="778939"/>
            <a:ext cx="917420" cy="592661"/>
          </a:xfrm>
          <a:prstGeom prst="rect">
            <a:avLst/>
          </a:prstGeom>
        </p:spPr>
      </p:pic>
      <p:sp>
        <p:nvSpPr>
          <p:cNvPr id="42" name="TextBox 12"/>
          <p:cNvSpPr txBox="1"/>
          <p:nvPr/>
        </p:nvSpPr>
        <p:spPr>
          <a:xfrm>
            <a:off x="10595429" y="801754"/>
            <a:ext cx="1132114" cy="553998"/>
          </a:xfrm>
          <a:prstGeom prst="rect">
            <a:avLst/>
          </a:prstGeom>
          <a:noFill/>
          <a:ln>
            <a:noFill/>
          </a:ln>
        </p:spPr>
        <p:txBody>
          <a:bodyPr wrap="square" lIns="0" tIns="0" rIns="0" bIns="0" rtlCol="0">
            <a:spAutoFit/>
          </a:bodyPr>
          <a:lstStyle/>
          <a:p>
            <a:pPr lvl="0" algn="ctr">
              <a:defRPr/>
            </a:pPr>
            <a:r>
              <a:rPr lang="en-US" altLang="zh-CN"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10</a:t>
            </a:r>
            <a:endPar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endParaRPr>
          </a:p>
        </p:txBody>
      </p:sp>
    </p:spTree>
  </p:cSld>
  <p:clrMapOvr>
    <a:masterClrMapping/>
  </p:clrMapOvr>
  <p:transition spd="slow" advTm="5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decel="10000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stCondLst>
                                            <p:cond delay="0"/>
                                          </p:stCondLst>
                                        </p:cTn>
                                        <p:tgtEl>
                                          <p:spTgt spid="31"/>
                                        </p:tgtEl>
                                      </p:cBhvr>
                                    </p:animEffect>
                                    <p:anim to="0" calcmode="lin" valueType="num">
                                      <p:cBhvr>
                                        <p:cTn id="8" dur="500" fill="hold">
                                          <p:stCondLst>
                                            <p:cond delay="0"/>
                                          </p:stCondLst>
                                        </p:cTn>
                                        <p:tgtEl>
                                          <p:spTgt spid="31"/>
                                        </p:tgtEl>
                                        <p:attrNameLst>
                                          <p:attrName>ppt_x</p:attrName>
                                        </p:attrNameLst>
                                      </p:cBhvr>
                                      <p:tavLst>
                                        <p:tav tm="0">
                                          <p:val>
                                            <p:strVal val="#ppt_x-.05"/>
                                          </p:val>
                                        </p:tav>
                                        <p:tav tm="100000">
                                          <p:val>
                                            <p:strVal val="#ppt_x"/>
                                          </p:val>
                                        </p:tav>
                                      </p:tavLst>
                                    </p:anim>
                                  </p:childTnLst>
                                </p:cTn>
                              </p:par>
                              <p:par>
                                <p:cTn id="9" presetID="10" presetClass="entr" presetSubtype="0" decel="10000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stCondLst>
                                            <p:cond delay="0"/>
                                          </p:stCondLst>
                                        </p:cTn>
                                        <p:tgtEl>
                                          <p:spTgt spid="32"/>
                                        </p:tgtEl>
                                      </p:cBhvr>
                                    </p:animEffect>
                                    <p:anim to="0" calcmode="lin" valueType="num">
                                      <p:cBhvr>
                                        <p:cTn id="12" dur="500" fill="hold">
                                          <p:stCondLst>
                                            <p:cond delay="0"/>
                                          </p:stCondLst>
                                        </p:cTn>
                                        <p:tgtEl>
                                          <p:spTgt spid="32"/>
                                        </p:tgtEl>
                                        <p:attrNameLst>
                                          <p:attrName>ppt_x</p:attrName>
                                        </p:attrNameLst>
                                      </p:cBhvr>
                                      <p:tavLst>
                                        <p:tav tm="0">
                                          <p:val>
                                            <p:strVal val="#ppt_x-.05"/>
                                          </p:val>
                                        </p:tav>
                                        <p:tav tm="100000">
                                          <p:val>
                                            <p:strVal val="#ppt_x"/>
                                          </p:val>
                                        </p:tav>
                                      </p:tavLst>
                                    </p:anim>
                                  </p:childTnLst>
                                </p:cTn>
                              </p:par>
                              <p:par>
                                <p:cTn id="13" presetID="10" presetClass="entr" presetSubtype="0" decel="100000"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stCondLst>
                                            <p:cond delay="0"/>
                                          </p:stCondLst>
                                        </p:cTn>
                                        <p:tgtEl>
                                          <p:spTgt spid="41"/>
                                        </p:tgtEl>
                                      </p:cBhvr>
                                    </p:animEffect>
                                    <p:anim to="0" calcmode="lin" valueType="num">
                                      <p:cBhvr>
                                        <p:cTn id="16" dur="500" fill="hold">
                                          <p:stCondLst>
                                            <p:cond delay="0"/>
                                          </p:stCondLst>
                                        </p:cTn>
                                        <p:tgtEl>
                                          <p:spTgt spid="41"/>
                                        </p:tgtEl>
                                        <p:attrNameLst>
                                          <p:attrName>ppt_x</p:attrName>
                                        </p:attrNameLst>
                                      </p:cBhvr>
                                      <p:tavLst>
                                        <p:tav tm="0">
                                          <p:val>
                                            <p:strVal val="#ppt_x-.05"/>
                                          </p:val>
                                        </p:tav>
                                        <p:tav tm="100000">
                                          <p:val>
                                            <p:strVal val="#ppt_x"/>
                                          </p:val>
                                        </p:tav>
                                      </p:tavLst>
                                    </p:anim>
                                  </p:childTnLst>
                                </p:cTn>
                              </p:par>
                              <p:par>
                                <p:cTn id="17" presetID="10" presetClass="entr" presetSubtype="0" decel="10000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stCondLst>
                                            <p:cond delay="0"/>
                                          </p:stCondLst>
                                        </p:cTn>
                                        <p:tgtEl>
                                          <p:spTgt spid="42"/>
                                        </p:tgtEl>
                                      </p:cBhvr>
                                    </p:animEffect>
                                    <p:anim to="0" calcmode="lin" valueType="num">
                                      <p:cBhvr>
                                        <p:cTn id="20" dur="500" fill="hold">
                                          <p:stCondLst>
                                            <p:cond delay="0"/>
                                          </p:stCondLst>
                                        </p:cTn>
                                        <p:tgtEl>
                                          <p:spTgt spid="42"/>
                                        </p:tgtEl>
                                        <p:attrNameLst>
                                          <p:attrName>ppt_x</p:attrName>
                                        </p:attrNameLst>
                                      </p:cBhvr>
                                      <p:tavLst>
                                        <p:tav tm="0">
                                          <p:val>
                                            <p:strVal val="#ppt_x-.05"/>
                                          </p:val>
                                        </p:tav>
                                        <p:tav tm="100000">
                                          <p:val>
                                            <p:strVal val="#ppt_x"/>
                                          </p:val>
                                        </p:tav>
                                      </p:tavLst>
                                    </p:anim>
                                  </p:childTnLst>
                                </p:cTn>
                              </p:par>
                            </p:childTnLst>
                          </p:cTn>
                        </p:par>
                        <p:par>
                          <p:cTn id="21" fill="hold" nodeType="afterGroup">
                            <p:stCondLst>
                              <p:cond delay="500"/>
                            </p:stCondLst>
                            <p:childTnLst>
                              <p:par>
                                <p:cTn id="22" presetID="10" presetClass="entr" presetSubtype="0" decel="100000"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stCondLst>
                                            <p:cond delay="0"/>
                                          </p:stCondLst>
                                        </p:cTn>
                                        <p:tgtEl>
                                          <p:spTgt spid="27"/>
                                        </p:tgtEl>
                                      </p:cBhvr>
                                    </p:animEffect>
                                    <p:anim to="0" calcmode="lin" valueType="num">
                                      <p:cBhvr>
                                        <p:cTn id="25" dur="500" fill="hold">
                                          <p:stCondLst>
                                            <p:cond delay="0"/>
                                          </p:stCondLst>
                                        </p:cTn>
                                        <p:tgtEl>
                                          <p:spTgt spid="27"/>
                                        </p:tgtEl>
                                        <p:attrNameLst>
                                          <p:attrName>ppt_x</p:attrName>
                                        </p:attrNameLst>
                                      </p:cBhvr>
                                      <p:tavLst>
                                        <p:tav tm="0">
                                          <p:val>
                                            <p:strVal val="#ppt_x+.05"/>
                                          </p:val>
                                        </p:tav>
                                        <p:tav tm="100000">
                                          <p:val>
                                            <p:strVal val="#ppt_x"/>
                                          </p:val>
                                        </p:tav>
                                      </p:tavLst>
                                    </p:anim>
                                  </p:childTnLst>
                                </p:cTn>
                              </p:par>
                            </p:childTnLst>
                          </p:cTn>
                        </p:par>
                        <p:par>
                          <p:cTn id="26" fill="hold" nodeType="afterGroup">
                            <p:stCondLst>
                              <p:cond delay="1000"/>
                            </p:stCondLst>
                            <p:childTnLst>
                              <p:par>
                                <p:cTn id="27" presetID="10" presetClass="entr" presetSubtype="0" decel="100000"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stCondLst>
                                            <p:cond delay="0"/>
                                          </p:stCondLst>
                                        </p:cTn>
                                        <p:tgtEl>
                                          <p:spTgt spid="26"/>
                                        </p:tgtEl>
                                      </p:cBhvr>
                                    </p:animEffect>
                                    <p:anim to="0" calcmode="lin" valueType="num">
                                      <p:cBhvr>
                                        <p:cTn id="30" dur="500" fill="hold">
                                          <p:stCondLst>
                                            <p:cond delay="0"/>
                                          </p:stCondLst>
                                        </p:cTn>
                                        <p:tgtEl>
                                          <p:spTgt spid="26"/>
                                        </p:tgtEl>
                                        <p:attrNameLst>
                                          <p:attrName>ppt_x</p:attrName>
                                        </p:attrNameLst>
                                      </p:cBhvr>
                                      <p:tavLst>
                                        <p:tav tm="0">
                                          <p:val>
                                            <p:strVal val="#ppt_x+.05"/>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1" grpId="0"/>
      <p:bldP spid="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3" name="组合 12"/>
          <p:cNvGrpSpPr/>
          <p:nvPr/>
        </p:nvGrpSpPr>
        <p:grpSpPr>
          <a:xfrm>
            <a:off x="-529" y="-297"/>
            <a:ext cx="12193057" cy="6858594"/>
            <a:chOff x="-529" y="-297"/>
            <a:chExt cx="12193057" cy="6858594"/>
          </a:xfrm>
        </p:grpSpPr>
        <p:pic>
          <p:nvPicPr>
            <p:cNvPr id="12" name="图片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9" y="-297"/>
              <a:ext cx="12193057" cy="6858594"/>
            </a:xfrm>
            <a:prstGeom prst="rect">
              <a:avLst/>
            </a:prstGeom>
          </p:spPr>
        </p:pic>
        <p:sp>
          <p:nvSpPr>
            <p:cNvPr id="9" name="矩形: 圆角 8"/>
            <p:cNvSpPr/>
            <p:nvPr/>
          </p:nvSpPr>
          <p:spPr>
            <a:xfrm flipH="1">
              <a:off x="330199" y="292100"/>
              <a:ext cx="11531600" cy="6273800"/>
            </a:xfrm>
            <a:prstGeom prst="roundRect">
              <a:avLst>
                <a:gd name="adj" fmla="val 4116"/>
              </a:avLst>
            </a:prstGeom>
            <a:solidFill>
              <a:srgbClr val="FFFFFF"/>
            </a:solidFill>
            <a:ln w="38100">
              <a:solidFill>
                <a:srgbClr val="FFD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flipH="1">
            <a:off x="11578243" y="2249186"/>
            <a:ext cx="279927" cy="1239632"/>
            <a:chOff x="8290832" y="4887686"/>
            <a:chExt cx="296617" cy="1313542"/>
          </a:xfrm>
          <a:solidFill>
            <a:srgbClr val="B41510"/>
          </a:solidFill>
        </p:grpSpPr>
        <p:grpSp>
          <p:nvGrpSpPr>
            <p:cNvPr id="15" name="组合 14"/>
            <p:cNvGrpSpPr/>
            <p:nvPr/>
          </p:nvGrpSpPr>
          <p:grpSpPr>
            <a:xfrm>
              <a:off x="8452757" y="5040086"/>
              <a:ext cx="134692" cy="1161142"/>
              <a:chOff x="8490857" y="4963886"/>
              <a:chExt cx="134692" cy="1161142"/>
            </a:xfrm>
            <a:grpFill/>
          </p:grpSpPr>
          <p:sp>
            <p:nvSpPr>
              <p:cNvPr id="22" name="等腰三角形 21"/>
              <p:cNvSpPr/>
              <p:nvPr/>
            </p:nvSpPr>
            <p:spPr>
              <a:xfrm>
                <a:off x="8490857" y="4963886"/>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p:nvSpPr>
            <p:spPr>
              <a:xfrm>
                <a:off x="8490857" y="5225143"/>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3"/>
              <p:cNvSpPr/>
              <p:nvPr/>
            </p:nvSpPr>
            <p:spPr>
              <a:xfrm>
                <a:off x="8490857" y="5486400"/>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24"/>
              <p:cNvSpPr/>
              <p:nvPr/>
            </p:nvSpPr>
            <p:spPr>
              <a:xfrm>
                <a:off x="8490857" y="5747657"/>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5"/>
              <p:cNvSpPr/>
              <p:nvPr/>
            </p:nvSpPr>
            <p:spPr>
              <a:xfrm>
                <a:off x="8490857" y="6008914"/>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8290832" y="4887686"/>
              <a:ext cx="134692" cy="1161142"/>
              <a:chOff x="8490857" y="4963886"/>
              <a:chExt cx="134692" cy="1161142"/>
            </a:xfrm>
            <a:grpFill/>
          </p:grpSpPr>
          <p:sp>
            <p:nvSpPr>
              <p:cNvPr id="17" name="等腰三角形 16"/>
              <p:cNvSpPr/>
              <p:nvPr/>
            </p:nvSpPr>
            <p:spPr>
              <a:xfrm>
                <a:off x="8490857" y="4963886"/>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nvSpPr>
            <p:spPr>
              <a:xfrm>
                <a:off x="8490857" y="5225143"/>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a:off x="8490857" y="5486400"/>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a:off x="8490857" y="5747657"/>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a:off x="8490857" y="6008914"/>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7" name="TextBox 12"/>
          <p:cNvSpPr txBox="1"/>
          <p:nvPr/>
        </p:nvSpPr>
        <p:spPr>
          <a:xfrm>
            <a:off x="3352800" y="801754"/>
            <a:ext cx="5486400" cy="553998"/>
          </a:xfrm>
          <a:prstGeom prst="rect">
            <a:avLst/>
          </a:prstGeom>
          <a:noFill/>
          <a:ln>
            <a:noFill/>
          </a:ln>
        </p:spPr>
        <p:txBody>
          <a:bodyPr wrap="square" lIns="0" tIns="0" rIns="0" bIns="0" rtlCol="0">
            <a:spAutoFit/>
          </a:bodyPr>
          <a:lstStyle/>
          <a:p>
            <a:pPr lvl="0" algn="ctr">
              <a:defRPr/>
            </a:pPr>
            <a:r>
              <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王建安视察拒陪同</a:t>
            </a:r>
          </a:p>
        </p:txBody>
      </p:sp>
      <p:grpSp>
        <p:nvGrpSpPr>
          <p:cNvPr id="28" name="组合 27"/>
          <p:cNvGrpSpPr/>
          <p:nvPr/>
        </p:nvGrpSpPr>
        <p:grpSpPr>
          <a:xfrm>
            <a:off x="2576512" y="1023923"/>
            <a:ext cx="7038976" cy="109660"/>
            <a:chOff x="1761776" y="1190808"/>
            <a:chExt cx="8274582" cy="128910"/>
          </a:xfrm>
        </p:grpSpPr>
        <p:grpSp>
          <p:nvGrpSpPr>
            <p:cNvPr id="29" name="组合 28"/>
            <p:cNvGrpSpPr/>
            <p:nvPr/>
          </p:nvGrpSpPr>
          <p:grpSpPr>
            <a:xfrm>
              <a:off x="9402228" y="1190808"/>
              <a:ext cx="634130" cy="128910"/>
              <a:chOff x="5778935" y="5578946"/>
              <a:chExt cx="634130" cy="128910"/>
            </a:xfrm>
            <a:gradFill>
              <a:gsLst>
                <a:gs pos="100000">
                  <a:srgbClr val="B41510"/>
                </a:gs>
                <a:gs pos="0">
                  <a:srgbClr val="E41B14"/>
                </a:gs>
              </a:gsLst>
              <a:lin ang="2700000" scaled="0"/>
            </a:gradFill>
          </p:grpSpPr>
          <p:sp>
            <p:nvSpPr>
              <p:cNvPr id="34"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35"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36"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nvGrpSpPr>
            <p:cNvPr id="30" name="组合 29"/>
            <p:cNvGrpSpPr/>
            <p:nvPr/>
          </p:nvGrpSpPr>
          <p:grpSpPr>
            <a:xfrm>
              <a:off x="1761776" y="1190808"/>
              <a:ext cx="634130" cy="128910"/>
              <a:chOff x="5778935" y="5578946"/>
              <a:chExt cx="634130" cy="128910"/>
            </a:xfrm>
            <a:gradFill>
              <a:gsLst>
                <a:gs pos="100000">
                  <a:srgbClr val="B41510"/>
                </a:gs>
                <a:gs pos="0">
                  <a:srgbClr val="E41B14"/>
                </a:gs>
              </a:gsLst>
              <a:lin ang="2700000" scaled="0"/>
            </a:gradFill>
          </p:grpSpPr>
          <p:sp>
            <p:nvSpPr>
              <p:cNvPr id="31"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32"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33"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sp>
        <p:nvSpPr>
          <p:cNvPr id="37" name="矩形 36"/>
          <p:cNvSpPr/>
          <p:nvPr/>
        </p:nvSpPr>
        <p:spPr>
          <a:xfrm>
            <a:off x="11097758" y="6103608"/>
            <a:ext cx="333829" cy="45719"/>
          </a:xfrm>
          <a:prstGeom prst="rect">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汉仪秦川飞影W" panose="00020600040101010101" pitchFamily="18" charset="-122"/>
              <a:ea typeface="汉仪秦川飞影W" panose="00020600040101010101" pitchFamily="18" charset="-122"/>
            </a:endParaRPr>
          </a:p>
        </p:txBody>
      </p:sp>
      <p:pic>
        <p:nvPicPr>
          <p:cNvPr id="38" name="图片 3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7077" y="778939"/>
            <a:ext cx="917420" cy="592661"/>
          </a:xfrm>
          <a:prstGeom prst="rect">
            <a:avLst/>
          </a:prstGeom>
        </p:spPr>
      </p:pic>
      <p:grpSp>
        <p:nvGrpSpPr>
          <p:cNvPr id="39" name="组合 38"/>
          <p:cNvGrpSpPr/>
          <p:nvPr/>
        </p:nvGrpSpPr>
        <p:grpSpPr>
          <a:xfrm flipH="1">
            <a:off x="1039903" y="2081915"/>
            <a:ext cx="10013579" cy="504145"/>
            <a:chOff x="6305797" y="5550617"/>
            <a:chExt cx="4451851" cy="352642"/>
          </a:xfrm>
        </p:grpSpPr>
        <p:sp>
          <p:nvSpPr>
            <p:cNvPr id="40" name="矩形: 圆角 39"/>
            <p:cNvSpPr/>
            <p:nvPr/>
          </p:nvSpPr>
          <p:spPr>
            <a:xfrm>
              <a:off x="9722924" y="5550617"/>
              <a:ext cx="1034724" cy="352642"/>
            </a:xfrm>
            <a:prstGeom prst="roundRect">
              <a:avLst>
                <a:gd name="adj" fmla="val 50000"/>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黑体 CN Bold" panose="020B0800000000000000" pitchFamily="34" charset="-122"/>
                  <a:ea typeface="思源黑体 CN Bold" panose="020B0800000000000000" pitchFamily="34" charset="-122"/>
                </a:rPr>
                <a:t>1977</a:t>
              </a:r>
              <a:r>
                <a:rPr lang="zh-CN" altLang="en-US" sz="2400">
                  <a:latin typeface="思源黑体 CN Bold" panose="020B0800000000000000" pitchFamily="34" charset="-122"/>
                  <a:ea typeface="思源黑体 CN Bold" panose="020B0800000000000000" pitchFamily="34" charset="-122"/>
                </a:rPr>
                <a:t>年初夏</a:t>
              </a:r>
            </a:p>
          </p:txBody>
        </p:sp>
        <p:cxnSp>
          <p:nvCxnSpPr>
            <p:cNvPr id="41" name="直接连接符 40"/>
            <p:cNvCxnSpPr/>
            <p:nvPr/>
          </p:nvCxnSpPr>
          <p:spPr>
            <a:xfrm>
              <a:off x="6305797" y="5728447"/>
              <a:ext cx="3326788" cy="0"/>
            </a:xfrm>
            <a:prstGeom prst="line">
              <a:avLst/>
            </a:prstGeom>
            <a:ln>
              <a:prstDash val="dash"/>
            </a:ln>
          </p:spPr>
          <p:style>
            <a:lnRef idx="1">
              <a:schemeClr val="accent3"/>
            </a:lnRef>
            <a:fillRef idx="0">
              <a:schemeClr val="accent3"/>
            </a:fillRef>
            <a:effectRef idx="0">
              <a:schemeClr val="accent3"/>
            </a:effectRef>
            <a:fontRef idx="minor">
              <a:schemeClr val="tx1"/>
            </a:fontRef>
          </p:style>
        </p:cxnSp>
      </p:grpSp>
      <p:sp>
        <p:nvSpPr>
          <p:cNvPr id="42" name="矩形 41"/>
          <p:cNvSpPr/>
          <p:nvPr/>
        </p:nvSpPr>
        <p:spPr>
          <a:xfrm>
            <a:off x="1079394" y="3209516"/>
            <a:ext cx="6671235" cy="787844"/>
          </a:xfrm>
          <a:prstGeom prst="rect">
            <a:avLst/>
          </a:prstGeom>
          <a:ln>
            <a:noFill/>
          </a:ln>
        </p:spPr>
        <p:txBody>
          <a:bodyPr wrap="square" lIns="0" tIns="0" rIns="0" bIns="0">
            <a:spAutoFit/>
          </a:bodyPr>
          <a:lstStyle/>
          <a:p>
            <a:pPr marL="285750" indent="-285750" algn="just">
              <a:lnSpc>
                <a:spcPct val="150000"/>
              </a:lnSpc>
              <a:buFont typeface="Arial" panose="020B0604020202020204" pitchFamily="34" charset="0"/>
              <a:buChar char="•"/>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王建安到厦门某军视察，军、师领导准备开车陪同前往却被拦下。王建安一脸不悦地问：“你们来干什么？”</a:t>
            </a:r>
          </a:p>
        </p:txBody>
      </p:sp>
      <p:sp>
        <p:nvSpPr>
          <p:cNvPr id="43" name="矩形 42"/>
          <p:cNvSpPr/>
          <p:nvPr/>
        </p:nvSpPr>
        <p:spPr>
          <a:xfrm>
            <a:off x="1079394" y="4427374"/>
            <a:ext cx="6671235" cy="787844"/>
          </a:xfrm>
          <a:prstGeom prst="rect">
            <a:avLst/>
          </a:prstGeom>
          <a:ln>
            <a:noFill/>
          </a:ln>
        </p:spPr>
        <p:txBody>
          <a:bodyPr wrap="square" lIns="0" tIns="0" rIns="0" bIns="0">
            <a:spAutoFit/>
          </a:bodyPr>
          <a:lstStyle/>
          <a:p>
            <a:pPr marL="285750" indent="-285750" algn="just">
              <a:lnSpc>
                <a:spcPct val="150000"/>
              </a:lnSpc>
              <a:buFont typeface="Arial" panose="020B0604020202020204" pitchFamily="34" charset="0"/>
              <a:buChar char="•"/>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领导们说：“给首长带带路。”王建安反问道：“怕我丢了不成？你们去，我就不去了。”说罢，领导们只好退下</a:t>
            </a:r>
          </a:p>
        </p:txBody>
      </p:sp>
      <p:pic>
        <p:nvPicPr>
          <p:cNvPr id="44" name="图片 4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31621" y="1930401"/>
            <a:ext cx="2749936" cy="3889829"/>
          </a:xfrm>
          <a:prstGeom prst="rect">
            <a:avLst/>
          </a:prstGeom>
        </p:spPr>
      </p:pic>
      <p:sp>
        <p:nvSpPr>
          <p:cNvPr id="45" name="TextBox 12"/>
          <p:cNvSpPr txBox="1"/>
          <p:nvPr/>
        </p:nvSpPr>
        <p:spPr>
          <a:xfrm>
            <a:off x="10595429" y="801754"/>
            <a:ext cx="1132114" cy="553998"/>
          </a:xfrm>
          <a:prstGeom prst="rect">
            <a:avLst/>
          </a:prstGeom>
          <a:noFill/>
          <a:ln>
            <a:noFill/>
          </a:ln>
        </p:spPr>
        <p:txBody>
          <a:bodyPr wrap="square" lIns="0" tIns="0" rIns="0" bIns="0" rtlCol="0">
            <a:spAutoFit/>
          </a:bodyPr>
          <a:lstStyle/>
          <a:p>
            <a:pPr lvl="0" algn="ctr">
              <a:defRPr/>
            </a:pPr>
            <a:r>
              <a:rPr lang="en-US" altLang="zh-CN"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11</a:t>
            </a:r>
            <a:endPar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decel="10000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stCondLst>
                                            <p:cond delay="0"/>
                                          </p:stCondLst>
                                        </p:cTn>
                                        <p:tgtEl>
                                          <p:spTgt spid="27"/>
                                        </p:tgtEl>
                                      </p:cBhvr>
                                    </p:animEffect>
                                    <p:anim to="0" calcmode="lin" valueType="num">
                                      <p:cBhvr>
                                        <p:cTn id="8" dur="500" fill="hold">
                                          <p:stCondLst>
                                            <p:cond delay="0"/>
                                          </p:stCondLst>
                                        </p:cTn>
                                        <p:tgtEl>
                                          <p:spTgt spid="27"/>
                                        </p:tgtEl>
                                        <p:attrNameLst>
                                          <p:attrName>ppt_x</p:attrName>
                                        </p:attrNameLst>
                                      </p:cBhvr>
                                      <p:tavLst>
                                        <p:tav tm="0">
                                          <p:val>
                                            <p:strVal val="#ppt_x-.05"/>
                                          </p:val>
                                        </p:tav>
                                        <p:tav tm="100000">
                                          <p:val>
                                            <p:strVal val="#ppt_x"/>
                                          </p:val>
                                        </p:tav>
                                      </p:tavLst>
                                    </p:anim>
                                  </p:childTnLst>
                                </p:cTn>
                              </p:par>
                              <p:par>
                                <p:cTn id="9" presetID="10" presetClass="entr" presetSubtype="0" decel="10000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stCondLst>
                                            <p:cond delay="0"/>
                                          </p:stCondLst>
                                        </p:cTn>
                                        <p:tgtEl>
                                          <p:spTgt spid="28"/>
                                        </p:tgtEl>
                                      </p:cBhvr>
                                    </p:animEffect>
                                    <p:anim to="0" calcmode="lin" valueType="num">
                                      <p:cBhvr>
                                        <p:cTn id="12" dur="500" fill="hold">
                                          <p:stCondLst>
                                            <p:cond delay="0"/>
                                          </p:stCondLst>
                                        </p:cTn>
                                        <p:tgtEl>
                                          <p:spTgt spid="28"/>
                                        </p:tgtEl>
                                        <p:attrNameLst>
                                          <p:attrName>ppt_x</p:attrName>
                                        </p:attrNameLst>
                                      </p:cBhvr>
                                      <p:tavLst>
                                        <p:tav tm="0">
                                          <p:val>
                                            <p:strVal val="#ppt_x-.05"/>
                                          </p:val>
                                        </p:tav>
                                        <p:tav tm="100000">
                                          <p:val>
                                            <p:strVal val="#ppt_x"/>
                                          </p:val>
                                        </p:tav>
                                      </p:tavLst>
                                    </p:anim>
                                  </p:childTnLst>
                                </p:cTn>
                              </p:par>
                              <p:par>
                                <p:cTn id="13" presetID="10" presetClass="entr" presetSubtype="0" decel="10000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stCondLst>
                                            <p:cond delay="0"/>
                                          </p:stCondLst>
                                        </p:cTn>
                                        <p:tgtEl>
                                          <p:spTgt spid="38"/>
                                        </p:tgtEl>
                                      </p:cBhvr>
                                    </p:animEffect>
                                    <p:anim to="0" calcmode="lin" valueType="num">
                                      <p:cBhvr>
                                        <p:cTn id="16" dur="500" fill="hold">
                                          <p:stCondLst>
                                            <p:cond delay="0"/>
                                          </p:stCondLst>
                                        </p:cTn>
                                        <p:tgtEl>
                                          <p:spTgt spid="38"/>
                                        </p:tgtEl>
                                        <p:attrNameLst>
                                          <p:attrName>ppt_x</p:attrName>
                                        </p:attrNameLst>
                                      </p:cBhvr>
                                      <p:tavLst>
                                        <p:tav tm="0">
                                          <p:val>
                                            <p:strVal val="#ppt_x-.05"/>
                                          </p:val>
                                        </p:tav>
                                        <p:tav tm="100000">
                                          <p:val>
                                            <p:strVal val="#ppt_x"/>
                                          </p:val>
                                        </p:tav>
                                      </p:tavLst>
                                    </p:anim>
                                  </p:childTnLst>
                                </p:cTn>
                              </p:par>
                              <p:par>
                                <p:cTn id="17" presetID="10" presetClass="entr" presetSubtype="0" decel="10000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stCondLst>
                                            <p:cond delay="0"/>
                                          </p:stCondLst>
                                        </p:cTn>
                                        <p:tgtEl>
                                          <p:spTgt spid="45"/>
                                        </p:tgtEl>
                                      </p:cBhvr>
                                    </p:animEffect>
                                    <p:anim to="0" calcmode="lin" valueType="num">
                                      <p:cBhvr>
                                        <p:cTn id="20" dur="500" fill="hold">
                                          <p:stCondLst>
                                            <p:cond delay="0"/>
                                          </p:stCondLst>
                                        </p:cTn>
                                        <p:tgtEl>
                                          <p:spTgt spid="45"/>
                                        </p:tgtEl>
                                        <p:attrNameLst>
                                          <p:attrName>ppt_x</p:attrName>
                                        </p:attrNameLst>
                                      </p:cBhvr>
                                      <p:tavLst>
                                        <p:tav tm="0">
                                          <p:val>
                                            <p:strVal val="#ppt_x-.05"/>
                                          </p:val>
                                        </p:tav>
                                        <p:tav tm="100000">
                                          <p:val>
                                            <p:strVal val="#ppt_x"/>
                                          </p:val>
                                        </p:tav>
                                      </p:tavLst>
                                    </p:anim>
                                  </p:childTnLst>
                                </p:cTn>
                              </p:par>
                            </p:childTnLst>
                          </p:cTn>
                        </p:par>
                        <p:par>
                          <p:cTn id="21" fill="hold" nodeType="afterGroup">
                            <p:stCondLst>
                              <p:cond delay="500"/>
                            </p:stCondLst>
                            <p:childTnLst>
                              <p:par>
                                <p:cTn id="22" presetID="10" presetClass="entr" presetSubtype="0" fill="hold" nodeType="afterEffect">
                                  <p:stCondLst>
                                    <p:cond delay="0"/>
                                  </p:stCondLst>
                                  <p:iterate type="wd">
                                    <p:tmPct val="10000"/>
                                  </p:iterate>
                                  <p:childTnLst>
                                    <p:set>
                                      <p:cBhvr>
                                        <p:cTn id="23" dur="1" fill="hold">
                                          <p:stCondLst>
                                            <p:cond delay="0"/>
                                          </p:stCondLst>
                                        </p:cTn>
                                        <p:tgtEl>
                                          <p:spTgt spid="39"/>
                                        </p:tgtEl>
                                        <p:attrNameLst>
                                          <p:attrName>style.visibility</p:attrName>
                                        </p:attrNameLst>
                                      </p:cBhvr>
                                      <p:to>
                                        <p:strVal val="visible"/>
                                      </p:to>
                                    </p:set>
                                    <p:anim to="0" calcmode="lin" valueType="num">
                                      <p:cBhvr>
                                        <p:cTn id="24" dur="500" decel="100000" fill="hold">
                                          <p:stCondLst>
                                            <p:cond delay="0"/>
                                          </p:stCondLst>
                                        </p:cTn>
                                        <p:tgtEl>
                                          <p:spTgt spid="39"/>
                                        </p:tgtEl>
                                        <p:attrNameLst>
                                          <p:attrName>ppt_x</p:attrName>
                                        </p:attrNameLst>
                                      </p:cBhvr>
                                      <p:tavLst>
                                        <p:tav tm="0">
                                          <p:val>
                                            <p:strVal val="ppt_x-0.02"/>
                                          </p:val>
                                        </p:tav>
                                        <p:tav tm="100000">
                                          <p:val>
                                            <p:strVal val="#ppt_x"/>
                                          </p:val>
                                        </p:tav>
                                      </p:tavLst>
                                    </p:anim>
                                    <p:animEffect transition="in" filter="fade">
                                      <p:cBhvr>
                                        <p:cTn id="25" dur="500">
                                          <p:stCondLst>
                                            <p:cond delay="0"/>
                                          </p:stCondLst>
                                        </p:cTn>
                                        <p:tgtEl>
                                          <p:spTgt spid="39"/>
                                        </p:tgtEl>
                                      </p:cBhvr>
                                    </p:animEffect>
                                    <p:animScale>
                                      <p:cBhvr>
                                        <p:cTn id="26" dur="500" decel="100000" fill="hold">
                                          <p:stCondLst>
                                            <p:cond delay="0"/>
                                          </p:stCondLst>
                                        </p:cTn>
                                        <p:tgtEl>
                                          <p:spTgt spid="39"/>
                                        </p:tgtEl>
                                      </p:cBhvr>
                                      <p:by x="100000" y="100000"/>
                                      <p:from x="110000" y="110000"/>
                                      <p:to x="100000" y="100000"/>
                                    </p:animScale>
                                  </p:childTnLst>
                                </p:cTn>
                              </p:par>
                            </p:childTnLst>
                          </p:cTn>
                        </p:par>
                        <p:par>
                          <p:cTn id="27" fill="hold" nodeType="afterGroup">
                            <p:stCondLst>
                              <p:cond delay="1000"/>
                            </p:stCondLst>
                            <p:childTnLst>
                              <p:par>
                                <p:cTn id="28" presetID="10" presetClass="entr" presetSubtype="0" fill="hold" nodeType="afterEffect">
                                  <p:stCondLst>
                                    <p:cond delay="0"/>
                                  </p:stCondLst>
                                  <p:iterate type="wd">
                                    <p:tmPct val="10000"/>
                                  </p:iterate>
                                  <p:childTnLst>
                                    <p:set>
                                      <p:cBhvr>
                                        <p:cTn id="29" dur="1" fill="hold">
                                          <p:stCondLst>
                                            <p:cond delay="0"/>
                                          </p:stCondLst>
                                        </p:cTn>
                                        <p:tgtEl>
                                          <p:spTgt spid="44"/>
                                        </p:tgtEl>
                                        <p:attrNameLst>
                                          <p:attrName>style.visibility</p:attrName>
                                        </p:attrNameLst>
                                      </p:cBhvr>
                                      <p:to>
                                        <p:strVal val="visible"/>
                                      </p:to>
                                    </p:set>
                                    <p:anim to="0" calcmode="lin" valueType="num">
                                      <p:cBhvr>
                                        <p:cTn id="30" dur="500" decel="100000" fill="hold">
                                          <p:stCondLst>
                                            <p:cond delay="0"/>
                                          </p:stCondLst>
                                        </p:cTn>
                                        <p:tgtEl>
                                          <p:spTgt spid="44"/>
                                        </p:tgtEl>
                                        <p:attrNameLst>
                                          <p:attrName>ppt_x</p:attrName>
                                        </p:attrNameLst>
                                      </p:cBhvr>
                                      <p:tavLst>
                                        <p:tav tm="0">
                                          <p:val>
                                            <p:strVal val="ppt_x-0.02"/>
                                          </p:val>
                                        </p:tav>
                                        <p:tav tm="100000">
                                          <p:val>
                                            <p:strVal val="#ppt_x"/>
                                          </p:val>
                                        </p:tav>
                                      </p:tavLst>
                                    </p:anim>
                                    <p:animEffect transition="in" filter="fade">
                                      <p:cBhvr>
                                        <p:cTn id="31" dur="500">
                                          <p:stCondLst>
                                            <p:cond delay="0"/>
                                          </p:stCondLst>
                                        </p:cTn>
                                        <p:tgtEl>
                                          <p:spTgt spid="44"/>
                                        </p:tgtEl>
                                      </p:cBhvr>
                                    </p:animEffect>
                                    <p:animScale>
                                      <p:cBhvr>
                                        <p:cTn id="32" dur="500" decel="100000" fill="hold">
                                          <p:stCondLst>
                                            <p:cond delay="0"/>
                                          </p:stCondLst>
                                        </p:cTn>
                                        <p:tgtEl>
                                          <p:spTgt spid="44"/>
                                        </p:tgtEl>
                                      </p:cBhvr>
                                      <p:by x="100000" y="100000"/>
                                      <p:from x="110000" y="110000"/>
                                      <p:to x="100000" y="100000"/>
                                    </p:animScale>
                                  </p:childTnLst>
                                </p:cTn>
                              </p:par>
                            </p:childTnLst>
                          </p:cTn>
                        </p:par>
                        <p:par>
                          <p:cTn id="33" fill="hold" nodeType="afterGroup">
                            <p:stCondLst>
                              <p:cond delay="1500"/>
                            </p:stCondLst>
                            <p:childTnLst>
                              <p:par>
                                <p:cTn id="34" presetID="10" presetClass="entr" presetSubtype="0" fill="hold" grpId="0" nodeType="afterEffect">
                                  <p:stCondLst>
                                    <p:cond delay="0"/>
                                  </p:stCondLst>
                                  <p:iterate type="wd">
                                    <p:tmPct val="10000"/>
                                  </p:iterate>
                                  <p:childTnLst>
                                    <p:set>
                                      <p:cBhvr>
                                        <p:cTn id="35" dur="1" fill="hold">
                                          <p:stCondLst>
                                            <p:cond delay="0"/>
                                          </p:stCondLst>
                                        </p:cTn>
                                        <p:tgtEl>
                                          <p:spTgt spid="42"/>
                                        </p:tgtEl>
                                        <p:attrNameLst>
                                          <p:attrName>style.visibility</p:attrName>
                                        </p:attrNameLst>
                                      </p:cBhvr>
                                      <p:to>
                                        <p:strVal val="visible"/>
                                      </p:to>
                                    </p:set>
                                    <p:anim to="0" calcmode="lin" valueType="num">
                                      <p:cBhvr>
                                        <p:cTn id="36" dur="500" decel="100000" fill="hold">
                                          <p:stCondLst>
                                            <p:cond delay="0"/>
                                          </p:stCondLst>
                                        </p:cTn>
                                        <p:tgtEl>
                                          <p:spTgt spid="42"/>
                                        </p:tgtEl>
                                        <p:attrNameLst>
                                          <p:attrName>ppt_x</p:attrName>
                                        </p:attrNameLst>
                                      </p:cBhvr>
                                      <p:tavLst>
                                        <p:tav tm="0">
                                          <p:val>
                                            <p:strVal val="ppt_x-0.02"/>
                                          </p:val>
                                        </p:tav>
                                        <p:tav tm="100000">
                                          <p:val>
                                            <p:strVal val="#ppt_x"/>
                                          </p:val>
                                        </p:tav>
                                      </p:tavLst>
                                    </p:anim>
                                    <p:animEffect transition="in" filter="fade">
                                      <p:cBhvr>
                                        <p:cTn id="37" dur="500">
                                          <p:stCondLst>
                                            <p:cond delay="0"/>
                                          </p:stCondLst>
                                        </p:cTn>
                                        <p:tgtEl>
                                          <p:spTgt spid="42"/>
                                        </p:tgtEl>
                                      </p:cBhvr>
                                    </p:animEffect>
                                    <p:animScale>
                                      <p:cBhvr>
                                        <p:cTn id="38" dur="500" decel="100000" fill="hold">
                                          <p:stCondLst>
                                            <p:cond delay="0"/>
                                          </p:stCondLst>
                                        </p:cTn>
                                        <p:tgtEl>
                                          <p:spTgt spid="42"/>
                                        </p:tgtEl>
                                      </p:cBhvr>
                                      <p:by x="100000" y="100000"/>
                                      <p:from x="110000" y="110000"/>
                                      <p:to x="100000" y="100000"/>
                                    </p:animScale>
                                  </p:childTnLst>
                                </p:cTn>
                              </p:par>
                            </p:childTnLst>
                          </p:cTn>
                        </p:par>
                        <p:par>
                          <p:cTn id="39" fill="hold" nodeType="afterGroup">
                            <p:stCondLst>
                              <p:cond delay="2000"/>
                            </p:stCondLst>
                            <p:childTnLst>
                              <p:par>
                                <p:cTn id="40" presetID="10" presetClass="entr" presetSubtype="0" fill="hold" grpId="0" nodeType="afterEffect">
                                  <p:stCondLst>
                                    <p:cond delay="0"/>
                                  </p:stCondLst>
                                  <p:iterate type="wd">
                                    <p:tmPct val="10000"/>
                                  </p:iterate>
                                  <p:childTnLst>
                                    <p:set>
                                      <p:cBhvr>
                                        <p:cTn id="41" dur="1" fill="hold">
                                          <p:stCondLst>
                                            <p:cond delay="0"/>
                                          </p:stCondLst>
                                        </p:cTn>
                                        <p:tgtEl>
                                          <p:spTgt spid="43"/>
                                        </p:tgtEl>
                                        <p:attrNameLst>
                                          <p:attrName>style.visibility</p:attrName>
                                        </p:attrNameLst>
                                      </p:cBhvr>
                                      <p:to>
                                        <p:strVal val="visible"/>
                                      </p:to>
                                    </p:set>
                                    <p:anim to="0" calcmode="lin" valueType="num">
                                      <p:cBhvr>
                                        <p:cTn id="42" dur="500" decel="100000" fill="hold">
                                          <p:stCondLst>
                                            <p:cond delay="0"/>
                                          </p:stCondLst>
                                        </p:cTn>
                                        <p:tgtEl>
                                          <p:spTgt spid="43"/>
                                        </p:tgtEl>
                                        <p:attrNameLst>
                                          <p:attrName>ppt_x</p:attrName>
                                        </p:attrNameLst>
                                      </p:cBhvr>
                                      <p:tavLst>
                                        <p:tav tm="0">
                                          <p:val>
                                            <p:strVal val="ppt_x-0.02"/>
                                          </p:val>
                                        </p:tav>
                                        <p:tav tm="100000">
                                          <p:val>
                                            <p:strVal val="#ppt_x"/>
                                          </p:val>
                                        </p:tav>
                                      </p:tavLst>
                                    </p:anim>
                                    <p:animEffect transition="in" filter="fade">
                                      <p:cBhvr>
                                        <p:cTn id="43" dur="500">
                                          <p:stCondLst>
                                            <p:cond delay="0"/>
                                          </p:stCondLst>
                                        </p:cTn>
                                        <p:tgtEl>
                                          <p:spTgt spid="43"/>
                                        </p:tgtEl>
                                      </p:cBhvr>
                                    </p:animEffect>
                                    <p:animScale>
                                      <p:cBhvr>
                                        <p:cTn id="44" dur="500" decel="100000" fill="hold">
                                          <p:stCondLst>
                                            <p:cond delay="0"/>
                                          </p:stCondLst>
                                        </p:cTn>
                                        <p:tgtEl>
                                          <p:spTgt spid="43"/>
                                        </p:tgtEl>
                                      </p:cBhvr>
                                      <p:by x="100000" y="100000"/>
                                      <p:from x="110000" y="110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2" grpId="0"/>
      <p:bldP spid="43" grpId="0"/>
      <p:bldP spid="4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3" name="组合 12"/>
          <p:cNvGrpSpPr/>
          <p:nvPr/>
        </p:nvGrpSpPr>
        <p:grpSpPr>
          <a:xfrm>
            <a:off x="-529" y="-297"/>
            <a:ext cx="12193057" cy="6858594"/>
            <a:chOff x="-529" y="-297"/>
            <a:chExt cx="12193057" cy="6858594"/>
          </a:xfrm>
        </p:grpSpPr>
        <p:pic>
          <p:nvPicPr>
            <p:cNvPr id="12" name="图片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9" y="-297"/>
              <a:ext cx="12193057" cy="6858594"/>
            </a:xfrm>
            <a:prstGeom prst="rect">
              <a:avLst/>
            </a:prstGeom>
          </p:spPr>
        </p:pic>
        <p:sp>
          <p:nvSpPr>
            <p:cNvPr id="9" name="矩形: 圆角 8"/>
            <p:cNvSpPr/>
            <p:nvPr/>
          </p:nvSpPr>
          <p:spPr>
            <a:xfrm flipH="1">
              <a:off x="330199" y="292100"/>
              <a:ext cx="11531600" cy="6273800"/>
            </a:xfrm>
            <a:prstGeom prst="roundRect">
              <a:avLst>
                <a:gd name="adj" fmla="val 4116"/>
              </a:avLst>
            </a:prstGeom>
            <a:solidFill>
              <a:srgbClr val="FFFFFF"/>
            </a:solidFill>
            <a:ln w="38100">
              <a:solidFill>
                <a:srgbClr val="FFD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TextBox 12"/>
          <p:cNvSpPr txBox="1"/>
          <p:nvPr/>
        </p:nvSpPr>
        <p:spPr>
          <a:xfrm>
            <a:off x="3352800" y="801754"/>
            <a:ext cx="5486400" cy="553998"/>
          </a:xfrm>
          <a:prstGeom prst="rect">
            <a:avLst/>
          </a:prstGeom>
          <a:noFill/>
          <a:ln>
            <a:noFill/>
          </a:ln>
        </p:spPr>
        <p:txBody>
          <a:bodyPr wrap="square" lIns="0" tIns="0" rIns="0" bIns="0" rtlCol="0">
            <a:spAutoFit/>
          </a:bodyPr>
          <a:lstStyle/>
          <a:p>
            <a:pPr lvl="0" algn="ctr">
              <a:defRPr/>
            </a:pPr>
            <a:r>
              <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公务用车岂能接娃娃放学</a:t>
            </a:r>
          </a:p>
        </p:txBody>
      </p:sp>
      <p:grpSp>
        <p:nvGrpSpPr>
          <p:cNvPr id="15" name="组合 14"/>
          <p:cNvGrpSpPr/>
          <p:nvPr/>
        </p:nvGrpSpPr>
        <p:grpSpPr>
          <a:xfrm>
            <a:off x="2576512" y="1023923"/>
            <a:ext cx="7038976" cy="109660"/>
            <a:chOff x="1761776" y="1190808"/>
            <a:chExt cx="8274582" cy="128910"/>
          </a:xfrm>
        </p:grpSpPr>
        <p:grpSp>
          <p:nvGrpSpPr>
            <p:cNvPr id="16" name="组合 15"/>
            <p:cNvGrpSpPr/>
            <p:nvPr/>
          </p:nvGrpSpPr>
          <p:grpSpPr>
            <a:xfrm>
              <a:off x="9402228" y="1190808"/>
              <a:ext cx="634130" cy="128910"/>
              <a:chOff x="5778935" y="5578946"/>
              <a:chExt cx="634130" cy="128910"/>
            </a:xfrm>
            <a:gradFill>
              <a:gsLst>
                <a:gs pos="100000">
                  <a:srgbClr val="B41510"/>
                </a:gs>
                <a:gs pos="0">
                  <a:srgbClr val="E41B14"/>
                </a:gs>
              </a:gsLst>
              <a:lin ang="2700000" scaled="0"/>
            </a:gradFill>
          </p:grpSpPr>
          <p:sp>
            <p:nvSpPr>
              <p:cNvPr id="21"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2"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3"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nvGrpSpPr>
            <p:cNvPr id="17" name="组合 16"/>
            <p:cNvGrpSpPr/>
            <p:nvPr/>
          </p:nvGrpSpPr>
          <p:grpSpPr>
            <a:xfrm>
              <a:off x="1761776" y="1190808"/>
              <a:ext cx="634130" cy="128910"/>
              <a:chOff x="5778935" y="5578946"/>
              <a:chExt cx="634130" cy="128910"/>
            </a:xfrm>
            <a:gradFill>
              <a:gsLst>
                <a:gs pos="100000">
                  <a:srgbClr val="B41510"/>
                </a:gs>
                <a:gs pos="0">
                  <a:srgbClr val="E41B14"/>
                </a:gs>
              </a:gsLst>
              <a:lin ang="2700000" scaled="0"/>
            </a:gradFill>
          </p:grpSpPr>
          <p:sp>
            <p:nvSpPr>
              <p:cNvPr id="18"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19"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0"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pic>
        <p:nvPicPr>
          <p:cNvPr id="24" name="图片 2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7077" y="778939"/>
            <a:ext cx="917420" cy="592661"/>
          </a:xfrm>
          <a:prstGeom prst="rect">
            <a:avLst/>
          </a:prstGeom>
        </p:spPr>
      </p:pic>
      <p:grpSp>
        <p:nvGrpSpPr>
          <p:cNvPr id="25" name="组合 24"/>
          <p:cNvGrpSpPr/>
          <p:nvPr/>
        </p:nvGrpSpPr>
        <p:grpSpPr>
          <a:xfrm flipH="1">
            <a:off x="1039903" y="1599315"/>
            <a:ext cx="10013579" cy="504145"/>
            <a:chOff x="6305797" y="5550617"/>
            <a:chExt cx="4451851" cy="352642"/>
          </a:xfrm>
        </p:grpSpPr>
        <p:sp>
          <p:nvSpPr>
            <p:cNvPr id="26" name="矩形: 圆角 25"/>
            <p:cNvSpPr/>
            <p:nvPr/>
          </p:nvSpPr>
          <p:spPr>
            <a:xfrm>
              <a:off x="8174660" y="5550617"/>
              <a:ext cx="2582988" cy="352642"/>
            </a:xfrm>
            <a:prstGeom prst="roundRect">
              <a:avLst>
                <a:gd name="adj" fmla="val 50000"/>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latin typeface="思源黑体 CN Bold" panose="020B0800000000000000" pitchFamily="34" charset="-122"/>
                  <a:ea typeface="思源黑体 CN Bold" panose="020B0800000000000000" pitchFamily="34" charset="-122"/>
                </a:rPr>
                <a:t> </a:t>
              </a:r>
              <a:r>
                <a:rPr lang="en-US" altLang="zh-CN" sz="2000">
                  <a:latin typeface="思源黑体 CN Bold" panose="020B0800000000000000" pitchFamily="34" charset="-122"/>
                  <a:ea typeface="思源黑体 CN Bold" panose="020B0800000000000000" pitchFamily="34" charset="-122"/>
                </a:rPr>
                <a:t>1956</a:t>
              </a:r>
              <a:r>
                <a:rPr lang="zh-CN" altLang="en-US" sz="2000">
                  <a:latin typeface="思源黑体 CN Bold" panose="020B0800000000000000" pitchFamily="34" charset="-122"/>
                  <a:ea typeface="思源黑体 CN Bold" panose="020B0800000000000000" pitchFamily="34" charset="-122"/>
                </a:rPr>
                <a:t>年，杨明松刚刚接任贺炳炎的警卫员。</a:t>
              </a:r>
            </a:p>
          </p:txBody>
        </p:sp>
        <p:cxnSp>
          <p:nvCxnSpPr>
            <p:cNvPr id="27" name="直接连接符 26"/>
            <p:cNvCxnSpPr/>
            <p:nvPr/>
          </p:nvCxnSpPr>
          <p:spPr>
            <a:xfrm>
              <a:off x="6305797" y="5728447"/>
              <a:ext cx="1847085" cy="0"/>
            </a:xfrm>
            <a:prstGeom prst="line">
              <a:avLst/>
            </a:prstGeom>
            <a:ln>
              <a:prstDash val="dash"/>
            </a:ln>
          </p:spPr>
          <p:style>
            <a:lnRef idx="1">
              <a:schemeClr val="accent3"/>
            </a:lnRef>
            <a:fillRef idx="0">
              <a:schemeClr val="accent3"/>
            </a:fillRef>
            <a:effectRef idx="0">
              <a:schemeClr val="accent3"/>
            </a:effectRef>
            <a:fontRef idx="minor">
              <a:schemeClr val="tx1"/>
            </a:fontRef>
          </p:style>
        </p:cxnSp>
      </p:grpSp>
      <p:pic>
        <p:nvPicPr>
          <p:cNvPr id="28" name="图片 2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36000" y="4434292"/>
            <a:ext cx="3556000" cy="2423708"/>
          </a:xfrm>
          <a:prstGeom prst="rect">
            <a:avLst/>
          </a:prstGeom>
        </p:spPr>
      </p:pic>
      <p:sp>
        <p:nvSpPr>
          <p:cNvPr id="29" name="矩形 28"/>
          <p:cNvSpPr/>
          <p:nvPr/>
        </p:nvSpPr>
        <p:spPr>
          <a:xfrm>
            <a:off x="1079395" y="2484274"/>
            <a:ext cx="9974087" cy="787844"/>
          </a:xfrm>
          <a:prstGeom prst="rect">
            <a:avLst/>
          </a:prstGeom>
          <a:ln>
            <a:noFill/>
          </a:ln>
        </p:spPr>
        <p:txBody>
          <a:bodyPr wrap="square" lIns="0" tIns="0" rIns="0" bIns="0">
            <a:spAutoFit/>
          </a:bodyPr>
          <a:lstStyle/>
          <a:p>
            <a:pPr marL="285750" indent="-285750" algn="just">
              <a:lnSpc>
                <a:spcPct val="150000"/>
              </a:lnSpc>
              <a:buFont typeface="Arial" panose="020B0604020202020204" pitchFamily="34" charset="0"/>
              <a:buChar char="•"/>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前任警卫员交接时告知，司令员有四个子女在成都军区八一小学寄读，每个星期六下午要接司令员子女回家度假。</a:t>
            </a:r>
          </a:p>
        </p:txBody>
      </p:sp>
      <p:sp>
        <p:nvSpPr>
          <p:cNvPr id="30" name="矩形 29"/>
          <p:cNvSpPr/>
          <p:nvPr/>
        </p:nvSpPr>
        <p:spPr>
          <a:xfrm>
            <a:off x="1079395" y="3603239"/>
            <a:ext cx="9974087" cy="787844"/>
          </a:xfrm>
          <a:prstGeom prst="rect">
            <a:avLst/>
          </a:prstGeom>
          <a:ln>
            <a:noFill/>
          </a:ln>
        </p:spPr>
        <p:txBody>
          <a:bodyPr wrap="square" lIns="0" tIns="0" rIns="0" bIns="0">
            <a:spAutoFit/>
          </a:bodyPr>
          <a:lstStyle/>
          <a:p>
            <a:pPr marL="285750" indent="-285750" algn="just">
              <a:lnSpc>
                <a:spcPct val="150000"/>
              </a:lnSpc>
              <a:buFont typeface="Arial" panose="020B0604020202020204" pitchFamily="34" charset="0"/>
              <a:buChar char="•"/>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杨松明想，八一小学距军区大院有</a:t>
            </a:r>
            <a:r>
              <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7</a:t>
            </a: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里多路，难不成接几个娃娃还要去挤公共汽车？杨明松于是自作主张，向司机“发号施令”派车，“周师傅，出个车，把司令员的娃娃接回来！”</a:t>
            </a:r>
          </a:p>
        </p:txBody>
      </p:sp>
      <p:sp>
        <p:nvSpPr>
          <p:cNvPr id="31" name="矩形 30"/>
          <p:cNvSpPr/>
          <p:nvPr/>
        </p:nvSpPr>
        <p:spPr>
          <a:xfrm>
            <a:off x="1079395" y="4722204"/>
            <a:ext cx="8201923" cy="1203343"/>
          </a:xfrm>
          <a:prstGeom prst="rect">
            <a:avLst/>
          </a:prstGeom>
          <a:ln>
            <a:noFill/>
          </a:ln>
        </p:spPr>
        <p:txBody>
          <a:bodyPr wrap="square" lIns="0" tIns="0" rIns="0" bIns="0">
            <a:spAutoFit/>
          </a:bodyPr>
          <a:lstStyle/>
          <a:p>
            <a:pPr marL="285750" indent="-285750" algn="just">
              <a:lnSpc>
                <a:spcPct val="150000"/>
              </a:lnSpc>
              <a:buFont typeface="Arial" panose="020B0604020202020204" pitchFamily="34" charset="0"/>
              <a:buChar char="•"/>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当天傍晚，一辆苏制吉姆牌高级轿车从八一小学开回贺炳炎居住的院子。在学校憋了一个星期的孩子们欢叫着冲出车门，嬉闹声惊动了正在客厅休息的贺炳炎</a:t>
            </a:r>
          </a:p>
        </p:txBody>
      </p:sp>
      <p:sp>
        <p:nvSpPr>
          <p:cNvPr id="32" name="TextBox 12"/>
          <p:cNvSpPr txBox="1"/>
          <p:nvPr/>
        </p:nvSpPr>
        <p:spPr>
          <a:xfrm>
            <a:off x="10595429" y="801754"/>
            <a:ext cx="1132114" cy="553998"/>
          </a:xfrm>
          <a:prstGeom prst="rect">
            <a:avLst/>
          </a:prstGeom>
          <a:noFill/>
          <a:ln>
            <a:noFill/>
          </a:ln>
        </p:spPr>
        <p:txBody>
          <a:bodyPr wrap="square" lIns="0" tIns="0" rIns="0" bIns="0" rtlCol="0">
            <a:spAutoFit/>
          </a:bodyPr>
          <a:lstStyle/>
          <a:p>
            <a:pPr lvl="0" algn="ctr">
              <a:defRPr/>
            </a:pPr>
            <a:r>
              <a:rPr lang="en-US" altLang="zh-CN"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11</a:t>
            </a:r>
            <a:endPar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endParaRPr>
          </a:p>
        </p:txBody>
      </p:sp>
    </p:spTree>
  </p:cSld>
  <p:clrMapOvr>
    <a:masterClrMapping/>
  </p:clrMapOvr>
  <p:transition spd="slow" advTm="5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stCondLst>
                                            <p:cond delay="0"/>
                                          </p:stCondLst>
                                        </p:cTn>
                                        <p:tgtEl>
                                          <p:spTgt spid="14"/>
                                        </p:tgtEl>
                                      </p:cBhvr>
                                    </p:animEffect>
                                    <p:anim to="0" calcmode="lin" valueType="num">
                                      <p:cBhvr>
                                        <p:cTn id="8" dur="500" fill="hold">
                                          <p:stCondLst>
                                            <p:cond delay="0"/>
                                          </p:stCondLst>
                                        </p:cTn>
                                        <p:tgtEl>
                                          <p:spTgt spid="14"/>
                                        </p:tgtEl>
                                        <p:attrNameLst>
                                          <p:attrName>ppt_x</p:attrName>
                                        </p:attrNameLst>
                                      </p:cBhvr>
                                      <p:tavLst>
                                        <p:tav tm="0">
                                          <p:val>
                                            <p:strVal val="#ppt_x-.05"/>
                                          </p:val>
                                        </p:tav>
                                        <p:tav tm="100000">
                                          <p:val>
                                            <p:strVal val="#ppt_x"/>
                                          </p:val>
                                        </p:tav>
                                      </p:tavLst>
                                    </p:anim>
                                  </p:childTnLst>
                                </p:cTn>
                              </p:par>
                              <p:par>
                                <p:cTn id="9" presetID="10" presetClass="entr" presetSubtype="0" decel="10000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stCondLst>
                                            <p:cond delay="0"/>
                                          </p:stCondLst>
                                        </p:cTn>
                                        <p:tgtEl>
                                          <p:spTgt spid="15"/>
                                        </p:tgtEl>
                                      </p:cBhvr>
                                    </p:animEffect>
                                    <p:anim to="0" calcmode="lin" valueType="num">
                                      <p:cBhvr>
                                        <p:cTn id="12" dur="500" fill="hold">
                                          <p:stCondLst>
                                            <p:cond delay="0"/>
                                          </p:stCondLst>
                                        </p:cTn>
                                        <p:tgtEl>
                                          <p:spTgt spid="15"/>
                                        </p:tgtEl>
                                        <p:attrNameLst>
                                          <p:attrName>ppt_x</p:attrName>
                                        </p:attrNameLst>
                                      </p:cBhvr>
                                      <p:tavLst>
                                        <p:tav tm="0">
                                          <p:val>
                                            <p:strVal val="#ppt_x-.05"/>
                                          </p:val>
                                        </p:tav>
                                        <p:tav tm="100000">
                                          <p:val>
                                            <p:strVal val="#ppt_x"/>
                                          </p:val>
                                        </p:tav>
                                      </p:tavLst>
                                    </p:anim>
                                  </p:childTnLst>
                                </p:cTn>
                              </p:par>
                              <p:par>
                                <p:cTn id="13" presetID="10" presetClass="entr" presetSubtype="0" decel="10000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stCondLst>
                                            <p:cond delay="0"/>
                                          </p:stCondLst>
                                        </p:cTn>
                                        <p:tgtEl>
                                          <p:spTgt spid="24"/>
                                        </p:tgtEl>
                                      </p:cBhvr>
                                    </p:animEffect>
                                    <p:anim to="0" calcmode="lin" valueType="num">
                                      <p:cBhvr>
                                        <p:cTn id="16" dur="500" fill="hold">
                                          <p:stCondLst>
                                            <p:cond delay="0"/>
                                          </p:stCondLst>
                                        </p:cTn>
                                        <p:tgtEl>
                                          <p:spTgt spid="24"/>
                                        </p:tgtEl>
                                        <p:attrNameLst>
                                          <p:attrName>ppt_x</p:attrName>
                                        </p:attrNameLst>
                                      </p:cBhvr>
                                      <p:tavLst>
                                        <p:tav tm="0">
                                          <p:val>
                                            <p:strVal val="#ppt_x-.05"/>
                                          </p:val>
                                        </p:tav>
                                        <p:tav tm="100000">
                                          <p:val>
                                            <p:strVal val="#ppt_x"/>
                                          </p:val>
                                        </p:tav>
                                      </p:tavLst>
                                    </p:anim>
                                  </p:childTnLst>
                                </p:cTn>
                              </p:par>
                              <p:par>
                                <p:cTn id="17" presetID="10" presetClass="entr" presetSubtype="0" decel="10000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stCondLst>
                                            <p:cond delay="0"/>
                                          </p:stCondLst>
                                        </p:cTn>
                                        <p:tgtEl>
                                          <p:spTgt spid="32"/>
                                        </p:tgtEl>
                                      </p:cBhvr>
                                    </p:animEffect>
                                    <p:anim to="0" calcmode="lin" valueType="num">
                                      <p:cBhvr>
                                        <p:cTn id="20" dur="500" fill="hold">
                                          <p:stCondLst>
                                            <p:cond delay="0"/>
                                          </p:stCondLst>
                                        </p:cTn>
                                        <p:tgtEl>
                                          <p:spTgt spid="32"/>
                                        </p:tgtEl>
                                        <p:attrNameLst>
                                          <p:attrName>ppt_x</p:attrName>
                                        </p:attrNameLst>
                                      </p:cBhvr>
                                      <p:tavLst>
                                        <p:tav tm="0">
                                          <p:val>
                                            <p:strVal val="#ppt_x-.05"/>
                                          </p:val>
                                        </p:tav>
                                        <p:tav tm="100000">
                                          <p:val>
                                            <p:strVal val="#ppt_x"/>
                                          </p:val>
                                        </p:tav>
                                      </p:tavLst>
                                    </p:anim>
                                  </p:childTnLst>
                                </p:cTn>
                              </p:par>
                            </p:childTnLst>
                          </p:cTn>
                        </p:par>
                        <p:par>
                          <p:cTn id="21" fill="hold" nodeType="afterGroup">
                            <p:stCondLst>
                              <p:cond delay="500"/>
                            </p:stCondLst>
                            <p:childTnLst>
                              <p:par>
                                <p:cTn id="22" presetID="22" presetClass="entr" presetSubtype="4"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down)">
                                      <p:cBhvr>
                                        <p:cTn id="24" dur="500"/>
                                        <p:tgtEl>
                                          <p:spTgt spid="25"/>
                                        </p:tgtEl>
                                      </p:cBhvr>
                                    </p:animEffect>
                                  </p:childTnLst>
                                </p:cTn>
                              </p:par>
                            </p:childTnLst>
                          </p:cTn>
                        </p:par>
                        <p:par>
                          <p:cTn id="25" fill="hold" nodeType="afterGroup">
                            <p:stCondLst>
                              <p:cond delay="1000"/>
                            </p:stCondLst>
                            <p:childTnLst>
                              <p:par>
                                <p:cTn id="26" presetID="22" presetClass="entr" presetSubtype="4"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down)">
                                      <p:cBhvr>
                                        <p:cTn id="28" dur="500"/>
                                        <p:tgtEl>
                                          <p:spTgt spid="29"/>
                                        </p:tgtEl>
                                      </p:cBhvr>
                                    </p:animEffect>
                                  </p:childTnLst>
                                </p:cTn>
                              </p:par>
                            </p:childTnLst>
                          </p:cTn>
                        </p:par>
                        <p:par>
                          <p:cTn id="29" fill="hold" nodeType="afterGroup">
                            <p:stCondLst>
                              <p:cond delay="1500"/>
                            </p:stCondLst>
                            <p:childTnLst>
                              <p:par>
                                <p:cTn id="30" presetID="22" presetClass="entr" presetSubtype="4"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down)">
                                      <p:cBhvr>
                                        <p:cTn id="32" dur="500"/>
                                        <p:tgtEl>
                                          <p:spTgt spid="30"/>
                                        </p:tgtEl>
                                      </p:cBhvr>
                                    </p:animEffect>
                                  </p:childTnLst>
                                </p:cTn>
                              </p:par>
                            </p:childTnLst>
                          </p:cTn>
                        </p:par>
                        <p:par>
                          <p:cTn id="33" fill="hold" nodeType="afterGroup">
                            <p:stCondLst>
                              <p:cond delay="2000"/>
                            </p:stCondLst>
                            <p:childTnLst>
                              <p:par>
                                <p:cTn id="34" presetID="22" presetClass="entr" presetSubtype="4"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down)">
                                      <p:cBhvr>
                                        <p:cTn id="36" dur="500"/>
                                        <p:tgtEl>
                                          <p:spTgt spid="31"/>
                                        </p:tgtEl>
                                      </p:cBhvr>
                                    </p:animEffect>
                                  </p:childTnLst>
                                </p:cTn>
                              </p:par>
                            </p:childTnLst>
                          </p:cTn>
                        </p:par>
                        <p:par>
                          <p:cTn id="37" fill="hold" nodeType="afterGroup">
                            <p:stCondLst>
                              <p:cond delay="2500"/>
                            </p:stCondLst>
                            <p:childTnLst>
                              <p:par>
                                <p:cTn id="38" presetID="22" presetClass="entr" presetSubtype="4" fill="hold"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down)">
                                      <p:cBhvr>
                                        <p:cTn id="4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9" grpId="0"/>
      <p:bldP spid="30" grpId="0"/>
      <p:bldP spid="31" grpId="0"/>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03" name="图片 10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flipV="1">
            <a:off x="1451429" y="-2"/>
            <a:ext cx="10740571" cy="5024756"/>
          </a:xfrm>
          <a:custGeom>
            <a:avLst/>
            <a:gdLst>
              <a:gd name="connsiteX0" fmla="*/ 0 w 5373564"/>
              <a:gd name="connsiteY0" fmla="*/ 2513912 h 2513912"/>
              <a:gd name="connsiteX1" fmla="*/ 5373564 w 5373564"/>
              <a:gd name="connsiteY1" fmla="*/ 2513912 h 2513912"/>
              <a:gd name="connsiteX2" fmla="*/ 5373564 w 5373564"/>
              <a:gd name="connsiteY2" fmla="*/ 0 h 2513912"/>
              <a:gd name="connsiteX3" fmla="*/ 0 w 5373564"/>
              <a:gd name="connsiteY3" fmla="*/ 0 h 2513912"/>
            </a:gdLst>
            <a:ahLst/>
            <a:cxnLst>
              <a:cxn ang="0">
                <a:pos x="connsiteX0" y="connsiteY0"/>
              </a:cxn>
              <a:cxn ang="0">
                <a:pos x="connsiteX1" y="connsiteY1"/>
              </a:cxn>
              <a:cxn ang="0">
                <a:pos x="connsiteX2" y="connsiteY2"/>
              </a:cxn>
              <a:cxn ang="0">
                <a:pos x="connsiteX3" y="connsiteY3"/>
              </a:cxn>
            </a:cxnLst>
            <a:rect l="l" t="t" r="r" b="b"/>
            <a:pathLst>
              <a:path w="5373564" h="2513912">
                <a:moveTo>
                  <a:pt x="0" y="2513912"/>
                </a:moveTo>
                <a:lnTo>
                  <a:pt x="5373564" y="2513912"/>
                </a:lnTo>
                <a:lnTo>
                  <a:pt x="5373564" y="0"/>
                </a:lnTo>
                <a:lnTo>
                  <a:pt x="0" y="0"/>
                </a:lnTo>
                <a:close/>
              </a:path>
            </a:pathLst>
          </a:custGeom>
        </p:spPr>
      </p:pic>
      <p:pic>
        <p:nvPicPr>
          <p:cNvPr id="63" name="图片 6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40756" y="206"/>
            <a:ext cx="5540535" cy="2255041"/>
          </a:xfrm>
          <a:prstGeom prst="rect">
            <a:avLst/>
          </a:prstGeom>
        </p:spPr>
      </p:pic>
      <p:grpSp>
        <p:nvGrpSpPr>
          <p:cNvPr id="40" name="组合 39"/>
          <p:cNvGrpSpPr/>
          <p:nvPr/>
        </p:nvGrpSpPr>
        <p:grpSpPr>
          <a:xfrm flipH="1">
            <a:off x="11578243" y="2249186"/>
            <a:ext cx="279927" cy="1239632"/>
            <a:chOff x="8290832" y="4887686"/>
            <a:chExt cx="296617" cy="1313542"/>
          </a:xfrm>
          <a:solidFill>
            <a:srgbClr val="B41510"/>
          </a:solidFill>
        </p:grpSpPr>
        <p:grpSp>
          <p:nvGrpSpPr>
            <p:cNvPr id="41" name="组合 40"/>
            <p:cNvGrpSpPr/>
            <p:nvPr/>
          </p:nvGrpSpPr>
          <p:grpSpPr>
            <a:xfrm>
              <a:off x="8452757" y="5040086"/>
              <a:ext cx="134692" cy="1161142"/>
              <a:chOff x="8490857" y="4963886"/>
              <a:chExt cx="134692" cy="1161142"/>
            </a:xfrm>
            <a:grpFill/>
          </p:grpSpPr>
          <p:sp>
            <p:nvSpPr>
              <p:cNvPr id="48" name="等腰三角形 47"/>
              <p:cNvSpPr/>
              <p:nvPr/>
            </p:nvSpPr>
            <p:spPr>
              <a:xfrm>
                <a:off x="8490857" y="4963886"/>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等腰三角形 48"/>
              <p:cNvSpPr/>
              <p:nvPr/>
            </p:nvSpPr>
            <p:spPr>
              <a:xfrm>
                <a:off x="8490857" y="5225143"/>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等腰三角形 49"/>
              <p:cNvSpPr/>
              <p:nvPr/>
            </p:nvSpPr>
            <p:spPr>
              <a:xfrm>
                <a:off x="8490857" y="5486400"/>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等腰三角形 50"/>
              <p:cNvSpPr/>
              <p:nvPr/>
            </p:nvSpPr>
            <p:spPr>
              <a:xfrm>
                <a:off x="8490857" y="5747657"/>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等腰三角形 51"/>
              <p:cNvSpPr/>
              <p:nvPr/>
            </p:nvSpPr>
            <p:spPr>
              <a:xfrm>
                <a:off x="8490857" y="6008914"/>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2" name="组合 41"/>
            <p:cNvGrpSpPr/>
            <p:nvPr/>
          </p:nvGrpSpPr>
          <p:grpSpPr>
            <a:xfrm>
              <a:off x="8290832" y="4887686"/>
              <a:ext cx="134692" cy="1161142"/>
              <a:chOff x="8490857" y="4963886"/>
              <a:chExt cx="134692" cy="1161142"/>
            </a:xfrm>
            <a:grpFill/>
          </p:grpSpPr>
          <p:sp>
            <p:nvSpPr>
              <p:cNvPr id="43" name="等腰三角形 42"/>
              <p:cNvSpPr/>
              <p:nvPr/>
            </p:nvSpPr>
            <p:spPr>
              <a:xfrm>
                <a:off x="8490857" y="4963886"/>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等腰三角形 43"/>
              <p:cNvSpPr/>
              <p:nvPr/>
            </p:nvSpPr>
            <p:spPr>
              <a:xfrm>
                <a:off x="8490857" y="5225143"/>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等腰三角形 44"/>
              <p:cNvSpPr/>
              <p:nvPr/>
            </p:nvSpPr>
            <p:spPr>
              <a:xfrm>
                <a:off x="8490857" y="5486400"/>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等腰三角形 45"/>
              <p:cNvSpPr/>
              <p:nvPr/>
            </p:nvSpPr>
            <p:spPr>
              <a:xfrm>
                <a:off x="8490857" y="5747657"/>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等腰三角形 46"/>
              <p:cNvSpPr/>
              <p:nvPr/>
            </p:nvSpPr>
            <p:spPr>
              <a:xfrm>
                <a:off x="8490857" y="6008914"/>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76" name="组合 75"/>
          <p:cNvGrpSpPr/>
          <p:nvPr/>
        </p:nvGrpSpPr>
        <p:grpSpPr>
          <a:xfrm rot="5400000" flipH="1">
            <a:off x="1040875" y="-30895"/>
            <a:ext cx="296617" cy="1313542"/>
            <a:chOff x="8290832" y="4887686"/>
            <a:chExt cx="296617" cy="1313542"/>
          </a:xfrm>
          <a:solidFill>
            <a:srgbClr val="B41510"/>
          </a:solidFill>
        </p:grpSpPr>
        <p:grpSp>
          <p:nvGrpSpPr>
            <p:cNvPr id="77" name="组合 76"/>
            <p:cNvGrpSpPr/>
            <p:nvPr/>
          </p:nvGrpSpPr>
          <p:grpSpPr>
            <a:xfrm>
              <a:off x="8452757" y="5040086"/>
              <a:ext cx="134692" cy="1161142"/>
              <a:chOff x="8490857" y="4963886"/>
              <a:chExt cx="134692" cy="1161142"/>
            </a:xfrm>
            <a:grpFill/>
          </p:grpSpPr>
          <p:sp>
            <p:nvSpPr>
              <p:cNvPr id="84" name="等腰三角形 83"/>
              <p:cNvSpPr/>
              <p:nvPr/>
            </p:nvSpPr>
            <p:spPr>
              <a:xfrm>
                <a:off x="8490857" y="4963886"/>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等腰三角形 84"/>
              <p:cNvSpPr/>
              <p:nvPr/>
            </p:nvSpPr>
            <p:spPr>
              <a:xfrm>
                <a:off x="8490857" y="5225143"/>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等腰三角形 85"/>
              <p:cNvSpPr/>
              <p:nvPr/>
            </p:nvSpPr>
            <p:spPr>
              <a:xfrm>
                <a:off x="8490857" y="5486400"/>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等腰三角形 86"/>
              <p:cNvSpPr/>
              <p:nvPr/>
            </p:nvSpPr>
            <p:spPr>
              <a:xfrm>
                <a:off x="8490857" y="5747657"/>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等腰三角形 87"/>
              <p:cNvSpPr/>
              <p:nvPr/>
            </p:nvSpPr>
            <p:spPr>
              <a:xfrm>
                <a:off x="8490857" y="6008914"/>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8" name="组合 77"/>
            <p:cNvGrpSpPr/>
            <p:nvPr/>
          </p:nvGrpSpPr>
          <p:grpSpPr>
            <a:xfrm>
              <a:off x="8290832" y="4887686"/>
              <a:ext cx="134692" cy="1161142"/>
              <a:chOff x="8490857" y="4963886"/>
              <a:chExt cx="134692" cy="1161142"/>
            </a:xfrm>
            <a:grpFill/>
          </p:grpSpPr>
          <p:sp>
            <p:nvSpPr>
              <p:cNvPr id="79" name="等腰三角形 78"/>
              <p:cNvSpPr/>
              <p:nvPr/>
            </p:nvSpPr>
            <p:spPr>
              <a:xfrm>
                <a:off x="8490857" y="4963886"/>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等腰三角形 79"/>
              <p:cNvSpPr/>
              <p:nvPr/>
            </p:nvSpPr>
            <p:spPr>
              <a:xfrm>
                <a:off x="8490857" y="5225143"/>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等腰三角形 80"/>
              <p:cNvSpPr/>
              <p:nvPr/>
            </p:nvSpPr>
            <p:spPr>
              <a:xfrm>
                <a:off x="8490857" y="5486400"/>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等腰三角形 81"/>
              <p:cNvSpPr/>
              <p:nvPr/>
            </p:nvSpPr>
            <p:spPr>
              <a:xfrm>
                <a:off x="8490857" y="5747657"/>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等腰三角形 82"/>
              <p:cNvSpPr/>
              <p:nvPr/>
            </p:nvSpPr>
            <p:spPr>
              <a:xfrm>
                <a:off x="8490857" y="6008914"/>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53" name="图片 52"/>
          <p:cNvPicPr>
            <a:picLocks noChangeAspect="1"/>
          </p:cNvPicPr>
          <p:nvPr/>
        </p:nvPicPr>
        <p:blipFill>
          <a:blip r:embed="rId5" cstate="email">
            <a:extLst>
              <a:ext uri="{BEBA8EAE-BF5A-486C-A8C5-ECC9F3942E4B}">
                <a14:imgProps xmlns:a14="http://schemas.microsoft.com/office/drawing/2010/main">
                  <a14:imgLayer>
                    <a14:imgEffect>
                      <a14:brightnessContrast bright="20000" contrast="-40000"/>
                    </a14:imgEffect>
                    <a14:imgEffect>
                      <a14:saturation sat="66000"/>
                    </a14:imgEffect>
                  </a14:imgLayer>
                </a14:imgProps>
              </a:ext>
              <a:ext uri="{28A0092B-C50C-407E-A947-70E740481C1C}">
                <a14:useLocalDpi xmlns:a14="http://schemas.microsoft.com/office/drawing/2010/main"/>
              </a:ext>
            </a:extLst>
          </a:blip>
          <a:stretch>
            <a:fillRect/>
          </a:stretch>
        </p:blipFill>
        <p:spPr>
          <a:xfrm>
            <a:off x="334781" y="414267"/>
            <a:ext cx="11522439" cy="6029467"/>
          </a:xfrm>
          <a:prstGeom prst="rect">
            <a:avLst/>
          </a:prstGeom>
        </p:spPr>
      </p:pic>
      <p:sp>
        <p:nvSpPr>
          <p:cNvPr id="89" name="TextBox 12"/>
          <p:cNvSpPr txBox="1"/>
          <p:nvPr/>
        </p:nvSpPr>
        <p:spPr>
          <a:xfrm>
            <a:off x="4710134" y="839854"/>
            <a:ext cx="2771732" cy="830997"/>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54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前 言</a:t>
            </a:r>
          </a:p>
        </p:txBody>
      </p:sp>
      <p:grpSp>
        <p:nvGrpSpPr>
          <p:cNvPr id="56" name="组合 55"/>
          <p:cNvGrpSpPr/>
          <p:nvPr/>
        </p:nvGrpSpPr>
        <p:grpSpPr>
          <a:xfrm>
            <a:off x="4490462" y="1190808"/>
            <a:ext cx="3252639" cy="128910"/>
            <a:chOff x="4490462" y="1232371"/>
            <a:chExt cx="3252639" cy="128910"/>
          </a:xfrm>
        </p:grpSpPr>
        <p:grpSp>
          <p:nvGrpSpPr>
            <p:cNvPr id="92" name="组合 91"/>
            <p:cNvGrpSpPr/>
            <p:nvPr/>
          </p:nvGrpSpPr>
          <p:grpSpPr>
            <a:xfrm>
              <a:off x="7108971" y="1232371"/>
              <a:ext cx="634130" cy="128910"/>
              <a:chOff x="5778935" y="5578946"/>
              <a:chExt cx="634130" cy="128910"/>
            </a:xfrm>
          </p:grpSpPr>
          <p:sp>
            <p:nvSpPr>
              <p:cNvPr id="93" name="星形: 五角 16"/>
              <p:cNvSpPr/>
              <p:nvPr/>
            </p:nvSpPr>
            <p:spPr>
              <a:xfrm>
                <a:off x="6261535" y="5578946"/>
                <a:ext cx="151530" cy="128910"/>
              </a:xfrm>
              <a:prstGeom prst="star5">
                <a:avLst>
                  <a:gd name="adj" fmla="val 25303"/>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94" name="星形: 五角 16"/>
              <p:cNvSpPr/>
              <p:nvPr/>
            </p:nvSpPr>
            <p:spPr>
              <a:xfrm>
                <a:off x="6020235" y="5578946"/>
                <a:ext cx="151530" cy="128910"/>
              </a:xfrm>
              <a:prstGeom prst="star5">
                <a:avLst>
                  <a:gd name="adj" fmla="val 25303"/>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95" name="星形: 五角 16"/>
              <p:cNvSpPr/>
              <p:nvPr/>
            </p:nvSpPr>
            <p:spPr>
              <a:xfrm>
                <a:off x="5778935" y="5578946"/>
                <a:ext cx="151530" cy="128910"/>
              </a:xfrm>
              <a:prstGeom prst="star5">
                <a:avLst>
                  <a:gd name="adj" fmla="val 25303"/>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nvGrpSpPr>
            <p:cNvPr id="96" name="组合 95"/>
            <p:cNvGrpSpPr/>
            <p:nvPr/>
          </p:nvGrpSpPr>
          <p:grpSpPr>
            <a:xfrm>
              <a:off x="4490462" y="1232371"/>
              <a:ext cx="634130" cy="128910"/>
              <a:chOff x="5778935" y="5578946"/>
              <a:chExt cx="634130" cy="128910"/>
            </a:xfrm>
          </p:grpSpPr>
          <p:sp>
            <p:nvSpPr>
              <p:cNvPr id="97" name="星形: 五角 16"/>
              <p:cNvSpPr/>
              <p:nvPr/>
            </p:nvSpPr>
            <p:spPr>
              <a:xfrm>
                <a:off x="6261535" y="5578946"/>
                <a:ext cx="151530" cy="128910"/>
              </a:xfrm>
              <a:prstGeom prst="star5">
                <a:avLst>
                  <a:gd name="adj" fmla="val 25303"/>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98" name="星形: 五角 16"/>
              <p:cNvSpPr/>
              <p:nvPr/>
            </p:nvSpPr>
            <p:spPr>
              <a:xfrm>
                <a:off x="6020235" y="5578946"/>
                <a:ext cx="151530" cy="128910"/>
              </a:xfrm>
              <a:prstGeom prst="star5">
                <a:avLst>
                  <a:gd name="adj" fmla="val 25303"/>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99" name="星形: 五角 16"/>
              <p:cNvSpPr/>
              <p:nvPr/>
            </p:nvSpPr>
            <p:spPr>
              <a:xfrm>
                <a:off x="5778935" y="5578946"/>
                <a:ext cx="151530" cy="128910"/>
              </a:xfrm>
              <a:prstGeom prst="star5">
                <a:avLst>
                  <a:gd name="adj" fmla="val 25303"/>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sp>
        <p:nvSpPr>
          <p:cNvPr id="101" name="矩形 100"/>
          <p:cNvSpPr/>
          <p:nvPr/>
        </p:nvSpPr>
        <p:spPr>
          <a:xfrm>
            <a:off x="1117599" y="1925768"/>
            <a:ext cx="9956802" cy="1618841"/>
          </a:xfrm>
          <a:prstGeom prst="rect">
            <a:avLst/>
          </a:prstGeom>
          <a:ln>
            <a:noFill/>
          </a:ln>
        </p:spPr>
        <p:txBody>
          <a:bodyPr wrap="square" lIns="0" tIns="0" rIns="0" bIns="0">
            <a:spAutoFit/>
          </a:bodyPr>
          <a:lstStyle/>
          <a:p>
            <a:pPr algn="just">
              <a:lnSpc>
                <a:spcPct val="150000"/>
              </a:lnSpc>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从1921年到2021年，中国共产党走过了整整一百年的历程。这是用鲜血、汗水、泪水、勇气、智慧、力量写就的百年；是筚路蓝缕、披荆斩棘、艰苦创业、砥砺前行、充满艰险、充满神奇的百年；是苦难中铸就辉煌、挫折后毅然奋起、探索中收获成功、失误后拨乱反正、转折中开创新局、奋斗后赢得未来的百年。</a:t>
            </a:r>
          </a:p>
        </p:txBody>
      </p:sp>
      <p:sp>
        <p:nvSpPr>
          <p:cNvPr id="102" name="矩形 101"/>
          <p:cNvSpPr/>
          <p:nvPr/>
        </p:nvSpPr>
        <p:spPr>
          <a:xfrm>
            <a:off x="2798617" y="3766283"/>
            <a:ext cx="8275783" cy="2034339"/>
          </a:xfrm>
          <a:prstGeom prst="rect">
            <a:avLst/>
          </a:prstGeom>
          <a:ln>
            <a:noFill/>
          </a:ln>
        </p:spPr>
        <p:txBody>
          <a:bodyPr wrap="square" lIns="0" tIns="0" rIns="0" bIns="0">
            <a:spAutoFit/>
          </a:bodyPr>
          <a:lstStyle/>
          <a:p>
            <a:pPr algn="just">
              <a:lnSpc>
                <a:spcPct val="150000"/>
              </a:lnSpc>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党史小故事体现了老一辈革命家在革命、建设、改革中坚定的理想信念和优良的作风，体现了他们为革命事业奉献一切甚至生命的大无畏精神，体现了他们始终以国家和民族利益为重的家国大义，体现了他们大公无私、一心为民的情怀。</a:t>
            </a:r>
            <a:endPar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endParaRPr>
          </a:p>
          <a:p>
            <a:pPr algn="just">
              <a:lnSpc>
                <a:spcPct val="150000"/>
              </a:lnSpc>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党史是丰富的营养剂，只有学习党史、悟透党史，我们党的大树在新时代才能更加枝繁叶茂，我们的事业才能更加辉煌。</a:t>
            </a:r>
          </a:p>
        </p:txBody>
      </p:sp>
      <p:pic>
        <p:nvPicPr>
          <p:cNvPr id="58" name="图片 5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4802" y="3848512"/>
            <a:ext cx="1649318" cy="1956544"/>
          </a:xfrm>
          <a:prstGeom prst="rect">
            <a:avLst/>
          </a:prstGeom>
        </p:spPr>
      </p:pic>
      <p:sp>
        <p:nvSpPr>
          <p:cNvPr id="64" name="矩形 63"/>
          <p:cNvSpPr/>
          <p:nvPr/>
        </p:nvSpPr>
        <p:spPr>
          <a:xfrm>
            <a:off x="10740571" y="5989308"/>
            <a:ext cx="333829" cy="45719"/>
          </a:xfrm>
          <a:prstGeom prst="rect">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汉仪秦川飞影W" panose="00020600040101010101" pitchFamily="18" charset="-122"/>
              <a:ea typeface="汉仪秦川飞影W" panose="00020600040101010101" pitchFamily="18" charset="-122"/>
            </a:endParaRPr>
          </a:p>
        </p:txBody>
      </p:sp>
      <p:pic>
        <p:nvPicPr>
          <p:cNvPr id="14" name="图片 1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 y="5353318"/>
            <a:ext cx="6629400" cy="1504682"/>
          </a:xfrm>
          <a:prstGeom prst="rect">
            <a:avLst/>
          </a:prstGeom>
        </p:spPr>
      </p:pic>
      <p:sp>
        <p:nvSpPr>
          <p:cNvPr id="9" name="文本框 8"/>
          <p:cNvSpPr txBox="1"/>
          <p:nvPr/>
        </p:nvSpPr>
        <p:spPr>
          <a:xfrm>
            <a:off x="1729841" y="1109709"/>
            <a:ext cx="1492753" cy="230832"/>
          </a:xfrm>
          <a:prstGeom prst="rect">
            <a:avLst/>
          </a:prstGeom>
          <a:noFill/>
        </p:spPr>
        <p:txBody>
          <a:bodyPr wrap="square" rtlCol="0">
            <a:spAutoFit/>
          </a:bodyPr>
          <a:lstStyle/>
          <a:p>
            <a:r>
              <a:rPr lang="en-US" altLang="zh-CN" sz="900" smtClean="0">
                <a:solidFill>
                  <a:srgbClr val="FFFFFF"/>
                </a:solidFill>
              </a:rPr>
              <a:t>https://www.PPT818.com/</a:t>
            </a:r>
            <a:endParaRPr lang="zh-CN" altLang="en-US" sz="900"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decel="100000" fill="hold" grpId="0" nodeType="with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stCondLst>
                                            <p:cond delay="0"/>
                                          </p:stCondLst>
                                        </p:cTn>
                                        <p:tgtEl>
                                          <p:spTgt spid="89"/>
                                        </p:tgtEl>
                                      </p:cBhvr>
                                    </p:animEffect>
                                    <p:anim to="0" calcmode="lin" valueType="num">
                                      <p:cBhvr>
                                        <p:cTn id="8" dur="500" fill="hold">
                                          <p:stCondLst>
                                            <p:cond delay="0"/>
                                          </p:stCondLst>
                                        </p:cTn>
                                        <p:tgtEl>
                                          <p:spTgt spid="89"/>
                                        </p:tgtEl>
                                        <p:attrNameLst>
                                          <p:attrName>ppt_x</p:attrName>
                                        </p:attrNameLst>
                                      </p:cBhvr>
                                      <p:tavLst>
                                        <p:tav tm="0">
                                          <p:val>
                                            <p:strVal val="#ppt_x-.05"/>
                                          </p:val>
                                        </p:tav>
                                        <p:tav tm="100000">
                                          <p:val>
                                            <p:strVal val="#ppt_x"/>
                                          </p:val>
                                        </p:tav>
                                      </p:tavLst>
                                    </p:anim>
                                  </p:childTnLst>
                                </p:cTn>
                              </p:par>
                              <p:par>
                                <p:cTn id="9" presetID="10" presetClass="entr" presetSubtype="0" decel="100000" fill="hold" nodeType="with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500">
                                          <p:stCondLst>
                                            <p:cond delay="0"/>
                                          </p:stCondLst>
                                        </p:cTn>
                                        <p:tgtEl>
                                          <p:spTgt spid="56"/>
                                        </p:tgtEl>
                                      </p:cBhvr>
                                    </p:animEffect>
                                    <p:anim to="0" calcmode="lin" valueType="num">
                                      <p:cBhvr>
                                        <p:cTn id="12" dur="500" fill="hold">
                                          <p:stCondLst>
                                            <p:cond delay="0"/>
                                          </p:stCondLst>
                                        </p:cTn>
                                        <p:tgtEl>
                                          <p:spTgt spid="56"/>
                                        </p:tgtEl>
                                        <p:attrNameLst>
                                          <p:attrName>ppt_x</p:attrName>
                                        </p:attrNameLst>
                                      </p:cBhvr>
                                      <p:tavLst>
                                        <p:tav tm="0">
                                          <p:val>
                                            <p:strVal val="#ppt_x-.05"/>
                                          </p:val>
                                        </p:tav>
                                        <p:tav tm="100000">
                                          <p:val>
                                            <p:strVal val="#ppt_x"/>
                                          </p:val>
                                        </p:tav>
                                      </p:tavLst>
                                    </p:anim>
                                  </p:childTnLst>
                                </p:cTn>
                              </p:par>
                            </p:childTnLst>
                          </p:cTn>
                        </p:par>
                        <p:par>
                          <p:cTn id="13" fill="hold" nodeType="afterGroup">
                            <p:stCondLst>
                              <p:cond delay="500"/>
                            </p:stCondLst>
                            <p:childTnLst>
                              <p:par>
                                <p:cTn id="14" presetID="10" presetClass="entr" presetSubtype="0" fill="hold" nodeType="afterEffect">
                                  <p:stCondLst>
                                    <p:cond delay="0"/>
                                  </p:stCondLst>
                                  <p:iterate type="wd">
                                    <p:tmPct val="10000"/>
                                  </p:iterate>
                                  <p:childTnLst>
                                    <p:set>
                                      <p:cBhvr>
                                        <p:cTn id="15" dur="1" fill="hold">
                                          <p:stCondLst>
                                            <p:cond delay="0"/>
                                          </p:stCondLst>
                                        </p:cTn>
                                        <p:tgtEl>
                                          <p:spTgt spid="58"/>
                                        </p:tgtEl>
                                        <p:attrNameLst>
                                          <p:attrName>style.visibility</p:attrName>
                                        </p:attrNameLst>
                                      </p:cBhvr>
                                      <p:to>
                                        <p:strVal val="visible"/>
                                      </p:to>
                                    </p:set>
                                    <p:anim to="0" calcmode="lin" valueType="num">
                                      <p:cBhvr>
                                        <p:cTn id="16" dur="500" decel="100000" fill="hold">
                                          <p:stCondLst>
                                            <p:cond delay="0"/>
                                          </p:stCondLst>
                                        </p:cTn>
                                        <p:tgtEl>
                                          <p:spTgt spid="58"/>
                                        </p:tgtEl>
                                        <p:attrNameLst>
                                          <p:attrName>ppt_x</p:attrName>
                                        </p:attrNameLst>
                                      </p:cBhvr>
                                      <p:tavLst>
                                        <p:tav tm="0">
                                          <p:val>
                                            <p:strVal val="ppt_x+0.02"/>
                                          </p:val>
                                        </p:tav>
                                        <p:tav tm="100000">
                                          <p:val>
                                            <p:strVal val="#ppt_x"/>
                                          </p:val>
                                        </p:tav>
                                      </p:tavLst>
                                    </p:anim>
                                    <p:animEffect transition="in" filter="fade">
                                      <p:cBhvr>
                                        <p:cTn id="17" dur="500">
                                          <p:stCondLst>
                                            <p:cond delay="0"/>
                                          </p:stCondLst>
                                        </p:cTn>
                                        <p:tgtEl>
                                          <p:spTgt spid="58"/>
                                        </p:tgtEl>
                                      </p:cBhvr>
                                    </p:animEffect>
                                    <p:animScale>
                                      <p:cBhvr>
                                        <p:cTn id="18" dur="500" decel="100000" fill="hold">
                                          <p:stCondLst>
                                            <p:cond delay="0"/>
                                          </p:stCondLst>
                                        </p:cTn>
                                        <p:tgtEl>
                                          <p:spTgt spid="58"/>
                                        </p:tgtEl>
                                      </p:cBhvr>
                                      <p:by x="100000" y="100000"/>
                                      <p:from x="110000" y="110000"/>
                                      <p:to x="100000" y="100000"/>
                                    </p:animScale>
                                  </p:childTnLst>
                                </p:cTn>
                              </p:par>
                            </p:childTnLst>
                          </p:cTn>
                        </p:par>
                        <p:par>
                          <p:cTn id="19" fill="hold" nodeType="afterGroup">
                            <p:stCondLst>
                              <p:cond delay="1000"/>
                            </p:stCondLst>
                            <p:childTnLst>
                              <p:par>
                                <p:cTn id="20" presetID="10" presetClass="entr" presetSubtype="0" fill="hold" grpId="0" nodeType="afterEffect">
                                  <p:stCondLst>
                                    <p:cond delay="0"/>
                                  </p:stCondLst>
                                  <p:iterate type="wd">
                                    <p:tmPct val="10000"/>
                                  </p:iterate>
                                  <p:childTnLst>
                                    <p:set>
                                      <p:cBhvr>
                                        <p:cTn id="21" dur="1" fill="hold">
                                          <p:stCondLst>
                                            <p:cond delay="0"/>
                                          </p:stCondLst>
                                        </p:cTn>
                                        <p:tgtEl>
                                          <p:spTgt spid="101"/>
                                        </p:tgtEl>
                                        <p:attrNameLst>
                                          <p:attrName>style.visibility</p:attrName>
                                        </p:attrNameLst>
                                      </p:cBhvr>
                                      <p:to>
                                        <p:strVal val="visible"/>
                                      </p:to>
                                    </p:set>
                                    <p:anim to="0" calcmode="lin" valueType="num">
                                      <p:cBhvr>
                                        <p:cTn id="22" dur="500" decel="100000" fill="hold">
                                          <p:stCondLst>
                                            <p:cond delay="0"/>
                                          </p:stCondLst>
                                        </p:cTn>
                                        <p:tgtEl>
                                          <p:spTgt spid="101"/>
                                        </p:tgtEl>
                                        <p:attrNameLst>
                                          <p:attrName>ppt_x</p:attrName>
                                        </p:attrNameLst>
                                      </p:cBhvr>
                                      <p:tavLst>
                                        <p:tav tm="0">
                                          <p:val>
                                            <p:strVal val="ppt_x+0.02"/>
                                          </p:val>
                                        </p:tav>
                                        <p:tav tm="100000">
                                          <p:val>
                                            <p:strVal val="#ppt_x"/>
                                          </p:val>
                                        </p:tav>
                                      </p:tavLst>
                                    </p:anim>
                                    <p:animEffect transition="in" filter="fade">
                                      <p:cBhvr>
                                        <p:cTn id="23" dur="500">
                                          <p:stCondLst>
                                            <p:cond delay="0"/>
                                          </p:stCondLst>
                                        </p:cTn>
                                        <p:tgtEl>
                                          <p:spTgt spid="101"/>
                                        </p:tgtEl>
                                      </p:cBhvr>
                                    </p:animEffect>
                                    <p:animScale>
                                      <p:cBhvr>
                                        <p:cTn id="24" dur="500" decel="100000" fill="hold">
                                          <p:stCondLst>
                                            <p:cond delay="0"/>
                                          </p:stCondLst>
                                        </p:cTn>
                                        <p:tgtEl>
                                          <p:spTgt spid="101"/>
                                        </p:tgtEl>
                                      </p:cBhvr>
                                      <p:by x="100000" y="100000"/>
                                      <p:from x="110000" y="110000"/>
                                      <p:to x="100000" y="100000"/>
                                    </p:animScale>
                                  </p:childTnLst>
                                </p:cTn>
                              </p:par>
                            </p:childTnLst>
                          </p:cTn>
                        </p:par>
                        <p:par>
                          <p:cTn id="25" fill="hold" nodeType="afterGroup">
                            <p:stCondLst>
                              <p:cond delay="1500"/>
                            </p:stCondLst>
                            <p:childTnLst>
                              <p:par>
                                <p:cTn id="26" presetID="10" presetClass="entr" presetSubtype="0" fill="hold" grpId="0" nodeType="afterEffect">
                                  <p:stCondLst>
                                    <p:cond delay="0"/>
                                  </p:stCondLst>
                                  <p:iterate type="wd">
                                    <p:tmPct val="10000"/>
                                  </p:iterate>
                                  <p:childTnLst>
                                    <p:set>
                                      <p:cBhvr>
                                        <p:cTn id="27" dur="1" fill="hold">
                                          <p:stCondLst>
                                            <p:cond delay="0"/>
                                          </p:stCondLst>
                                        </p:cTn>
                                        <p:tgtEl>
                                          <p:spTgt spid="102"/>
                                        </p:tgtEl>
                                        <p:attrNameLst>
                                          <p:attrName>style.visibility</p:attrName>
                                        </p:attrNameLst>
                                      </p:cBhvr>
                                      <p:to>
                                        <p:strVal val="visible"/>
                                      </p:to>
                                    </p:set>
                                    <p:anim to="0" calcmode="lin" valueType="num">
                                      <p:cBhvr>
                                        <p:cTn id="28" dur="500" decel="100000" fill="hold">
                                          <p:stCondLst>
                                            <p:cond delay="0"/>
                                          </p:stCondLst>
                                        </p:cTn>
                                        <p:tgtEl>
                                          <p:spTgt spid="102"/>
                                        </p:tgtEl>
                                        <p:attrNameLst>
                                          <p:attrName>ppt_x</p:attrName>
                                        </p:attrNameLst>
                                      </p:cBhvr>
                                      <p:tavLst>
                                        <p:tav tm="0">
                                          <p:val>
                                            <p:strVal val="ppt_x+0.02"/>
                                          </p:val>
                                        </p:tav>
                                        <p:tav tm="100000">
                                          <p:val>
                                            <p:strVal val="#ppt_x"/>
                                          </p:val>
                                        </p:tav>
                                      </p:tavLst>
                                    </p:anim>
                                    <p:animEffect transition="in" filter="fade">
                                      <p:cBhvr>
                                        <p:cTn id="29" dur="500">
                                          <p:stCondLst>
                                            <p:cond delay="0"/>
                                          </p:stCondLst>
                                        </p:cTn>
                                        <p:tgtEl>
                                          <p:spTgt spid="102"/>
                                        </p:tgtEl>
                                      </p:cBhvr>
                                    </p:animEffect>
                                    <p:animScale>
                                      <p:cBhvr>
                                        <p:cTn id="30" dur="500" decel="100000" fill="hold">
                                          <p:stCondLst>
                                            <p:cond delay="0"/>
                                          </p:stCondLst>
                                        </p:cTn>
                                        <p:tgtEl>
                                          <p:spTgt spid="102"/>
                                        </p:tgtEl>
                                      </p:cBhvr>
                                      <p:by x="100000" y="100000"/>
                                      <p:from x="110000" y="110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101" grpId="0"/>
      <p:bldP spid="10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3" name="组合 12"/>
          <p:cNvGrpSpPr/>
          <p:nvPr/>
        </p:nvGrpSpPr>
        <p:grpSpPr>
          <a:xfrm>
            <a:off x="-529" y="-297"/>
            <a:ext cx="12193057" cy="6858594"/>
            <a:chOff x="-529" y="-297"/>
            <a:chExt cx="12193057" cy="6858594"/>
          </a:xfrm>
        </p:grpSpPr>
        <p:pic>
          <p:nvPicPr>
            <p:cNvPr id="12" name="图片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9" y="-297"/>
              <a:ext cx="12193057" cy="6858594"/>
            </a:xfrm>
            <a:prstGeom prst="rect">
              <a:avLst/>
            </a:prstGeom>
          </p:spPr>
        </p:pic>
        <p:sp>
          <p:nvSpPr>
            <p:cNvPr id="9" name="矩形: 圆角 8"/>
            <p:cNvSpPr/>
            <p:nvPr/>
          </p:nvSpPr>
          <p:spPr>
            <a:xfrm flipH="1">
              <a:off x="330199" y="292100"/>
              <a:ext cx="11531600" cy="6273800"/>
            </a:xfrm>
            <a:prstGeom prst="roundRect">
              <a:avLst>
                <a:gd name="adj" fmla="val 4116"/>
              </a:avLst>
            </a:prstGeom>
            <a:solidFill>
              <a:srgbClr val="FFFFFF"/>
            </a:solidFill>
            <a:ln w="38100">
              <a:solidFill>
                <a:srgbClr val="FFD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TextBox 12"/>
          <p:cNvSpPr txBox="1"/>
          <p:nvPr/>
        </p:nvSpPr>
        <p:spPr>
          <a:xfrm>
            <a:off x="3352800" y="801754"/>
            <a:ext cx="5486400" cy="553998"/>
          </a:xfrm>
          <a:prstGeom prst="rect">
            <a:avLst/>
          </a:prstGeom>
          <a:noFill/>
          <a:ln>
            <a:noFill/>
          </a:ln>
        </p:spPr>
        <p:txBody>
          <a:bodyPr wrap="square" lIns="0" tIns="0" rIns="0" bIns="0" rtlCol="0">
            <a:spAutoFit/>
          </a:bodyPr>
          <a:lstStyle/>
          <a:p>
            <a:pPr lvl="0" algn="ctr">
              <a:defRPr/>
            </a:pPr>
            <a:r>
              <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公务用车岂能接娃娃放学</a:t>
            </a:r>
          </a:p>
        </p:txBody>
      </p:sp>
      <p:grpSp>
        <p:nvGrpSpPr>
          <p:cNvPr id="15" name="组合 14"/>
          <p:cNvGrpSpPr/>
          <p:nvPr/>
        </p:nvGrpSpPr>
        <p:grpSpPr>
          <a:xfrm>
            <a:off x="2576512" y="1023923"/>
            <a:ext cx="7038976" cy="109660"/>
            <a:chOff x="1761776" y="1190808"/>
            <a:chExt cx="8274582" cy="128910"/>
          </a:xfrm>
        </p:grpSpPr>
        <p:grpSp>
          <p:nvGrpSpPr>
            <p:cNvPr id="16" name="组合 15"/>
            <p:cNvGrpSpPr/>
            <p:nvPr/>
          </p:nvGrpSpPr>
          <p:grpSpPr>
            <a:xfrm>
              <a:off x="9402228" y="1190808"/>
              <a:ext cx="634130" cy="128910"/>
              <a:chOff x="5778935" y="5578946"/>
              <a:chExt cx="634130" cy="128910"/>
            </a:xfrm>
            <a:gradFill>
              <a:gsLst>
                <a:gs pos="100000">
                  <a:srgbClr val="B41510"/>
                </a:gs>
                <a:gs pos="0">
                  <a:srgbClr val="E41B14"/>
                </a:gs>
              </a:gsLst>
              <a:lin ang="2700000" scaled="0"/>
            </a:gradFill>
          </p:grpSpPr>
          <p:sp>
            <p:nvSpPr>
              <p:cNvPr id="21"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2"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3"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nvGrpSpPr>
            <p:cNvPr id="17" name="组合 16"/>
            <p:cNvGrpSpPr/>
            <p:nvPr/>
          </p:nvGrpSpPr>
          <p:grpSpPr>
            <a:xfrm>
              <a:off x="1761776" y="1190808"/>
              <a:ext cx="634130" cy="128910"/>
              <a:chOff x="5778935" y="5578946"/>
              <a:chExt cx="634130" cy="128910"/>
            </a:xfrm>
            <a:gradFill>
              <a:gsLst>
                <a:gs pos="100000">
                  <a:srgbClr val="B41510"/>
                </a:gs>
                <a:gs pos="0">
                  <a:srgbClr val="E41B14"/>
                </a:gs>
              </a:gsLst>
              <a:lin ang="2700000" scaled="0"/>
            </a:gradFill>
          </p:grpSpPr>
          <p:sp>
            <p:nvSpPr>
              <p:cNvPr id="18"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19"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0"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pic>
        <p:nvPicPr>
          <p:cNvPr id="24" name="图片 2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7077" y="778939"/>
            <a:ext cx="917420" cy="592661"/>
          </a:xfrm>
          <a:prstGeom prst="rect">
            <a:avLst/>
          </a:prstGeom>
        </p:spPr>
      </p:pic>
      <p:sp>
        <p:nvSpPr>
          <p:cNvPr id="25" name="矩形 24"/>
          <p:cNvSpPr/>
          <p:nvPr/>
        </p:nvSpPr>
        <p:spPr>
          <a:xfrm>
            <a:off x="4188081" y="2578602"/>
            <a:ext cx="6555139" cy="2449838"/>
          </a:xfrm>
          <a:prstGeom prst="rect">
            <a:avLst/>
          </a:prstGeom>
          <a:ln>
            <a:noFill/>
          </a:ln>
        </p:spPr>
        <p:txBody>
          <a:bodyPr wrap="square" lIns="0" tIns="0" rIns="0" bIns="0">
            <a:spAutoFit/>
          </a:bodyPr>
          <a:lstStyle/>
          <a:p>
            <a:pPr marL="285750" indent="-285750" algn="just">
              <a:lnSpc>
                <a:spcPct val="150000"/>
              </a:lnSpc>
              <a:buFont typeface="Arial" panose="020B0604020202020204" pitchFamily="34" charset="0"/>
              <a:buChar char="•"/>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贺炳炎走出门外，顿时两道浓眉拧得紧紧的。他把警卫员杨明松叫进客厅，严厉地说，“以后，我的娃娃不能用我的车去接。你坐公共汽车也行，喊个三轮车去接也行，这个专车是我工作用的，娃娃不能用！”  </a:t>
            </a:r>
          </a:p>
          <a:p>
            <a:pPr marL="285750" indent="-285750" algn="just">
              <a:lnSpc>
                <a:spcPct val="150000"/>
              </a:lnSpc>
              <a:buFont typeface="Arial" panose="020B0604020202020204" pitchFamily="34" charset="0"/>
              <a:buChar char="•"/>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杨明松低下了头，红着脸默默地听着。从此，他再也不敢用司令员的专车去接娃娃了。 </a:t>
            </a:r>
          </a:p>
        </p:txBody>
      </p:sp>
      <p:sp>
        <p:nvSpPr>
          <p:cNvPr id="26" name="图文框 25"/>
          <p:cNvSpPr/>
          <p:nvPr/>
        </p:nvSpPr>
        <p:spPr>
          <a:xfrm>
            <a:off x="3657600" y="2057400"/>
            <a:ext cx="7529035" cy="3492242"/>
          </a:xfrm>
          <a:prstGeom prst="frame">
            <a:avLst>
              <a:gd name="adj1" fmla="val 2268"/>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汉仪秦川飞影W" panose="00020600040101010101" pitchFamily="18" charset="-122"/>
              <a:ea typeface="汉仪秦川飞影W" panose="00020600040101010101" pitchFamily="18" charset="-122"/>
            </a:endParaRPr>
          </a:p>
        </p:txBody>
      </p:sp>
      <p:pic>
        <p:nvPicPr>
          <p:cNvPr id="27" name="图片 2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7233" y="2757438"/>
            <a:ext cx="2103588" cy="2092166"/>
          </a:xfrm>
          <a:prstGeom prst="rect">
            <a:avLst/>
          </a:prstGeom>
        </p:spPr>
      </p:pic>
      <p:sp>
        <p:nvSpPr>
          <p:cNvPr id="28" name="TextBox 12"/>
          <p:cNvSpPr txBox="1"/>
          <p:nvPr/>
        </p:nvSpPr>
        <p:spPr>
          <a:xfrm>
            <a:off x="10595429" y="801754"/>
            <a:ext cx="1132114" cy="553998"/>
          </a:xfrm>
          <a:prstGeom prst="rect">
            <a:avLst/>
          </a:prstGeom>
          <a:noFill/>
          <a:ln>
            <a:noFill/>
          </a:ln>
        </p:spPr>
        <p:txBody>
          <a:bodyPr wrap="square" lIns="0" tIns="0" rIns="0" bIns="0" rtlCol="0">
            <a:spAutoFit/>
          </a:bodyPr>
          <a:lstStyle/>
          <a:p>
            <a:pPr lvl="0" algn="ctr">
              <a:defRPr/>
            </a:pPr>
            <a:r>
              <a:rPr lang="en-US" altLang="zh-CN"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12</a:t>
            </a:r>
            <a:endPar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stCondLst>
                                            <p:cond delay="0"/>
                                          </p:stCondLst>
                                        </p:cTn>
                                        <p:tgtEl>
                                          <p:spTgt spid="14"/>
                                        </p:tgtEl>
                                      </p:cBhvr>
                                    </p:animEffect>
                                    <p:anim to="0" calcmode="lin" valueType="num">
                                      <p:cBhvr>
                                        <p:cTn id="8" dur="500" fill="hold">
                                          <p:stCondLst>
                                            <p:cond delay="0"/>
                                          </p:stCondLst>
                                        </p:cTn>
                                        <p:tgtEl>
                                          <p:spTgt spid="14"/>
                                        </p:tgtEl>
                                        <p:attrNameLst>
                                          <p:attrName>ppt_x</p:attrName>
                                        </p:attrNameLst>
                                      </p:cBhvr>
                                      <p:tavLst>
                                        <p:tav tm="0">
                                          <p:val>
                                            <p:strVal val="#ppt_x-.05"/>
                                          </p:val>
                                        </p:tav>
                                        <p:tav tm="100000">
                                          <p:val>
                                            <p:strVal val="#ppt_x"/>
                                          </p:val>
                                        </p:tav>
                                      </p:tavLst>
                                    </p:anim>
                                  </p:childTnLst>
                                </p:cTn>
                              </p:par>
                              <p:par>
                                <p:cTn id="9" presetID="10" presetClass="entr" presetSubtype="0" decel="10000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stCondLst>
                                            <p:cond delay="0"/>
                                          </p:stCondLst>
                                        </p:cTn>
                                        <p:tgtEl>
                                          <p:spTgt spid="15"/>
                                        </p:tgtEl>
                                      </p:cBhvr>
                                    </p:animEffect>
                                    <p:anim to="0" calcmode="lin" valueType="num">
                                      <p:cBhvr>
                                        <p:cTn id="12" dur="500" fill="hold">
                                          <p:stCondLst>
                                            <p:cond delay="0"/>
                                          </p:stCondLst>
                                        </p:cTn>
                                        <p:tgtEl>
                                          <p:spTgt spid="15"/>
                                        </p:tgtEl>
                                        <p:attrNameLst>
                                          <p:attrName>ppt_x</p:attrName>
                                        </p:attrNameLst>
                                      </p:cBhvr>
                                      <p:tavLst>
                                        <p:tav tm="0">
                                          <p:val>
                                            <p:strVal val="#ppt_x-.05"/>
                                          </p:val>
                                        </p:tav>
                                        <p:tav tm="100000">
                                          <p:val>
                                            <p:strVal val="#ppt_x"/>
                                          </p:val>
                                        </p:tav>
                                      </p:tavLst>
                                    </p:anim>
                                  </p:childTnLst>
                                </p:cTn>
                              </p:par>
                              <p:par>
                                <p:cTn id="13" presetID="10" presetClass="entr" presetSubtype="0" decel="10000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stCondLst>
                                            <p:cond delay="0"/>
                                          </p:stCondLst>
                                        </p:cTn>
                                        <p:tgtEl>
                                          <p:spTgt spid="24"/>
                                        </p:tgtEl>
                                      </p:cBhvr>
                                    </p:animEffect>
                                    <p:anim to="0" calcmode="lin" valueType="num">
                                      <p:cBhvr>
                                        <p:cTn id="16" dur="500" fill="hold">
                                          <p:stCondLst>
                                            <p:cond delay="0"/>
                                          </p:stCondLst>
                                        </p:cTn>
                                        <p:tgtEl>
                                          <p:spTgt spid="24"/>
                                        </p:tgtEl>
                                        <p:attrNameLst>
                                          <p:attrName>ppt_x</p:attrName>
                                        </p:attrNameLst>
                                      </p:cBhvr>
                                      <p:tavLst>
                                        <p:tav tm="0">
                                          <p:val>
                                            <p:strVal val="#ppt_x-.05"/>
                                          </p:val>
                                        </p:tav>
                                        <p:tav tm="100000">
                                          <p:val>
                                            <p:strVal val="#ppt_x"/>
                                          </p:val>
                                        </p:tav>
                                      </p:tavLst>
                                    </p:anim>
                                  </p:childTnLst>
                                </p:cTn>
                              </p:par>
                              <p:par>
                                <p:cTn id="17" presetID="10" presetClass="entr" presetSubtype="0" decel="10000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stCondLst>
                                            <p:cond delay="0"/>
                                          </p:stCondLst>
                                        </p:cTn>
                                        <p:tgtEl>
                                          <p:spTgt spid="28"/>
                                        </p:tgtEl>
                                      </p:cBhvr>
                                    </p:animEffect>
                                    <p:anim to="0" calcmode="lin" valueType="num">
                                      <p:cBhvr>
                                        <p:cTn id="20" dur="500" fill="hold">
                                          <p:stCondLst>
                                            <p:cond delay="0"/>
                                          </p:stCondLst>
                                        </p:cTn>
                                        <p:tgtEl>
                                          <p:spTgt spid="28"/>
                                        </p:tgtEl>
                                        <p:attrNameLst>
                                          <p:attrName>ppt_x</p:attrName>
                                        </p:attrNameLst>
                                      </p:cBhvr>
                                      <p:tavLst>
                                        <p:tav tm="0">
                                          <p:val>
                                            <p:strVal val="#ppt_x-.05"/>
                                          </p:val>
                                        </p:tav>
                                        <p:tav tm="100000">
                                          <p:val>
                                            <p:strVal val="#ppt_x"/>
                                          </p:val>
                                        </p:tav>
                                      </p:tavLst>
                                    </p:anim>
                                  </p:childTnLst>
                                </p:cTn>
                              </p:par>
                              <p:par>
                                <p:cTn id="21" presetID="10" presetClass="entr" presetSubtype="0" decel="10000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stCondLst>
                                            <p:cond delay="0"/>
                                          </p:stCondLst>
                                        </p:cTn>
                                        <p:tgtEl>
                                          <p:spTgt spid="27"/>
                                        </p:tgtEl>
                                      </p:cBhvr>
                                    </p:animEffect>
                                    <p:anim to="0" calcmode="lin" valueType="num">
                                      <p:cBhvr>
                                        <p:cTn id="24" dur="500" fill="hold">
                                          <p:stCondLst>
                                            <p:cond delay="0"/>
                                          </p:stCondLst>
                                        </p:cTn>
                                        <p:tgtEl>
                                          <p:spTgt spid="27"/>
                                        </p:tgtEl>
                                        <p:attrNameLst>
                                          <p:attrName>ppt_x</p:attrName>
                                        </p:attrNameLst>
                                      </p:cBhvr>
                                      <p:tavLst>
                                        <p:tav tm="0">
                                          <p:val>
                                            <p:strVal val="#ppt_x-.05"/>
                                          </p:val>
                                        </p:tav>
                                        <p:tav tm="100000">
                                          <p:val>
                                            <p:strVal val="#ppt_x"/>
                                          </p:val>
                                        </p:tav>
                                      </p:tavLst>
                                    </p:anim>
                                  </p:childTnLst>
                                </p:cTn>
                              </p:par>
                              <p:par>
                                <p:cTn id="25" presetID="10" presetClass="entr" presetSubtype="0" decel="10000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stCondLst>
                                            <p:cond delay="0"/>
                                          </p:stCondLst>
                                        </p:cTn>
                                        <p:tgtEl>
                                          <p:spTgt spid="26"/>
                                        </p:tgtEl>
                                      </p:cBhvr>
                                    </p:animEffect>
                                    <p:anim to="0" calcmode="lin" valueType="num">
                                      <p:cBhvr>
                                        <p:cTn id="28" dur="500" fill="hold">
                                          <p:stCondLst>
                                            <p:cond delay="0"/>
                                          </p:stCondLst>
                                        </p:cTn>
                                        <p:tgtEl>
                                          <p:spTgt spid="26"/>
                                        </p:tgtEl>
                                        <p:attrNameLst>
                                          <p:attrName>ppt_x</p:attrName>
                                        </p:attrNameLst>
                                      </p:cBhvr>
                                      <p:tavLst>
                                        <p:tav tm="0">
                                          <p:val>
                                            <p:strVal val="#ppt_x-.05"/>
                                          </p:val>
                                        </p:tav>
                                        <p:tav tm="100000">
                                          <p:val>
                                            <p:strVal val="#ppt_x"/>
                                          </p:val>
                                        </p:tav>
                                      </p:tavLst>
                                    </p:anim>
                                  </p:childTnLst>
                                </p:cTn>
                              </p:par>
                            </p:childTnLst>
                          </p:cTn>
                        </p:par>
                        <p:par>
                          <p:cTn id="29" fill="hold" nodeType="afterGroup">
                            <p:stCondLst>
                              <p:cond delay="500"/>
                            </p:stCondLst>
                            <p:childTnLst>
                              <p:par>
                                <p:cTn id="30" presetID="10" presetClass="entr" presetSubtype="0" decel="10000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stCondLst>
                                            <p:cond delay="0"/>
                                          </p:stCondLst>
                                        </p:cTn>
                                        <p:tgtEl>
                                          <p:spTgt spid="25"/>
                                        </p:tgtEl>
                                      </p:cBhvr>
                                    </p:animEffect>
                                    <p:anim to="0" calcmode="lin" valueType="num">
                                      <p:cBhvr>
                                        <p:cTn id="33" dur="500" fill="hold">
                                          <p:stCondLst>
                                            <p:cond delay="0"/>
                                          </p:stCondLst>
                                        </p:cTn>
                                        <p:tgtEl>
                                          <p:spTgt spid="25"/>
                                        </p:tgtEl>
                                        <p:attrNameLst>
                                          <p:attrName>ppt_x</p:attrName>
                                        </p:attrNameLst>
                                      </p:cBhvr>
                                      <p:tavLst>
                                        <p:tav tm="0">
                                          <p:val>
                                            <p:strVal val="#ppt_x-.05"/>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5" grpId="0"/>
      <p:bldP spid="26" grpId="0" animBg="1"/>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3" name="组合 12"/>
          <p:cNvGrpSpPr/>
          <p:nvPr/>
        </p:nvGrpSpPr>
        <p:grpSpPr>
          <a:xfrm>
            <a:off x="-529" y="-297"/>
            <a:ext cx="12193057" cy="6858594"/>
            <a:chOff x="-529" y="-297"/>
            <a:chExt cx="12193057" cy="6858594"/>
          </a:xfrm>
        </p:grpSpPr>
        <p:pic>
          <p:nvPicPr>
            <p:cNvPr id="12" name="图片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9" y="-297"/>
              <a:ext cx="12193057" cy="6858594"/>
            </a:xfrm>
            <a:prstGeom prst="rect">
              <a:avLst/>
            </a:prstGeom>
          </p:spPr>
        </p:pic>
        <p:sp>
          <p:nvSpPr>
            <p:cNvPr id="9" name="矩形: 圆角 8"/>
            <p:cNvSpPr/>
            <p:nvPr/>
          </p:nvSpPr>
          <p:spPr>
            <a:xfrm flipH="1">
              <a:off x="330199" y="292100"/>
              <a:ext cx="11531600" cy="6273800"/>
            </a:xfrm>
            <a:prstGeom prst="roundRect">
              <a:avLst>
                <a:gd name="adj" fmla="val 4116"/>
              </a:avLst>
            </a:prstGeom>
            <a:solidFill>
              <a:srgbClr val="FFFFFF"/>
            </a:solidFill>
            <a:ln w="38100">
              <a:solidFill>
                <a:srgbClr val="FFD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TextBox 12"/>
          <p:cNvSpPr txBox="1"/>
          <p:nvPr/>
        </p:nvSpPr>
        <p:spPr>
          <a:xfrm>
            <a:off x="3352800" y="801754"/>
            <a:ext cx="5486400" cy="553998"/>
          </a:xfrm>
          <a:prstGeom prst="rect">
            <a:avLst/>
          </a:prstGeom>
          <a:noFill/>
          <a:ln>
            <a:noFill/>
          </a:ln>
        </p:spPr>
        <p:txBody>
          <a:bodyPr wrap="square" lIns="0" tIns="0" rIns="0" bIns="0" rtlCol="0">
            <a:spAutoFit/>
          </a:bodyPr>
          <a:lstStyle/>
          <a:p>
            <a:pPr lvl="0" algn="ctr">
              <a:defRPr/>
            </a:pPr>
            <a:r>
              <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吴永光下雨不准用车</a:t>
            </a:r>
          </a:p>
        </p:txBody>
      </p:sp>
      <p:grpSp>
        <p:nvGrpSpPr>
          <p:cNvPr id="15" name="组合 14"/>
          <p:cNvGrpSpPr/>
          <p:nvPr/>
        </p:nvGrpSpPr>
        <p:grpSpPr>
          <a:xfrm>
            <a:off x="2576512" y="1023923"/>
            <a:ext cx="7038976" cy="109660"/>
            <a:chOff x="1761776" y="1190808"/>
            <a:chExt cx="8274582" cy="128910"/>
          </a:xfrm>
        </p:grpSpPr>
        <p:grpSp>
          <p:nvGrpSpPr>
            <p:cNvPr id="16" name="组合 15"/>
            <p:cNvGrpSpPr/>
            <p:nvPr/>
          </p:nvGrpSpPr>
          <p:grpSpPr>
            <a:xfrm>
              <a:off x="9402228" y="1190808"/>
              <a:ext cx="634130" cy="128910"/>
              <a:chOff x="5778935" y="5578946"/>
              <a:chExt cx="634130" cy="128910"/>
            </a:xfrm>
            <a:gradFill>
              <a:gsLst>
                <a:gs pos="100000">
                  <a:srgbClr val="B41510"/>
                </a:gs>
                <a:gs pos="0">
                  <a:srgbClr val="E41B14"/>
                </a:gs>
              </a:gsLst>
              <a:lin ang="2700000" scaled="0"/>
            </a:gradFill>
          </p:grpSpPr>
          <p:sp>
            <p:nvSpPr>
              <p:cNvPr id="21"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2"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3"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nvGrpSpPr>
            <p:cNvPr id="17" name="组合 16"/>
            <p:cNvGrpSpPr/>
            <p:nvPr/>
          </p:nvGrpSpPr>
          <p:grpSpPr>
            <a:xfrm>
              <a:off x="1761776" y="1190808"/>
              <a:ext cx="634130" cy="128910"/>
              <a:chOff x="5778935" y="5578946"/>
              <a:chExt cx="634130" cy="128910"/>
            </a:xfrm>
            <a:gradFill>
              <a:gsLst>
                <a:gs pos="100000">
                  <a:srgbClr val="B41510"/>
                </a:gs>
                <a:gs pos="0">
                  <a:srgbClr val="E41B14"/>
                </a:gs>
              </a:gsLst>
              <a:lin ang="2700000" scaled="0"/>
            </a:gradFill>
          </p:grpSpPr>
          <p:sp>
            <p:nvSpPr>
              <p:cNvPr id="18"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19"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0"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pic>
        <p:nvPicPr>
          <p:cNvPr id="24" name="图片 2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7077" y="778939"/>
            <a:ext cx="917420" cy="592661"/>
          </a:xfrm>
          <a:prstGeom prst="rect">
            <a:avLst/>
          </a:prstGeom>
        </p:spPr>
      </p:pic>
      <p:sp>
        <p:nvSpPr>
          <p:cNvPr id="25" name="矩形 24"/>
          <p:cNvSpPr/>
          <p:nvPr/>
        </p:nvSpPr>
        <p:spPr>
          <a:xfrm>
            <a:off x="1088573" y="1774980"/>
            <a:ext cx="10014856" cy="787844"/>
          </a:xfrm>
          <a:prstGeom prst="rect">
            <a:avLst/>
          </a:prstGeom>
          <a:ln>
            <a:noFill/>
          </a:ln>
        </p:spPr>
        <p:txBody>
          <a:bodyPr wrap="square" lIns="0" tIns="0" rIns="0" bIns="0">
            <a:spAutoFit/>
          </a:bodyPr>
          <a:lstStyle/>
          <a:p>
            <a:pPr marL="285750" indent="-285750" algn="just">
              <a:lnSpc>
                <a:spcPct val="150000"/>
              </a:lnSpc>
              <a:buFont typeface="Arial" panose="020B0604020202020204" pitchFamily="34" charset="0"/>
              <a:buChar char="•"/>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 </a:t>
            </a:r>
            <a:r>
              <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1970</a:t>
            </a: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年，吴永光调任武汉军区政治部副主任后，配了一部专车。但他除了外出办事，一般很少用车，上下班</a:t>
            </a:r>
            <a:r>
              <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20</a:t>
            </a: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多分钟的路程从来走去走回。</a:t>
            </a:r>
          </a:p>
        </p:txBody>
      </p:sp>
      <p:sp>
        <p:nvSpPr>
          <p:cNvPr id="26" name="矩形 25"/>
          <p:cNvSpPr/>
          <p:nvPr/>
        </p:nvSpPr>
        <p:spPr>
          <a:xfrm>
            <a:off x="1088573" y="2811594"/>
            <a:ext cx="10014856" cy="1203343"/>
          </a:xfrm>
          <a:prstGeom prst="rect">
            <a:avLst/>
          </a:prstGeom>
          <a:ln>
            <a:noFill/>
          </a:ln>
        </p:spPr>
        <p:txBody>
          <a:bodyPr wrap="square" lIns="0" tIns="0" rIns="0" bIns="0">
            <a:spAutoFit/>
          </a:bodyPr>
          <a:lstStyle/>
          <a:p>
            <a:pPr marL="285750" indent="-285750" algn="just">
              <a:lnSpc>
                <a:spcPct val="150000"/>
              </a:lnSpc>
              <a:buFont typeface="Arial" panose="020B0604020202020204" pitchFamily="34" charset="0"/>
              <a:buChar char="•"/>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一次，他最喜欢的小女儿吴笑娜请老师到家里教小提琴，离开时突然下起了雨。小女儿想用车送送老师，吴永光坚决不同意，说：“你送老师是私事，不能用公家的车。”最后，女儿只好打着雨伞，一步一脚泥水，送老师去坐公共汽车。</a:t>
            </a:r>
          </a:p>
        </p:txBody>
      </p:sp>
      <p:sp>
        <p:nvSpPr>
          <p:cNvPr id="27" name="矩形 26"/>
          <p:cNvSpPr/>
          <p:nvPr/>
        </p:nvSpPr>
        <p:spPr>
          <a:xfrm>
            <a:off x="1088573" y="4263708"/>
            <a:ext cx="10014856" cy="1618841"/>
          </a:xfrm>
          <a:prstGeom prst="rect">
            <a:avLst/>
          </a:prstGeom>
          <a:ln>
            <a:noFill/>
          </a:ln>
        </p:spPr>
        <p:txBody>
          <a:bodyPr wrap="square" lIns="0" tIns="0" rIns="0" bIns="0">
            <a:spAutoFit/>
          </a:bodyPr>
          <a:lstStyle/>
          <a:p>
            <a:pPr marL="285750" indent="-285750" algn="just">
              <a:lnSpc>
                <a:spcPct val="150000"/>
              </a:lnSpc>
              <a:buFont typeface="Arial" panose="020B0604020202020204" pitchFamily="34" charset="0"/>
              <a:buChar char="•"/>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后来，吴永光病重，长期在军区总医院住院，而他的汽车停在大楼门口。二女儿吴笑春在隔壁楼上班，一天又是下大雨，她赶着要去火车站买出差的火车票。吴永光的司机看不过去了，说：“我开车送你吧！”吴笑春婉言谢绝了：“爸爸都不随便用车，我办自己的事就更不能用了。我还是坐公共汽车去吧。”说完，就撑伞走向了瓢泼大雨之中。 </a:t>
            </a:r>
          </a:p>
        </p:txBody>
      </p:sp>
      <p:sp>
        <p:nvSpPr>
          <p:cNvPr id="28" name="TextBox 12"/>
          <p:cNvSpPr txBox="1"/>
          <p:nvPr/>
        </p:nvSpPr>
        <p:spPr>
          <a:xfrm>
            <a:off x="10595429" y="801754"/>
            <a:ext cx="1132114" cy="553998"/>
          </a:xfrm>
          <a:prstGeom prst="rect">
            <a:avLst/>
          </a:prstGeom>
          <a:noFill/>
          <a:ln>
            <a:noFill/>
          </a:ln>
        </p:spPr>
        <p:txBody>
          <a:bodyPr wrap="square" lIns="0" tIns="0" rIns="0" bIns="0" rtlCol="0">
            <a:spAutoFit/>
          </a:bodyPr>
          <a:lstStyle/>
          <a:p>
            <a:pPr lvl="0" algn="ctr">
              <a:defRPr/>
            </a:pPr>
            <a:r>
              <a:rPr lang="en-US" altLang="zh-CN"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13</a:t>
            </a:r>
            <a:endPar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endParaRPr>
          </a:p>
        </p:txBody>
      </p:sp>
    </p:spTree>
  </p:cSld>
  <p:clrMapOvr>
    <a:masterClrMapping/>
  </p:clrMapOvr>
  <p:transition spd="slow" advTm="5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stCondLst>
                                            <p:cond delay="0"/>
                                          </p:stCondLst>
                                        </p:cTn>
                                        <p:tgtEl>
                                          <p:spTgt spid="14"/>
                                        </p:tgtEl>
                                      </p:cBhvr>
                                    </p:animEffect>
                                    <p:anim to="0" calcmode="lin" valueType="num">
                                      <p:cBhvr>
                                        <p:cTn id="8" dur="500" fill="hold">
                                          <p:stCondLst>
                                            <p:cond delay="0"/>
                                          </p:stCondLst>
                                        </p:cTn>
                                        <p:tgtEl>
                                          <p:spTgt spid="14"/>
                                        </p:tgtEl>
                                        <p:attrNameLst>
                                          <p:attrName>ppt_x</p:attrName>
                                        </p:attrNameLst>
                                      </p:cBhvr>
                                      <p:tavLst>
                                        <p:tav tm="0">
                                          <p:val>
                                            <p:strVal val="#ppt_x-.05"/>
                                          </p:val>
                                        </p:tav>
                                        <p:tav tm="100000">
                                          <p:val>
                                            <p:strVal val="#ppt_x"/>
                                          </p:val>
                                        </p:tav>
                                      </p:tavLst>
                                    </p:anim>
                                  </p:childTnLst>
                                </p:cTn>
                              </p:par>
                              <p:par>
                                <p:cTn id="9" presetID="10" presetClass="entr" presetSubtype="0" decel="10000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stCondLst>
                                            <p:cond delay="0"/>
                                          </p:stCondLst>
                                        </p:cTn>
                                        <p:tgtEl>
                                          <p:spTgt spid="15"/>
                                        </p:tgtEl>
                                      </p:cBhvr>
                                    </p:animEffect>
                                    <p:anim to="0" calcmode="lin" valueType="num">
                                      <p:cBhvr>
                                        <p:cTn id="12" dur="500" fill="hold">
                                          <p:stCondLst>
                                            <p:cond delay="0"/>
                                          </p:stCondLst>
                                        </p:cTn>
                                        <p:tgtEl>
                                          <p:spTgt spid="15"/>
                                        </p:tgtEl>
                                        <p:attrNameLst>
                                          <p:attrName>ppt_x</p:attrName>
                                        </p:attrNameLst>
                                      </p:cBhvr>
                                      <p:tavLst>
                                        <p:tav tm="0">
                                          <p:val>
                                            <p:strVal val="#ppt_x-.05"/>
                                          </p:val>
                                        </p:tav>
                                        <p:tav tm="100000">
                                          <p:val>
                                            <p:strVal val="#ppt_x"/>
                                          </p:val>
                                        </p:tav>
                                      </p:tavLst>
                                    </p:anim>
                                  </p:childTnLst>
                                </p:cTn>
                              </p:par>
                              <p:par>
                                <p:cTn id="13" presetID="10" presetClass="entr" presetSubtype="0" decel="10000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stCondLst>
                                            <p:cond delay="0"/>
                                          </p:stCondLst>
                                        </p:cTn>
                                        <p:tgtEl>
                                          <p:spTgt spid="24"/>
                                        </p:tgtEl>
                                      </p:cBhvr>
                                    </p:animEffect>
                                    <p:anim to="0" calcmode="lin" valueType="num">
                                      <p:cBhvr>
                                        <p:cTn id="16" dur="500" fill="hold">
                                          <p:stCondLst>
                                            <p:cond delay="0"/>
                                          </p:stCondLst>
                                        </p:cTn>
                                        <p:tgtEl>
                                          <p:spTgt spid="24"/>
                                        </p:tgtEl>
                                        <p:attrNameLst>
                                          <p:attrName>ppt_x</p:attrName>
                                        </p:attrNameLst>
                                      </p:cBhvr>
                                      <p:tavLst>
                                        <p:tav tm="0">
                                          <p:val>
                                            <p:strVal val="#ppt_x-.05"/>
                                          </p:val>
                                        </p:tav>
                                        <p:tav tm="100000">
                                          <p:val>
                                            <p:strVal val="#ppt_x"/>
                                          </p:val>
                                        </p:tav>
                                      </p:tavLst>
                                    </p:anim>
                                  </p:childTnLst>
                                </p:cTn>
                              </p:par>
                              <p:par>
                                <p:cTn id="17" presetID="10" presetClass="entr" presetSubtype="0" decel="10000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stCondLst>
                                            <p:cond delay="0"/>
                                          </p:stCondLst>
                                        </p:cTn>
                                        <p:tgtEl>
                                          <p:spTgt spid="28"/>
                                        </p:tgtEl>
                                      </p:cBhvr>
                                    </p:animEffect>
                                    <p:anim to="0" calcmode="lin" valueType="num">
                                      <p:cBhvr>
                                        <p:cTn id="20" dur="500" fill="hold">
                                          <p:stCondLst>
                                            <p:cond delay="0"/>
                                          </p:stCondLst>
                                        </p:cTn>
                                        <p:tgtEl>
                                          <p:spTgt spid="28"/>
                                        </p:tgtEl>
                                        <p:attrNameLst>
                                          <p:attrName>ppt_x</p:attrName>
                                        </p:attrNameLst>
                                      </p:cBhvr>
                                      <p:tavLst>
                                        <p:tav tm="0">
                                          <p:val>
                                            <p:strVal val="#ppt_x-.05"/>
                                          </p:val>
                                        </p:tav>
                                        <p:tav tm="100000">
                                          <p:val>
                                            <p:strVal val="#ppt_x"/>
                                          </p:val>
                                        </p:tav>
                                      </p:tavLst>
                                    </p:anim>
                                  </p:childTnLst>
                                </p:cTn>
                              </p:par>
                            </p:childTnLst>
                          </p:cTn>
                        </p:par>
                        <p:par>
                          <p:cTn id="21" fill="hold" nodeType="afterGroup">
                            <p:stCondLst>
                              <p:cond delay="500"/>
                            </p:stCondLst>
                            <p:childTnLst>
                              <p:par>
                                <p:cTn id="22" presetID="10" presetClass="entr" presetSubtype="0" decel="100000"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stCondLst>
                                            <p:cond delay="0"/>
                                          </p:stCondLst>
                                        </p:cTn>
                                        <p:tgtEl>
                                          <p:spTgt spid="25"/>
                                        </p:tgtEl>
                                      </p:cBhvr>
                                    </p:animEffect>
                                    <p:anim to="0" calcmode="lin" valueType="num">
                                      <p:cBhvr>
                                        <p:cTn id="25" dur="500" fill="hold">
                                          <p:stCondLst>
                                            <p:cond delay="0"/>
                                          </p:stCondLst>
                                        </p:cTn>
                                        <p:tgtEl>
                                          <p:spTgt spid="25"/>
                                        </p:tgtEl>
                                        <p:attrNameLst>
                                          <p:attrName>ppt_x</p:attrName>
                                        </p:attrNameLst>
                                      </p:cBhvr>
                                      <p:tavLst>
                                        <p:tav tm="0">
                                          <p:val>
                                            <p:strVal val="#ppt_x-.05"/>
                                          </p:val>
                                        </p:tav>
                                        <p:tav tm="100000">
                                          <p:val>
                                            <p:strVal val="#ppt_x"/>
                                          </p:val>
                                        </p:tav>
                                      </p:tavLst>
                                    </p:anim>
                                  </p:childTnLst>
                                </p:cTn>
                              </p:par>
                            </p:childTnLst>
                          </p:cTn>
                        </p:par>
                        <p:par>
                          <p:cTn id="26" fill="hold" nodeType="afterGroup">
                            <p:stCondLst>
                              <p:cond delay="1000"/>
                            </p:stCondLst>
                            <p:childTnLst>
                              <p:par>
                                <p:cTn id="27" presetID="10" presetClass="entr" presetSubtype="0" decel="100000"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stCondLst>
                                            <p:cond delay="0"/>
                                          </p:stCondLst>
                                        </p:cTn>
                                        <p:tgtEl>
                                          <p:spTgt spid="26"/>
                                        </p:tgtEl>
                                      </p:cBhvr>
                                    </p:animEffect>
                                    <p:anim to="0" calcmode="lin" valueType="num">
                                      <p:cBhvr>
                                        <p:cTn id="30" dur="500" fill="hold">
                                          <p:stCondLst>
                                            <p:cond delay="0"/>
                                          </p:stCondLst>
                                        </p:cTn>
                                        <p:tgtEl>
                                          <p:spTgt spid="26"/>
                                        </p:tgtEl>
                                        <p:attrNameLst>
                                          <p:attrName>ppt_x</p:attrName>
                                        </p:attrNameLst>
                                      </p:cBhvr>
                                      <p:tavLst>
                                        <p:tav tm="0">
                                          <p:val>
                                            <p:strVal val="#ppt_x-.05"/>
                                          </p:val>
                                        </p:tav>
                                        <p:tav tm="100000">
                                          <p:val>
                                            <p:strVal val="#ppt_x"/>
                                          </p:val>
                                        </p:tav>
                                      </p:tavLst>
                                    </p:anim>
                                  </p:childTnLst>
                                </p:cTn>
                              </p:par>
                            </p:childTnLst>
                          </p:cTn>
                        </p:par>
                        <p:par>
                          <p:cTn id="31" fill="hold" nodeType="afterGroup">
                            <p:stCondLst>
                              <p:cond delay="1500"/>
                            </p:stCondLst>
                            <p:childTnLst>
                              <p:par>
                                <p:cTn id="32" presetID="10" presetClass="entr" presetSubtype="0" decel="100000" fill="hold" grpId="0"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stCondLst>
                                            <p:cond delay="0"/>
                                          </p:stCondLst>
                                        </p:cTn>
                                        <p:tgtEl>
                                          <p:spTgt spid="27"/>
                                        </p:tgtEl>
                                      </p:cBhvr>
                                    </p:animEffect>
                                    <p:anim to="0" calcmode="lin" valueType="num">
                                      <p:cBhvr>
                                        <p:cTn id="35" dur="500" fill="hold">
                                          <p:stCondLst>
                                            <p:cond delay="0"/>
                                          </p:stCondLst>
                                        </p:cTn>
                                        <p:tgtEl>
                                          <p:spTgt spid="27"/>
                                        </p:tgtEl>
                                        <p:attrNameLst>
                                          <p:attrName>ppt_x</p:attrName>
                                        </p:attrNameLst>
                                      </p:cBhvr>
                                      <p:tavLst>
                                        <p:tav tm="0">
                                          <p:val>
                                            <p:strVal val="#ppt_x-.05"/>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5" grpId="0"/>
      <p:bldP spid="26" grpId="0"/>
      <p:bldP spid="27" grpId="0"/>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3" name="组合 12"/>
          <p:cNvGrpSpPr/>
          <p:nvPr/>
        </p:nvGrpSpPr>
        <p:grpSpPr>
          <a:xfrm>
            <a:off x="-529" y="-297"/>
            <a:ext cx="12193057" cy="6858594"/>
            <a:chOff x="-529" y="-297"/>
            <a:chExt cx="12193057" cy="6858594"/>
          </a:xfrm>
        </p:grpSpPr>
        <p:pic>
          <p:nvPicPr>
            <p:cNvPr id="12" name="图片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9" y="-297"/>
              <a:ext cx="12193057" cy="6858594"/>
            </a:xfrm>
            <a:prstGeom prst="rect">
              <a:avLst/>
            </a:prstGeom>
          </p:spPr>
        </p:pic>
        <p:sp>
          <p:nvSpPr>
            <p:cNvPr id="9" name="矩形: 圆角 8"/>
            <p:cNvSpPr/>
            <p:nvPr/>
          </p:nvSpPr>
          <p:spPr>
            <a:xfrm flipH="1">
              <a:off x="330199" y="292100"/>
              <a:ext cx="11531600" cy="6273800"/>
            </a:xfrm>
            <a:prstGeom prst="roundRect">
              <a:avLst>
                <a:gd name="adj" fmla="val 4116"/>
              </a:avLst>
            </a:prstGeom>
            <a:solidFill>
              <a:srgbClr val="FFFFFF"/>
            </a:solidFill>
            <a:ln w="38100">
              <a:solidFill>
                <a:srgbClr val="FFD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TextBox 12"/>
          <p:cNvSpPr txBox="1"/>
          <p:nvPr/>
        </p:nvSpPr>
        <p:spPr>
          <a:xfrm>
            <a:off x="3352800" y="801754"/>
            <a:ext cx="5486400" cy="553998"/>
          </a:xfrm>
          <a:prstGeom prst="rect">
            <a:avLst/>
          </a:prstGeom>
          <a:noFill/>
          <a:ln>
            <a:noFill/>
          </a:ln>
        </p:spPr>
        <p:txBody>
          <a:bodyPr wrap="square" lIns="0" tIns="0" rIns="0" bIns="0" rtlCol="0">
            <a:spAutoFit/>
          </a:bodyPr>
          <a:lstStyle/>
          <a:p>
            <a:pPr lvl="0" algn="ctr">
              <a:defRPr/>
            </a:pPr>
            <a:r>
              <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吴德峰走后门没门</a:t>
            </a:r>
          </a:p>
        </p:txBody>
      </p:sp>
      <p:grpSp>
        <p:nvGrpSpPr>
          <p:cNvPr id="15" name="组合 14"/>
          <p:cNvGrpSpPr/>
          <p:nvPr/>
        </p:nvGrpSpPr>
        <p:grpSpPr>
          <a:xfrm>
            <a:off x="2576512" y="1023923"/>
            <a:ext cx="7038976" cy="109660"/>
            <a:chOff x="1761776" y="1190808"/>
            <a:chExt cx="8274582" cy="128910"/>
          </a:xfrm>
        </p:grpSpPr>
        <p:grpSp>
          <p:nvGrpSpPr>
            <p:cNvPr id="16" name="组合 15"/>
            <p:cNvGrpSpPr/>
            <p:nvPr/>
          </p:nvGrpSpPr>
          <p:grpSpPr>
            <a:xfrm>
              <a:off x="9402228" y="1190808"/>
              <a:ext cx="634130" cy="128910"/>
              <a:chOff x="5778935" y="5578946"/>
              <a:chExt cx="634130" cy="128910"/>
            </a:xfrm>
            <a:gradFill>
              <a:gsLst>
                <a:gs pos="100000">
                  <a:srgbClr val="B41510"/>
                </a:gs>
                <a:gs pos="0">
                  <a:srgbClr val="E41B14"/>
                </a:gs>
              </a:gsLst>
              <a:lin ang="2700000" scaled="0"/>
            </a:gradFill>
          </p:grpSpPr>
          <p:sp>
            <p:nvSpPr>
              <p:cNvPr id="21"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2"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3"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nvGrpSpPr>
            <p:cNvPr id="17" name="组合 16"/>
            <p:cNvGrpSpPr/>
            <p:nvPr/>
          </p:nvGrpSpPr>
          <p:grpSpPr>
            <a:xfrm>
              <a:off x="1761776" y="1190808"/>
              <a:ext cx="634130" cy="128910"/>
              <a:chOff x="5778935" y="5578946"/>
              <a:chExt cx="634130" cy="128910"/>
            </a:xfrm>
            <a:gradFill>
              <a:gsLst>
                <a:gs pos="100000">
                  <a:srgbClr val="B41510"/>
                </a:gs>
                <a:gs pos="0">
                  <a:srgbClr val="E41B14"/>
                </a:gs>
              </a:gsLst>
              <a:lin ang="2700000" scaled="0"/>
            </a:gradFill>
          </p:grpSpPr>
          <p:sp>
            <p:nvSpPr>
              <p:cNvPr id="18"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19"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0"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pic>
        <p:nvPicPr>
          <p:cNvPr id="24" name="图片 2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7077" y="778939"/>
            <a:ext cx="917420" cy="592661"/>
          </a:xfrm>
          <a:prstGeom prst="rect">
            <a:avLst/>
          </a:prstGeom>
        </p:spPr>
      </p:pic>
      <p:sp>
        <p:nvSpPr>
          <p:cNvPr id="25" name="矩形 24"/>
          <p:cNvSpPr/>
          <p:nvPr/>
        </p:nvSpPr>
        <p:spPr>
          <a:xfrm>
            <a:off x="2084081" y="1920079"/>
            <a:ext cx="9071733" cy="1203343"/>
          </a:xfrm>
          <a:prstGeom prst="rect">
            <a:avLst/>
          </a:prstGeom>
          <a:ln>
            <a:noFill/>
          </a:ln>
        </p:spPr>
        <p:txBody>
          <a:bodyPr wrap="square" lIns="0" tIns="0" rIns="0" bIns="0">
            <a:spAutoFit/>
          </a:bodyPr>
          <a:lstStyle/>
          <a:p>
            <a:pPr algn="just">
              <a:lnSpc>
                <a:spcPct val="150000"/>
              </a:lnSpc>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 解放后，吴德峰长期担任政法战线的领导工作。有一次，他继母的一个侄儿因为当过国民党特务而被人民政府逮捕，亲戚前来求情，他严肃地说：“我们是共产党，不是国民党，求情无济于事”。亲戚无功而返。</a:t>
            </a:r>
          </a:p>
        </p:txBody>
      </p:sp>
      <p:sp>
        <p:nvSpPr>
          <p:cNvPr id="26" name="矩形 25"/>
          <p:cNvSpPr/>
          <p:nvPr/>
        </p:nvSpPr>
        <p:spPr>
          <a:xfrm>
            <a:off x="2084082" y="3627401"/>
            <a:ext cx="6257364" cy="2034339"/>
          </a:xfrm>
          <a:prstGeom prst="rect">
            <a:avLst/>
          </a:prstGeom>
          <a:ln>
            <a:noFill/>
          </a:ln>
        </p:spPr>
        <p:txBody>
          <a:bodyPr wrap="square" lIns="0" tIns="0" rIns="0" bIns="0">
            <a:spAutoFit/>
          </a:bodyPr>
          <a:lstStyle/>
          <a:p>
            <a:pPr algn="just">
              <a:lnSpc>
                <a:spcPct val="150000"/>
              </a:lnSpc>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镇压反革命时，吴德峰的胞弟吴世悉被群众举报，当地政府认定他有罪，便派人到武汉将其抓回保康县。亲属们到武汉求时任武汉市长的吴德峰帮忙，让他给当地政府打招呼关照。吴德峰不但没做打招呼的工作，反而一直说服亲属，要严格按照当地政府的政策办。</a:t>
            </a:r>
          </a:p>
        </p:txBody>
      </p:sp>
      <p:sp>
        <p:nvSpPr>
          <p:cNvPr id="27" name="矩形: 圆角 26"/>
          <p:cNvSpPr/>
          <p:nvPr/>
        </p:nvSpPr>
        <p:spPr>
          <a:xfrm>
            <a:off x="985905" y="2145233"/>
            <a:ext cx="753035" cy="753035"/>
          </a:xfrm>
          <a:prstGeom prst="roundRect">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黑体 CN Bold" panose="020B0800000000000000" pitchFamily="34" charset="-122"/>
                <a:ea typeface="思源黑体 CN Bold" panose="020B0800000000000000" pitchFamily="34" charset="-122"/>
              </a:rPr>
              <a:t>01</a:t>
            </a:r>
            <a:endParaRPr lang="zh-CN" altLang="en-US" sz="2400">
              <a:latin typeface="思源黑体 CN Bold" panose="020B0800000000000000" pitchFamily="34" charset="-122"/>
              <a:ea typeface="思源黑体 CN Bold" panose="020B0800000000000000" pitchFamily="34" charset="-122"/>
            </a:endParaRPr>
          </a:p>
        </p:txBody>
      </p:sp>
      <p:sp>
        <p:nvSpPr>
          <p:cNvPr id="28" name="矩形: 圆角 27"/>
          <p:cNvSpPr/>
          <p:nvPr/>
        </p:nvSpPr>
        <p:spPr>
          <a:xfrm>
            <a:off x="985905" y="4268053"/>
            <a:ext cx="753035" cy="753035"/>
          </a:xfrm>
          <a:prstGeom prst="roundRect">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黑体 CN Bold" panose="020B0800000000000000" pitchFamily="34" charset="-122"/>
                <a:ea typeface="思源黑体 CN Bold" panose="020B0800000000000000" pitchFamily="34" charset="-122"/>
              </a:rPr>
              <a:t>02</a:t>
            </a:r>
            <a:endParaRPr lang="zh-CN" altLang="en-US" sz="2400">
              <a:latin typeface="思源黑体 CN Bold" panose="020B0800000000000000" pitchFamily="34" charset="-122"/>
              <a:ea typeface="思源黑体 CN Bold" panose="020B0800000000000000" pitchFamily="34" charset="-122"/>
            </a:endParaRPr>
          </a:p>
        </p:txBody>
      </p:sp>
      <p:pic>
        <p:nvPicPr>
          <p:cNvPr id="29" name="图片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92028" y="3280228"/>
            <a:ext cx="2612571" cy="2612571"/>
          </a:xfrm>
          <a:prstGeom prst="rect">
            <a:avLst/>
          </a:prstGeom>
        </p:spPr>
      </p:pic>
      <p:sp>
        <p:nvSpPr>
          <p:cNvPr id="30" name="TextBox 12"/>
          <p:cNvSpPr txBox="1"/>
          <p:nvPr/>
        </p:nvSpPr>
        <p:spPr>
          <a:xfrm>
            <a:off x="10595429" y="801754"/>
            <a:ext cx="1132114" cy="553998"/>
          </a:xfrm>
          <a:prstGeom prst="rect">
            <a:avLst/>
          </a:prstGeom>
          <a:noFill/>
          <a:ln>
            <a:noFill/>
          </a:ln>
        </p:spPr>
        <p:txBody>
          <a:bodyPr wrap="square" lIns="0" tIns="0" rIns="0" bIns="0" rtlCol="0">
            <a:spAutoFit/>
          </a:bodyPr>
          <a:lstStyle/>
          <a:p>
            <a:pPr lvl="0" algn="ctr">
              <a:defRPr/>
            </a:pPr>
            <a:r>
              <a:rPr lang="en-US" altLang="zh-CN"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14</a:t>
            </a:r>
            <a:endPar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stCondLst>
                                            <p:cond delay="0"/>
                                          </p:stCondLst>
                                        </p:cTn>
                                        <p:tgtEl>
                                          <p:spTgt spid="14"/>
                                        </p:tgtEl>
                                      </p:cBhvr>
                                    </p:animEffect>
                                    <p:anim to="0" calcmode="lin" valueType="num">
                                      <p:cBhvr>
                                        <p:cTn id="8" dur="500" fill="hold">
                                          <p:stCondLst>
                                            <p:cond delay="0"/>
                                          </p:stCondLst>
                                        </p:cTn>
                                        <p:tgtEl>
                                          <p:spTgt spid="14"/>
                                        </p:tgtEl>
                                        <p:attrNameLst>
                                          <p:attrName>ppt_x</p:attrName>
                                        </p:attrNameLst>
                                      </p:cBhvr>
                                      <p:tavLst>
                                        <p:tav tm="0">
                                          <p:val>
                                            <p:strVal val="#ppt_x-.05"/>
                                          </p:val>
                                        </p:tav>
                                        <p:tav tm="100000">
                                          <p:val>
                                            <p:strVal val="#ppt_x"/>
                                          </p:val>
                                        </p:tav>
                                      </p:tavLst>
                                    </p:anim>
                                  </p:childTnLst>
                                </p:cTn>
                              </p:par>
                              <p:par>
                                <p:cTn id="9" presetID="10" presetClass="entr" presetSubtype="0" decel="10000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stCondLst>
                                            <p:cond delay="0"/>
                                          </p:stCondLst>
                                        </p:cTn>
                                        <p:tgtEl>
                                          <p:spTgt spid="15"/>
                                        </p:tgtEl>
                                      </p:cBhvr>
                                    </p:animEffect>
                                    <p:anim to="0" calcmode="lin" valueType="num">
                                      <p:cBhvr>
                                        <p:cTn id="12" dur="500" fill="hold">
                                          <p:stCondLst>
                                            <p:cond delay="0"/>
                                          </p:stCondLst>
                                        </p:cTn>
                                        <p:tgtEl>
                                          <p:spTgt spid="15"/>
                                        </p:tgtEl>
                                        <p:attrNameLst>
                                          <p:attrName>ppt_x</p:attrName>
                                        </p:attrNameLst>
                                      </p:cBhvr>
                                      <p:tavLst>
                                        <p:tav tm="0">
                                          <p:val>
                                            <p:strVal val="#ppt_x-.05"/>
                                          </p:val>
                                        </p:tav>
                                        <p:tav tm="100000">
                                          <p:val>
                                            <p:strVal val="#ppt_x"/>
                                          </p:val>
                                        </p:tav>
                                      </p:tavLst>
                                    </p:anim>
                                  </p:childTnLst>
                                </p:cTn>
                              </p:par>
                              <p:par>
                                <p:cTn id="13" presetID="10" presetClass="entr" presetSubtype="0" decel="10000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stCondLst>
                                            <p:cond delay="0"/>
                                          </p:stCondLst>
                                        </p:cTn>
                                        <p:tgtEl>
                                          <p:spTgt spid="24"/>
                                        </p:tgtEl>
                                      </p:cBhvr>
                                    </p:animEffect>
                                    <p:anim to="0" calcmode="lin" valueType="num">
                                      <p:cBhvr>
                                        <p:cTn id="16" dur="500" fill="hold">
                                          <p:stCondLst>
                                            <p:cond delay="0"/>
                                          </p:stCondLst>
                                        </p:cTn>
                                        <p:tgtEl>
                                          <p:spTgt spid="24"/>
                                        </p:tgtEl>
                                        <p:attrNameLst>
                                          <p:attrName>ppt_x</p:attrName>
                                        </p:attrNameLst>
                                      </p:cBhvr>
                                      <p:tavLst>
                                        <p:tav tm="0">
                                          <p:val>
                                            <p:strVal val="#ppt_x-.05"/>
                                          </p:val>
                                        </p:tav>
                                        <p:tav tm="100000">
                                          <p:val>
                                            <p:strVal val="#ppt_x"/>
                                          </p:val>
                                        </p:tav>
                                      </p:tavLst>
                                    </p:anim>
                                  </p:childTnLst>
                                </p:cTn>
                              </p:par>
                              <p:par>
                                <p:cTn id="17" presetID="10" presetClass="entr" presetSubtype="0" decel="10000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stCondLst>
                                            <p:cond delay="0"/>
                                          </p:stCondLst>
                                        </p:cTn>
                                        <p:tgtEl>
                                          <p:spTgt spid="30"/>
                                        </p:tgtEl>
                                      </p:cBhvr>
                                    </p:animEffect>
                                    <p:anim to="0" calcmode="lin" valueType="num">
                                      <p:cBhvr>
                                        <p:cTn id="20" dur="500" fill="hold">
                                          <p:stCondLst>
                                            <p:cond delay="0"/>
                                          </p:stCondLst>
                                        </p:cTn>
                                        <p:tgtEl>
                                          <p:spTgt spid="30"/>
                                        </p:tgtEl>
                                        <p:attrNameLst>
                                          <p:attrName>ppt_x</p:attrName>
                                        </p:attrNameLst>
                                      </p:cBhvr>
                                      <p:tavLst>
                                        <p:tav tm="0">
                                          <p:val>
                                            <p:strVal val="#ppt_x-.05"/>
                                          </p:val>
                                        </p:tav>
                                        <p:tav tm="100000">
                                          <p:val>
                                            <p:strVal val="#ppt_x"/>
                                          </p:val>
                                        </p:tav>
                                      </p:tavLst>
                                    </p:anim>
                                  </p:childTnLst>
                                </p:cTn>
                              </p:par>
                            </p:childTnLst>
                          </p:cTn>
                        </p:par>
                        <p:par>
                          <p:cTn id="21" fill="hold" nodeType="afterGroup">
                            <p:stCondLst>
                              <p:cond delay="500"/>
                            </p:stCondLst>
                            <p:childTnLst>
                              <p:par>
                                <p:cTn id="22" presetID="10" presetClass="entr" presetSubtype="0" fill="hold" grpId="0" nodeType="afterEffect">
                                  <p:stCondLst>
                                    <p:cond delay="0"/>
                                  </p:stCondLst>
                                  <p:iterate type="wd">
                                    <p:tmPct val="10000"/>
                                  </p:iterate>
                                  <p:childTnLst>
                                    <p:set>
                                      <p:cBhvr>
                                        <p:cTn id="23" dur="1" fill="hold">
                                          <p:stCondLst>
                                            <p:cond delay="0"/>
                                          </p:stCondLst>
                                        </p:cTn>
                                        <p:tgtEl>
                                          <p:spTgt spid="27"/>
                                        </p:tgtEl>
                                        <p:attrNameLst>
                                          <p:attrName>style.visibility</p:attrName>
                                        </p:attrNameLst>
                                      </p:cBhvr>
                                      <p:to>
                                        <p:strVal val="visible"/>
                                      </p:to>
                                    </p:set>
                                    <p:anim to="0" calcmode="lin" valueType="num">
                                      <p:cBhvr>
                                        <p:cTn id="24" dur="500" decel="100000" fill="hold">
                                          <p:stCondLst>
                                            <p:cond delay="0"/>
                                          </p:stCondLst>
                                        </p:cTn>
                                        <p:tgtEl>
                                          <p:spTgt spid="27"/>
                                        </p:tgtEl>
                                        <p:attrNameLst>
                                          <p:attrName>ppt_y</p:attrName>
                                        </p:attrNameLst>
                                      </p:cBhvr>
                                      <p:tavLst>
                                        <p:tav tm="0">
                                          <p:val>
                                            <p:strVal val="ppt_y-0.02"/>
                                          </p:val>
                                        </p:tav>
                                        <p:tav tm="100000">
                                          <p:val>
                                            <p:strVal val="#ppt_y"/>
                                          </p:val>
                                        </p:tav>
                                      </p:tavLst>
                                    </p:anim>
                                    <p:animEffect transition="in" filter="fade">
                                      <p:cBhvr>
                                        <p:cTn id="25" dur="500">
                                          <p:stCondLst>
                                            <p:cond delay="0"/>
                                          </p:stCondLst>
                                        </p:cTn>
                                        <p:tgtEl>
                                          <p:spTgt spid="27"/>
                                        </p:tgtEl>
                                      </p:cBhvr>
                                    </p:animEffect>
                                    <p:animScale>
                                      <p:cBhvr>
                                        <p:cTn id="26" dur="500" decel="100000" fill="hold">
                                          <p:stCondLst>
                                            <p:cond delay="0"/>
                                          </p:stCondLst>
                                        </p:cTn>
                                        <p:tgtEl>
                                          <p:spTgt spid="27"/>
                                        </p:tgtEl>
                                      </p:cBhvr>
                                      <p:by x="100000" y="100000"/>
                                      <p:from x="110000" y="110000"/>
                                      <p:to x="100000" y="100000"/>
                                    </p:animScale>
                                  </p:childTnLst>
                                </p:cTn>
                              </p:par>
                            </p:childTnLst>
                          </p:cTn>
                        </p:par>
                        <p:par>
                          <p:cTn id="27" fill="hold" nodeType="afterGroup">
                            <p:stCondLst>
                              <p:cond delay="1000"/>
                            </p:stCondLst>
                            <p:childTnLst>
                              <p:par>
                                <p:cTn id="28" presetID="10" presetClass="entr" presetSubtype="0" fill="hold" grpId="0" nodeType="afterEffect">
                                  <p:stCondLst>
                                    <p:cond delay="0"/>
                                  </p:stCondLst>
                                  <p:iterate type="wd">
                                    <p:tmPct val="10000"/>
                                  </p:iterate>
                                  <p:childTnLst>
                                    <p:set>
                                      <p:cBhvr>
                                        <p:cTn id="29" dur="1" fill="hold">
                                          <p:stCondLst>
                                            <p:cond delay="0"/>
                                          </p:stCondLst>
                                        </p:cTn>
                                        <p:tgtEl>
                                          <p:spTgt spid="25"/>
                                        </p:tgtEl>
                                        <p:attrNameLst>
                                          <p:attrName>style.visibility</p:attrName>
                                        </p:attrNameLst>
                                      </p:cBhvr>
                                      <p:to>
                                        <p:strVal val="visible"/>
                                      </p:to>
                                    </p:set>
                                    <p:anim to="0" calcmode="lin" valueType="num">
                                      <p:cBhvr>
                                        <p:cTn id="30" dur="500" decel="100000" fill="hold">
                                          <p:stCondLst>
                                            <p:cond delay="0"/>
                                          </p:stCondLst>
                                        </p:cTn>
                                        <p:tgtEl>
                                          <p:spTgt spid="25"/>
                                        </p:tgtEl>
                                        <p:attrNameLst>
                                          <p:attrName>ppt_y</p:attrName>
                                        </p:attrNameLst>
                                      </p:cBhvr>
                                      <p:tavLst>
                                        <p:tav tm="0">
                                          <p:val>
                                            <p:strVal val="ppt_y-0.02"/>
                                          </p:val>
                                        </p:tav>
                                        <p:tav tm="100000">
                                          <p:val>
                                            <p:strVal val="#ppt_y"/>
                                          </p:val>
                                        </p:tav>
                                      </p:tavLst>
                                    </p:anim>
                                    <p:animEffect transition="in" filter="fade">
                                      <p:cBhvr>
                                        <p:cTn id="31" dur="500">
                                          <p:stCondLst>
                                            <p:cond delay="0"/>
                                          </p:stCondLst>
                                        </p:cTn>
                                        <p:tgtEl>
                                          <p:spTgt spid="25"/>
                                        </p:tgtEl>
                                      </p:cBhvr>
                                    </p:animEffect>
                                    <p:animScale>
                                      <p:cBhvr>
                                        <p:cTn id="32" dur="500" decel="100000" fill="hold">
                                          <p:stCondLst>
                                            <p:cond delay="0"/>
                                          </p:stCondLst>
                                        </p:cTn>
                                        <p:tgtEl>
                                          <p:spTgt spid="25"/>
                                        </p:tgtEl>
                                      </p:cBhvr>
                                      <p:by x="100000" y="100000"/>
                                      <p:from x="110000" y="110000"/>
                                      <p:to x="100000" y="100000"/>
                                    </p:animScale>
                                  </p:childTnLst>
                                </p:cTn>
                              </p:par>
                            </p:childTnLst>
                          </p:cTn>
                        </p:par>
                        <p:par>
                          <p:cTn id="33" fill="hold" nodeType="afterGroup">
                            <p:stCondLst>
                              <p:cond delay="1500"/>
                            </p:stCondLst>
                            <p:childTnLst>
                              <p:par>
                                <p:cTn id="34" presetID="10" presetClass="entr" presetSubtype="0" fill="hold" grpId="0" nodeType="afterEffect">
                                  <p:stCondLst>
                                    <p:cond delay="0"/>
                                  </p:stCondLst>
                                  <p:iterate type="wd">
                                    <p:tmPct val="10000"/>
                                  </p:iterate>
                                  <p:childTnLst>
                                    <p:set>
                                      <p:cBhvr>
                                        <p:cTn id="35" dur="1" fill="hold">
                                          <p:stCondLst>
                                            <p:cond delay="0"/>
                                          </p:stCondLst>
                                        </p:cTn>
                                        <p:tgtEl>
                                          <p:spTgt spid="28"/>
                                        </p:tgtEl>
                                        <p:attrNameLst>
                                          <p:attrName>style.visibility</p:attrName>
                                        </p:attrNameLst>
                                      </p:cBhvr>
                                      <p:to>
                                        <p:strVal val="visible"/>
                                      </p:to>
                                    </p:set>
                                    <p:anim to="0" calcmode="lin" valueType="num">
                                      <p:cBhvr>
                                        <p:cTn id="36" dur="500" decel="100000" fill="hold">
                                          <p:stCondLst>
                                            <p:cond delay="0"/>
                                          </p:stCondLst>
                                        </p:cTn>
                                        <p:tgtEl>
                                          <p:spTgt spid="28"/>
                                        </p:tgtEl>
                                        <p:attrNameLst>
                                          <p:attrName>ppt_y</p:attrName>
                                        </p:attrNameLst>
                                      </p:cBhvr>
                                      <p:tavLst>
                                        <p:tav tm="0">
                                          <p:val>
                                            <p:strVal val="ppt_y-0.02"/>
                                          </p:val>
                                        </p:tav>
                                        <p:tav tm="100000">
                                          <p:val>
                                            <p:strVal val="#ppt_y"/>
                                          </p:val>
                                        </p:tav>
                                      </p:tavLst>
                                    </p:anim>
                                    <p:animEffect transition="in" filter="fade">
                                      <p:cBhvr>
                                        <p:cTn id="37" dur="500">
                                          <p:stCondLst>
                                            <p:cond delay="0"/>
                                          </p:stCondLst>
                                        </p:cTn>
                                        <p:tgtEl>
                                          <p:spTgt spid="28"/>
                                        </p:tgtEl>
                                      </p:cBhvr>
                                    </p:animEffect>
                                    <p:animScale>
                                      <p:cBhvr>
                                        <p:cTn id="38" dur="500" decel="100000" fill="hold">
                                          <p:stCondLst>
                                            <p:cond delay="0"/>
                                          </p:stCondLst>
                                        </p:cTn>
                                        <p:tgtEl>
                                          <p:spTgt spid="28"/>
                                        </p:tgtEl>
                                      </p:cBhvr>
                                      <p:by x="100000" y="100000"/>
                                      <p:from x="110000" y="110000"/>
                                      <p:to x="100000" y="100000"/>
                                    </p:animScale>
                                  </p:childTnLst>
                                </p:cTn>
                              </p:par>
                            </p:childTnLst>
                          </p:cTn>
                        </p:par>
                        <p:par>
                          <p:cTn id="39" fill="hold" nodeType="afterGroup">
                            <p:stCondLst>
                              <p:cond delay="2000"/>
                            </p:stCondLst>
                            <p:childTnLst>
                              <p:par>
                                <p:cTn id="40" presetID="10" presetClass="entr" presetSubtype="0" fill="hold" grpId="0" nodeType="afterEffect">
                                  <p:stCondLst>
                                    <p:cond delay="0"/>
                                  </p:stCondLst>
                                  <p:iterate type="wd">
                                    <p:tmPct val="10000"/>
                                  </p:iterate>
                                  <p:childTnLst>
                                    <p:set>
                                      <p:cBhvr>
                                        <p:cTn id="41" dur="1" fill="hold">
                                          <p:stCondLst>
                                            <p:cond delay="0"/>
                                          </p:stCondLst>
                                        </p:cTn>
                                        <p:tgtEl>
                                          <p:spTgt spid="26"/>
                                        </p:tgtEl>
                                        <p:attrNameLst>
                                          <p:attrName>style.visibility</p:attrName>
                                        </p:attrNameLst>
                                      </p:cBhvr>
                                      <p:to>
                                        <p:strVal val="visible"/>
                                      </p:to>
                                    </p:set>
                                    <p:anim to="0" calcmode="lin" valueType="num">
                                      <p:cBhvr>
                                        <p:cTn id="42" dur="500" decel="100000" fill="hold">
                                          <p:stCondLst>
                                            <p:cond delay="0"/>
                                          </p:stCondLst>
                                        </p:cTn>
                                        <p:tgtEl>
                                          <p:spTgt spid="26"/>
                                        </p:tgtEl>
                                        <p:attrNameLst>
                                          <p:attrName>ppt_y</p:attrName>
                                        </p:attrNameLst>
                                      </p:cBhvr>
                                      <p:tavLst>
                                        <p:tav tm="0">
                                          <p:val>
                                            <p:strVal val="ppt_y-0.02"/>
                                          </p:val>
                                        </p:tav>
                                        <p:tav tm="100000">
                                          <p:val>
                                            <p:strVal val="#ppt_y"/>
                                          </p:val>
                                        </p:tav>
                                      </p:tavLst>
                                    </p:anim>
                                    <p:animEffect transition="in" filter="fade">
                                      <p:cBhvr>
                                        <p:cTn id="43" dur="500">
                                          <p:stCondLst>
                                            <p:cond delay="0"/>
                                          </p:stCondLst>
                                        </p:cTn>
                                        <p:tgtEl>
                                          <p:spTgt spid="26"/>
                                        </p:tgtEl>
                                      </p:cBhvr>
                                    </p:animEffect>
                                    <p:animScale>
                                      <p:cBhvr>
                                        <p:cTn id="44" dur="500" decel="100000" fill="hold">
                                          <p:stCondLst>
                                            <p:cond delay="0"/>
                                          </p:stCondLst>
                                        </p:cTn>
                                        <p:tgtEl>
                                          <p:spTgt spid="26"/>
                                        </p:tgtEl>
                                      </p:cBhvr>
                                      <p:by x="100000" y="100000"/>
                                      <p:from x="110000" y="110000"/>
                                      <p:to x="100000" y="100000"/>
                                    </p:animScale>
                                  </p:childTnLst>
                                </p:cTn>
                              </p:par>
                            </p:childTnLst>
                          </p:cTn>
                        </p:par>
                        <p:par>
                          <p:cTn id="45" fill="hold" nodeType="afterGroup">
                            <p:stCondLst>
                              <p:cond delay="2500"/>
                            </p:stCondLst>
                            <p:childTnLst>
                              <p:par>
                                <p:cTn id="46" presetID="10" presetClass="entr" presetSubtype="0" fill="hold" nodeType="afterEffect">
                                  <p:stCondLst>
                                    <p:cond delay="0"/>
                                  </p:stCondLst>
                                  <p:iterate type="wd">
                                    <p:tmPct val="10000"/>
                                  </p:iterate>
                                  <p:childTnLst>
                                    <p:set>
                                      <p:cBhvr>
                                        <p:cTn id="47" dur="1" fill="hold">
                                          <p:stCondLst>
                                            <p:cond delay="0"/>
                                          </p:stCondLst>
                                        </p:cTn>
                                        <p:tgtEl>
                                          <p:spTgt spid="29"/>
                                        </p:tgtEl>
                                        <p:attrNameLst>
                                          <p:attrName>style.visibility</p:attrName>
                                        </p:attrNameLst>
                                      </p:cBhvr>
                                      <p:to>
                                        <p:strVal val="visible"/>
                                      </p:to>
                                    </p:set>
                                    <p:anim to="0" calcmode="lin" valueType="num">
                                      <p:cBhvr>
                                        <p:cTn id="48" dur="500" decel="100000" fill="hold">
                                          <p:stCondLst>
                                            <p:cond delay="0"/>
                                          </p:stCondLst>
                                        </p:cTn>
                                        <p:tgtEl>
                                          <p:spTgt spid="29"/>
                                        </p:tgtEl>
                                        <p:attrNameLst>
                                          <p:attrName>ppt_y</p:attrName>
                                        </p:attrNameLst>
                                      </p:cBhvr>
                                      <p:tavLst>
                                        <p:tav tm="0">
                                          <p:val>
                                            <p:strVal val="ppt_y-0.02"/>
                                          </p:val>
                                        </p:tav>
                                        <p:tav tm="100000">
                                          <p:val>
                                            <p:strVal val="#ppt_y"/>
                                          </p:val>
                                        </p:tav>
                                      </p:tavLst>
                                    </p:anim>
                                    <p:animEffect transition="in" filter="fade">
                                      <p:cBhvr>
                                        <p:cTn id="49" dur="500">
                                          <p:stCondLst>
                                            <p:cond delay="0"/>
                                          </p:stCondLst>
                                        </p:cTn>
                                        <p:tgtEl>
                                          <p:spTgt spid="29"/>
                                        </p:tgtEl>
                                      </p:cBhvr>
                                    </p:animEffect>
                                    <p:animScale>
                                      <p:cBhvr>
                                        <p:cTn id="50" dur="500" decel="100000" fill="hold">
                                          <p:stCondLst>
                                            <p:cond delay="0"/>
                                          </p:stCondLst>
                                        </p:cTn>
                                        <p:tgtEl>
                                          <p:spTgt spid="29"/>
                                        </p:tgtEl>
                                      </p:cBhvr>
                                      <p:by x="100000" y="100000"/>
                                      <p:from x="110000" y="110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5" grpId="0"/>
      <p:bldP spid="26" grpId="0"/>
      <p:bldP spid="27" grpId="0" animBg="1"/>
      <p:bldP spid="2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3" name="组合 12"/>
          <p:cNvGrpSpPr/>
          <p:nvPr/>
        </p:nvGrpSpPr>
        <p:grpSpPr>
          <a:xfrm>
            <a:off x="-529" y="-297"/>
            <a:ext cx="12193057" cy="6858594"/>
            <a:chOff x="-529" y="-297"/>
            <a:chExt cx="12193057" cy="6858594"/>
          </a:xfrm>
        </p:grpSpPr>
        <p:pic>
          <p:nvPicPr>
            <p:cNvPr id="12" name="图片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9" y="-297"/>
              <a:ext cx="12193057" cy="6858594"/>
            </a:xfrm>
            <a:prstGeom prst="rect">
              <a:avLst/>
            </a:prstGeom>
          </p:spPr>
        </p:pic>
        <p:sp>
          <p:nvSpPr>
            <p:cNvPr id="9" name="矩形: 圆角 8"/>
            <p:cNvSpPr/>
            <p:nvPr/>
          </p:nvSpPr>
          <p:spPr>
            <a:xfrm flipH="1">
              <a:off x="330199" y="292100"/>
              <a:ext cx="11531600" cy="6273800"/>
            </a:xfrm>
            <a:prstGeom prst="roundRect">
              <a:avLst>
                <a:gd name="adj" fmla="val 4116"/>
              </a:avLst>
            </a:prstGeom>
            <a:solidFill>
              <a:srgbClr val="FFFFFF"/>
            </a:solidFill>
            <a:ln w="38100">
              <a:solidFill>
                <a:srgbClr val="FFD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TextBox 12"/>
          <p:cNvSpPr txBox="1"/>
          <p:nvPr/>
        </p:nvSpPr>
        <p:spPr>
          <a:xfrm>
            <a:off x="3352800" y="801754"/>
            <a:ext cx="5486400" cy="553998"/>
          </a:xfrm>
          <a:prstGeom prst="rect">
            <a:avLst/>
          </a:prstGeom>
          <a:noFill/>
          <a:ln>
            <a:noFill/>
          </a:ln>
        </p:spPr>
        <p:txBody>
          <a:bodyPr wrap="square" lIns="0" tIns="0" rIns="0" bIns="0" rtlCol="0">
            <a:spAutoFit/>
          </a:bodyPr>
          <a:lstStyle/>
          <a:p>
            <a:pPr lvl="0" algn="ctr">
              <a:defRPr/>
            </a:pPr>
            <a:r>
              <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吴德峰走后门没门</a:t>
            </a:r>
          </a:p>
        </p:txBody>
      </p:sp>
      <p:grpSp>
        <p:nvGrpSpPr>
          <p:cNvPr id="15" name="组合 14"/>
          <p:cNvGrpSpPr/>
          <p:nvPr/>
        </p:nvGrpSpPr>
        <p:grpSpPr>
          <a:xfrm>
            <a:off x="2576512" y="1023923"/>
            <a:ext cx="7038976" cy="109660"/>
            <a:chOff x="1761776" y="1190808"/>
            <a:chExt cx="8274582" cy="128910"/>
          </a:xfrm>
        </p:grpSpPr>
        <p:grpSp>
          <p:nvGrpSpPr>
            <p:cNvPr id="16" name="组合 15"/>
            <p:cNvGrpSpPr/>
            <p:nvPr/>
          </p:nvGrpSpPr>
          <p:grpSpPr>
            <a:xfrm>
              <a:off x="9402228" y="1190808"/>
              <a:ext cx="634130" cy="128910"/>
              <a:chOff x="5778935" y="5578946"/>
              <a:chExt cx="634130" cy="128910"/>
            </a:xfrm>
            <a:gradFill>
              <a:gsLst>
                <a:gs pos="100000">
                  <a:srgbClr val="B41510"/>
                </a:gs>
                <a:gs pos="0">
                  <a:srgbClr val="E41B14"/>
                </a:gs>
              </a:gsLst>
              <a:lin ang="2700000" scaled="0"/>
            </a:gradFill>
          </p:grpSpPr>
          <p:sp>
            <p:nvSpPr>
              <p:cNvPr id="21"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2"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3"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nvGrpSpPr>
            <p:cNvPr id="17" name="组合 16"/>
            <p:cNvGrpSpPr/>
            <p:nvPr/>
          </p:nvGrpSpPr>
          <p:grpSpPr>
            <a:xfrm>
              <a:off x="1761776" y="1190808"/>
              <a:ext cx="634130" cy="128910"/>
              <a:chOff x="5778935" y="5578946"/>
              <a:chExt cx="634130" cy="128910"/>
            </a:xfrm>
            <a:gradFill>
              <a:gsLst>
                <a:gs pos="100000">
                  <a:srgbClr val="B41510"/>
                </a:gs>
                <a:gs pos="0">
                  <a:srgbClr val="E41B14"/>
                </a:gs>
              </a:gsLst>
              <a:lin ang="2700000" scaled="0"/>
            </a:gradFill>
          </p:grpSpPr>
          <p:sp>
            <p:nvSpPr>
              <p:cNvPr id="18"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19"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0"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sp>
        <p:nvSpPr>
          <p:cNvPr id="24" name="矩形 23"/>
          <p:cNvSpPr/>
          <p:nvPr/>
        </p:nvSpPr>
        <p:spPr>
          <a:xfrm>
            <a:off x="11097758" y="6103608"/>
            <a:ext cx="333829" cy="45719"/>
          </a:xfrm>
          <a:prstGeom prst="rect">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汉仪秦川飞影W" panose="00020600040101010101" pitchFamily="18" charset="-122"/>
              <a:ea typeface="汉仪秦川飞影W" panose="00020600040101010101" pitchFamily="18" charset="-122"/>
            </a:endParaRPr>
          </a:p>
        </p:txBody>
      </p:sp>
      <p:pic>
        <p:nvPicPr>
          <p:cNvPr id="25" name="图片 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7077" y="778939"/>
            <a:ext cx="917420" cy="592661"/>
          </a:xfrm>
          <a:prstGeom prst="rect">
            <a:avLst/>
          </a:prstGeom>
        </p:spPr>
      </p:pic>
      <p:sp>
        <p:nvSpPr>
          <p:cNvPr id="26" name="矩形 25"/>
          <p:cNvSpPr/>
          <p:nvPr/>
        </p:nvSpPr>
        <p:spPr>
          <a:xfrm>
            <a:off x="5186815" y="2115111"/>
            <a:ext cx="5857155" cy="2034339"/>
          </a:xfrm>
          <a:prstGeom prst="rect">
            <a:avLst/>
          </a:prstGeom>
          <a:ln>
            <a:noFill/>
          </a:ln>
        </p:spPr>
        <p:txBody>
          <a:bodyPr wrap="square" lIns="0" tIns="0" rIns="0" bIns="0">
            <a:spAutoFit/>
          </a:bodyPr>
          <a:lstStyle/>
          <a:p>
            <a:pPr algn="just">
              <a:lnSpc>
                <a:spcPct val="150000"/>
              </a:lnSpc>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吴德峰任最高人民法院常务副院长期间，原来的部下曾有人求他解决一些个人问题，每次都遭到他的拒绝。他对来人说，“正因为你原来是我的部下，我才更要严格要求你、爱护你。我们都是党培养多年的干部，可不能拿党的原则当儿戏！”</a:t>
            </a:r>
          </a:p>
        </p:txBody>
      </p:sp>
      <p:sp>
        <p:nvSpPr>
          <p:cNvPr id="27" name="矩形 26"/>
          <p:cNvSpPr/>
          <p:nvPr/>
        </p:nvSpPr>
        <p:spPr>
          <a:xfrm>
            <a:off x="2414587" y="4696140"/>
            <a:ext cx="8629837" cy="787844"/>
          </a:xfrm>
          <a:prstGeom prst="rect">
            <a:avLst/>
          </a:prstGeom>
          <a:ln>
            <a:noFill/>
          </a:ln>
        </p:spPr>
        <p:txBody>
          <a:bodyPr wrap="square" lIns="0" tIns="0" rIns="0" bIns="0">
            <a:spAutoFit/>
          </a:bodyPr>
          <a:lstStyle/>
          <a:p>
            <a:pPr algn="just">
              <a:lnSpc>
                <a:spcPct val="150000"/>
              </a:lnSpc>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由于吴德峰总是把前来疏通关系的亲朋好友拒之门外，他的勤务员常常感慨，“要走吴老的后门算是没门，他叫你连窗户都爬不进去！” </a:t>
            </a:r>
          </a:p>
        </p:txBody>
      </p:sp>
      <p:sp>
        <p:nvSpPr>
          <p:cNvPr id="28" name="矩形: 圆角 27"/>
          <p:cNvSpPr/>
          <p:nvPr/>
        </p:nvSpPr>
        <p:spPr>
          <a:xfrm>
            <a:off x="3890777" y="2755763"/>
            <a:ext cx="753035" cy="753035"/>
          </a:xfrm>
          <a:prstGeom prst="roundRect">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黑体 CN Bold" panose="020B0800000000000000" pitchFamily="34" charset="-122"/>
                <a:ea typeface="思源黑体 CN Bold" panose="020B0800000000000000" pitchFamily="34" charset="-122"/>
              </a:rPr>
              <a:t>03</a:t>
            </a:r>
            <a:endParaRPr lang="zh-CN" altLang="en-US" sz="2400">
              <a:latin typeface="思源黑体 CN Bold" panose="020B0800000000000000" pitchFamily="34" charset="-122"/>
              <a:ea typeface="思源黑体 CN Bold" panose="020B0800000000000000" pitchFamily="34" charset="-122"/>
            </a:endParaRPr>
          </a:p>
        </p:txBody>
      </p:sp>
      <p:sp>
        <p:nvSpPr>
          <p:cNvPr id="29" name="矩形: 圆角 28"/>
          <p:cNvSpPr/>
          <p:nvPr/>
        </p:nvSpPr>
        <p:spPr>
          <a:xfrm>
            <a:off x="1292720" y="4713545"/>
            <a:ext cx="753035" cy="753035"/>
          </a:xfrm>
          <a:prstGeom prst="roundRect">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黑体 CN Bold" panose="020B0800000000000000" pitchFamily="34" charset="-122"/>
                <a:ea typeface="思源黑体 CN Bold" panose="020B0800000000000000" pitchFamily="34" charset="-122"/>
              </a:rPr>
              <a:t>04</a:t>
            </a:r>
            <a:endParaRPr lang="zh-CN" altLang="en-US" sz="2400">
              <a:latin typeface="思源黑体 CN Bold" panose="020B0800000000000000" pitchFamily="34" charset="-122"/>
              <a:ea typeface="思源黑体 CN Bold" panose="020B0800000000000000" pitchFamily="34" charset="-122"/>
            </a:endParaRPr>
          </a:p>
        </p:txBody>
      </p:sp>
      <p:pic>
        <p:nvPicPr>
          <p:cNvPr id="30" name="图片 2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447465" y="2072345"/>
            <a:ext cx="3079506" cy="1804765"/>
          </a:xfrm>
          <a:prstGeom prst="rect">
            <a:avLst/>
          </a:prstGeom>
        </p:spPr>
      </p:pic>
      <p:sp>
        <p:nvSpPr>
          <p:cNvPr id="31" name="TextBox 12"/>
          <p:cNvSpPr txBox="1"/>
          <p:nvPr/>
        </p:nvSpPr>
        <p:spPr>
          <a:xfrm>
            <a:off x="10595429" y="801754"/>
            <a:ext cx="1132114" cy="553998"/>
          </a:xfrm>
          <a:prstGeom prst="rect">
            <a:avLst/>
          </a:prstGeom>
          <a:noFill/>
          <a:ln>
            <a:noFill/>
          </a:ln>
        </p:spPr>
        <p:txBody>
          <a:bodyPr wrap="square" lIns="0" tIns="0" rIns="0" bIns="0" rtlCol="0">
            <a:spAutoFit/>
          </a:bodyPr>
          <a:lstStyle/>
          <a:p>
            <a:pPr lvl="0" algn="ctr">
              <a:defRPr/>
            </a:pPr>
            <a:r>
              <a:rPr lang="en-US" altLang="zh-CN"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14</a:t>
            </a:r>
            <a:endPar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endParaRPr>
          </a:p>
        </p:txBody>
      </p:sp>
    </p:spTree>
  </p:cSld>
  <p:clrMapOvr>
    <a:masterClrMapping/>
  </p:clrMapOvr>
  <p:transition spd="slow" advTm="5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stCondLst>
                                            <p:cond delay="0"/>
                                          </p:stCondLst>
                                        </p:cTn>
                                        <p:tgtEl>
                                          <p:spTgt spid="14"/>
                                        </p:tgtEl>
                                      </p:cBhvr>
                                    </p:animEffect>
                                    <p:anim to="0" calcmode="lin" valueType="num">
                                      <p:cBhvr>
                                        <p:cTn id="8" dur="500" fill="hold">
                                          <p:stCondLst>
                                            <p:cond delay="0"/>
                                          </p:stCondLst>
                                        </p:cTn>
                                        <p:tgtEl>
                                          <p:spTgt spid="14"/>
                                        </p:tgtEl>
                                        <p:attrNameLst>
                                          <p:attrName>ppt_x</p:attrName>
                                        </p:attrNameLst>
                                      </p:cBhvr>
                                      <p:tavLst>
                                        <p:tav tm="0">
                                          <p:val>
                                            <p:strVal val="#ppt_x-.05"/>
                                          </p:val>
                                        </p:tav>
                                        <p:tav tm="100000">
                                          <p:val>
                                            <p:strVal val="#ppt_x"/>
                                          </p:val>
                                        </p:tav>
                                      </p:tavLst>
                                    </p:anim>
                                  </p:childTnLst>
                                </p:cTn>
                              </p:par>
                              <p:par>
                                <p:cTn id="9" presetID="10" presetClass="entr" presetSubtype="0" decel="10000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stCondLst>
                                            <p:cond delay="0"/>
                                          </p:stCondLst>
                                        </p:cTn>
                                        <p:tgtEl>
                                          <p:spTgt spid="15"/>
                                        </p:tgtEl>
                                      </p:cBhvr>
                                    </p:animEffect>
                                    <p:anim to="0" calcmode="lin" valueType="num">
                                      <p:cBhvr>
                                        <p:cTn id="12" dur="500" fill="hold">
                                          <p:stCondLst>
                                            <p:cond delay="0"/>
                                          </p:stCondLst>
                                        </p:cTn>
                                        <p:tgtEl>
                                          <p:spTgt spid="15"/>
                                        </p:tgtEl>
                                        <p:attrNameLst>
                                          <p:attrName>ppt_x</p:attrName>
                                        </p:attrNameLst>
                                      </p:cBhvr>
                                      <p:tavLst>
                                        <p:tav tm="0">
                                          <p:val>
                                            <p:strVal val="#ppt_x-.05"/>
                                          </p:val>
                                        </p:tav>
                                        <p:tav tm="100000">
                                          <p:val>
                                            <p:strVal val="#ppt_x"/>
                                          </p:val>
                                        </p:tav>
                                      </p:tavLst>
                                    </p:anim>
                                  </p:childTnLst>
                                </p:cTn>
                              </p:par>
                              <p:par>
                                <p:cTn id="13" presetID="10" presetClass="entr" presetSubtype="0" decel="10000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stCondLst>
                                            <p:cond delay="0"/>
                                          </p:stCondLst>
                                        </p:cTn>
                                        <p:tgtEl>
                                          <p:spTgt spid="25"/>
                                        </p:tgtEl>
                                      </p:cBhvr>
                                    </p:animEffect>
                                    <p:anim to="0" calcmode="lin" valueType="num">
                                      <p:cBhvr>
                                        <p:cTn id="16" dur="500" fill="hold">
                                          <p:stCondLst>
                                            <p:cond delay="0"/>
                                          </p:stCondLst>
                                        </p:cTn>
                                        <p:tgtEl>
                                          <p:spTgt spid="25"/>
                                        </p:tgtEl>
                                        <p:attrNameLst>
                                          <p:attrName>ppt_x</p:attrName>
                                        </p:attrNameLst>
                                      </p:cBhvr>
                                      <p:tavLst>
                                        <p:tav tm="0">
                                          <p:val>
                                            <p:strVal val="#ppt_x-.05"/>
                                          </p:val>
                                        </p:tav>
                                        <p:tav tm="100000">
                                          <p:val>
                                            <p:strVal val="#ppt_x"/>
                                          </p:val>
                                        </p:tav>
                                      </p:tavLst>
                                    </p:anim>
                                  </p:childTnLst>
                                </p:cTn>
                              </p:par>
                              <p:par>
                                <p:cTn id="17" presetID="10" presetClass="entr" presetSubtype="0" decel="10000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stCondLst>
                                            <p:cond delay="0"/>
                                          </p:stCondLst>
                                        </p:cTn>
                                        <p:tgtEl>
                                          <p:spTgt spid="31"/>
                                        </p:tgtEl>
                                      </p:cBhvr>
                                    </p:animEffect>
                                    <p:anim to="0" calcmode="lin" valueType="num">
                                      <p:cBhvr>
                                        <p:cTn id="20" dur="500" fill="hold">
                                          <p:stCondLst>
                                            <p:cond delay="0"/>
                                          </p:stCondLst>
                                        </p:cTn>
                                        <p:tgtEl>
                                          <p:spTgt spid="31"/>
                                        </p:tgtEl>
                                        <p:attrNameLst>
                                          <p:attrName>ppt_x</p:attrName>
                                        </p:attrNameLst>
                                      </p:cBhvr>
                                      <p:tavLst>
                                        <p:tav tm="0">
                                          <p:val>
                                            <p:strVal val="#ppt_x-.05"/>
                                          </p:val>
                                        </p:tav>
                                        <p:tav tm="100000">
                                          <p:val>
                                            <p:strVal val="#ppt_x"/>
                                          </p:val>
                                        </p:tav>
                                      </p:tavLst>
                                    </p:anim>
                                  </p:childTnLst>
                                </p:cTn>
                              </p:par>
                            </p:childTnLst>
                          </p:cTn>
                        </p:par>
                        <p:par>
                          <p:cTn id="21" fill="hold" nodeType="afterGroup">
                            <p:stCondLst>
                              <p:cond delay="500"/>
                            </p:stCondLst>
                            <p:childTnLst>
                              <p:par>
                                <p:cTn id="22" presetID="10" presetClass="entr" presetSubtype="0" decel="100000"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stCondLst>
                                            <p:cond delay="0"/>
                                          </p:stCondLst>
                                        </p:cTn>
                                        <p:tgtEl>
                                          <p:spTgt spid="30"/>
                                        </p:tgtEl>
                                      </p:cBhvr>
                                    </p:animEffect>
                                    <p:anim to="0" calcmode="lin" valueType="num">
                                      <p:cBhvr>
                                        <p:cTn id="25" dur="500" fill="hold">
                                          <p:stCondLst>
                                            <p:cond delay="0"/>
                                          </p:stCondLst>
                                        </p:cTn>
                                        <p:tgtEl>
                                          <p:spTgt spid="30"/>
                                        </p:tgtEl>
                                        <p:attrNameLst>
                                          <p:attrName>ppt_x</p:attrName>
                                        </p:attrNameLst>
                                      </p:cBhvr>
                                      <p:tavLst>
                                        <p:tav tm="0">
                                          <p:val>
                                            <p:strVal val="#ppt_x+.05"/>
                                          </p:val>
                                        </p:tav>
                                        <p:tav tm="100000">
                                          <p:val>
                                            <p:strVal val="#ppt_x"/>
                                          </p:val>
                                        </p:tav>
                                      </p:tavLst>
                                    </p:anim>
                                  </p:childTnLst>
                                </p:cTn>
                              </p:par>
                            </p:childTnLst>
                          </p:cTn>
                        </p:par>
                        <p:par>
                          <p:cTn id="26" fill="hold" nodeType="afterGroup">
                            <p:stCondLst>
                              <p:cond delay="1000"/>
                            </p:stCondLst>
                            <p:childTnLst>
                              <p:par>
                                <p:cTn id="27" presetID="10" presetClass="entr" presetSubtype="0" decel="100000"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stCondLst>
                                            <p:cond delay="0"/>
                                          </p:stCondLst>
                                        </p:cTn>
                                        <p:tgtEl>
                                          <p:spTgt spid="28"/>
                                        </p:tgtEl>
                                      </p:cBhvr>
                                    </p:animEffect>
                                    <p:anim to="0" calcmode="lin" valueType="num">
                                      <p:cBhvr>
                                        <p:cTn id="30" dur="500" fill="hold">
                                          <p:stCondLst>
                                            <p:cond delay="0"/>
                                          </p:stCondLst>
                                        </p:cTn>
                                        <p:tgtEl>
                                          <p:spTgt spid="28"/>
                                        </p:tgtEl>
                                        <p:attrNameLst>
                                          <p:attrName>ppt_x</p:attrName>
                                        </p:attrNameLst>
                                      </p:cBhvr>
                                      <p:tavLst>
                                        <p:tav tm="0">
                                          <p:val>
                                            <p:strVal val="#ppt_x+.05"/>
                                          </p:val>
                                        </p:tav>
                                        <p:tav tm="100000">
                                          <p:val>
                                            <p:strVal val="#ppt_x"/>
                                          </p:val>
                                        </p:tav>
                                      </p:tavLst>
                                    </p:anim>
                                  </p:childTnLst>
                                </p:cTn>
                              </p:par>
                            </p:childTnLst>
                          </p:cTn>
                        </p:par>
                        <p:par>
                          <p:cTn id="31" fill="hold" nodeType="afterGroup">
                            <p:stCondLst>
                              <p:cond delay="1500"/>
                            </p:stCondLst>
                            <p:childTnLst>
                              <p:par>
                                <p:cTn id="32" presetID="10" presetClass="entr" presetSubtype="0" decel="100000"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stCondLst>
                                            <p:cond delay="0"/>
                                          </p:stCondLst>
                                        </p:cTn>
                                        <p:tgtEl>
                                          <p:spTgt spid="26"/>
                                        </p:tgtEl>
                                      </p:cBhvr>
                                    </p:animEffect>
                                    <p:anim to="0" calcmode="lin" valueType="num">
                                      <p:cBhvr>
                                        <p:cTn id="35" dur="500" fill="hold">
                                          <p:stCondLst>
                                            <p:cond delay="0"/>
                                          </p:stCondLst>
                                        </p:cTn>
                                        <p:tgtEl>
                                          <p:spTgt spid="26"/>
                                        </p:tgtEl>
                                        <p:attrNameLst>
                                          <p:attrName>ppt_x</p:attrName>
                                        </p:attrNameLst>
                                      </p:cBhvr>
                                      <p:tavLst>
                                        <p:tav tm="0">
                                          <p:val>
                                            <p:strVal val="#ppt_x+.05"/>
                                          </p:val>
                                        </p:tav>
                                        <p:tav tm="100000">
                                          <p:val>
                                            <p:strVal val="#ppt_x"/>
                                          </p:val>
                                        </p:tav>
                                      </p:tavLst>
                                    </p:anim>
                                  </p:childTnLst>
                                </p:cTn>
                              </p:par>
                            </p:childTnLst>
                          </p:cTn>
                        </p:par>
                        <p:par>
                          <p:cTn id="36" fill="hold" nodeType="afterGroup">
                            <p:stCondLst>
                              <p:cond delay="2000"/>
                            </p:stCondLst>
                            <p:childTnLst>
                              <p:par>
                                <p:cTn id="37" presetID="10" presetClass="entr" presetSubtype="0" decel="100000" fill="hold" grpId="0"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stCondLst>
                                            <p:cond delay="0"/>
                                          </p:stCondLst>
                                        </p:cTn>
                                        <p:tgtEl>
                                          <p:spTgt spid="29"/>
                                        </p:tgtEl>
                                      </p:cBhvr>
                                    </p:animEffect>
                                    <p:anim to="0" calcmode="lin" valueType="num">
                                      <p:cBhvr>
                                        <p:cTn id="40" dur="500" fill="hold">
                                          <p:stCondLst>
                                            <p:cond delay="0"/>
                                          </p:stCondLst>
                                        </p:cTn>
                                        <p:tgtEl>
                                          <p:spTgt spid="29"/>
                                        </p:tgtEl>
                                        <p:attrNameLst>
                                          <p:attrName>ppt_x</p:attrName>
                                        </p:attrNameLst>
                                      </p:cBhvr>
                                      <p:tavLst>
                                        <p:tav tm="0">
                                          <p:val>
                                            <p:strVal val="#ppt_x+.05"/>
                                          </p:val>
                                        </p:tav>
                                        <p:tav tm="100000">
                                          <p:val>
                                            <p:strVal val="#ppt_x"/>
                                          </p:val>
                                        </p:tav>
                                      </p:tavLst>
                                    </p:anim>
                                  </p:childTnLst>
                                </p:cTn>
                              </p:par>
                            </p:childTnLst>
                          </p:cTn>
                        </p:par>
                        <p:par>
                          <p:cTn id="41" fill="hold" nodeType="afterGroup">
                            <p:stCondLst>
                              <p:cond delay="2500"/>
                            </p:stCondLst>
                            <p:childTnLst>
                              <p:par>
                                <p:cTn id="42" presetID="10" presetClass="entr" presetSubtype="0" decel="100000" fill="hold" grpId="0"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stCondLst>
                                            <p:cond delay="0"/>
                                          </p:stCondLst>
                                        </p:cTn>
                                        <p:tgtEl>
                                          <p:spTgt spid="27"/>
                                        </p:tgtEl>
                                      </p:cBhvr>
                                    </p:animEffect>
                                    <p:anim to="0" calcmode="lin" valueType="num">
                                      <p:cBhvr>
                                        <p:cTn id="45" dur="500" fill="hold">
                                          <p:stCondLst>
                                            <p:cond delay="0"/>
                                          </p:stCondLst>
                                        </p:cTn>
                                        <p:tgtEl>
                                          <p:spTgt spid="27"/>
                                        </p:tgtEl>
                                        <p:attrNameLst>
                                          <p:attrName>ppt_x</p:attrName>
                                        </p:attrNameLst>
                                      </p:cBhvr>
                                      <p:tavLst>
                                        <p:tav tm="0">
                                          <p:val>
                                            <p:strVal val="#ppt_x+.05"/>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6" grpId="0"/>
      <p:bldP spid="27" grpId="0"/>
      <p:bldP spid="28" grpId="0" animBg="1"/>
      <p:bldP spid="29" grpId="0" animBg="1"/>
      <p:bldP spid="3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3" name="组合 12"/>
          <p:cNvGrpSpPr/>
          <p:nvPr/>
        </p:nvGrpSpPr>
        <p:grpSpPr>
          <a:xfrm>
            <a:off x="-529" y="-297"/>
            <a:ext cx="12193057" cy="6858594"/>
            <a:chOff x="-529" y="-297"/>
            <a:chExt cx="12193057" cy="6858594"/>
          </a:xfrm>
        </p:grpSpPr>
        <p:pic>
          <p:nvPicPr>
            <p:cNvPr id="12" name="图片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9" y="-297"/>
              <a:ext cx="12193057" cy="6858594"/>
            </a:xfrm>
            <a:prstGeom prst="rect">
              <a:avLst/>
            </a:prstGeom>
          </p:spPr>
        </p:pic>
        <p:sp>
          <p:nvSpPr>
            <p:cNvPr id="9" name="矩形: 圆角 8"/>
            <p:cNvSpPr/>
            <p:nvPr/>
          </p:nvSpPr>
          <p:spPr>
            <a:xfrm flipH="1">
              <a:off x="330199" y="292100"/>
              <a:ext cx="11531600" cy="6273800"/>
            </a:xfrm>
            <a:prstGeom prst="roundRect">
              <a:avLst>
                <a:gd name="adj" fmla="val 4116"/>
              </a:avLst>
            </a:prstGeom>
            <a:solidFill>
              <a:srgbClr val="FFFFFF"/>
            </a:solidFill>
            <a:ln w="38100">
              <a:solidFill>
                <a:srgbClr val="FFD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TextBox 12"/>
          <p:cNvSpPr txBox="1"/>
          <p:nvPr/>
        </p:nvSpPr>
        <p:spPr>
          <a:xfrm>
            <a:off x="3352800" y="801754"/>
            <a:ext cx="5486400" cy="553998"/>
          </a:xfrm>
          <a:prstGeom prst="rect">
            <a:avLst/>
          </a:prstGeom>
          <a:noFill/>
          <a:ln>
            <a:noFill/>
          </a:ln>
        </p:spPr>
        <p:txBody>
          <a:bodyPr wrap="square" lIns="0" tIns="0" rIns="0" bIns="0" rtlCol="0">
            <a:spAutoFit/>
          </a:bodyPr>
          <a:lstStyle/>
          <a:p>
            <a:pPr lvl="0" algn="ctr">
              <a:defRPr/>
            </a:pPr>
            <a:r>
              <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梁斌三次辞官的故事</a:t>
            </a:r>
          </a:p>
        </p:txBody>
      </p:sp>
      <p:grpSp>
        <p:nvGrpSpPr>
          <p:cNvPr id="15" name="组合 14"/>
          <p:cNvGrpSpPr/>
          <p:nvPr/>
        </p:nvGrpSpPr>
        <p:grpSpPr>
          <a:xfrm>
            <a:off x="2576512" y="1023923"/>
            <a:ext cx="7038976" cy="109660"/>
            <a:chOff x="1761776" y="1190808"/>
            <a:chExt cx="8274582" cy="128910"/>
          </a:xfrm>
        </p:grpSpPr>
        <p:grpSp>
          <p:nvGrpSpPr>
            <p:cNvPr id="16" name="组合 15"/>
            <p:cNvGrpSpPr/>
            <p:nvPr/>
          </p:nvGrpSpPr>
          <p:grpSpPr>
            <a:xfrm>
              <a:off x="9402228" y="1190808"/>
              <a:ext cx="634130" cy="128910"/>
              <a:chOff x="5778935" y="5578946"/>
              <a:chExt cx="634130" cy="128910"/>
            </a:xfrm>
            <a:gradFill>
              <a:gsLst>
                <a:gs pos="100000">
                  <a:srgbClr val="B41510"/>
                </a:gs>
                <a:gs pos="0">
                  <a:srgbClr val="E41B14"/>
                </a:gs>
              </a:gsLst>
              <a:lin ang="2700000" scaled="0"/>
            </a:gradFill>
          </p:grpSpPr>
          <p:sp>
            <p:nvSpPr>
              <p:cNvPr id="21"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2"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3"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nvGrpSpPr>
            <p:cNvPr id="17" name="组合 16"/>
            <p:cNvGrpSpPr/>
            <p:nvPr/>
          </p:nvGrpSpPr>
          <p:grpSpPr>
            <a:xfrm>
              <a:off x="1761776" y="1190808"/>
              <a:ext cx="634130" cy="128910"/>
              <a:chOff x="5778935" y="5578946"/>
              <a:chExt cx="634130" cy="128910"/>
            </a:xfrm>
            <a:gradFill>
              <a:gsLst>
                <a:gs pos="100000">
                  <a:srgbClr val="B41510"/>
                </a:gs>
                <a:gs pos="0">
                  <a:srgbClr val="E41B14"/>
                </a:gs>
              </a:gsLst>
              <a:lin ang="2700000" scaled="0"/>
            </a:gradFill>
          </p:grpSpPr>
          <p:sp>
            <p:nvSpPr>
              <p:cNvPr id="18"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19"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0"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sp>
        <p:nvSpPr>
          <p:cNvPr id="24" name="矩形 23"/>
          <p:cNvSpPr/>
          <p:nvPr/>
        </p:nvSpPr>
        <p:spPr>
          <a:xfrm>
            <a:off x="11097758" y="6103608"/>
            <a:ext cx="333829" cy="45719"/>
          </a:xfrm>
          <a:prstGeom prst="rect">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汉仪秦川飞影W" panose="00020600040101010101" pitchFamily="18" charset="-122"/>
              <a:ea typeface="汉仪秦川飞影W" panose="00020600040101010101" pitchFamily="18" charset="-122"/>
            </a:endParaRPr>
          </a:p>
        </p:txBody>
      </p:sp>
      <p:pic>
        <p:nvPicPr>
          <p:cNvPr id="25" name="图片 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7077" y="778939"/>
            <a:ext cx="917420" cy="592661"/>
          </a:xfrm>
          <a:prstGeom prst="rect">
            <a:avLst/>
          </a:prstGeom>
        </p:spPr>
      </p:pic>
      <p:sp>
        <p:nvSpPr>
          <p:cNvPr id="26" name="矩形 25"/>
          <p:cNvSpPr/>
          <p:nvPr/>
        </p:nvSpPr>
        <p:spPr>
          <a:xfrm>
            <a:off x="989580" y="1940940"/>
            <a:ext cx="8557930" cy="3696333"/>
          </a:xfrm>
          <a:prstGeom prst="rect">
            <a:avLst/>
          </a:prstGeom>
          <a:ln>
            <a:noFill/>
          </a:ln>
        </p:spPr>
        <p:txBody>
          <a:bodyPr wrap="square" lIns="0" tIns="0" rIns="0" bIns="0">
            <a:spAutoFit/>
          </a:bodyPr>
          <a:lstStyle/>
          <a:p>
            <a:pPr marL="342900" indent="-342900" algn="just">
              <a:lnSpc>
                <a:spcPct val="150000"/>
              </a:lnSpc>
              <a:buFont typeface="+mj-lt"/>
              <a:buAutoNum type="arabicPeriod"/>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 梁斌从</a:t>
            </a:r>
            <a:r>
              <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1948</a:t>
            </a: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年底到</a:t>
            </a:r>
            <a:r>
              <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1952</a:t>
            </a: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年初，在襄阳工作了五个年头，领受了四个第一。即第一任宣传部长，第一任襄阳日报社长，第一任党校校长，第一任团青委书记。在这里留下了剿匪反霸、减租减息和土改运动，亲手创办襄阳建国后第一张报纸</a:t>
            </a:r>
            <a:r>
              <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襄阳日报</a:t>
            </a:r>
            <a:r>
              <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等足迹，同时也为孕育 </a:t>
            </a:r>
            <a:r>
              <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红旗谱</a:t>
            </a:r>
            <a:r>
              <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翻身记事</a:t>
            </a:r>
            <a:r>
              <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等宏篇巨著积累了丰富的素材。</a:t>
            </a:r>
            <a:endPar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endParaRPr>
          </a:p>
          <a:p>
            <a:pPr marL="342900" indent="-342900" algn="just">
              <a:lnSpc>
                <a:spcPct val="150000"/>
              </a:lnSpc>
              <a:buFont typeface="+mj-lt"/>
              <a:buAutoNum type="arabicPeriod"/>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最终，梁老以其常人无法想象的执着，为人们留下了以</a:t>
            </a:r>
            <a:r>
              <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红旗谱</a:t>
            </a:r>
            <a:r>
              <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为代表的数百万字的宝贵文化财富。</a:t>
            </a:r>
            <a:endPar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endParaRPr>
          </a:p>
          <a:p>
            <a:pPr marL="342900" indent="-342900" algn="just">
              <a:lnSpc>
                <a:spcPct val="150000"/>
              </a:lnSpc>
              <a:buFont typeface="+mj-lt"/>
              <a:buAutoNum type="arabicPeriod"/>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可是，就是这样一位享誉海内外的文学巨匠，一位功勋卓著的革命者，一位完全有资格高官有位、享受特殊的人，却三辞官。</a:t>
            </a:r>
          </a:p>
        </p:txBody>
      </p:sp>
      <p:pic>
        <p:nvPicPr>
          <p:cNvPr id="27" name="图片 2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75618" y="2011875"/>
            <a:ext cx="1920217" cy="3937167"/>
          </a:xfrm>
          <a:prstGeom prst="rect">
            <a:avLst/>
          </a:prstGeom>
        </p:spPr>
      </p:pic>
      <p:sp>
        <p:nvSpPr>
          <p:cNvPr id="28" name="TextBox 12"/>
          <p:cNvSpPr txBox="1"/>
          <p:nvPr/>
        </p:nvSpPr>
        <p:spPr>
          <a:xfrm>
            <a:off x="10595429" y="801754"/>
            <a:ext cx="1132114" cy="553998"/>
          </a:xfrm>
          <a:prstGeom prst="rect">
            <a:avLst/>
          </a:prstGeom>
          <a:noFill/>
          <a:ln>
            <a:noFill/>
          </a:ln>
        </p:spPr>
        <p:txBody>
          <a:bodyPr wrap="square" lIns="0" tIns="0" rIns="0" bIns="0" rtlCol="0">
            <a:spAutoFit/>
          </a:bodyPr>
          <a:lstStyle/>
          <a:p>
            <a:pPr lvl="0" algn="ctr">
              <a:defRPr/>
            </a:pPr>
            <a:r>
              <a:rPr lang="en-US" altLang="zh-CN"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15</a:t>
            </a:r>
            <a:endPar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stCondLst>
                                            <p:cond delay="0"/>
                                          </p:stCondLst>
                                        </p:cTn>
                                        <p:tgtEl>
                                          <p:spTgt spid="14"/>
                                        </p:tgtEl>
                                      </p:cBhvr>
                                    </p:animEffect>
                                    <p:anim to="0" calcmode="lin" valueType="num">
                                      <p:cBhvr>
                                        <p:cTn id="8" dur="500" fill="hold">
                                          <p:stCondLst>
                                            <p:cond delay="0"/>
                                          </p:stCondLst>
                                        </p:cTn>
                                        <p:tgtEl>
                                          <p:spTgt spid="14"/>
                                        </p:tgtEl>
                                        <p:attrNameLst>
                                          <p:attrName>ppt_x</p:attrName>
                                        </p:attrNameLst>
                                      </p:cBhvr>
                                      <p:tavLst>
                                        <p:tav tm="0">
                                          <p:val>
                                            <p:strVal val="#ppt_x-.05"/>
                                          </p:val>
                                        </p:tav>
                                        <p:tav tm="100000">
                                          <p:val>
                                            <p:strVal val="#ppt_x"/>
                                          </p:val>
                                        </p:tav>
                                      </p:tavLst>
                                    </p:anim>
                                  </p:childTnLst>
                                </p:cTn>
                              </p:par>
                              <p:par>
                                <p:cTn id="9" presetID="10" presetClass="entr" presetSubtype="0" decel="10000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stCondLst>
                                            <p:cond delay="0"/>
                                          </p:stCondLst>
                                        </p:cTn>
                                        <p:tgtEl>
                                          <p:spTgt spid="15"/>
                                        </p:tgtEl>
                                      </p:cBhvr>
                                    </p:animEffect>
                                    <p:anim to="0" calcmode="lin" valueType="num">
                                      <p:cBhvr>
                                        <p:cTn id="12" dur="500" fill="hold">
                                          <p:stCondLst>
                                            <p:cond delay="0"/>
                                          </p:stCondLst>
                                        </p:cTn>
                                        <p:tgtEl>
                                          <p:spTgt spid="15"/>
                                        </p:tgtEl>
                                        <p:attrNameLst>
                                          <p:attrName>ppt_x</p:attrName>
                                        </p:attrNameLst>
                                      </p:cBhvr>
                                      <p:tavLst>
                                        <p:tav tm="0">
                                          <p:val>
                                            <p:strVal val="#ppt_x-.05"/>
                                          </p:val>
                                        </p:tav>
                                        <p:tav tm="100000">
                                          <p:val>
                                            <p:strVal val="#ppt_x"/>
                                          </p:val>
                                        </p:tav>
                                      </p:tavLst>
                                    </p:anim>
                                  </p:childTnLst>
                                </p:cTn>
                              </p:par>
                              <p:par>
                                <p:cTn id="13" presetID="10" presetClass="entr" presetSubtype="0" decel="10000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stCondLst>
                                            <p:cond delay="0"/>
                                          </p:stCondLst>
                                        </p:cTn>
                                        <p:tgtEl>
                                          <p:spTgt spid="25"/>
                                        </p:tgtEl>
                                      </p:cBhvr>
                                    </p:animEffect>
                                    <p:anim to="0" calcmode="lin" valueType="num">
                                      <p:cBhvr>
                                        <p:cTn id="16" dur="500" fill="hold">
                                          <p:stCondLst>
                                            <p:cond delay="0"/>
                                          </p:stCondLst>
                                        </p:cTn>
                                        <p:tgtEl>
                                          <p:spTgt spid="25"/>
                                        </p:tgtEl>
                                        <p:attrNameLst>
                                          <p:attrName>ppt_x</p:attrName>
                                        </p:attrNameLst>
                                      </p:cBhvr>
                                      <p:tavLst>
                                        <p:tav tm="0">
                                          <p:val>
                                            <p:strVal val="#ppt_x-.05"/>
                                          </p:val>
                                        </p:tav>
                                        <p:tav tm="100000">
                                          <p:val>
                                            <p:strVal val="#ppt_x"/>
                                          </p:val>
                                        </p:tav>
                                      </p:tavLst>
                                    </p:anim>
                                  </p:childTnLst>
                                </p:cTn>
                              </p:par>
                              <p:par>
                                <p:cTn id="17" presetID="10" presetClass="entr" presetSubtype="0" decel="10000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stCondLst>
                                            <p:cond delay="0"/>
                                          </p:stCondLst>
                                        </p:cTn>
                                        <p:tgtEl>
                                          <p:spTgt spid="28"/>
                                        </p:tgtEl>
                                      </p:cBhvr>
                                    </p:animEffect>
                                    <p:anim to="0" calcmode="lin" valueType="num">
                                      <p:cBhvr>
                                        <p:cTn id="20" dur="500" fill="hold">
                                          <p:stCondLst>
                                            <p:cond delay="0"/>
                                          </p:stCondLst>
                                        </p:cTn>
                                        <p:tgtEl>
                                          <p:spTgt spid="28"/>
                                        </p:tgtEl>
                                        <p:attrNameLst>
                                          <p:attrName>ppt_x</p:attrName>
                                        </p:attrNameLst>
                                      </p:cBhvr>
                                      <p:tavLst>
                                        <p:tav tm="0">
                                          <p:val>
                                            <p:strVal val="#ppt_x-.05"/>
                                          </p:val>
                                        </p:tav>
                                        <p:tav tm="100000">
                                          <p:val>
                                            <p:strVal val="#ppt_x"/>
                                          </p:val>
                                        </p:tav>
                                      </p:tavLst>
                                    </p:anim>
                                  </p:childTnLst>
                                </p:cTn>
                              </p:par>
                            </p:childTnLst>
                          </p:cTn>
                        </p:par>
                        <p:par>
                          <p:cTn id="21" fill="hold" nodeType="afterGroup">
                            <p:stCondLst>
                              <p:cond delay="500"/>
                            </p:stCondLst>
                            <p:childTnLst>
                              <p:par>
                                <p:cTn id="22" presetID="10" presetClass="entr" presetSubtype="0" fill="hold" nodeType="afterEffect">
                                  <p:stCondLst>
                                    <p:cond delay="0"/>
                                  </p:stCondLst>
                                  <p:iterate type="wd">
                                    <p:tmPct val="10000"/>
                                  </p:iterate>
                                  <p:childTnLst>
                                    <p:set>
                                      <p:cBhvr>
                                        <p:cTn id="23" dur="1" fill="hold">
                                          <p:stCondLst>
                                            <p:cond delay="0"/>
                                          </p:stCondLst>
                                        </p:cTn>
                                        <p:tgtEl>
                                          <p:spTgt spid="27"/>
                                        </p:tgtEl>
                                        <p:attrNameLst>
                                          <p:attrName>style.visibility</p:attrName>
                                        </p:attrNameLst>
                                      </p:cBhvr>
                                      <p:to>
                                        <p:strVal val="visible"/>
                                      </p:to>
                                    </p:set>
                                    <p:anim to="0" calcmode="lin" valueType="num">
                                      <p:cBhvr>
                                        <p:cTn id="24" dur="500" decel="100000" fill="hold">
                                          <p:stCondLst>
                                            <p:cond delay="0"/>
                                          </p:stCondLst>
                                        </p:cTn>
                                        <p:tgtEl>
                                          <p:spTgt spid="27"/>
                                        </p:tgtEl>
                                        <p:attrNameLst>
                                          <p:attrName>ppt_y</p:attrName>
                                        </p:attrNameLst>
                                      </p:cBhvr>
                                      <p:tavLst>
                                        <p:tav tm="0">
                                          <p:val>
                                            <p:strVal val="ppt_y+0.02"/>
                                          </p:val>
                                        </p:tav>
                                        <p:tav tm="100000">
                                          <p:val>
                                            <p:strVal val="#ppt_y"/>
                                          </p:val>
                                        </p:tav>
                                      </p:tavLst>
                                    </p:anim>
                                    <p:animEffect transition="in" filter="fade">
                                      <p:cBhvr>
                                        <p:cTn id="25" dur="500">
                                          <p:stCondLst>
                                            <p:cond delay="0"/>
                                          </p:stCondLst>
                                        </p:cTn>
                                        <p:tgtEl>
                                          <p:spTgt spid="27"/>
                                        </p:tgtEl>
                                      </p:cBhvr>
                                    </p:animEffect>
                                    <p:animScale>
                                      <p:cBhvr>
                                        <p:cTn id="26" dur="500" decel="100000" fill="hold">
                                          <p:stCondLst>
                                            <p:cond delay="0"/>
                                          </p:stCondLst>
                                        </p:cTn>
                                        <p:tgtEl>
                                          <p:spTgt spid="27"/>
                                        </p:tgtEl>
                                      </p:cBhvr>
                                      <p:by x="100000" y="100000"/>
                                      <p:from x="110000" y="110000"/>
                                      <p:to x="100000" y="100000"/>
                                    </p:animScale>
                                  </p:childTnLst>
                                </p:cTn>
                              </p:par>
                            </p:childTnLst>
                          </p:cTn>
                        </p:par>
                        <p:par>
                          <p:cTn id="27" fill="hold" nodeType="afterGroup">
                            <p:stCondLst>
                              <p:cond delay="1000"/>
                            </p:stCondLst>
                            <p:childTnLst>
                              <p:par>
                                <p:cTn id="28" presetID="10" presetClass="entr" presetSubtype="0" fill="hold" grpId="0" nodeType="afterEffect">
                                  <p:stCondLst>
                                    <p:cond delay="0"/>
                                  </p:stCondLst>
                                  <p:iterate type="wd">
                                    <p:tmPct val="10000"/>
                                  </p:iterate>
                                  <p:childTnLst>
                                    <p:set>
                                      <p:cBhvr>
                                        <p:cTn id="29" dur="1" fill="hold">
                                          <p:stCondLst>
                                            <p:cond delay="0"/>
                                          </p:stCondLst>
                                        </p:cTn>
                                        <p:tgtEl>
                                          <p:spTgt spid="26"/>
                                        </p:tgtEl>
                                        <p:attrNameLst>
                                          <p:attrName>style.visibility</p:attrName>
                                        </p:attrNameLst>
                                      </p:cBhvr>
                                      <p:to>
                                        <p:strVal val="visible"/>
                                      </p:to>
                                    </p:set>
                                    <p:anim to="0" calcmode="lin" valueType="num">
                                      <p:cBhvr>
                                        <p:cTn id="30" dur="500" decel="100000" fill="hold">
                                          <p:stCondLst>
                                            <p:cond delay="0"/>
                                          </p:stCondLst>
                                        </p:cTn>
                                        <p:tgtEl>
                                          <p:spTgt spid="26"/>
                                        </p:tgtEl>
                                        <p:attrNameLst>
                                          <p:attrName>ppt_y</p:attrName>
                                        </p:attrNameLst>
                                      </p:cBhvr>
                                      <p:tavLst>
                                        <p:tav tm="0">
                                          <p:val>
                                            <p:strVal val="ppt_y+0.02"/>
                                          </p:val>
                                        </p:tav>
                                        <p:tav tm="100000">
                                          <p:val>
                                            <p:strVal val="#ppt_y"/>
                                          </p:val>
                                        </p:tav>
                                      </p:tavLst>
                                    </p:anim>
                                    <p:animEffect transition="in" filter="fade">
                                      <p:cBhvr>
                                        <p:cTn id="31" dur="500">
                                          <p:stCondLst>
                                            <p:cond delay="0"/>
                                          </p:stCondLst>
                                        </p:cTn>
                                        <p:tgtEl>
                                          <p:spTgt spid="26"/>
                                        </p:tgtEl>
                                      </p:cBhvr>
                                    </p:animEffect>
                                    <p:animScale>
                                      <p:cBhvr>
                                        <p:cTn id="32" dur="500" decel="100000" fill="hold">
                                          <p:stCondLst>
                                            <p:cond delay="0"/>
                                          </p:stCondLst>
                                        </p:cTn>
                                        <p:tgtEl>
                                          <p:spTgt spid="26"/>
                                        </p:tgtEl>
                                      </p:cBhvr>
                                      <p:by x="100000" y="100000"/>
                                      <p:from x="110000" y="110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6" grpId="0"/>
      <p:bldP spid="2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3" name="组合 12"/>
          <p:cNvGrpSpPr/>
          <p:nvPr/>
        </p:nvGrpSpPr>
        <p:grpSpPr>
          <a:xfrm>
            <a:off x="-529" y="-297"/>
            <a:ext cx="12193057" cy="6858594"/>
            <a:chOff x="-529" y="-297"/>
            <a:chExt cx="12193057" cy="6858594"/>
          </a:xfrm>
        </p:grpSpPr>
        <p:pic>
          <p:nvPicPr>
            <p:cNvPr id="12" name="图片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9" y="-297"/>
              <a:ext cx="12193057" cy="6858594"/>
            </a:xfrm>
            <a:prstGeom prst="rect">
              <a:avLst/>
            </a:prstGeom>
          </p:spPr>
        </p:pic>
        <p:sp>
          <p:nvSpPr>
            <p:cNvPr id="9" name="矩形: 圆角 8"/>
            <p:cNvSpPr/>
            <p:nvPr/>
          </p:nvSpPr>
          <p:spPr>
            <a:xfrm flipH="1">
              <a:off x="330199" y="292100"/>
              <a:ext cx="11531600" cy="6273800"/>
            </a:xfrm>
            <a:prstGeom prst="roundRect">
              <a:avLst>
                <a:gd name="adj" fmla="val 4116"/>
              </a:avLst>
            </a:prstGeom>
            <a:solidFill>
              <a:srgbClr val="FFFFFF"/>
            </a:solidFill>
            <a:ln w="38100">
              <a:solidFill>
                <a:srgbClr val="FFD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TextBox 12"/>
          <p:cNvSpPr txBox="1"/>
          <p:nvPr/>
        </p:nvSpPr>
        <p:spPr>
          <a:xfrm>
            <a:off x="3352800" y="801754"/>
            <a:ext cx="5486400" cy="553998"/>
          </a:xfrm>
          <a:prstGeom prst="rect">
            <a:avLst/>
          </a:prstGeom>
          <a:noFill/>
          <a:ln>
            <a:noFill/>
          </a:ln>
        </p:spPr>
        <p:txBody>
          <a:bodyPr wrap="square" lIns="0" tIns="0" rIns="0" bIns="0" rtlCol="0">
            <a:spAutoFit/>
          </a:bodyPr>
          <a:lstStyle/>
          <a:p>
            <a:pPr lvl="0" algn="ctr">
              <a:defRPr/>
            </a:pPr>
            <a:r>
              <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梁斌三次辞官的故事</a:t>
            </a:r>
          </a:p>
        </p:txBody>
      </p:sp>
      <p:grpSp>
        <p:nvGrpSpPr>
          <p:cNvPr id="15" name="组合 14"/>
          <p:cNvGrpSpPr/>
          <p:nvPr/>
        </p:nvGrpSpPr>
        <p:grpSpPr>
          <a:xfrm>
            <a:off x="2576512" y="1023923"/>
            <a:ext cx="7038976" cy="109660"/>
            <a:chOff x="1761776" y="1190808"/>
            <a:chExt cx="8274582" cy="128910"/>
          </a:xfrm>
        </p:grpSpPr>
        <p:grpSp>
          <p:nvGrpSpPr>
            <p:cNvPr id="16" name="组合 15"/>
            <p:cNvGrpSpPr/>
            <p:nvPr/>
          </p:nvGrpSpPr>
          <p:grpSpPr>
            <a:xfrm>
              <a:off x="9402228" y="1190808"/>
              <a:ext cx="634130" cy="128910"/>
              <a:chOff x="5778935" y="5578946"/>
              <a:chExt cx="634130" cy="128910"/>
            </a:xfrm>
            <a:gradFill>
              <a:gsLst>
                <a:gs pos="100000">
                  <a:srgbClr val="B41510"/>
                </a:gs>
                <a:gs pos="0">
                  <a:srgbClr val="E41B14"/>
                </a:gs>
              </a:gsLst>
              <a:lin ang="2700000" scaled="0"/>
            </a:gradFill>
          </p:grpSpPr>
          <p:sp>
            <p:nvSpPr>
              <p:cNvPr id="21"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2"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3"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nvGrpSpPr>
            <p:cNvPr id="17" name="组合 16"/>
            <p:cNvGrpSpPr/>
            <p:nvPr/>
          </p:nvGrpSpPr>
          <p:grpSpPr>
            <a:xfrm>
              <a:off x="1761776" y="1190808"/>
              <a:ext cx="634130" cy="128910"/>
              <a:chOff x="5778935" y="5578946"/>
              <a:chExt cx="634130" cy="128910"/>
            </a:xfrm>
            <a:gradFill>
              <a:gsLst>
                <a:gs pos="100000">
                  <a:srgbClr val="B41510"/>
                </a:gs>
                <a:gs pos="0">
                  <a:srgbClr val="E41B14"/>
                </a:gs>
              </a:gsLst>
              <a:lin ang="2700000" scaled="0"/>
            </a:gradFill>
          </p:grpSpPr>
          <p:sp>
            <p:nvSpPr>
              <p:cNvPr id="18"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19"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0"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pic>
        <p:nvPicPr>
          <p:cNvPr id="24" name="图片 2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7077" y="778939"/>
            <a:ext cx="917420" cy="592661"/>
          </a:xfrm>
          <a:prstGeom prst="rect">
            <a:avLst/>
          </a:prstGeom>
        </p:spPr>
      </p:pic>
      <p:sp>
        <p:nvSpPr>
          <p:cNvPr id="25" name="矩形 24"/>
          <p:cNvSpPr/>
          <p:nvPr/>
        </p:nvSpPr>
        <p:spPr>
          <a:xfrm>
            <a:off x="1308893" y="2136926"/>
            <a:ext cx="9574214" cy="3280835"/>
          </a:xfrm>
          <a:prstGeom prst="rect">
            <a:avLst/>
          </a:prstGeom>
          <a:ln>
            <a:noFill/>
          </a:ln>
        </p:spPr>
        <p:txBody>
          <a:bodyPr wrap="square" lIns="0" tIns="0" rIns="0" bIns="0">
            <a:spAutoFit/>
          </a:bodyPr>
          <a:lstStyle/>
          <a:p>
            <a:pPr algn="just">
              <a:lnSpc>
                <a:spcPct val="150000"/>
              </a:lnSpc>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梁斌第一次辞官是</a:t>
            </a:r>
            <a:r>
              <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1952</a:t>
            </a: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年。那是湖北省委书记李先念亲自点将，调他担任新武汉日报社社长。上任不到一年，他就辞官，为写他的长篇巨著</a:t>
            </a:r>
            <a:r>
              <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红旗谱</a:t>
            </a:r>
            <a:r>
              <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。随后，他调任北京中央文学研究所，只做一个机关党支部书记。  </a:t>
            </a:r>
          </a:p>
          <a:p>
            <a:pPr algn="just">
              <a:lnSpc>
                <a:spcPct val="150000"/>
              </a:lnSpc>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第二次辞官，是梁斌辞去中央文学研究所机关党支部书记，以便专心创作他的</a:t>
            </a:r>
            <a:r>
              <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红旗谱</a:t>
            </a:r>
            <a:r>
              <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  </a:t>
            </a:r>
          </a:p>
          <a:p>
            <a:pPr algn="just">
              <a:lnSpc>
                <a:spcPct val="150000"/>
              </a:lnSpc>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第三次辞官，是梁斌找到中组部的领导要求辞去职务，那位领导准备安排他到天津去当副市长，又被他辞掉了。  </a:t>
            </a:r>
          </a:p>
          <a:p>
            <a:pPr algn="just">
              <a:lnSpc>
                <a:spcPct val="150000"/>
              </a:lnSpc>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后来梁老终于如愿，在河北省文联挂了个名，从此专心地创作</a:t>
            </a:r>
            <a:r>
              <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红旗谱</a:t>
            </a:r>
            <a:r>
              <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。别人是官越做越大，他却主动要求越做越小。 </a:t>
            </a:r>
          </a:p>
        </p:txBody>
      </p:sp>
      <p:sp>
        <p:nvSpPr>
          <p:cNvPr id="26" name="TextBox 12"/>
          <p:cNvSpPr txBox="1"/>
          <p:nvPr/>
        </p:nvSpPr>
        <p:spPr>
          <a:xfrm>
            <a:off x="10595429" y="801754"/>
            <a:ext cx="1132114" cy="553998"/>
          </a:xfrm>
          <a:prstGeom prst="rect">
            <a:avLst/>
          </a:prstGeom>
          <a:noFill/>
          <a:ln>
            <a:noFill/>
          </a:ln>
        </p:spPr>
        <p:txBody>
          <a:bodyPr wrap="square" lIns="0" tIns="0" rIns="0" bIns="0" rtlCol="0">
            <a:spAutoFit/>
          </a:bodyPr>
          <a:lstStyle/>
          <a:p>
            <a:pPr lvl="0" algn="ctr">
              <a:defRPr/>
            </a:pPr>
            <a:r>
              <a:rPr lang="en-US" altLang="zh-CN"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16</a:t>
            </a:r>
            <a:endPar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stCondLst>
                                            <p:cond delay="0"/>
                                          </p:stCondLst>
                                        </p:cTn>
                                        <p:tgtEl>
                                          <p:spTgt spid="14"/>
                                        </p:tgtEl>
                                      </p:cBhvr>
                                    </p:animEffect>
                                    <p:anim to="0" calcmode="lin" valueType="num">
                                      <p:cBhvr>
                                        <p:cTn id="8" dur="500" fill="hold">
                                          <p:stCondLst>
                                            <p:cond delay="0"/>
                                          </p:stCondLst>
                                        </p:cTn>
                                        <p:tgtEl>
                                          <p:spTgt spid="14"/>
                                        </p:tgtEl>
                                        <p:attrNameLst>
                                          <p:attrName>ppt_x</p:attrName>
                                        </p:attrNameLst>
                                      </p:cBhvr>
                                      <p:tavLst>
                                        <p:tav tm="0">
                                          <p:val>
                                            <p:strVal val="#ppt_x-.05"/>
                                          </p:val>
                                        </p:tav>
                                        <p:tav tm="100000">
                                          <p:val>
                                            <p:strVal val="#ppt_x"/>
                                          </p:val>
                                        </p:tav>
                                      </p:tavLst>
                                    </p:anim>
                                  </p:childTnLst>
                                </p:cTn>
                              </p:par>
                              <p:par>
                                <p:cTn id="9" presetID="10" presetClass="entr" presetSubtype="0" decel="10000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stCondLst>
                                            <p:cond delay="0"/>
                                          </p:stCondLst>
                                        </p:cTn>
                                        <p:tgtEl>
                                          <p:spTgt spid="15"/>
                                        </p:tgtEl>
                                      </p:cBhvr>
                                    </p:animEffect>
                                    <p:anim to="0" calcmode="lin" valueType="num">
                                      <p:cBhvr>
                                        <p:cTn id="12" dur="500" fill="hold">
                                          <p:stCondLst>
                                            <p:cond delay="0"/>
                                          </p:stCondLst>
                                        </p:cTn>
                                        <p:tgtEl>
                                          <p:spTgt spid="15"/>
                                        </p:tgtEl>
                                        <p:attrNameLst>
                                          <p:attrName>ppt_x</p:attrName>
                                        </p:attrNameLst>
                                      </p:cBhvr>
                                      <p:tavLst>
                                        <p:tav tm="0">
                                          <p:val>
                                            <p:strVal val="#ppt_x-.05"/>
                                          </p:val>
                                        </p:tav>
                                        <p:tav tm="100000">
                                          <p:val>
                                            <p:strVal val="#ppt_x"/>
                                          </p:val>
                                        </p:tav>
                                      </p:tavLst>
                                    </p:anim>
                                  </p:childTnLst>
                                </p:cTn>
                              </p:par>
                              <p:par>
                                <p:cTn id="13" presetID="10" presetClass="entr" presetSubtype="0" decel="10000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stCondLst>
                                            <p:cond delay="0"/>
                                          </p:stCondLst>
                                        </p:cTn>
                                        <p:tgtEl>
                                          <p:spTgt spid="24"/>
                                        </p:tgtEl>
                                      </p:cBhvr>
                                    </p:animEffect>
                                    <p:anim to="0" calcmode="lin" valueType="num">
                                      <p:cBhvr>
                                        <p:cTn id="16" dur="500" fill="hold">
                                          <p:stCondLst>
                                            <p:cond delay="0"/>
                                          </p:stCondLst>
                                        </p:cTn>
                                        <p:tgtEl>
                                          <p:spTgt spid="24"/>
                                        </p:tgtEl>
                                        <p:attrNameLst>
                                          <p:attrName>ppt_x</p:attrName>
                                        </p:attrNameLst>
                                      </p:cBhvr>
                                      <p:tavLst>
                                        <p:tav tm="0">
                                          <p:val>
                                            <p:strVal val="#ppt_x-.05"/>
                                          </p:val>
                                        </p:tav>
                                        <p:tav tm="100000">
                                          <p:val>
                                            <p:strVal val="#ppt_x"/>
                                          </p:val>
                                        </p:tav>
                                      </p:tavLst>
                                    </p:anim>
                                  </p:childTnLst>
                                </p:cTn>
                              </p:par>
                              <p:par>
                                <p:cTn id="17" presetID="10" presetClass="entr" presetSubtype="0" decel="10000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stCondLst>
                                            <p:cond delay="0"/>
                                          </p:stCondLst>
                                        </p:cTn>
                                        <p:tgtEl>
                                          <p:spTgt spid="26"/>
                                        </p:tgtEl>
                                      </p:cBhvr>
                                    </p:animEffect>
                                    <p:anim to="0" calcmode="lin" valueType="num">
                                      <p:cBhvr>
                                        <p:cTn id="20" dur="500" fill="hold">
                                          <p:stCondLst>
                                            <p:cond delay="0"/>
                                          </p:stCondLst>
                                        </p:cTn>
                                        <p:tgtEl>
                                          <p:spTgt spid="26"/>
                                        </p:tgtEl>
                                        <p:attrNameLst>
                                          <p:attrName>ppt_x</p:attrName>
                                        </p:attrNameLst>
                                      </p:cBhvr>
                                      <p:tavLst>
                                        <p:tav tm="0">
                                          <p:val>
                                            <p:strVal val="#ppt_x-.05"/>
                                          </p:val>
                                        </p:tav>
                                        <p:tav tm="100000">
                                          <p:val>
                                            <p:strVal val="#ppt_x"/>
                                          </p:val>
                                        </p:tav>
                                      </p:tavLst>
                                    </p:anim>
                                  </p:childTnLst>
                                </p:cTn>
                              </p:par>
                            </p:childTnLst>
                          </p:cTn>
                        </p:par>
                        <p:par>
                          <p:cTn id="21" fill="hold" nodeType="afterGroup">
                            <p:stCondLst>
                              <p:cond delay="500"/>
                            </p:stCondLst>
                            <p:childTnLst>
                              <p:par>
                                <p:cTn id="22" presetID="10" presetClass="entr" presetSubtype="0" decel="100000"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stCondLst>
                                            <p:cond delay="0"/>
                                          </p:stCondLst>
                                        </p:cTn>
                                        <p:tgtEl>
                                          <p:spTgt spid="25"/>
                                        </p:tgtEl>
                                      </p:cBhvr>
                                    </p:animEffect>
                                    <p:anim to="0" calcmode="lin" valueType="num">
                                      <p:cBhvr>
                                        <p:cTn id="25" dur="500" fill="hold">
                                          <p:stCondLst>
                                            <p:cond delay="0"/>
                                          </p:stCondLst>
                                        </p:cTn>
                                        <p:tgtEl>
                                          <p:spTgt spid="25"/>
                                        </p:tgtEl>
                                        <p:attrNameLst>
                                          <p:attrName>ppt_x</p:attrName>
                                        </p:attrNameLst>
                                      </p:cBhvr>
                                      <p:tavLst>
                                        <p:tav tm="0">
                                          <p:val>
                                            <p:strVal val="#ppt_x+.05"/>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5"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3" name="组合 12"/>
          <p:cNvGrpSpPr/>
          <p:nvPr/>
        </p:nvGrpSpPr>
        <p:grpSpPr>
          <a:xfrm>
            <a:off x="-529" y="-297"/>
            <a:ext cx="12193057" cy="6858594"/>
            <a:chOff x="-529" y="-297"/>
            <a:chExt cx="12193057" cy="6858594"/>
          </a:xfrm>
        </p:grpSpPr>
        <p:pic>
          <p:nvPicPr>
            <p:cNvPr id="12" name="图片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9" y="-297"/>
              <a:ext cx="12193057" cy="6858594"/>
            </a:xfrm>
            <a:prstGeom prst="rect">
              <a:avLst/>
            </a:prstGeom>
          </p:spPr>
        </p:pic>
        <p:sp>
          <p:nvSpPr>
            <p:cNvPr id="9" name="矩形: 圆角 8"/>
            <p:cNvSpPr/>
            <p:nvPr/>
          </p:nvSpPr>
          <p:spPr>
            <a:xfrm flipH="1">
              <a:off x="330199" y="292100"/>
              <a:ext cx="11531600" cy="6273800"/>
            </a:xfrm>
            <a:prstGeom prst="roundRect">
              <a:avLst>
                <a:gd name="adj" fmla="val 4116"/>
              </a:avLst>
            </a:prstGeom>
            <a:solidFill>
              <a:srgbClr val="FFFFFF"/>
            </a:solidFill>
            <a:ln w="38100">
              <a:solidFill>
                <a:srgbClr val="FFD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TextBox 12"/>
          <p:cNvSpPr txBox="1"/>
          <p:nvPr/>
        </p:nvSpPr>
        <p:spPr>
          <a:xfrm>
            <a:off x="3352800" y="801754"/>
            <a:ext cx="5486400" cy="553998"/>
          </a:xfrm>
          <a:prstGeom prst="rect">
            <a:avLst/>
          </a:prstGeom>
          <a:noFill/>
          <a:ln>
            <a:noFill/>
          </a:ln>
        </p:spPr>
        <p:txBody>
          <a:bodyPr wrap="square" lIns="0" tIns="0" rIns="0" bIns="0" rtlCol="0">
            <a:spAutoFit/>
          </a:bodyPr>
          <a:lstStyle/>
          <a:p>
            <a:pPr lvl="0" algn="ctr">
              <a:defRPr/>
            </a:pPr>
            <a:r>
              <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王树声“收购”家乡送的茶</a:t>
            </a:r>
          </a:p>
        </p:txBody>
      </p:sp>
      <p:grpSp>
        <p:nvGrpSpPr>
          <p:cNvPr id="15" name="组合 14"/>
          <p:cNvGrpSpPr/>
          <p:nvPr/>
        </p:nvGrpSpPr>
        <p:grpSpPr>
          <a:xfrm>
            <a:off x="2576512" y="1023923"/>
            <a:ext cx="7038976" cy="109660"/>
            <a:chOff x="1761776" y="1190808"/>
            <a:chExt cx="8274582" cy="128910"/>
          </a:xfrm>
        </p:grpSpPr>
        <p:grpSp>
          <p:nvGrpSpPr>
            <p:cNvPr id="16" name="组合 15"/>
            <p:cNvGrpSpPr/>
            <p:nvPr/>
          </p:nvGrpSpPr>
          <p:grpSpPr>
            <a:xfrm>
              <a:off x="9402228" y="1190808"/>
              <a:ext cx="634130" cy="128910"/>
              <a:chOff x="5778935" y="5578946"/>
              <a:chExt cx="634130" cy="128910"/>
            </a:xfrm>
            <a:gradFill>
              <a:gsLst>
                <a:gs pos="100000">
                  <a:srgbClr val="B41510"/>
                </a:gs>
                <a:gs pos="0">
                  <a:srgbClr val="E41B14"/>
                </a:gs>
              </a:gsLst>
              <a:lin ang="2700000" scaled="0"/>
            </a:gradFill>
          </p:grpSpPr>
          <p:sp>
            <p:nvSpPr>
              <p:cNvPr id="21"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2"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3"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nvGrpSpPr>
            <p:cNvPr id="17" name="组合 16"/>
            <p:cNvGrpSpPr/>
            <p:nvPr/>
          </p:nvGrpSpPr>
          <p:grpSpPr>
            <a:xfrm>
              <a:off x="1761776" y="1190808"/>
              <a:ext cx="634130" cy="128910"/>
              <a:chOff x="5778935" y="5578946"/>
              <a:chExt cx="634130" cy="128910"/>
            </a:xfrm>
            <a:gradFill>
              <a:gsLst>
                <a:gs pos="100000">
                  <a:srgbClr val="B41510"/>
                </a:gs>
                <a:gs pos="0">
                  <a:srgbClr val="E41B14"/>
                </a:gs>
              </a:gsLst>
              <a:lin ang="2700000" scaled="0"/>
            </a:gradFill>
          </p:grpSpPr>
          <p:sp>
            <p:nvSpPr>
              <p:cNvPr id="18"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19"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0"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sp>
        <p:nvSpPr>
          <p:cNvPr id="24" name="矩形 23"/>
          <p:cNvSpPr/>
          <p:nvPr/>
        </p:nvSpPr>
        <p:spPr>
          <a:xfrm>
            <a:off x="11097758" y="6103608"/>
            <a:ext cx="333829" cy="45719"/>
          </a:xfrm>
          <a:prstGeom prst="rect">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汉仪秦川飞影W" panose="00020600040101010101" pitchFamily="18" charset="-122"/>
              <a:ea typeface="汉仪秦川飞影W" panose="00020600040101010101" pitchFamily="18" charset="-122"/>
            </a:endParaRPr>
          </a:p>
        </p:txBody>
      </p:sp>
      <p:pic>
        <p:nvPicPr>
          <p:cNvPr id="25" name="图片 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7077" y="778939"/>
            <a:ext cx="917420" cy="592661"/>
          </a:xfrm>
          <a:prstGeom prst="rect">
            <a:avLst/>
          </a:prstGeom>
        </p:spPr>
      </p:pic>
      <p:sp>
        <p:nvSpPr>
          <p:cNvPr id="26" name="矩形 25"/>
          <p:cNvSpPr/>
          <p:nvPr/>
        </p:nvSpPr>
        <p:spPr>
          <a:xfrm>
            <a:off x="1243578" y="2978754"/>
            <a:ext cx="7984872" cy="2449838"/>
          </a:xfrm>
          <a:prstGeom prst="rect">
            <a:avLst/>
          </a:prstGeom>
          <a:ln>
            <a:noFill/>
          </a:ln>
        </p:spPr>
        <p:txBody>
          <a:bodyPr wrap="square" lIns="0" tIns="0" rIns="0" bIns="0">
            <a:spAutoFit/>
          </a:bodyPr>
          <a:lstStyle/>
          <a:p>
            <a:pPr algn="just">
              <a:lnSpc>
                <a:spcPct val="150000"/>
              </a:lnSpc>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上世纪六十年代，一次家乡去人给在京的麻城籍首长每家送来几盒茶叶。他先是欢喜，后是发愁，最后还是坚决不收。</a:t>
            </a:r>
            <a:endPar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endParaRPr>
          </a:p>
          <a:p>
            <a:pPr algn="just">
              <a:lnSpc>
                <a:spcPct val="150000"/>
              </a:lnSpc>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来人说：</a:t>
            </a:r>
            <a:r>
              <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这是一点家乡的土特产哦？</a:t>
            </a:r>
            <a:r>
              <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他却一本正经地说：</a:t>
            </a:r>
            <a:endPar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endParaRPr>
          </a:p>
          <a:p>
            <a:pPr algn="just">
              <a:lnSpc>
                <a:spcPct val="150000"/>
              </a:lnSpc>
              <a:defRPr/>
            </a:pPr>
            <a:r>
              <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你们把公家的东西送给我，我是坚决不能收的！</a:t>
            </a:r>
            <a:r>
              <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但因为他确实太爱喝家乡的茶了，他还是舍不得让来人拿回去，于是就硬给了八十元现金将几盒茶叶买了下来。当时他每个月的工资才三百四十元。</a:t>
            </a:r>
          </a:p>
        </p:txBody>
      </p:sp>
      <p:grpSp>
        <p:nvGrpSpPr>
          <p:cNvPr id="27" name="组合 26"/>
          <p:cNvGrpSpPr/>
          <p:nvPr/>
        </p:nvGrpSpPr>
        <p:grpSpPr>
          <a:xfrm flipH="1">
            <a:off x="1039903" y="1931649"/>
            <a:ext cx="10013579" cy="504145"/>
            <a:chOff x="6305797" y="5550617"/>
            <a:chExt cx="4451851" cy="352642"/>
          </a:xfrm>
        </p:grpSpPr>
        <p:sp>
          <p:nvSpPr>
            <p:cNvPr id="28" name="矩形: 圆角 27"/>
            <p:cNvSpPr/>
            <p:nvPr/>
          </p:nvSpPr>
          <p:spPr>
            <a:xfrm>
              <a:off x="8909874" y="5550617"/>
              <a:ext cx="1847774" cy="352642"/>
            </a:xfrm>
            <a:prstGeom prst="roundRect">
              <a:avLst>
                <a:gd name="adj" fmla="val 50000"/>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思源黑体 CN Bold" panose="020B0800000000000000" pitchFamily="34" charset="-122"/>
                  <a:ea typeface="思源黑体 CN Bold" panose="020B0800000000000000" pitchFamily="34" charset="-122"/>
                </a:rPr>
                <a:t> 王树声喜欢喝家乡的绿茶</a:t>
              </a:r>
            </a:p>
          </p:txBody>
        </p:sp>
        <p:cxnSp>
          <p:nvCxnSpPr>
            <p:cNvPr id="29" name="直接连接符 28"/>
            <p:cNvCxnSpPr/>
            <p:nvPr/>
          </p:nvCxnSpPr>
          <p:spPr>
            <a:xfrm>
              <a:off x="6305797" y="5728447"/>
              <a:ext cx="2533096" cy="0"/>
            </a:xfrm>
            <a:prstGeom prst="line">
              <a:avLst/>
            </a:prstGeom>
            <a:ln>
              <a:prstDash val="dash"/>
            </a:ln>
          </p:spPr>
          <p:style>
            <a:lnRef idx="1">
              <a:schemeClr val="accent3"/>
            </a:lnRef>
            <a:fillRef idx="0">
              <a:schemeClr val="accent3"/>
            </a:fillRef>
            <a:effectRef idx="0">
              <a:schemeClr val="accent3"/>
            </a:effectRef>
            <a:fontRef idx="minor">
              <a:schemeClr val="tx1"/>
            </a:fontRef>
          </p:style>
        </p:cxnSp>
      </p:grpSp>
      <p:pic>
        <p:nvPicPr>
          <p:cNvPr id="30" name="图片 2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92286" y="2670629"/>
            <a:ext cx="1069822" cy="2717133"/>
          </a:xfrm>
          <a:prstGeom prst="rect">
            <a:avLst/>
          </a:prstGeom>
        </p:spPr>
      </p:pic>
      <p:sp>
        <p:nvSpPr>
          <p:cNvPr id="31" name="TextBox 12"/>
          <p:cNvSpPr txBox="1"/>
          <p:nvPr/>
        </p:nvSpPr>
        <p:spPr>
          <a:xfrm>
            <a:off x="10595429" y="801754"/>
            <a:ext cx="1132114" cy="553998"/>
          </a:xfrm>
          <a:prstGeom prst="rect">
            <a:avLst/>
          </a:prstGeom>
          <a:noFill/>
          <a:ln>
            <a:noFill/>
          </a:ln>
        </p:spPr>
        <p:txBody>
          <a:bodyPr wrap="square" lIns="0" tIns="0" rIns="0" bIns="0" rtlCol="0">
            <a:spAutoFit/>
          </a:bodyPr>
          <a:lstStyle/>
          <a:p>
            <a:pPr lvl="0" algn="ctr">
              <a:defRPr/>
            </a:pPr>
            <a:r>
              <a:rPr lang="en-US" altLang="zh-CN"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17</a:t>
            </a:r>
            <a:endPar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endParaRPr>
          </a:p>
        </p:txBody>
      </p:sp>
    </p:spTree>
  </p:cSld>
  <p:clrMapOvr>
    <a:masterClrMapping/>
  </p:clrMapOvr>
  <p:transition spd="slow" advTm="5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stCondLst>
                                            <p:cond delay="0"/>
                                          </p:stCondLst>
                                        </p:cTn>
                                        <p:tgtEl>
                                          <p:spTgt spid="14"/>
                                        </p:tgtEl>
                                      </p:cBhvr>
                                    </p:animEffect>
                                    <p:anim to="0" calcmode="lin" valueType="num">
                                      <p:cBhvr>
                                        <p:cTn id="8" dur="500" fill="hold">
                                          <p:stCondLst>
                                            <p:cond delay="0"/>
                                          </p:stCondLst>
                                        </p:cTn>
                                        <p:tgtEl>
                                          <p:spTgt spid="14"/>
                                        </p:tgtEl>
                                        <p:attrNameLst>
                                          <p:attrName>ppt_x</p:attrName>
                                        </p:attrNameLst>
                                      </p:cBhvr>
                                      <p:tavLst>
                                        <p:tav tm="0">
                                          <p:val>
                                            <p:strVal val="#ppt_x-.05"/>
                                          </p:val>
                                        </p:tav>
                                        <p:tav tm="100000">
                                          <p:val>
                                            <p:strVal val="#ppt_x"/>
                                          </p:val>
                                        </p:tav>
                                      </p:tavLst>
                                    </p:anim>
                                  </p:childTnLst>
                                </p:cTn>
                              </p:par>
                              <p:par>
                                <p:cTn id="9" presetID="10" presetClass="entr" presetSubtype="0" decel="10000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stCondLst>
                                            <p:cond delay="0"/>
                                          </p:stCondLst>
                                        </p:cTn>
                                        <p:tgtEl>
                                          <p:spTgt spid="15"/>
                                        </p:tgtEl>
                                      </p:cBhvr>
                                    </p:animEffect>
                                    <p:anim to="0" calcmode="lin" valueType="num">
                                      <p:cBhvr>
                                        <p:cTn id="12" dur="500" fill="hold">
                                          <p:stCondLst>
                                            <p:cond delay="0"/>
                                          </p:stCondLst>
                                        </p:cTn>
                                        <p:tgtEl>
                                          <p:spTgt spid="15"/>
                                        </p:tgtEl>
                                        <p:attrNameLst>
                                          <p:attrName>ppt_x</p:attrName>
                                        </p:attrNameLst>
                                      </p:cBhvr>
                                      <p:tavLst>
                                        <p:tav tm="0">
                                          <p:val>
                                            <p:strVal val="#ppt_x-.05"/>
                                          </p:val>
                                        </p:tav>
                                        <p:tav tm="100000">
                                          <p:val>
                                            <p:strVal val="#ppt_x"/>
                                          </p:val>
                                        </p:tav>
                                      </p:tavLst>
                                    </p:anim>
                                  </p:childTnLst>
                                </p:cTn>
                              </p:par>
                              <p:par>
                                <p:cTn id="13" presetID="10" presetClass="entr" presetSubtype="0" decel="10000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stCondLst>
                                            <p:cond delay="0"/>
                                          </p:stCondLst>
                                        </p:cTn>
                                        <p:tgtEl>
                                          <p:spTgt spid="25"/>
                                        </p:tgtEl>
                                      </p:cBhvr>
                                    </p:animEffect>
                                    <p:anim to="0" calcmode="lin" valueType="num">
                                      <p:cBhvr>
                                        <p:cTn id="16" dur="500" fill="hold">
                                          <p:stCondLst>
                                            <p:cond delay="0"/>
                                          </p:stCondLst>
                                        </p:cTn>
                                        <p:tgtEl>
                                          <p:spTgt spid="25"/>
                                        </p:tgtEl>
                                        <p:attrNameLst>
                                          <p:attrName>ppt_x</p:attrName>
                                        </p:attrNameLst>
                                      </p:cBhvr>
                                      <p:tavLst>
                                        <p:tav tm="0">
                                          <p:val>
                                            <p:strVal val="#ppt_x-.05"/>
                                          </p:val>
                                        </p:tav>
                                        <p:tav tm="100000">
                                          <p:val>
                                            <p:strVal val="#ppt_x"/>
                                          </p:val>
                                        </p:tav>
                                      </p:tavLst>
                                    </p:anim>
                                  </p:childTnLst>
                                </p:cTn>
                              </p:par>
                              <p:par>
                                <p:cTn id="17" presetID="10" presetClass="entr" presetSubtype="0" decel="10000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stCondLst>
                                            <p:cond delay="0"/>
                                          </p:stCondLst>
                                        </p:cTn>
                                        <p:tgtEl>
                                          <p:spTgt spid="31"/>
                                        </p:tgtEl>
                                      </p:cBhvr>
                                    </p:animEffect>
                                    <p:anim to="0" calcmode="lin" valueType="num">
                                      <p:cBhvr>
                                        <p:cTn id="20" dur="500" fill="hold">
                                          <p:stCondLst>
                                            <p:cond delay="0"/>
                                          </p:stCondLst>
                                        </p:cTn>
                                        <p:tgtEl>
                                          <p:spTgt spid="31"/>
                                        </p:tgtEl>
                                        <p:attrNameLst>
                                          <p:attrName>ppt_x</p:attrName>
                                        </p:attrNameLst>
                                      </p:cBhvr>
                                      <p:tavLst>
                                        <p:tav tm="0">
                                          <p:val>
                                            <p:strVal val="#ppt_x-.05"/>
                                          </p:val>
                                        </p:tav>
                                        <p:tav tm="100000">
                                          <p:val>
                                            <p:strVal val="#ppt_x"/>
                                          </p:val>
                                        </p:tav>
                                      </p:tavLst>
                                    </p:anim>
                                  </p:childTnLst>
                                </p:cTn>
                              </p:par>
                            </p:childTnLst>
                          </p:cTn>
                        </p:par>
                        <p:par>
                          <p:cTn id="21" fill="hold" nodeType="afterGroup">
                            <p:stCondLst>
                              <p:cond delay="500"/>
                            </p:stCondLst>
                            <p:childTnLst>
                              <p:par>
                                <p:cTn id="22" presetID="10" presetClass="entr" presetSubtype="0" decel="100000"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stCondLst>
                                            <p:cond delay="0"/>
                                          </p:stCondLst>
                                        </p:cTn>
                                        <p:tgtEl>
                                          <p:spTgt spid="27"/>
                                        </p:tgtEl>
                                      </p:cBhvr>
                                    </p:animEffect>
                                    <p:anim to="0" calcmode="lin" valueType="num">
                                      <p:cBhvr>
                                        <p:cTn id="25" dur="500" fill="hold">
                                          <p:stCondLst>
                                            <p:cond delay="0"/>
                                          </p:stCondLst>
                                        </p:cTn>
                                        <p:tgtEl>
                                          <p:spTgt spid="27"/>
                                        </p:tgtEl>
                                        <p:attrNameLst>
                                          <p:attrName>ppt_x</p:attrName>
                                        </p:attrNameLst>
                                      </p:cBhvr>
                                      <p:tavLst>
                                        <p:tav tm="0">
                                          <p:val>
                                            <p:strVal val="#ppt_x-.05"/>
                                          </p:val>
                                        </p:tav>
                                        <p:tav tm="100000">
                                          <p:val>
                                            <p:strVal val="#ppt_x"/>
                                          </p:val>
                                        </p:tav>
                                      </p:tavLst>
                                    </p:anim>
                                  </p:childTnLst>
                                </p:cTn>
                              </p:par>
                            </p:childTnLst>
                          </p:cTn>
                        </p:par>
                        <p:par>
                          <p:cTn id="26" fill="hold" nodeType="afterGroup">
                            <p:stCondLst>
                              <p:cond delay="1000"/>
                            </p:stCondLst>
                            <p:childTnLst>
                              <p:par>
                                <p:cTn id="27" presetID="10" presetClass="entr" presetSubtype="0" decel="10000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stCondLst>
                                            <p:cond delay="0"/>
                                          </p:stCondLst>
                                        </p:cTn>
                                        <p:tgtEl>
                                          <p:spTgt spid="30"/>
                                        </p:tgtEl>
                                      </p:cBhvr>
                                    </p:animEffect>
                                    <p:anim to="0" calcmode="lin" valueType="num">
                                      <p:cBhvr>
                                        <p:cTn id="30" dur="500" fill="hold">
                                          <p:stCondLst>
                                            <p:cond delay="0"/>
                                          </p:stCondLst>
                                        </p:cTn>
                                        <p:tgtEl>
                                          <p:spTgt spid="30"/>
                                        </p:tgtEl>
                                        <p:attrNameLst>
                                          <p:attrName>ppt_x</p:attrName>
                                        </p:attrNameLst>
                                      </p:cBhvr>
                                      <p:tavLst>
                                        <p:tav tm="0">
                                          <p:val>
                                            <p:strVal val="#ppt_x-.05"/>
                                          </p:val>
                                        </p:tav>
                                        <p:tav tm="100000">
                                          <p:val>
                                            <p:strVal val="#ppt_x"/>
                                          </p:val>
                                        </p:tav>
                                      </p:tavLst>
                                    </p:anim>
                                  </p:childTnLst>
                                </p:cTn>
                              </p:par>
                            </p:childTnLst>
                          </p:cTn>
                        </p:par>
                        <p:par>
                          <p:cTn id="31" fill="hold" nodeType="afterGroup">
                            <p:stCondLst>
                              <p:cond delay="1500"/>
                            </p:stCondLst>
                            <p:childTnLst>
                              <p:par>
                                <p:cTn id="32" presetID="10" presetClass="entr" presetSubtype="0" decel="100000"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stCondLst>
                                            <p:cond delay="0"/>
                                          </p:stCondLst>
                                        </p:cTn>
                                        <p:tgtEl>
                                          <p:spTgt spid="26"/>
                                        </p:tgtEl>
                                      </p:cBhvr>
                                    </p:animEffect>
                                    <p:anim to="0" calcmode="lin" valueType="num">
                                      <p:cBhvr>
                                        <p:cTn id="35" dur="500" fill="hold">
                                          <p:stCondLst>
                                            <p:cond delay="0"/>
                                          </p:stCondLst>
                                        </p:cTn>
                                        <p:tgtEl>
                                          <p:spTgt spid="26"/>
                                        </p:tgtEl>
                                        <p:attrNameLst>
                                          <p:attrName>ppt_x</p:attrName>
                                        </p:attrNameLst>
                                      </p:cBhvr>
                                      <p:tavLst>
                                        <p:tav tm="0">
                                          <p:val>
                                            <p:strVal val="#ppt_x-.05"/>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6" grpId="0"/>
      <p:bldP spid="3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3" name="组合 12"/>
          <p:cNvGrpSpPr/>
          <p:nvPr/>
        </p:nvGrpSpPr>
        <p:grpSpPr>
          <a:xfrm>
            <a:off x="-529" y="-297"/>
            <a:ext cx="12193057" cy="6858594"/>
            <a:chOff x="-529" y="-297"/>
            <a:chExt cx="12193057" cy="6858594"/>
          </a:xfrm>
        </p:grpSpPr>
        <p:pic>
          <p:nvPicPr>
            <p:cNvPr id="12" name="图片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9" y="-297"/>
              <a:ext cx="12193057" cy="6858594"/>
            </a:xfrm>
            <a:prstGeom prst="rect">
              <a:avLst/>
            </a:prstGeom>
          </p:spPr>
        </p:pic>
        <p:sp>
          <p:nvSpPr>
            <p:cNvPr id="9" name="矩形: 圆角 8"/>
            <p:cNvSpPr/>
            <p:nvPr/>
          </p:nvSpPr>
          <p:spPr>
            <a:xfrm flipH="1">
              <a:off x="330199" y="292100"/>
              <a:ext cx="11531600" cy="6273800"/>
            </a:xfrm>
            <a:prstGeom prst="roundRect">
              <a:avLst>
                <a:gd name="adj" fmla="val 4116"/>
              </a:avLst>
            </a:prstGeom>
            <a:solidFill>
              <a:srgbClr val="FFFFFF"/>
            </a:solidFill>
            <a:ln w="38100">
              <a:solidFill>
                <a:srgbClr val="FFD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TextBox 12"/>
          <p:cNvSpPr txBox="1"/>
          <p:nvPr/>
        </p:nvSpPr>
        <p:spPr>
          <a:xfrm>
            <a:off x="3352800" y="801754"/>
            <a:ext cx="5486400" cy="553998"/>
          </a:xfrm>
          <a:prstGeom prst="rect">
            <a:avLst/>
          </a:prstGeom>
          <a:noFill/>
          <a:ln>
            <a:noFill/>
          </a:ln>
        </p:spPr>
        <p:txBody>
          <a:bodyPr wrap="square" lIns="0" tIns="0" rIns="0" bIns="0" rtlCol="0">
            <a:spAutoFit/>
          </a:bodyPr>
          <a:lstStyle/>
          <a:p>
            <a:pPr lvl="0" algn="ctr">
              <a:defRPr/>
            </a:pPr>
            <a:r>
              <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董必武为六角钱写检讨</a:t>
            </a:r>
          </a:p>
        </p:txBody>
      </p:sp>
      <p:grpSp>
        <p:nvGrpSpPr>
          <p:cNvPr id="15" name="组合 14"/>
          <p:cNvGrpSpPr/>
          <p:nvPr/>
        </p:nvGrpSpPr>
        <p:grpSpPr>
          <a:xfrm>
            <a:off x="2576512" y="1023923"/>
            <a:ext cx="7038976" cy="109660"/>
            <a:chOff x="1761776" y="1190808"/>
            <a:chExt cx="8274582" cy="128910"/>
          </a:xfrm>
        </p:grpSpPr>
        <p:grpSp>
          <p:nvGrpSpPr>
            <p:cNvPr id="16" name="组合 15"/>
            <p:cNvGrpSpPr/>
            <p:nvPr/>
          </p:nvGrpSpPr>
          <p:grpSpPr>
            <a:xfrm>
              <a:off x="9402228" y="1190808"/>
              <a:ext cx="634130" cy="128910"/>
              <a:chOff x="5778935" y="5578946"/>
              <a:chExt cx="634130" cy="128910"/>
            </a:xfrm>
            <a:gradFill>
              <a:gsLst>
                <a:gs pos="100000">
                  <a:srgbClr val="B41510"/>
                </a:gs>
                <a:gs pos="0">
                  <a:srgbClr val="E41B14"/>
                </a:gs>
              </a:gsLst>
              <a:lin ang="2700000" scaled="0"/>
            </a:gradFill>
          </p:grpSpPr>
          <p:sp>
            <p:nvSpPr>
              <p:cNvPr id="21"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2"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3"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nvGrpSpPr>
            <p:cNvPr id="17" name="组合 16"/>
            <p:cNvGrpSpPr/>
            <p:nvPr/>
          </p:nvGrpSpPr>
          <p:grpSpPr>
            <a:xfrm>
              <a:off x="1761776" y="1190808"/>
              <a:ext cx="634130" cy="128910"/>
              <a:chOff x="5778935" y="5578946"/>
              <a:chExt cx="634130" cy="128910"/>
            </a:xfrm>
            <a:gradFill>
              <a:gsLst>
                <a:gs pos="100000">
                  <a:srgbClr val="B41510"/>
                </a:gs>
                <a:gs pos="0">
                  <a:srgbClr val="E41B14"/>
                </a:gs>
              </a:gsLst>
              <a:lin ang="2700000" scaled="0"/>
            </a:gradFill>
          </p:grpSpPr>
          <p:sp>
            <p:nvSpPr>
              <p:cNvPr id="18"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19"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0"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sp>
        <p:nvSpPr>
          <p:cNvPr id="24" name="矩形 23"/>
          <p:cNvSpPr/>
          <p:nvPr/>
        </p:nvSpPr>
        <p:spPr>
          <a:xfrm>
            <a:off x="11097758" y="6103608"/>
            <a:ext cx="333829" cy="45719"/>
          </a:xfrm>
          <a:prstGeom prst="rect">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汉仪秦川飞影W" panose="00020600040101010101" pitchFamily="18" charset="-122"/>
              <a:ea typeface="汉仪秦川飞影W" panose="00020600040101010101" pitchFamily="18" charset="-122"/>
            </a:endParaRPr>
          </a:p>
        </p:txBody>
      </p:sp>
      <p:pic>
        <p:nvPicPr>
          <p:cNvPr id="25" name="图片 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7077" y="778939"/>
            <a:ext cx="917420" cy="592661"/>
          </a:xfrm>
          <a:prstGeom prst="rect">
            <a:avLst/>
          </a:prstGeom>
        </p:spPr>
      </p:pic>
      <p:sp>
        <p:nvSpPr>
          <p:cNvPr id="26" name="矩形 25"/>
          <p:cNvSpPr/>
          <p:nvPr/>
        </p:nvSpPr>
        <p:spPr>
          <a:xfrm>
            <a:off x="3427978" y="2709813"/>
            <a:ext cx="7700682" cy="2865336"/>
          </a:xfrm>
          <a:prstGeom prst="rect">
            <a:avLst/>
          </a:prstGeom>
          <a:ln>
            <a:noFill/>
          </a:ln>
        </p:spPr>
        <p:txBody>
          <a:bodyPr wrap="square" lIns="0" tIns="0" rIns="0" bIns="0">
            <a:spAutoFit/>
          </a:bodyPr>
          <a:lstStyle/>
          <a:p>
            <a:pPr algn="just">
              <a:lnSpc>
                <a:spcPct val="150000"/>
              </a:lnSpc>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由于受国民党顽固派发动的反共高潮的影响，重庆红岩村八路军办事处的生活条件极其艰难。办事处的财务工作重担由中共南方中央局常委、统战工作委员会书记董必武掌管。为了维持办事处机关的正常运转，董必武殚精竭虑地拨打着这把“小算盘”，亲自制定机关伙食标准，实行包干调剂。为了改善办事处的生活状况，董必武在处理千头万绪的工作的同时，对办事处机关的伙食开支严格管理和监督，他要求办伙食的同志既要想尽办法改善领导和同志们的伙食，又决不能乱花一分钱。</a:t>
            </a:r>
          </a:p>
        </p:txBody>
      </p:sp>
      <p:grpSp>
        <p:nvGrpSpPr>
          <p:cNvPr id="27" name="组合 26"/>
          <p:cNvGrpSpPr/>
          <p:nvPr/>
        </p:nvGrpSpPr>
        <p:grpSpPr>
          <a:xfrm flipH="1">
            <a:off x="1039903" y="1931649"/>
            <a:ext cx="10013579" cy="504145"/>
            <a:chOff x="6305797" y="5550617"/>
            <a:chExt cx="4451851" cy="352642"/>
          </a:xfrm>
        </p:grpSpPr>
        <p:sp>
          <p:nvSpPr>
            <p:cNvPr id="28" name="矩形: 圆角 27"/>
            <p:cNvSpPr/>
            <p:nvPr/>
          </p:nvSpPr>
          <p:spPr>
            <a:xfrm>
              <a:off x="9832622" y="5550617"/>
              <a:ext cx="925026" cy="352642"/>
            </a:xfrm>
            <a:prstGeom prst="roundRect">
              <a:avLst>
                <a:gd name="adj" fmla="val 50000"/>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思源黑体 CN Bold" panose="020B0800000000000000" pitchFamily="34" charset="-122"/>
                  <a:ea typeface="思源黑体 CN Bold" panose="020B0800000000000000" pitchFamily="34" charset="-122"/>
                </a:rPr>
                <a:t> </a:t>
              </a:r>
              <a:r>
                <a:rPr lang="en-US" altLang="zh-CN" sz="2400">
                  <a:latin typeface="思源黑体 CN Bold" panose="020B0800000000000000" pitchFamily="34" charset="-122"/>
                  <a:ea typeface="思源黑体 CN Bold" panose="020B0800000000000000" pitchFamily="34" charset="-122"/>
                </a:rPr>
                <a:t>1941</a:t>
              </a:r>
              <a:r>
                <a:rPr lang="zh-CN" altLang="en-US" sz="2400">
                  <a:latin typeface="思源黑体 CN Bold" panose="020B0800000000000000" pitchFamily="34" charset="-122"/>
                  <a:ea typeface="思源黑体 CN Bold" panose="020B0800000000000000" pitchFamily="34" charset="-122"/>
                </a:rPr>
                <a:t>年</a:t>
              </a:r>
            </a:p>
          </p:txBody>
        </p:sp>
        <p:cxnSp>
          <p:nvCxnSpPr>
            <p:cNvPr id="29" name="直接连接符 28"/>
            <p:cNvCxnSpPr/>
            <p:nvPr/>
          </p:nvCxnSpPr>
          <p:spPr>
            <a:xfrm>
              <a:off x="6305797" y="5728447"/>
              <a:ext cx="3423580" cy="0"/>
            </a:xfrm>
            <a:prstGeom prst="line">
              <a:avLst/>
            </a:prstGeom>
            <a:ln>
              <a:prstDash val="dash"/>
            </a:ln>
          </p:spPr>
          <p:style>
            <a:lnRef idx="1">
              <a:schemeClr val="accent3"/>
            </a:lnRef>
            <a:fillRef idx="0">
              <a:schemeClr val="accent3"/>
            </a:fillRef>
            <a:effectRef idx="0">
              <a:schemeClr val="accent3"/>
            </a:effectRef>
            <a:fontRef idx="minor">
              <a:schemeClr val="tx1"/>
            </a:fontRef>
          </p:style>
        </p:cxnSp>
      </p:grpSp>
      <p:pic>
        <p:nvPicPr>
          <p:cNvPr id="30" name="图片 2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6493" y="3022348"/>
            <a:ext cx="2239564" cy="2327352"/>
          </a:xfrm>
          <a:prstGeom prst="rect">
            <a:avLst/>
          </a:prstGeom>
        </p:spPr>
      </p:pic>
      <p:sp>
        <p:nvSpPr>
          <p:cNvPr id="31" name="TextBox 12"/>
          <p:cNvSpPr txBox="1"/>
          <p:nvPr/>
        </p:nvSpPr>
        <p:spPr>
          <a:xfrm>
            <a:off x="10595429" y="801754"/>
            <a:ext cx="1132114" cy="553998"/>
          </a:xfrm>
          <a:prstGeom prst="rect">
            <a:avLst/>
          </a:prstGeom>
          <a:noFill/>
          <a:ln>
            <a:noFill/>
          </a:ln>
        </p:spPr>
        <p:txBody>
          <a:bodyPr wrap="square" lIns="0" tIns="0" rIns="0" bIns="0" rtlCol="0">
            <a:spAutoFit/>
          </a:bodyPr>
          <a:lstStyle/>
          <a:p>
            <a:pPr lvl="0" algn="ctr">
              <a:defRPr/>
            </a:pPr>
            <a:r>
              <a:rPr lang="en-US" altLang="zh-CN"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18</a:t>
            </a:r>
            <a:endPar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stCondLst>
                                            <p:cond delay="0"/>
                                          </p:stCondLst>
                                        </p:cTn>
                                        <p:tgtEl>
                                          <p:spTgt spid="14"/>
                                        </p:tgtEl>
                                      </p:cBhvr>
                                    </p:animEffect>
                                    <p:anim to="0" calcmode="lin" valueType="num">
                                      <p:cBhvr>
                                        <p:cTn id="8" dur="500" fill="hold">
                                          <p:stCondLst>
                                            <p:cond delay="0"/>
                                          </p:stCondLst>
                                        </p:cTn>
                                        <p:tgtEl>
                                          <p:spTgt spid="14"/>
                                        </p:tgtEl>
                                        <p:attrNameLst>
                                          <p:attrName>ppt_x</p:attrName>
                                        </p:attrNameLst>
                                      </p:cBhvr>
                                      <p:tavLst>
                                        <p:tav tm="0">
                                          <p:val>
                                            <p:strVal val="#ppt_x-.05"/>
                                          </p:val>
                                        </p:tav>
                                        <p:tav tm="100000">
                                          <p:val>
                                            <p:strVal val="#ppt_x"/>
                                          </p:val>
                                        </p:tav>
                                      </p:tavLst>
                                    </p:anim>
                                  </p:childTnLst>
                                </p:cTn>
                              </p:par>
                              <p:par>
                                <p:cTn id="9" presetID="10" presetClass="entr" presetSubtype="0" decel="10000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stCondLst>
                                            <p:cond delay="0"/>
                                          </p:stCondLst>
                                        </p:cTn>
                                        <p:tgtEl>
                                          <p:spTgt spid="15"/>
                                        </p:tgtEl>
                                      </p:cBhvr>
                                    </p:animEffect>
                                    <p:anim to="0" calcmode="lin" valueType="num">
                                      <p:cBhvr>
                                        <p:cTn id="12" dur="500" fill="hold">
                                          <p:stCondLst>
                                            <p:cond delay="0"/>
                                          </p:stCondLst>
                                        </p:cTn>
                                        <p:tgtEl>
                                          <p:spTgt spid="15"/>
                                        </p:tgtEl>
                                        <p:attrNameLst>
                                          <p:attrName>ppt_x</p:attrName>
                                        </p:attrNameLst>
                                      </p:cBhvr>
                                      <p:tavLst>
                                        <p:tav tm="0">
                                          <p:val>
                                            <p:strVal val="#ppt_x-.05"/>
                                          </p:val>
                                        </p:tav>
                                        <p:tav tm="100000">
                                          <p:val>
                                            <p:strVal val="#ppt_x"/>
                                          </p:val>
                                        </p:tav>
                                      </p:tavLst>
                                    </p:anim>
                                  </p:childTnLst>
                                </p:cTn>
                              </p:par>
                              <p:par>
                                <p:cTn id="13" presetID="10" presetClass="entr" presetSubtype="0" decel="10000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stCondLst>
                                            <p:cond delay="0"/>
                                          </p:stCondLst>
                                        </p:cTn>
                                        <p:tgtEl>
                                          <p:spTgt spid="25"/>
                                        </p:tgtEl>
                                      </p:cBhvr>
                                    </p:animEffect>
                                    <p:anim to="0" calcmode="lin" valueType="num">
                                      <p:cBhvr>
                                        <p:cTn id="16" dur="500" fill="hold">
                                          <p:stCondLst>
                                            <p:cond delay="0"/>
                                          </p:stCondLst>
                                        </p:cTn>
                                        <p:tgtEl>
                                          <p:spTgt spid="25"/>
                                        </p:tgtEl>
                                        <p:attrNameLst>
                                          <p:attrName>ppt_x</p:attrName>
                                        </p:attrNameLst>
                                      </p:cBhvr>
                                      <p:tavLst>
                                        <p:tav tm="0">
                                          <p:val>
                                            <p:strVal val="#ppt_x-.05"/>
                                          </p:val>
                                        </p:tav>
                                        <p:tav tm="100000">
                                          <p:val>
                                            <p:strVal val="#ppt_x"/>
                                          </p:val>
                                        </p:tav>
                                      </p:tavLst>
                                    </p:anim>
                                  </p:childTnLst>
                                </p:cTn>
                              </p:par>
                              <p:par>
                                <p:cTn id="17" presetID="10" presetClass="entr" presetSubtype="0" decel="10000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stCondLst>
                                            <p:cond delay="0"/>
                                          </p:stCondLst>
                                        </p:cTn>
                                        <p:tgtEl>
                                          <p:spTgt spid="31"/>
                                        </p:tgtEl>
                                      </p:cBhvr>
                                    </p:animEffect>
                                    <p:anim to="0" calcmode="lin" valueType="num">
                                      <p:cBhvr>
                                        <p:cTn id="20" dur="500" fill="hold">
                                          <p:stCondLst>
                                            <p:cond delay="0"/>
                                          </p:stCondLst>
                                        </p:cTn>
                                        <p:tgtEl>
                                          <p:spTgt spid="31"/>
                                        </p:tgtEl>
                                        <p:attrNameLst>
                                          <p:attrName>ppt_x</p:attrName>
                                        </p:attrNameLst>
                                      </p:cBhvr>
                                      <p:tavLst>
                                        <p:tav tm="0">
                                          <p:val>
                                            <p:strVal val="#ppt_x-.05"/>
                                          </p:val>
                                        </p:tav>
                                        <p:tav tm="100000">
                                          <p:val>
                                            <p:strVal val="#ppt_x"/>
                                          </p:val>
                                        </p:tav>
                                      </p:tavLst>
                                    </p:anim>
                                  </p:childTnLst>
                                </p:cTn>
                              </p:par>
                            </p:childTnLst>
                          </p:cTn>
                        </p:par>
                        <p:par>
                          <p:cTn id="21" fill="hold" nodeType="afterGroup">
                            <p:stCondLst>
                              <p:cond delay="500"/>
                            </p:stCondLst>
                            <p:childTnLst>
                              <p:par>
                                <p:cTn id="22" presetID="10" presetClass="entr" presetSubtype="0" decel="100000"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stCondLst>
                                            <p:cond delay="0"/>
                                          </p:stCondLst>
                                        </p:cTn>
                                        <p:tgtEl>
                                          <p:spTgt spid="27"/>
                                        </p:tgtEl>
                                      </p:cBhvr>
                                    </p:animEffect>
                                    <p:anim to="0" calcmode="lin" valueType="num">
                                      <p:cBhvr>
                                        <p:cTn id="25" dur="500" fill="hold">
                                          <p:stCondLst>
                                            <p:cond delay="0"/>
                                          </p:stCondLst>
                                        </p:cTn>
                                        <p:tgtEl>
                                          <p:spTgt spid="27"/>
                                        </p:tgtEl>
                                        <p:attrNameLst>
                                          <p:attrName>ppt_x</p:attrName>
                                        </p:attrNameLst>
                                      </p:cBhvr>
                                      <p:tavLst>
                                        <p:tav tm="0">
                                          <p:val>
                                            <p:strVal val="#ppt_x+.05"/>
                                          </p:val>
                                        </p:tav>
                                        <p:tav tm="100000">
                                          <p:val>
                                            <p:strVal val="#ppt_x"/>
                                          </p:val>
                                        </p:tav>
                                      </p:tavLst>
                                    </p:anim>
                                  </p:childTnLst>
                                </p:cTn>
                              </p:par>
                            </p:childTnLst>
                          </p:cTn>
                        </p:par>
                        <p:par>
                          <p:cTn id="26" fill="hold" nodeType="afterGroup">
                            <p:stCondLst>
                              <p:cond delay="1000"/>
                            </p:stCondLst>
                            <p:childTnLst>
                              <p:par>
                                <p:cTn id="27" presetID="10" presetClass="entr" presetSubtype="0" decel="10000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stCondLst>
                                            <p:cond delay="0"/>
                                          </p:stCondLst>
                                        </p:cTn>
                                        <p:tgtEl>
                                          <p:spTgt spid="30"/>
                                        </p:tgtEl>
                                      </p:cBhvr>
                                    </p:animEffect>
                                    <p:anim to="0" calcmode="lin" valueType="num">
                                      <p:cBhvr>
                                        <p:cTn id="30" dur="500" fill="hold">
                                          <p:stCondLst>
                                            <p:cond delay="0"/>
                                          </p:stCondLst>
                                        </p:cTn>
                                        <p:tgtEl>
                                          <p:spTgt spid="30"/>
                                        </p:tgtEl>
                                        <p:attrNameLst>
                                          <p:attrName>ppt_x</p:attrName>
                                        </p:attrNameLst>
                                      </p:cBhvr>
                                      <p:tavLst>
                                        <p:tav tm="0">
                                          <p:val>
                                            <p:strVal val="#ppt_x+.05"/>
                                          </p:val>
                                        </p:tav>
                                        <p:tav tm="100000">
                                          <p:val>
                                            <p:strVal val="#ppt_x"/>
                                          </p:val>
                                        </p:tav>
                                      </p:tavLst>
                                    </p:anim>
                                  </p:childTnLst>
                                </p:cTn>
                              </p:par>
                            </p:childTnLst>
                          </p:cTn>
                        </p:par>
                        <p:par>
                          <p:cTn id="31" fill="hold" nodeType="afterGroup">
                            <p:stCondLst>
                              <p:cond delay="1500"/>
                            </p:stCondLst>
                            <p:childTnLst>
                              <p:par>
                                <p:cTn id="32" presetID="10" presetClass="entr" presetSubtype="0" decel="100000"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stCondLst>
                                            <p:cond delay="0"/>
                                          </p:stCondLst>
                                        </p:cTn>
                                        <p:tgtEl>
                                          <p:spTgt spid="26"/>
                                        </p:tgtEl>
                                      </p:cBhvr>
                                    </p:animEffect>
                                    <p:anim to="0" calcmode="lin" valueType="num">
                                      <p:cBhvr>
                                        <p:cTn id="35" dur="500" fill="hold">
                                          <p:stCondLst>
                                            <p:cond delay="0"/>
                                          </p:stCondLst>
                                        </p:cTn>
                                        <p:tgtEl>
                                          <p:spTgt spid="26"/>
                                        </p:tgtEl>
                                        <p:attrNameLst>
                                          <p:attrName>ppt_x</p:attrName>
                                        </p:attrNameLst>
                                      </p:cBhvr>
                                      <p:tavLst>
                                        <p:tav tm="0">
                                          <p:val>
                                            <p:strVal val="#ppt_x+.05"/>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6"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3" name="组合 12"/>
          <p:cNvGrpSpPr/>
          <p:nvPr/>
        </p:nvGrpSpPr>
        <p:grpSpPr>
          <a:xfrm>
            <a:off x="-529" y="-297"/>
            <a:ext cx="12193057" cy="6858594"/>
            <a:chOff x="-529" y="-297"/>
            <a:chExt cx="12193057" cy="6858594"/>
          </a:xfrm>
        </p:grpSpPr>
        <p:pic>
          <p:nvPicPr>
            <p:cNvPr id="12" name="图片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9" y="-297"/>
              <a:ext cx="12193057" cy="6858594"/>
            </a:xfrm>
            <a:prstGeom prst="rect">
              <a:avLst/>
            </a:prstGeom>
          </p:spPr>
        </p:pic>
        <p:sp>
          <p:nvSpPr>
            <p:cNvPr id="9" name="矩形: 圆角 8"/>
            <p:cNvSpPr/>
            <p:nvPr/>
          </p:nvSpPr>
          <p:spPr>
            <a:xfrm flipH="1">
              <a:off x="330199" y="292100"/>
              <a:ext cx="11531600" cy="6273800"/>
            </a:xfrm>
            <a:prstGeom prst="roundRect">
              <a:avLst>
                <a:gd name="adj" fmla="val 4116"/>
              </a:avLst>
            </a:prstGeom>
            <a:solidFill>
              <a:srgbClr val="FFFFFF"/>
            </a:solidFill>
            <a:ln w="38100">
              <a:solidFill>
                <a:srgbClr val="FFD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TextBox 12"/>
          <p:cNvSpPr txBox="1"/>
          <p:nvPr/>
        </p:nvSpPr>
        <p:spPr>
          <a:xfrm>
            <a:off x="3352800" y="801754"/>
            <a:ext cx="5486400" cy="553998"/>
          </a:xfrm>
          <a:prstGeom prst="rect">
            <a:avLst/>
          </a:prstGeom>
          <a:noFill/>
          <a:ln>
            <a:noFill/>
          </a:ln>
        </p:spPr>
        <p:txBody>
          <a:bodyPr wrap="square" lIns="0" tIns="0" rIns="0" bIns="0" rtlCol="0">
            <a:spAutoFit/>
          </a:bodyPr>
          <a:lstStyle/>
          <a:p>
            <a:pPr lvl="0" algn="ctr">
              <a:defRPr/>
            </a:pPr>
            <a:r>
              <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董必武为六角钱写检讨</a:t>
            </a:r>
          </a:p>
        </p:txBody>
      </p:sp>
      <p:grpSp>
        <p:nvGrpSpPr>
          <p:cNvPr id="15" name="组合 14"/>
          <p:cNvGrpSpPr/>
          <p:nvPr/>
        </p:nvGrpSpPr>
        <p:grpSpPr>
          <a:xfrm>
            <a:off x="2576512" y="1023923"/>
            <a:ext cx="7038976" cy="109660"/>
            <a:chOff x="1761776" y="1190808"/>
            <a:chExt cx="8274582" cy="128910"/>
          </a:xfrm>
        </p:grpSpPr>
        <p:grpSp>
          <p:nvGrpSpPr>
            <p:cNvPr id="16" name="组合 15"/>
            <p:cNvGrpSpPr/>
            <p:nvPr/>
          </p:nvGrpSpPr>
          <p:grpSpPr>
            <a:xfrm>
              <a:off x="9402228" y="1190808"/>
              <a:ext cx="634130" cy="128910"/>
              <a:chOff x="5778935" y="5578946"/>
              <a:chExt cx="634130" cy="128910"/>
            </a:xfrm>
            <a:gradFill>
              <a:gsLst>
                <a:gs pos="100000">
                  <a:srgbClr val="B41510"/>
                </a:gs>
                <a:gs pos="0">
                  <a:srgbClr val="E41B14"/>
                </a:gs>
              </a:gsLst>
              <a:lin ang="2700000" scaled="0"/>
            </a:gradFill>
          </p:grpSpPr>
          <p:sp>
            <p:nvSpPr>
              <p:cNvPr id="21"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2"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3"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nvGrpSpPr>
            <p:cNvPr id="17" name="组合 16"/>
            <p:cNvGrpSpPr/>
            <p:nvPr/>
          </p:nvGrpSpPr>
          <p:grpSpPr>
            <a:xfrm>
              <a:off x="1761776" y="1190808"/>
              <a:ext cx="634130" cy="128910"/>
              <a:chOff x="5778935" y="5578946"/>
              <a:chExt cx="634130" cy="128910"/>
            </a:xfrm>
            <a:gradFill>
              <a:gsLst>
                <a:gs pos="100000">
                  <a:srgbClr val="B41510"/>
                </a:gs>
                <a:gs pos="0">
                  <a:srgbClr val="E41B14"/>
                </a:gs>
              </a:gsLst>
              <a:lin ang="2700000" scaled="0"/>
            </a:gradFill>
          </p:grpSpPr>
          <p:sp>
            <p:nvSpPr>
              <p:cNvPr id="18"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19"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0"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sp>
        <p:nvSpPr>
          <p:cNvPr id="24" name="矩形 23"/>
          <p:cNvSpPr/>
          <p:nvPr/>
        </p:nvSpPr>
        <p:spPr>
          <a:xfrm>
            <a:off x="11097758" y="6103608"/>
            <a:ext cx="333829" cy="45719"/>
          </a:xfrm>
          <a:prstGeom prst="rect">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汉仪秦川飞影W" panose="00020600040101010101" pitchFamily="18" charset="-122"/>
              <a:ea typeface="汉仪秦川飞影W" panose="00020600040101010101" pitchFamily="18" charset="-122"/>
            </a:endParaRPr>
          </a:p>
        </p:txBody>
      </p:sp>
      <p:pic>
        <p:nvPicPr>
          <p:cNvPr id="25" name="图片 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7077" y="778939"/>
            <a:ext cx="917420" cy="592661"/>
          </a:xfrm>
          <a:prstGeom prst="rect">
            <a:avLst/>
          </a:prstGeom>
        </p:spPr>
      </p:pic>
      <p:grpSp>
        <p:nvGrpSpPr>
          <p:cNvPr id="26" name="组合 25"/>
          <p:cNvGrpSpPr/>
          <p:nvPr/>
        </p:nvGrpSpPr>
        <p:grpSpPr>
          <a:xfrm flipH="1">
            <a:off x="1039901" y="1931649"/>
            <a:ext cx="10013581" cy="504145"/>
            <a:chOff x="6305797" y="5550617"/>
            <a:chExt cx="4451852" cy="352642"/>
          </a:xfrm>
        </p:grpSpPr>
        <p:sp>
          <p:nvSpPr>
            <p:cNvPr id="27" name="矩形: 圆角 26"/>
            <p:cNvSpPr/>
            <p:nvPr/>
          </p:nvSpPr>
          <p:spPr>
            <a:xfrm>
              <a:off x="8587235" y="5550617"/>
              <a:ext cx="2170414" cy="352642"/>
            </a:xfrm>
            <a:prstGeom prst="roundRect">
              <a:avLst>
                <a:gd name="adj" fmla="val 50000"/>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思源黑体 CN Bold" panose="020B0800000000000000" pitchFamily="34" charset="-122"/>
                  <a:ea typeface="思源黑体 CN Bold" panose="020B0800000000000000" pitchFamily="34" charset="-122"/>
                </a:rPr>
                <a:t>有一个月，在月底伙食费结算时</a:t>
              </a:r>
            </a:p>
          </p:txBody>
        </p:sp>
        <p:cxnSp>
          <p:nvCxnSpPr>
            <p:cNvPr id="28" name="直接连接符 27"/>
            <p:cNvCxnSpPr/>
            <p:nvPr/>
          </p:nvCxnSpPr>
          <p:spPr>
            <a:xfrm>
              <a:off x="6305797" y="5728447"/>
              <a:ext cx="2204004" cy="0"/>
            </a:xfrm>
            <a:prstGeom prst="line">
              <a:avLst/>
            </a:prstGeom>
            <a:ln>
              <a:prstDash val="dash"/>
            </a:ln>
          </p:spPr>
          <p:style>
            <a:lnRef idx="1">
              <a:schemeClr val="accent3"/>
            </a:lnRef>
            <a:fillRef idx="0">
              <a:schemeClr val="accent3"/>
            </a:fillRef>
            <a:effectRef idx="0">
              <a:schemeClr val="accent3"/>
            </a:effectRef>
            <a:fontRef idx="minor">
              <a:schemeClr val="tx1"/>
            </a:fontRef>
          </p:style>
        </p:cxnSp>
      </p:grpSp>
      <p:sp>
        <p:nvSpPr>
          <p:cNvPr id="29" name="矩形 28"/>
          <p:cNvSpPr/>
          <p:nvPr/>
        </p:nvSpPr>
        <p:spPr>
          <a:xfrm>
            <a:off x="1126988" y="2942043"/>
            <a:ext cx="6623642" cy="2865336"/>
          </a:xfrm>
          <a:prstGeom prst="rect">
            <a:avLst/>
          </a:prstGeom>
          <a:ln>
            <a:noFill/>
          </a:ln>
        </p:spPr>
        <p:txBody>
          <a:bodyPr wrap="square" lIns="0" tIns="0" rIns="0" bIns="0">
            <a:spAutoFit/>
          </a:bodyPr>
          <a:lstStyle/>
          <a:p>
            <a:pPr marL="285750" indent="-285750" algn="just">
              <a:lnSpc>
                <a:spcPct val="150000"/>
              </a:lnSpc>
              <a:buFont typeface="Arial" panose="020B0604020202020204" pitchFamily="34" charset="0"/>
              <a:buChar char="•"/>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账面上有六角钱的开支平不了。为此，董必武十分自责，坚持要做检讨，许多身边同志都安慰董老“六角钱不是大数目，没必要小题大做，也不用做检讨”。董老对身边的同志们说：</a:t>
            </a:r>
            <a:endPar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endParaRPr>
          </a:p>
          <a:p>
            <a:pPr marL="285750" indent="-285750" algn="just">
              <a:lnSpc>
                <a:spcPct val="150000"/>
              </a:lnSpc>
              <a:buFont typeface="Arial" panose="020B0604020202020204" pitchFamily="34" charset="0"/>
              <a:buChar char="•"/>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“我们党的经费来得不容易，每分每厘都是同志们用血汗甚至生命换来的，我们只有精打细算的责任，没有浪费铺张的权力。”之后，董必武执意在机关大会上作了检查，并亲自向党中央写了检讨信。 </a:t>
            </a:r>
          </a:p>
        </p:txBody>
      </p:sp>
      <p:grpSp>
        <p:nvGrpSpPr>
          <p:cNvPr id="30" name="组合 29"/>
          <p:cNvGrpSpPr/>
          <p:nvPr/>
        </p:nvGrpSpPr>
        <p:grpSpPr>
          <a:xfrm>
            <a:off x="8459268" y="2859386"/>
            <a:ext cx="2803817" cy="2553433"/>
            <a:chOff x="8459268" y="2859386"/>
            <a:chExt cx="2803817" cy="2553433"/>
          </a:xfrm>
        </p:grpSpPr>
        <p:pic>
          <p:nvPicPr>
            <p:cNvPr id="31" name="图片 3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59268" y="2859386"/>
              <a:ext cx="2803817" cy="2553433"/>
            </a:xfrm>
            <a:prstGeom prst="rect">
              <a:avLst/>
            </a:prstGeom>
          </p:spPr>
        </p:pic>
        <p:sp>
          <p:nvSpPr>
            <p:cNvPr id="32" name="图形 28"/>
            <p:cNvSpPr/>
            <p:nvPr/>
          </p:nvSpPr>
          <p:spPr>
            <a:xfrm>
              <a:off x="9005206" y="3440849"/>
              <a:ext cx="1044105" cy="1044065"/>
            </a:xfrm>
            <a:custGeom>
              <a:avLst/>
              <a:gdLst>
                <a:gd name="connsiteX0" fmla="*/ 183243 w 366221"/>
                <a:gd name="connsiteY0" fmla="*/ 62 h 366209"/>
                <a:gd name="connsiteX1" fmla="*/ 285963 w 366221"/>
                <a:gd name="connsiteY1" fmla="*/ 240531 h 366209"/>
                <a:gd name="connsiteX2" fmla="*/ 166087 w 366221"/>
                <a:gd name="connsiteY2" fmla="*/ 120107 h 366209"/>
                <a:gd name="connsiteX3" fmla="*/ 211849 w 366221"/>
                <a:gd name="connsiteY3" fmla="*/ 74191 h 366209"/>
                <a:gd name="connsiteX4" fmla="*/ 183229 w 366221"/>
                <a:gd name="connsiteY4" fmla="*/ 45711 h 366209"/>
                <a:gd name="connsiteX5" fmla="*/ 125411 w 366221"/>
                <a:gd name="connsiteY5" fmla="*/ 57655 h 366209"/>
                <a:gd name="connsiteX6" fmla="*/ 34296 w 366221"/>
                <a:gd name="connsiteY6" fmla="*/ 148812 h 366209"/>
                <a:gd name="connsiteX7" fmla="*/ 85903 w 366221"/>
                <a:gd name="connsiteY7" fmla="*/ 200221 h 366209"/>
                <a:gd name="connsiteX8" fmla="*/ 120298 w 366221"/>
                <a:gd name="connsiteY8" fmla="*/ 165953 h 366209"/>
                <a:gd name="connsiteX9" fmla="*/ 240131 w 366221"/>
                <a:gd name="connsiteY9" fmla="*/ 286180 h 366209"/>
                <a:gd name="connsiteX10" fmla="*/ 40212 w 366221"/>
                <a:gd name="connsiteY10" fmla="*/ 245926 h 366209"/>
                <a:gd name="connsiteX11" fmla="*/ 11141 w 366221"/>
                <a:gd name="connsiteY11" fmla="*/ 274884 h 366209"/>
                <a:gd name="connsiteX12" fmla="*/ 36212 w 366221"/>
                <a:gd name="connsiteY12" fmla="*/ 307040 h 366209"/>
                <a:gd name="connsiteX13" fmla="*/ 32874 w 366221"/>
                <a:gd name="connsiteY13" fmla="*/ 310096 h 366209"/>
                <a:gd name="connsiteX14" fmla="*/ 27944 w 366221"/>
                <a:gd name="connsiteY14" fmla="*/ 309251 h 366209"/>
                <a:gd name="connsiteX15" fmla="*/ 0 w 366221"/>
                <a:gd name="connsiteY15" fmla="*/ 338167 h 366209"/>
                <a:gd name="connsiteX16" fmla="*/ 28071 w 366221"/>
                <a:gd name="connsiteY16" fmla="*/ 366210 h 366209"/>
                <a:gd name="connsiteX17" fmla="*/ 56762 w 366221"/>
                <a:gd name="connsiteY17" fmla="*/ 338040 h 366209"/>
                <a:gd name="connsiteX18" fmla="*/ 56057 w 366221"/>
                <a:gd name="connsiteY18" fmla="*/ 332899 h 366209"/>
                <a:gd name="connsiteX19" fmla="*/ 60508 w 366221"/>
                <a:gd name="connsiteY19" fmla="*/ 328505 h 366209"/>
                <a:gd name="connsiteX20" fmla="*/ 286399 w 366221"/>
                <a:gd name="connsiteY20" fmla="*/ 332153 h 366209"/>
                <a:gd name="connsiteX21" fmla="*/ 319991 w 366221"/>
                <a:gd name="connsiteY21" fmla="*/ 365858 h 366209"/>
                <a:gd name="connsiteX22" fmla="*/ 365964 w 366221"/>
                <a:gd name="connsiteY22" fmla="*/ 320505 h 366209"/>
                <a:gd name="connsiteX23" fmla="*/ 332161 w 366221"/>
                <a:gd name="connsiteY23" fmla="*/ 286349 h 366209"/>
                <a:gd name="connsiteX24" fmla="*/ 183257 w 366221"/>
                <a:gd name="connsiteY24" fmla="*/ 62 h 366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6221" h="366209">
                  <a:moveTo>
                    <a:pt x="183243" y="62"/>
                  </a:moveTo>
                  <a:cubicBezTo>
                    <a:pt x="277737" y="35500"/>
                    <a:pt x="335076" y="148755"/>
                    <a:pt x="285963" y="240531"/>
                  </a:cubicBezTo>
                  <a:lnTo>
                    <a:pt x="166087" y="120107"/>
                  </a:lnTo>
                  <a:lnTo>
                    <a:pt x="211849" y="74191"/>
                  </a:lnTo>
                  <a:lnTo>
                    <a:pt x="183229" y="45711"/>
                  </a:lnTo>
                  <a:cubicBezTo>
                    <a:pt x="167440" y="61176"/>
                    <a:pt x="142340" y="64472"/>
                    <a:pt x="125411" y="57655"/>
                  </a:cubicBezTo>
                  <a:lnTo>
                    <a:pt x="34296" y="148812"/>
                  </a:lnTo>
                  <a:lnTo>
                    <a:pt x="85903" y="200221"/>
                  </a:lnTo>
                  <a:lnTo>
                    <a:pt x="120298" y="165953"/>
                  </a:lnTo>
                  <a:lnTo>
                    <a:pt x="240131" y="286180"/>
                  </a:lnTo>
                  <a:cubicBezTo>
                    <a:pt x="181482" y="318392"/>
                    <a:pt x="100199" y="308237"/>
                    <a:pt x="40212" y="245926"/>
                  </a:cubicBezTo>
                  <a:lnTo>
                    <a:pt x="11141" y="274884"/>
                  </a:lnTo>
                  <a:cubicBezTo>
                    <a:pt x="19845" y="286941"/>
                    <a:pt x="27141" y="297870"/>
                    <a:pt x="36212" y="307040"/>
                  </a:cubicBezTo>
                  <a:cubicBezTo>
                    <a:pt x="35409" y="307997"/>
                    <a:pt x="32930" y="310040"/>
                    <a:pt x="32874" y="310096"/>
                  </a:cubicBezTo>
                  <a:cubicBezTo>
                    <a:pt x="31353" y="309842"/>
                    <a:pt x="29550" y="309251"/>
                    <a:pt x="27944" y="309251"/>
                  </a:cubicBezTo>
                  <a:cubicBezTo>
                    <a:pt x="12479" y="309251"/>
                    <a:pt x="0" y="322702"/>
                    <a:pt x="0" y="338167"/>
                  </a:cubicBezTo>
                  <a:cubicBezTo>
                    <a:pt x="14" y="353618"/>
                    <a:pt x="12620" y="366210"/>
                    <a:pt x="28071" y="366210"/>
                  </a:cubicBezTo>
                  <a:cubicBezTo>
                    <a:pt x="43536" y="366210"/>
                    <a:pt x="56762" y="353505"/>
                    <a:pt x="56762" y="338040"/>
                  </a:cubicBezTo>
                  <a:cubicBezTo>
                    <a:pt x="56762" y="336237"/>
                    <a:pt x="56353" y="334589"/>
                    <a:pt x="56057" y="332899"/>
                  </a:cubicBezTo>
                  <a:lnTo>
                    <a:pt x="60508" y="328505"/>
                  </a:lnTo>
                  <a:cubicBezTo>
                    <a:pt x="129481" y="375027"/>
                    <a:pt x="205074" y="380816"/>
                    <a:pt x="286399" y="332153"/>
                  </a:cubicBezTo>
                  <a:lnTo>
                    <a:pt x="319991" y="365858"/>
                  </a:lnTo>
                  <a:lnTo>
                    <a:pt x="365964" y="320505"/>
                  </a:lnTo>
                  <a:lnTo>
                    <a:pt x="332161" y="286349"/>
                  </a:lnTo>
                  <a:cubicBezTo>
                    <a:pt x="429176" y="140163"/>
                    <a:pt x="299822" y="-3431"/>
                    <a:pt x="183257" y="62"/>
                  </a:cubicBezTo>
                  <a:close/>
                </a:path>
              </a:pathLst>
            </a:cu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latin typeface="思源黑体 CN Bold" panose="020B0800000000000000" pitchFamily="34" charset="-122"/>
                <a:ea typeface="思源黑体 CN Bold" panose="020B0800000000000000" pitchFamily="34" charset="-122"/>
                <a:sym typeface="+mn-lt"/>
              </a:endParaRPr>
            </a:p>
          </p:txBody>
        </p:sp>
      </p:grpSp>
      <p:sp>
        <p:nvSpPr>
          <p:cNvPr id="33" name="TextBox 12"/>
          <p:cNvSpPr txBox="1"/>
          <p:nvPr/>
        </p:nvSpPr>
        <p:spPr>
          <a:xfrm>
            <a:off x="10595429" y="801754"/>
            <a:ext cx="1132114" cy="553998"/>
          </a:xfrm>
          <a:prstGeom prst="rect">
            <a:avLst/>
          </a:prstGeom>
          <a:noFill/>
          <a:ln>
            <a:noFill/>
          </a:ln>
        </p:spPr>
        <p:txBody>
          <a:bodyPr wrap="square" lIns="0" tIns="0" rIns="0" bIns="0" rtlCol="0">
            <a:spAutoFit/>
          </a:bodyPr>
          <a:lstStyle/>
          <a:p>
            <a:pPr lvl="0" algn="ctr">
              <a:defRPr/>
            </a:pPr>
            <a:r>
              <a:rPr lang="en-US" altLang="zh-CN"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18</a:t>
            </a:r>
            <a:endPar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endParaRPr>
          </a:p>
        </p:txBody>
      </p:sp>
    </p:spTree>
  </p:cSld>
  <p:clrMapOvr>
    <a:masterClrMapping/>
  </p:clrMapOvr>
  <p:transition spd="slow" advTm="5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stCondLst>
                                            <p:cond delay="0"/>
                                          </p:stCondLst>
                                        </p:cTn>
                                        <p:tgtEl>
                                          <p:spTgt spid="14"/>
                                        </p:tgtEl>
                                      </p:cBhvr>
                                    </p:animEffect>
                                    <p:anim to="0" calcmode="lin" valueType="num">
                                      <p:cBhvr>
                                        <p:cTn id="8" dur="500" fill="hold">
                                          <p:stCondLst>
                                            <p:cond delay="0"/>
                                          </p:stCondLst>
                                        </p:cTn>
                                        <p:tgtEl>
                                          <p:spTgt spid="14"/>
                                        </p:tgtEl>
                                        <p:attrNameLst>
                                          <p:attrName>ppt_x</p:attrName>
                                        </p:attrNameLst>
                                      </p:cBhvr>
                                      <p:tavLst>
                                        <p:tav tm="0">
                                          <p:val>
                                            <p:strVal val="#ppt_x-.05"/>
                                          </p:val>
                                        </p:tav>
                                        <p:tav tm="100000">
                                          <p:val>
                                            <p:strVal val="#ppt_x"/>
                                          </p:val>
                                        </p:tav>
                                      </p:tavLst>
                                    </p:anim>
                                  </p:childTnLst>
                                </p:cTn>
                              </p:par>
                              <p:par>
                                <p:cTn id="9" presetID="10" presetClass="entr" presetSubtype="0" decel="10000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stCondLst>
                                            <p:cond delay="0"/>
                                          </p:stCondLst>
                                        </p:cTn>
                                        <p:tgtEl>
                                          <p:spTgt spid="15"/>
                                        </p:tgtEl>
                                      </p:cBhvr>
                                    </p:animEffect>
                                    <p:anim to="0" calcmode="lin" valueType="num">
                                      <p:cBhvr>
                                        <p:cTn id="12" dur="500" fill="hold">
                                          <p:stCondLst>
                                            <p:cond delay="0"/>
                                          </p:stCondLst>
                                        </p:cTn>
                                        <p:tgtEl>
                                          <p:spTgt spid="15"/>
                                        </p:tgtEl>
                                        <p:attrNameLst>
                                          <p:attrName>ppt_x</p:attrName>
                                        </p:attrNameLst>
                                      </p:cBhvr>
                                      <p:tavLst>
                                        <p:tav tm="0">
                                          <p:val>
                                            <p:strVal val="#ppt_x-.05"/>
                                          </p:val>
                                        </p:tav>
                                        <p:tav tm="100000">
                                          <p:val>
                                            <p:strVal val="#ppt_x"/>
                                          </p:val>
                                        </p:tav>
                                      </p:tavLst>
                                    </p:anim>
                                  </p:childTnLst>
                                </p:cTn>
                              </p:par>
                              <p:par>
                                <p:cTn id="13" presetID="10" presetClass="entr" presetSubtype="0" decel="10000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stCondLst>
                                            <p:cond delay="0"/>
                                          </p:stCondLst>
                                        </p:cTn>
                                        <p:tgtEl>
                                          <p:spTgt spid="25"/>
                                        </p:tgtEl>
                                      </p:cBhvr>
                                    </p:animEffect>
                                    <p:anim to="0" calcmode="lin" valueType="num">
                                      <p:cBhvr>
                                        <p:cTn id="16" dur="500" fill="hold">
                                          <p:stCondLst>
                                            <p:cond delay="0"/>
                                          </p:stCondLst>
                                        </p:cTn>
                                        <p:tgtEl>
                                          <p:spTgt spid="25"/>
                                        </p:tgtEl>
                                        <p:attrNameLst>
                                          <p:attrName>ppt_x</p:attrName>
                                        </p:attrNameLst>
                                      </p:cBhvr>
                                      <p:tavLst>
                                        <p:tav tm="0">
                                          <p:val>
                                            <p:strVal val="#ppt_x-.05"/>
                                          </p:val>
                                        </p:tav>
                                        <p:tav tm="100000">
                                          <p:val>
                                            <p:strVal val="#ppt_x"/>
                                          </p:val>
                                        </p:tav>
                                      </p:tavLst>
                                    </p:anim>
                                  </p:childTnLst>
                                </p:cTn>
                              </p:par>
                              <p:par>
                                <p:cTn id="17" presetID="10" presetClass="entr" presetSubtype="0" decel="10000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stCondLst>
                                            <p:cond delay="0"/>
                                          </p:stCondLst>
                                        </p:cTn>
                                        <p:tgtEl>
                                          <p:spTgt spid="33"/>
                                        </p:tgtEl>
                                      </p:cBhvr>
                                    </p:animEffect>
                                    <p:anim to="0" calcmode="lin" valueType="num">
                                      <p:cBhvr>
                                        <p:cTn id="20" dur="500" fill="hold">
                                          <p:stCondLst>
                                            <p:cond delay="0"/>
                                          </p:stCondLst>
                                        </p:cTn>
                                        <p:tgtEl>
                                          <p:spTgt spid="33"/>
                                        </p:tgtEl>
                                        <p:attrNameLst>
                                          <p:attrName>ppt_x</p:attrName>
                                        </p:attrNameLst>
                                      </p:cBhvr>
                                      <p:tavLst>
                                        <p:tav tm="0">
                                          <p:val>
                                            <p:strVal val="#ppt_x-.05"/>
                                          </p:val>
                                        </p:tav>
                                        <p:tav tm="100000">
                                          <p:val>
                                            <p:strVal val="#ppt_x"/>
                                          </p:val>
                                        </p:tav>
                                      </p:tavLst>
                                    </p:anim>
                                  </p:childTnLst>
                                </p:cTn>
                              </p:par>
                            </p:childTnLst>
                          </p:cTn>
                        </p:par>
                        <p:par>
                          <p:cTn id="21" fill="hold" nodeType="afterGroup">
                            <p:stCondLst>
                              <p:cond delay="500"/>
                            </p:stCondLst>
                            <p:childTnLst>
                              <p:par>
                                <p:cTn id="22" presetID="10" presetClass="entr" presetSubtype="0" fill="hold" nodeType="afterEffect">
                                  <p:stCondLst>
                                    <p:cond delay="0"/>
                                  </p:stCondLst>
                                  <p:iterate type="wd">
                                    <p:tmPct val="10000"/>
                                  </p:iterate>
                                  <p:childTnLst>
                                    <p:set>
                                      <p:cBhvr>
                                        <p:cTn id="23" dur="1" fill="hold">
                                          <p:stCondLst>
                                            <p:cond delay="0"/>
                                          </p:stCondLst>
                                        </p:cTn>
                                        <p:tgtEl>
                                          <p:spTgt spid="26"/>
                                        </p:tgtEl>
                                        <p:attrNameLst>
                                          <p:attrName>style.visibility</p:attrName>
                                        </p:attrNameLst>
                                      </p:cBhvr>
                                      <p:to>
                                        <p:strVal val="visible"/>
                                      </p:to>
                                    </p:set>
                                    <p:anim to="0" calcmode="lin" valueType="num">
                                      <p:cBhvr>
                                        <p:cTn id="24" dur="500" decel="100000" fill="hold">
                                          <p:stCondLst>
                                            <p:cond delay="0"/>
                                          </p:stCondLst>
                                        </p:cTn>
                                        <p:tgtEl>
                                          <p:spTgt spid="26"/>
                                        </p:tgtEl>
                                        <p:attrNameLst>
                                          <p:attrName>ppt_y</p:attrName>
                                        </p:attrNameLst>
                                      </p:cBhvr>
                                      <p:tavLst>
                                        <p:tav tm="0">
                                          <p:val>
                                            <p:strVal val="ppt_y+0.02"/>
                                          </p:val>
                                        </p:tav>
                                        <p:tav tm="100000">
                                          <p:val>
                                            <p:strVal val="#ppt_y"/>
                                          </p:val>
                                        </p:tav>
                                      </p:tavLst>
                                    </p:anim>
                                    <p:animEffect transition="in" filter="fade">
                                      <p:cBhvr>
                                        <p:cTn id="25" dur="500">
                                          <p:stCondLst>
                                            <p:cond delay="0"/>
                                          </p:stCondLst>
                                        </p:cTn>
                                        <p:tgtEl>
                                          <p:spTgt spid="26"/>
                                        </p:tgtEl>
                                      </p:cBhvr>
                                    </p:animEffect>
                                    <p:animScale>
                                      <p:cBhvr>
                                        <p:cTn id="26" dur="500" decel="100000" fill="hold">
                                          <p:stCondLst>
                                            <p:cond delay="0"/>
                                          </p:stCondLst>
                                        </p:cTn>
                                        <p:tgtEl>
                                          <p:spTgt spid="26"/>
                                        </p:tgtEl>
                                      </p:cBhvr>
                                      <p:by x="100000" y="100000"/>
                                      <p:from x="110000" y="110000"/>
                                      <p:to x="100000" y="100000"/>
                                    </p:animScale>
                                  </p:childTnLst>
                                </p:cTn>
                              </p:par>
                            </p:childTnLst>
                          </p:cTn>
                        </p:par>
                        <p:par>
                          <p:cTn id="27" fill="hold" nodeType="afterGroup">
                            <p:stCondLst>
                              <p:cond delay="1000"/>
                            </p:stCondLst>
                            <p:childTnLst>
                              <p:par>
                                <p:cTn id="28" presetID="10" presetClass="entr" presetSubtype="0" fill="hold" nodeType="afterEffect">
                                  <p:stCondLst>
                                    <p:cond delay="0"/>
                                  </p:stCondLst>
                                  <p:iterate type="wd">
                                    <p:tmPct val="10000"/>
                                  </p:iterate>
                                  <p:childTnLst>
                                    <p:set>
                                      <p:cBhvr>
                                        <p:cTn id="29" dur="1" fill="hold">
                                          <p:stCondLst>
                                            <p:cond delay="0"/>
                                          </p:stCondLst>
                                        </p:cTn>
                                        <p:tgtEl>
                                          <p:spTgt spid="30"/>
                                        </p:tgtEl>
                                        <p:attrNameLst>
                                          <p:attrName>style.visibility</p:attrName>
                                        </p:attrNameLst>
                                      </p:cBhvr>
                                      <p:to>
                                        <p:strVal val="visible"/>
                                      </p:to>
                                    </p:set>
                                    <p:anim to="0" calcmode="lin" valueType="num">
                                      <p:cBhvr>
                                        <p:cTn id="30" dur="500" decel="100000" fill="hold">
                                          <p:stCondLst>
                                            <p:cond delay="0"/>
                                          </p:stCondLst>
                                        </p:cTn>
                                        <p:tgtEl>
                                          <p:spTgt spid="30"/>
                                        </p:tgtEl>
                                        <p:attrNameLst>
                                          <p:attrName>ppt_y</p:attrName>
                                        </p:attrNameLst>
                                      </p:cBhvr>
                                      <p:tavLst>
                                        <p:tav tm="0">
                                          <p:val>
                                            <p:strVal val="ppt_y+0.02"/>
                                          </p:val>
                                        </p:tav>
                                        <p:tav tm="100000">
                                          <p:val>
                                            <p:strVal val="#ppt_y"/>
                                          </p:val>
                                        </p:tav>
                                      </p:tavLst>
                                    </p:anim>
                                    <p:animEffect transition="in" filter="fade">
                                      <p:cBhvr>
                                        <p:cTn id="31" dur="500">
                                          <p:stCondLst>
                                            <p:cond delay="0"/>
                                          </p:stCondLst>
                                        </p:cTn>
                                        <p:tgtEl>
                                          <p:spTgt spid="30"/>
                                        </p:tgtEl>
                                      </p:cBhvr>
                                    </p:animEffect>
                                    <p:animScale>
                                      <p:cBhvr>
                                        <p:cTn id="32" dur="500" decel="100000" fill="hold">
                                          <p:stCondLst>
                                            <p:cond delay="0"/>
                                          </p:stCondLst>
                                        </p:cTn>
                                        <p:tgtEl>
                                          <p:spTgt spid="30"/>
                                        </p:tgtEl>
                                      </p:cBhvr>
                                      <p:by x="100000" y="100000"/>
                                      <p:from x="110000" y="110000"/>
                                      <p:to x="100000" y="100000"/>
                                    </p:animScale>
                                  </p:childTnLst>
                                </p:cTn>
                              </p:par>
                            </p:childTnLst>
                          </p:cTn>
                        </p:par>
                        <p:par>
                          <p:cTn id="33" fill="hold" nodeType="afterGroup">
                            <p:stCondLst>
                              <p:cond delay="1500"/>
                            </p:stCondLst>
                            <p:childTnLst>
                              <p:par>
                                <p:cTn id="34" presetID="10" presetClass="entr" presetSubtype="0" fill="hold" grpId="0" nodeType="afterEffect">
                                  <p:stCondLst>
                                    <p:cond delay="0"/>
                                  </p:stCondLst>
                                  <p:iterate type="wd">
                                    <p:tmPct val="10000"/>
                                  </p:iterate>
                                  <p:childTnLst>
                                    <p:set>
                                      <p:cBhvr>
                                        <p:cTn id="35" dur="1" fill="hold">
                                          <p:stCondLst>
                                            <p:cond delay="0"/>
                                          </p:stCondLst>
                                        </p:cTn>
                                        <p:tgtEl>
                                          <p:spTgt spid="29"/>
                                        </p:tgtEl>
                                        <p:attrNameLst>
                                          <p:attrName>style.visibility</p:attrName>
                                        </p:attrNameLst>
                                      </p:cBhvr>
                                      <p:to>
                                        <p:strVal val="visible"/>
                                      </p:to>
                                    </p:set>
                                    <p:anim to="0" calcmode="lin" valueType="num">
                                      <p:cBhvr>
                                        <p:cTn id="36" dur="500" decel="100000" fill="hold">
                                          <p:stCondLst>
                                            <p:cond delay="0"/>
                                          </p:stCondLst>
                                        </p:cTn>
                                        <p:tgtEl>
                                          <p:spTgt spid="29"/>
                                        </p:tgtEl>
                                        <p:attrNameLst>
                                          <p:attrName>ppt_y</p:attrName>
                                        </p:attrNameLst>
                                      </p:cBhvr>
                                      <p:tavLst>
                                        <p:tav tm="0">
                                          <p:val>
                                            <p:strVal val="ppt_y+0.02"/>
                                          </p:val>
                                        </p:tav>
                                        <p:tav tm="100000">
                                          <p:val>
                                            <p:strVal val="#ppt_y"/>
                                          </p:val>
                                        </p:tav>
                                      </p:tavLst>
                                    </p:anim>
                                    <p:animEffect transition="in" filter="fade">
                                      <p:cBhvr>
                                        <p:cTn id="37" dur="500">
                                          <p:stCondLst>
                                            <p:cond delay="0"/>
                                          </p:stCondLst>
                                        </p:cTn>
                                        <p:tgtEl>
                                          <p:spTgt spid="29"/>
                                        </p:tgtEl>
                                      </p:cBhvr>
                                    </p:animEffect>
                                    <p:animScale>
                                      <p:cBhvr>
                                        <p:cTn id="38" dur="500" decel="100000" fill="hold">
                                          <p:stCondLst>
                                            <p:cond delay="0"/>
                                          </p:stCondLst>
                                        </p:cTn>
                                        <p:tgtEl>
                                          <p:spTgt spid="29"/>
                                        </p:tgtEl>
                                      </p:cBhvr>
                                      <p:by x="100000" y="100000"/>
                                      <p:from x="110000" y="110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9"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3" name="组合 12"/>
          <p:cNvGrpSpPr/>
          <p:nvPr/>
        </p:nvGrpSpPr>
        <p:grpSpPr>
          <a:xfrm>
            <a:off x="-529" y="-297"/>
            <a:ext cx="12193057" cy="6858594"/>
            <a:chOff x="-529" y="-297"/>
            <a:chExt cx="12193057" cy="6858594"/>
          </a:xfrm>
        </p:grpSpPr>
        <p:pic>
          <p:nvPicPr>
            <p:cNvPr id="12" name="图片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9" y="-297"/>
              <a:ext cx="12193057" cy="6858594"/>
            </a:xfrm>
            <a:prstGeom prst="rect">
              <a:avLst/>
            </a:prstGeom>
          </p:spPr>
        </p:pic>
        <p:sp>
          <p:nvSpPr>
            <p:cNvPr id="9" name="矩形: 圆角 8"/>
            <p:cNvSpPr/>
            <p:nvPr/>
          </p:nvSpPr>
          <p:spPr>
            <a:xfrm flipH="1">
              <a:off x="330199" y="292100"/>
              <a:ext cx="11531600" cy="6273800"/>
            </a:xfrm>
            <a:prstGeom prst="roundRect">
              <a:avLst>
                <a:gd name="adj" fmla="val 4116"/>
              </a:avLst>
            </a:prstGeom>
            <a:solidFill>
              <a:srgbClr val="FFFFFF"/>
            </a:solidFill>
            <a:ln w="38100">
              <a:solidFill>
                <a:srgbClr val="FFD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TextBox 12"/>
          <p:cNvSpPr txBox="1"/>
          <p:nvPr/>
        </p:nvSpPr>
        <p:spPr>
          <a:xfrm>
            <a:off x="3048000" y="801754"/>
            <a:ext cx="6096000" cy="1107996"/>
          </a:xfrm>
          <a:prstGeom prst="rect">
            <a:avLst/>
          </a:prstGeom>
          <a:noFill/>
          <a:ln>
            <a:noFill/>
          </a:ln>
        </p:spPr>
        <p:txBody>
          <a:bodyPr wrap="square" lIns="0" tIns="0" rIns="0" bIns="0" rtlCol="0">
            <a:spAutoFit/>
          </a:bodyPr>
          <a:lstStyle/>
          <a:p>
            <a:pPr lvl="0" algn="ctr">
              <a:defRPr/>
            </a:pPr>
            <a:r>
              <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嫌夫人帽子买贵董必武做</a:t>
            </a:r>
            <a:endParaRPr lang="en-US" altLang="zh-CN"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endParaRPr>
          </a:p>
          <a:p>
            <a:pPr lvl="0" algn="ctr">
              <a:defRPr/>
            </a:pPr>
            <a:r>
              <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自我批评</a:t>
            </a:r>
          </a:p>
        </p:txBody>
      </p:sp>
      <p:grpSp>
        <p:nvGrpSpPr>
          <p:cNvPr id="15" name="组合 14"/>
          <p:cNvGrpSpPr/>
          <p:nvPr/>
        </p:nvGrpSpPr>
        <p:grpSpPr>
          <a:xfrm>
            <a:off x="2576512" y="1023923"/>
            <a:ext cx="7038976" cy="109660"/>
            <a:chOff x="1761776" y="1190808"/>
            <a:chExt cx="8274582" cy="128910"/>
          </a:xfrm>
        </p:grpSpPr>
        <p:grpSp>
          <p:nvGrpSpPr>
            <p:cNvPr id="16" name="组合 15"/>
            <p:cNvGrpSpPr/>
            <p:nvPr/>
          </p:nvGrpSpPr>
          <p:grpSpPr>
            <a:xfrm>
              <a:off x="9402228" y="1190808"/>
              <a:ext cx="634130" cy="128910"/>
              <a:chOff x="5778935" y="5578946"/>
              <a:chExt cx="634130" cy="128910"/>
            </a:xfrm>
            <a:gradFill>
              <a:gsLst>
                <a:gs pos="100000">
                  <a:srgbClr val="B41510"/>
                </a:gs>
                <a:gs pos="0">
                  <a:srgbClr val="E41B14"/>
                </a:gs>
              </a:gsLst>
              <a:lin ang="2700000" scaled="0"/>
            </a:gradFill>
          </p:grpSpPr>
          <p:sp>
            <p:nvSpPr>
              <p:cNvPr id="21"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2"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3"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nvGrpSpPr>
            <p:cNvPr id="17" name="组合 16"/>
            <p:cNvGrpSpPr/>
            <p:nvPr/>
          </p:nvGrpSpPr>
          <p:grpSpPr>
            <a:xfrm>
              <a:off x="1761776" y="1190808"/>
              <a:ext cx="634130" cy="128910"/>
              <a:chOff x="5778935" y="5578946"/>
              <a:chExt cx="634130" cy="128910"/>
            </a:xfrm>
            <a:gradFill>
              <a:gsLst>
                <a:gs pos="100000">
                  <a:srgbClr val="B41510"/>
                </a:gs>
                <a:gs pos="0">
                  <a:srgbClr val="E41B14"/>
                </a:gs>
              </a:gsLst>
              <a:lin ang="2700000" scaled="0"/>
            </a:gradFill>
          </p:grpSpPr>
          <p:sp>
            <p:nvSpPr>
              <p:cNvPr id="18"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19"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0"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sp>
        <p:nvSpPr>
          <p:cNvPr id="24" name="矩形 23"/>
          <p:cNvSpPr/>
          <p:nvPr/>
        </p:nvSpPr>
        <p:spPr>
          <a:xfrm>
            <a:off x="11097758" y="6103608"/>
            <a:ext cx="333829" cy="45719"/>
          </a:xfrm>
          <a:prstGeom prst="rect">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汉仪秦川飞影W" panose="00020600040101010101" pitchFamily="18" charset="-122"/>
              <a:ea typeface="汉仪秦川飞影W" panose="00020600040101010101" pitchFamily="18" charset="-122"/>
            </a:endParaRPr>
          </a:p>
        </p:txBody>
      </p:sp>
      <p:pic>
        <p:nvPicPr>
          <p:cNvPr id="25" name="图片 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7077" y="778939"/>
            <a:ext cx="917420" cy="592661"/>
          </a:xfrm>
          <a:prstGeom prst="rect">
            <a:avLst/>
          </a:prstGeom>
        </p:spPr>
      </p:pic>
      <p:grpSp>
        <p:nvGrpSpPr>
          <p:cNvPr id="26" name="组合 25"/>
          <p:cNvGrpSpPr/>
          <p:nvPr/>
        </p:nvGrpSpPr>
        <p:grpSpPr>
          <a:xfrm flipH="1">
            <a:off x="1039899" y="2120334"/>
            <a:ext cx="10013583" cy="504145"/>
            <a:chOff x="6305797" y="5550617"/>
            <a:chExt cx="4451853" cy="352642"/>
          </a:xfrm>
        </p:grpSpPr>
        <p:sp>
          <p:nvSpPr>
            <p:cNvPr id="27" name="矩形: 圆角 26"/>
            <p:cNvSpPr/>
            <p:nvPr/>
          </p:nvSpPr>
          <p:spPr>
            <a:xfrm>
              <a:off x="8393652" y="5550617"/>
              <a:ext cx="2363998" cy="352642"/>
            </a:xfrm>
            <a:prstGeom prst="roundRect">
              <a:avLst>
                <a:gd name="adj" fmla="val 50000"/>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思源黑体 CN Bold" panose="020B0800000000000000" pitchFamily="34" charset="-122"/>
                  <a:ea typeface="思源黑体 CN Bold" panose="020B0800000000000000" pitchFamily="34" charset="-122"/>
                </a:rPr>
                <a:t> 新中国成立后，董必武住进了北京。</a:t>
              </a:r>
            </a:p>
          </p:txBody>
        </p:sp>
        <p:cxnSp>
          <p:nvCxnSpPr>
            <p:cNvPr id="28" name="直接连接符 27"/>
            <p:cNvCxnSpPr/>
            <p:nvPr/>
          </p:nvCxnSpPr>
          <p:spPr>
            <a:xfrm>
              <a:off x="6305797" y="5728447"/>
              <a:ext cx="1945893" cy="0"/>
            </a:xfrm>
            <a:prstGeom prst="line">
              <a:avLst/>
            </a:prstGeom>
            <a:ln>
              <a:prstDash val="dash"/>
            </a:ln>
          </p:spPr>
          <p:style>
            <a:lnRef idx="1">
              <a:schemeClr val="accent3"/>
            </a:lnRef>
            <a:fillRef idx="0">
              <a:schemeClr val="accent3"/>
            </a:fillRef>
            <a:effectRef idx="0">
              <a:schemeClr val="accent3"/>
            </a:effectRef>
            <a:fontRef idx="minor">
              <a:schemeClr val="tx1"/>
            </a:fontRef>
          </p:style>
        </p:cxnSp>
      </p:grpSp>
      <p:sp>
        <p:nvSpPr>
          <p:cNvPr id="29" name="矩形 28"/>
          <p:cNvSpPr/>
          <p:nvPr/>
        </p:nvSpPr>
        <p:spPr>
          <a:xfrm>
            <a:off x="1045030" y="2927528"/>
            <a:ext cx="10030526" cy="2916311"/>
          </a:xfrm>
          <a:prstGeom prst="rect">
            <a:avLst/>
          </a:prstGeom>
          <a:ln>
            <a:noFill/>
          </a:ln>
        </p:spPr>
        <p:txBody>
          <a:bodyPr wrap="square" lIns="0" tIns="0" rIns="0" bIns="0">
            <a:spAutoFit/>
          </a:bodyPr>
          <a:lstStyle/>
          <a:p>
            <a:pPr algn="just">
              <a:lnSpc>
                <a:spcPct val="150000"/>
              </a:lnSpc>
              <a:defRPr/>
            </a:pP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董老的夫人何莲芝怕他年岁大了，受不得风寒，就将自己在延安大生产中劳动所得而积攒下的钱给他买了一顶帽子。董必武问花了多少钱。何莲芝怕他嫌贵，就骗他说只花了二三十元钱。过了些时日，董老又向何莲芝问起这顶帽子的价格。  </a:t>
            </a:r>
          </a:p>
          <a:p>
            <a:pPr algn="just">
              <a:lnSpc>
                <a:spcPct val="150000"/>
              </a:lnSpc>
              <a:defRPr/>
            </a:pP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何莲芝依然没有改口说：“你怎么不相信人？就是二三十元嘛！”  </a:t>
            </a:r>
          </a:p>
          <a:p>
            <a:pPr algn="just">
              <a:lnSpc>
                <a:spcPct val="150000"/>
              </a:lnSpc>
              <a:defRPr/>
            </a:pP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董老摇了摇头说：</a:t>
            </a:r>
            <a:r>
              <a:rPr lang="en-US" altLang="zh-CN"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你呀，骗我还说我不相信你，你自己看看。</a:t>
            </a:r>
            <a:r>
              <a:rPr lang="en-US" altLang="zh-CN"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说完，取下帽子，指了指帽子里沿的标价。  </a:t>
            </a:r>
          </a:p>
          <a:p>
            <a:pPr algn="just">
              <a:lnSpc>
                <a:spcPct val="150000"/>
              </a:lnSpc>
              <a:defRPr/>
            </a:pP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何莲芝顿时就闹了个大红脸，原来，何莲芝买帽子时，没有注意到帽子里还有标价。  </a:t>
            </a:r>
          </a:p>
          <a:p>
            <a:pPr algn="just">
              <a:lnSpc>
                <a:spcPct val="150000"/>
              </a:lnSpc>
              <a:defRPr/>
            </a:pP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之后，董必武在开党员生活会的时候，还专门拿这个事作例子作了自我批评，并写了一个横幅挂在自己的书房里：“民生在勤，勤则不匮。性习于俭，俭以养廉。” </a:t>
            </a:r>
          </a:p>
        </p:txBody>
      </p:sp>
      <p:sp>
        <p:nvSpPr>
          <p:cNvPr id="30" name="TextBox 12"/>
          <p:cNvSpPr txBox="1"/>
          <p:nvPr/>
        </p:nvSpPr>
        <p:spPr>
          <a:xfrm>
            <a:off x="10595429" y="801754"/>
            <a:ext cx="1132114" cy="553998"/>
          </a:xfrm>
          <a:prstGeom prst="rect">
            <a:avLst/>
          </a:prstGeom>
          <a:noFill/>
          <a:ln>
            <a:noFill/>
          </a:ln>
        </p:spPr>
        <p:txBody>
          <a:bodyPr wrap="square" lIns="0" tIns="0" rIns="0" bIns="0" rtlCol="0">
            <a:spAutoFit/>
          </a:bodyPr>
          <a:lstStyle/>
          <a:p>
            <a:pPr lvl="0" algn="ctr">
              <a:defRPr/>
            </a:pPr>
            <a:r>
              <a:rPr lang="en-US" altLang="zh-CN"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19</a:t>
            </a:r>
            <a:endPar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stCondLst>
                                            <p:cond delay="0"/>
                                          </p:stCondLst>
                                        </p:cTn>
                                        <p:tgtEl>
                                          <p:spTgt spid="14"/>
                                        </p:tgtEl>
                                      </p:cBhvr>
                                    </p:animEffect>
                                    <p:anim to="0" calcmode="lin" valueType="num">
                                      <p:cBhvr>
                                        <p:cTn id="8" dur="500" fill="hold">
                                          <p:stCondLst>
                                            <p:cond delay="0"/>
                                          </p:stCondLst>
                                        </p:cTn>
                                        <p:tgtEl>
                                          <p:spTgt spid="14"/>
                                        </p:tgtEl>
                                        <p:attrNameLst>
                                          <p:attrName>ppt_x</p:attrName>
                                        </p:attrNameLst>
                                      </p:cBhvr>
                                      <p:tavLst>
                                        <p:tav tm="0">
                                          <p:val>
                                            <p:strVal val="#ppt_x-.05"/>
                                          </p:val>
                                        </p:tav>
                                        <p:tav tm="100000">
                                          <p:val>
                                            <p:strVal val="#ppt_x"/>
                                          </p:val>
                                        </p:tav>
                                      </p:tavLst>
                                    </p:anim>
                                  </p:childTnLst>
                                </p:cTn>
                              </p:par>
                              <p:par>
                                <p:cTn id="9" presetID="10" presetClass="entr" presetSubtype="0" decel="10000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stCondLst>
                                            <p:cond delay="0"/>
                                          </p:stCondLst>
                                        </p:cTn>
                                        <p:tgtEl>
                                          <p:spTgt spid="15"/>
                                        </p:tgtEl>
                                      </p:cBhvr>
                                    </p:animEffect>
                                    <p:anim to="0" calcmode="lin" valueType="num">
                                      <p:cBhvr>
                                        <p:cTn id="12" dur="500" fill="hold">
                                          <p:stCondLst>
                                            <p:cond delay="0"/>
                                          </p:stCondLst>
                                        </p:cTn>
                                        <p:tgtEl>
                                          <p:spTgt spid="15"/>
                                        </p:tgtEl>
                                        <p:attrNameLst>
                                          <p:attrName>ppt_x</p:attrName>
                                        </p:attrNameLst>
                                      </p:cBhvr>
                                      <p:tavLst>
                                        <p:tav tm="0">
                                          <p:val>
                                            <p:strVal val="#ppt_x-.05"/>
                                          </p:val>
                                        </p:tav>
                                        <p:tav tm="100000">
                                          <p:val>
                                            <p:strVal val="#ppt_x"/>
                                          </p:val>
                                        </p:tav>
                                      </p:tavLst>
                                    </p:anim>
                                  </p:childTnLst>
                                </p:cTn>
                              </p:par>
                              <p:par>
                                <p:cTn id="13" presetID="10" presetClass="entr" presetSubtype="0" decel="10000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stCondLst>
                                            <p:cond delay="0"/>
                                          </p:stCondLst>
                                        </p:cTn>
                                        <p:tgtEl>
                                          <p:spTgt spid="25"/>
                                        </p:tgtEl>
                                      </p:cBhvr>
                                    </p:animEffect>
                                    <p:anim to="0" calcmode="lin" valueType="num">
                                      <p:cBhvr>
                                        <p:cTn id="16" dur="500" fill="hold">
                                          <p:stCondLst>
                                            <p:cond delay="0"/>
                                          </p:stCondLst>
                                        </p:cTn>
                                        <p:tgtEl>
                                          <p:spTgt spid="25"/>
                                        </p:tgtEl>
                                        <p:attrNameLst>
                                          <p:attrName>ppt_x</p:attrName>
                                        </p:attrNameLst>
                                      </p:cBhvr>
                                      <p:tavLst>
                                        <p:tav tm="0">
                                          <p:val>
                                            <p:strVal val="#ppt_x-.05"/>
                                          </p:val>
                                        </p:tav>
                                        <p:tav tm="100000">
                                          <p:val>
                                            <p:strVal val="#ppt_x"/>
                                          </p:val>
                                        </p:tav>
                                      </p:tavLst>
                                    </p:anim>
                                  </p:childTnLst>
                                </p:cTn>
                              </p:par>
                              <p:par>
                                <p:cTn id="17" presetID="10" presetClass="entr" presetSubtype="0" decel="10000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stCondLst>
                                            <p:cond delay="0"/>
                                          </p:stCondLst>
                                        </p:cTn>
                                        <p:tgtEl>
                                          <p:spTgt spid="30"/>
                                        </p:tgtEl>
                                      </p:cBhvr>
                                    </p:animEffect>
                                    <p:anim to="0" calcmode="lin" valueType="num">
                                      <p:cBhvr>
                                        <p:cTn id="20" dur="500" fill="hold">
                                          <p:stCondLst>
                                            <p:cond delay="0"/>
                                          </p:stCondLst>
                                        </p:cTn>
                                        <p:tgtEl>
                                          <p:spTgt spid="30"/>
                                        </p:tgtEl>
                                        <p:attrNameLst>
                                          <p:attrName>ppt_x</p:attrName>
                                        </p:attrNameLst>
                                      </p:cBhvr>
                                      <p:tavLst>
                                        <p:tav tm="0">
                                          <p:val>
                                            <p:strVal val="#ppt_x-.05"/>
                                          </p:val>
                                        </p:tav>
                                        <p:tav tm="100000">
                                          <p:val>
                                            <p:strVal val="#ppt_x"/>
                                          </p:val>
                                        </p:tav>
                                      </p:tavLst>
                                    </p:anim>
                                  </p:childTnLst>
                                </p:cTn>
                              </p:par>
                            </p:childTnLst>
                          </p:cTn>
                        </p:par>
                        <p:par>
                          <p:cTn id="21" fill="hold" nodeType="afterGroup">
                            <p:stCondLst>
                              <p:cond delay="500"/>
                            </p:stCondLst>
                            <p:childTnLst>
                              <p:par>
                                <p:cTn id="22" presetID="10" presetClass="entr" presetSubtype="0" decel="10000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stCondLst>
                                            <p:cond delay="0"/>
                                          </p:stCondLst>
                                        </p:cTn>
                                        <p:tgtEl>
                                          <p:spTgt spid="26"/>
                                        </p:tgtEl>
                                      </p:cBhvr>
                                    </p:animEffect>
                                    <p:anim to="0" calcmode="lin" valueType="num">
                                      <p:cBhvr>
                                        <p:cTn id="25" dur="500" fill="hold">
                                          <p:stCondLst>
                                            <p:cond delay="0"/>
                                          </p:stCondLst>
                                        </p:cTn>
                                        <p:tgtEl>
                                          <p:spTgt spid="26"/>
                                        </p:tgtEl>
                                        <p:attrNameLst>
                                          <p:attrName>ppt_x</p:attrName>
                                        </p:attrNameLst>
                                      </p:cBhvr>
                                      <p:tavLst>
                                        <p:tav tm="0">
                                          <p:val>
                                            <p:strVal val="#ppt_x-.05"/>
                                          </p:val>
                                        </p:tav>
                                        <p:tav tm="100000">
                                          <p:val>
                                            <p:strVal val="#ppt_x"/>
                                          </p:val>
                                        </p:tav>
                                      </p:tavLst>
                                    </p:anim>
                                  </p:childTnLst>
                                </p:cTn>
                              </p:par>
                            </p:childTnLst>
                          </p:cTn>
                        </p:par>
                        <p:par>
                          <p:cTn id="26" fill="hold" nodeType="afterGroup">
                            <p:stCondLst>
                              <p:cond delay="1000"/>
                            </p:stCondLst>
                            <p:childTnLst>
                              <p:par>
                                <p:cTn id="27" presetID="10" presetClass="entr" presetSubtype="0" decel="10000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stCondLst>
                                            <p:cond delay="0"/>
                                          </p:stCondLst>
                                        </p:cTn>
                                        <p:tgtEl>
                                          <p:spTgt spid="29"/>
                                        </p:tgtEl>
                                      </p:cBhvr>
                                    </p:animEffect>
                                    <p:anim to="0" calcmode="lin" valueType="num">
                                      <p:cBhvr>
                                        <p:cTn id="30" dur="500" fill="hold">
                                          <p:stCondLst>
                                            <p:cond delay="0"/>
                                          </p:stCondLst>
                                        </p:cTn>
                                        <p:tgtEl>
                                          <p:spTgt spid="29"/>
                                        </p:tgtEl>
                                        <p:attrNameLst>
                                          <p:attrName>ppt_x</p:attrName>
                                        </p:attrNameLst>
                                      </p:cBhvr>
                                      <p:tavLst>
                                        <p:tav tm="0">
                                          <p:val>
                                            <p:strVal val="#ppt_x-.05"/>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9"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图片 6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03" name="图片 10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flipV="1">
            <a:off x="1451429" y="-2"/>
            <a:ext cx="10740571" cy="5024756"/>
          </a:xfrm>
          <a:custGeom>
            <a:avLst/>
            <a:gdLst>
              <a:gd name="connsiteX0" fmla="*/ 0 w 5373564"/>
              <a:gd name="connsiteY0" fmla="*/ 2513912 h 2513912"/>
              <a:gd name="connsiteX1" fmla="*/ 5373564 w 5373564"/>
              <a:gd name="connsiteY1" fmla="*/ 2513912 h 2513912"/>
              <a:gd name="connsiteX2" fmla="*/ 5373564 w 5373564"/>
              <a:gd name="connsiteY2" fmla="*/ 0 h 2513912"/>
              <a:gd name="connsiteX3" fmla="*/ 0 w 5373564"/>
              <a:gd name="connsiteY3" fmla="*/ 0 h 2513912"/>
            </a:gdLst>
            <a:ahLst/>
            <a:cxnLst>
              <a:cxn ang="0">
                <a:pos x="connsiteX0" y="connsiteY0"/>
              </a:cxn>
              <a:cxn ang="0">
                <a:pos x="connsiteX1" y="connsiteY1"/>
              </a:cxn>
              <a:cxn ang="0">
                <a:pos x="connsiteX2" y="connsiteY2"/>
              </a:cxn>
              <a:cxn ang="0">
                <a:pos x="connsiteX3" y="connsiteY3"/>
              </a:cxn>
            </a:cxnLst>
            <a:rect l="l" t="t" r="r" b="b"/>
            <a:pathLst>
              <a:path w="5373564" h="2513912">
                <a:moveTo>
                  <a:pt x="0" y="2513912"/>
                </a:moveTo>
                <a:lnTo>
                  <a:pt x="5373564" y="2513912"/>
                </a:lnTo>
                <a:lnTo>
                  <a:pt x="5373564" y="0"/>
                </a:lnTo>
                <a:lnTo>
                  <a:pt x="0" y="0"/>
                </a:lnTo>
                <a:close/>
              </a:path>
            </a:pathLst>
          </a:custGeom>
        </p:spPr>
      </p:pic>
      <p:grpSp>
        <p:nvGrpSpPr>
          <p:cNvPr id="40" name="组合 39"/>
          <p:cNvGrpSpPr/>
          <p:nvPr/>
        </p:nvGrpSpPr>
        <p:grpSpPr>
          <a:xfrm flipH="1">
            <a:off x="11578243" y="2249186"/>
            <a:ext cx="279927" cy="1239632"/>
            <a:chOff x="8290832" y="4887686"/>
            <a:chExt cx="296617" cy="1313542"/>
          </a:xfrm>
          <a:solidFill>
            <a:srgbClr val="B41510"/>
          </a:solidFill>
        </p:grpSpPr>
        <p:grpSp>
          <p:nvGrpSpPr>
            <p:cNvPr id="41" name="组合 40"/>
            <p:cNvGrpSpPr/>
            <p:nvPr/>
          </p:nvGrpSpPr>
          <p:grpSpPr>
            <a:xfrm>
              <a:off x="8452757" y="5040086"/>
              <a:ext cx="134692" cy="1161142"/>
              <a:chOff x="8490857" y="4963886"/>
              <a:chExt cx="134692" cy="1161142"/>
            </a:xfrm>
            <a:grpFill/>
          </p:grpSpPr>
          <p:sp>
            <p:nvSpPr>
              <p:cNvPr id="48" name="等腰三角形 47"/>
              <p:cNvSpPr/>
              <p:nvPr/>
            </p:nvSpPr>
            <p:spPr>
              <a:xfrm>
                <a:off x="8490857" y="4963886"/>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等腰三角形 48"/>
              <p:cNvSpPr/>
              <p:nvPr/>
            </p:nvSpPr>
            <p:spPr>
              <a:xfrm>
                <a:off x="8490857" y="5225143"/>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等腰三角形 49"/>
              <p:cNvSpPr/>
              <p:nvPr/>
            </p:nvSpPr>
            <p:spPr>
              <a:xfrm>
                <a:off x="8490857" y="5486400"/>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等腰三角形 50"/>
              <p:cNvSpPr/>
              <p:nvPr/>
            </p:nvSpPr>
            <p:spPr>
              <a:xfrm>
                <a:off x="8490857" y="5747657"/>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等腰三角形 51"/>
              <p:cNvSpPr/>
              <p:nvPr/>
            </p:nvSpPr>
            <p:spPr>
              <a:xfrm>
                <a:off x="8490857" y="6008914"/>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2" name="组合 41"/>
            <p:cNvGrpSpPr/>
            <p:nvPr/>
          </p:nvGrpSpPr>
          <p:grpSpPr>
            <a:xfrm>
              <a:off x="8290832" y="4887686"/>
              <a:ext cx="134692" cy="1161142"/>
              <a:chOff x="8490857" y="4963886"/>
              <a:chExt cx="134692" cy="1161142"/>
            </a:xfrm>
            <a:grpFill/>
          </p:grpSpPr>
          <p:sp>
            <p:nvSpPr>
              <p:cNvPr id="43" name="等腰三角形 42"/>
              <p:cNvSpPr/>
              <p:nvPr/>
            </p:nvSpPr>
            <p:spPr>
              <a:xfrm>
                <a:off x="8490857" y="4963886"/>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等腰三角形 43"/>
              <p:cNvSpPr/>
              <p:nvPr/>
            </p:nvSpPr>
            <p:spPr>
              <a:xfrm>
                <a:off x="8490857" y="5225143"/>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等腰三角形 44"/>
              <p:cNvSpPr/>
              <p:nvPr/>
            </p:nvSpPr>
            <p:spPr>
              <a:xfrm>
                <a:off x="8490857" y="5486400"/>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等腰三角形 45"/>
              <p:cNvSpPr/>
              <p:nvPr/>
            </p:nvSpPr>
            <p:spPr>
              <a:xfrm>
                <a:off x="8490857" y="5747657"/>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等腰三角形 46"/>
              <p:cNvSpPr/>
              <p:nvPr/>
            </p:nvSpPr>
            <p:spPr>
              <a:xfrm>
                <a:off x="8490857" y="6008914"/>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76" name="组合 75"/>
          <p:cNvGrpSpPr/>
          <p:nvPr/>
        </p:nvGrpSpPr>
        <p:grpSpPr>
          <a:xfrm rot="5400000" flipH="1">
            <a:off x="1040875" y="-30895"/>
            <a:ext cx="296617" cy="1313542"/>
            <a:chOff x="8290832" y="4887686"/>
            <a:chExt cx="296617" cy="1313542"/>
          </a:xfrm>
          <a:solidFill>
            <a:srgbClr val="B41510"/>
          </a:solidFill>
        </p:grpSpPr>
        <p:grpSp>
          <p:nvGrpSpPr>
            <p:cNvPr id="77" name="组合 76"/>
            <p:cNvGrpSpPr/>
            <p:nvPr/>
          </p:nvGrpSpPr>
          <p:grpSpPr>
            <a:xfrm>
              <a:off x="8452757" y="5040086"/>
              <a:ext cx="134692" cy="1161142"/>
              <a:chOff x="8490857" y="4963886"/>
              <a:chExt cx="134692" cy="1161142"/>
            </a:xfrm>
            <a:grpFill/>
          </p:grpSpPr>
          <p:sp>
            <p:nvSpPr>
              <p:cNvPr id="84" name="等腰三角形 83"/>
              <p:cNvSpPr/>
              <p:nvPr/>
            </p:nvSpPr>
            <p:spPr>
              <a:xfrm>
                <a:off x="8490857" y="4963886"/>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等腰三角形 84"/>
              <p:cNvSpPr/>
              <p:nvPr/>
            </p:nvSpPr>
            <p:spPr>
              <a:xfrm>
                <a:off x="8490857" y="5225143"/>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等腰三角形 85"/>
              <p:cNvSpPr/>
              <p:nvPr/>
            </p:nvSpPr>
            <p:spPr>
              <a:xfrm>
                <a:off x="8490857" y="5486400"/>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等腰三角形 86"/>
              <p:cNvSpPr/>
              <p:nvPr/>
            </p:nvSpPr>
            <p:spPr>
              <a:xfrm>
                <a:off x="8490857" y="5747657"/>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等腰三角形 87"/>
              <p:cNvSpPr/>
              <p:nvPr/>
            </p:nvSpPr>
            <p:spPr>
              <a:xfrm>
                <a:off x="8490857" y="6008914"/>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8" name="组合 77"/>
            <p:cNvGrpSpPr/>
            <p:nvPr/>
          </p:nvGrpSpPr>
          <p:grpSpPr>
            <a:xfrm>
              <a:off x="8290832" y="4887686"/>
              <a:ext cx="134692" cy="1161142"/>
              <a:chOff x="8490857" y="4963886"/>
              <a:chExt cx="134692" cy="1161142"/>
            </a:xfrm>
            <a:grpFill/>
          </p:grpSpPr>
          <p:sp>
            <p:nvSpPr>
              <p:cNvPr id="79" name="等腰三角形 78"/>
              <p:cNvSpPr/>
              <p:nvPr/>
            </p:nvSpPr>
            <p:spPr>
              <a:xfrm>
                <a:off x="8490857" y="4963886"/>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等腰三角形 79"/>
              <p:cNvSpPr/>
              <p:nvPr/>
            </p:nvSpPr>
            <p:spPr>
              <a:xfrm>
                <a:off x="8490857" y="5225143"/>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等腰三角形 80"/>
              <p:cNvSpPr/>
              <p:nvPr/>
            </p:nvSpPr>
            <p:spPr>
              <a:xfrm>
                <a:off x="8490857" y="5486400"/>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等腰三角形 81"/>
              <p:cNvSpPr/>
              <p:nvPr/>
            </p:nvSpPr>
            <p:spPr>
              <a:xfrm>
                <a:off x="8490857" y="5747657"/>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等腰三角形 82"/>
              <p:cNvSpPr/>
              <p:nvPr/>
            </p:nvSpPr>
            <p:spPr>
              <a:xfrm>
                <a:off x="8490857" y="6008914"/>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53" name="图片 52"/>
          <p:cNvPicPr>
            <a:picLocks noChangeAspect="1"/>
          </p:cNvPicPr>
          <p:nvPr/>
        </p:nvPicPr>
        <p:blipFill>
          <a:blip r:embed="rId4" cstate="email">
            <a:extLst>
              <a:ext uri="{BEBA8EAE-BF5A-486C-A8C5-ECC9F3942E4B}">
                <a14:imgProps xmlns:a14="http://schemas.microsoft.com/office/drawing/2010/main">
                  <a14:imgLayer>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34781" y="414267"/>
            <a:ext cx="11522439" cy="6029467"/>
          </a:xfrm>
          <a:prstGeom prst="rect">
            <a:avLst/>
          </a:prstGeom>
        </p:spPr>
      </p:pic>
      <p:sp>
        <p:nvSpPr>
          <p:cNvPr id="89" name="TextBox 12"/>
          <p:cNvSpPr txBox="1"/>
          <p:nvPr/>
        </p:nvSpPr>
        <p:spPr>
          <a:xfrm>
            <a:off x="4710134" y="839854"/>
            <a:ext cx="2771732" cy="830997"/>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54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目录</a:t>
            </a:r>
          </a:p>
        </p:txBody>
      </p:sp>
      <p:grpSp>
        <p:nvGrpSpPr>
          <p:cNvPr id="56" name="组合 55"/>
          <p:cNvGrpSpPr/>
          <p:nvPr/>
        </p:nvGrpSpPr>
        <p:grpSpPr>
          <a:xfrm>
            <a:off x="4490462" y="1190808"/>
            <a:ext cx="3252639" cy="128910"/>
            <a:chOff x="4490462" y="1232371"/>
            <a:chExt cx="3252639" cy="128910"/>
          </a:xfrm>
        </p:grpSpPr>
        <p:grpSp>
          <p:nvGrpSpPr>
            <p:cNvPr id="92" name="组合 91"/>
            <p:cNvGrpSpPr/>
            <p:nvPr/>
          </p:nvGrpSpPr>
          <p:grpSpPr>
            <a:xfrm>
              <a:off x="7108971" y="1232371"/>
              <a:ext cx="634130" cy="128910"/>
              <a:chOff x="5778935" y="5578946"/>
              <a:chExt cx="634130" cy="128910"/>
            </a:xfrm>
          </p:grpSpPr>
          <p:sp>
            <p:nvSpPr>
              <p:cNvPr id="93" name="星形: 五角 16"/>
              <p:cNvSpPr/>
              <p:nvPr/>
            </p:nvSpPr>
            <p:spPr>
              <a:xfrm>
                <a:off x="6261535" y="5578946"/>
                <a:ext cx="151530" cy="128910"/>
              </a:xfrm>
              <a:prstGeom prst="star5">
                <a:avLst>
                  <a:gd name="adj" fmla="val 25303"/>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94" name="星形: 五角 16"/>
              <p:cNvSpPr/>
              <p:nvPr/>
            </p:nvSpPr>
            <p:spPr>
              <a:xfrm>
                <a:off x="6020235" y="5578946"/>
                <a:ext cx="151530" cy="128910"/>
              </a:xfrm>
              <a:prstGeom prst="star5">
                <a:avLst>
                  <a:gd name="adj" fmla="val 25303"/>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95" name="星形: 五角 16"/>
              <p:cNvSpPr/>
              <p:nvPr/>
            </p:nvSpPr>
            <p:spPr>
              <a:xfrm>
                <a:off x="5778935" y="5578946"/>
                <a:ext cx="151530" cy="128910"/>
              </a:xfrm>
              <a:prstGeom prst="star5">
                <a:avLst>
                  <a:gd name="adj" fmla="val 25303"/>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nvGrpSpPr>
            <p:cNvPr id="96" name="组合 95"/>
            <p:cNvGrpSpPr/>
            <p:nvPr/>
          </p:nvGrpSpPr>
          <p:grpSpPr>
            <a:xfrm>
              <a:off x="4490462" y="1232371"/>
              <a:ext cx="634130" cy="128910"/>
              <a:chOff x="5778935" y="5578946"/>
              <a:chExt cx="634130" cy="128910"/>
            </a:xfrm>
          </p:grpSpPr>
          <p:sp>
            <p:nvSpPr>
              <p:cNvPr id="97" name="星形: 五角 16"/>
              <p:cNvSpPr/>
              <p:nvPr/>
            </p:nvSpPr>
            <p:spPr>
              <a:xfrm>
                <a:off x="6261535" y="5578946"/>
                <a:ext cx="151530" cy="128910"/>
              </a:xfrm>
              <a:prstGeom prst="star5">
                <a:avLst>
                  <a:gd name="adj" fmla="val 25303"/>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98" name="星形: 五角 16"/>
              <p:cNvSpPr/>
              <p:nvPr/>
            </p:nvSpPr>
            <p:spPr>
              <a:xfrm>
                <a:off x="6020235" y="5578946"/>
                <a:ext cx="151530" cy="128910"/>
              </a:xfrm>
              <a:prstGeom prst="star5">
                <a:avLst>
                  <a:gd name="adj" fmla="val 25303"/>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99" name="星形: 五角 16"/>
              <p:cNvSpPr/>
              <p:nvPr/>
            </p:nvSpPr>
            <p:spPr>
              <a:xfrm>
                <a:off x="5778935" y="5578946"/>
                <a:ext cx="151530" cy="128910"/>
              </a:xfrm>
              <a:prstGeom prst="star5">
                <a:avLst>
                  <a:gd name="adj" fmla="val 25303"/>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sp>
        <p:nvSpPr>
          <p:cNvPr id="64" name="矩形 63"/>
          <p:cNvSpPr/>
          <p:nvPr/>
        </p:nvSpPr>
        <p:spPr>
          <a:xfrm>
            <a:off x="10740571" y="5989308"/>
            <a:ext cx="333829" cy="45719"/>
          </a:xfrm>
          <a:prstGeom prst="rect">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汉仪秦川飞影W" panose="00020600040101010101" pitchFamily="18" charset="-122"/>
              <a:ea typeface="汉仪秦川飞影W" panose="00020600040101010101" pitchFamily="18" charset="-122"/>
            </a:endParaRPr>
          </a:p>
        </p:txBody>
      </p:sp>
      <p:sp>
        <p:nvSpPr>
          <p:cNvPr id="60" name="矩形 59"/>
          <p:cNvSpPr/>
          <p:nvPr/>
        </p:nvSpPr>
        <p:spPr>
          <a:xfrm>
            <a:off x="4695371" y="1679025"/>
            <a:ext cx="2801258" cy="215444"/>
          </a:xfrm>
          <a:prstGeom prst="rect">
            <a:avLst/>
          </a:prstGeom>
          <a:ln>
            <a:noFill/>
          </a:ln>
        </p:spPr>
        <p:txBody>
          <a:bodyPr wrap="square" lIns="0" tIns="0" rIns="0" bIns="0">
            <a:spAutoFit/>
          </a:bodyPr>
          <a:lstStyle/>
          <a:p>
            <a:pPr algn="dist">
              <a:defRPr/>
            </a:pPr>
            <a:r>
              <a:rPr lang="en-US" altLang="zh-CN" sz="14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CONTENT</a:t>
            </a:r>
          </a:p>
        </p:txBody>
      </p:sp>
      <p:sp>
        <p:nvSpPr>
          <p:cNvPr id="11" name="矩形: 圆角 10"/>
          <p:cNvSpPr/>
          <p:nvPr/>
        </p:nvSpPr>
        <p:spPr>
          <a:xfrm>
            <a:off x="832051" y="2148112"/>
            <a:ext cx="5176864" cy="3599546"/>
          </a:xfrm>
          <a:prstGeom prst="roundRect">
            <a:avLst/>
          </a:prstGeom>
          <a:gradFill>
            <a:gsLst>
              <a:gs pos="100000">
                <a:srgbClr val="B41510"/>
              </a:gs>
              <a:gs pos="0">
                <a:srgbClr val="E41B14"/>
              </a:gs>
            </a:gsLst>
            <a:lin ang="2700000" scaled="0"/>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汉仪秦川飞影W" panose="00020600040101010101" pitchFamily="18" charset="-122"/>
              <a:ea typeface="汉仪秦川飞影W" panose="00020600040101010101" pitchFamily="18" charset="-122"/>
            </a:endParaRPr>
          </a:p>
        </p:txBody>
      </p:sp>
      <p:sp>
        <p:nvSpPr>
          <p:cNvPr id="65" name="矩形: 圆角 64"/>
          <p:cNvSpPr/>
          <p:nvPr/>
        </p:nvSpPr>
        <p:spPr>
          <a:xfrm>
            <a:off x="6183086" y="2148112"/>
            <a:ext cx="5176864" cy="3599546"/>
          </a:xfrm>
          <a:prstGeom prst="roundRect">
            <a:avLst/>
          </a:prstGeom>
          <a:gradFill>
            <a:gsLst>
              <a:gs pos="100000">
                <a:srgbClr val="B41510"/>
              </a:gs>
              <a:gs pos="0">
                <a:srgbClr val="E41B14"/>
              </a:gs>
            </a:gsLst>
            <a:lin ang="2700000" scaled="0"/>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汉仪秦川飞影W" panose="00020600040101010101" pitchFamily="18" charset="-122"/>
              <a:ea typeface="汉仪秦川飞影W" panose="00020600040101010101" pitchFamily="18" charset="-122"/>
            </a:endParaRPr>
          </a:p>
        </p:txBody>
      </p:sp>
      <p:sp>
        <p:nvSpPr>
          <p:cNvPr id="61" name="矩形 60"/>
          <p:cNvSpPr/>
          <p:nvPr/>
        </p:nvSpPr>
        <p:spPr>
          <a:xfrm>
            <a:off x="1618185" y="2817672"/>
            <a:ext cx="4187373" cy="2260427"/>
          </a:xfrm>
          <a:prstGeom prst="rect">
            <a:avLst/>
          </a:prstGeom>
          <a:ln>
            <a:noFill/>
          </a:ln>
        </p:spPr>
        <p:txBody>
          <a:bodyPr wrap="square" lIns="0" tIns="0" rIns="0" bIns="0">
            <a:spAutoFit/>
          </a:bodyPr>
          <a:lstStyle/>
          <a:p>
            <a:pPr>
              <a:lnSpc>
                <a:spcPct val="150000"/>
              </a:lnSpc>
              <a:defRPr/>
            </a:pPr>
            <a:r>
              <a:rPr lang="en-US" altLang="zh-CN" sz="2000">
                <a:solidFill>
                  <a:srgbClr val="FFFEFB"/>
                </a:solidFill>
                <a:latin typeface="思源黑体 CN Bold" panose="020B0800000000000000" pitchFamily="34" charset="-122"/>
                <a:ea typeface="思源黑体 CN Bold" panose="020B0800000000000000" pitchFamily="34" charset="-122"/>
                <a:sym typeface="+mn-lt"/>
              </a:rPr>
              <a:t>1</a:t>
            </a:r>
            <a:r>
              <a:rPr lang="zh-CN" altLang="en-US" sz="2000">
                <a:solidFill>
                  <a:srgbClr val="FFFEFB"/>
                </a:solidFill>
                <a:latin typeface="思源黑体 CN Bold" panose="020B0800000000000000" pitchFamily="34" charset="-122"/>
                <a:ea typeface="思源黑体 CN Bold" panose="020B0800000000000000" pitchFamily="34" charset="-122"/>
                <a:sym typeface="+mn-lt"/>
              </a:rPr>
              <a:t>、陈云对家人实行“三不准”</a:t>
            </a:r>
          </a:p>
          <a:p>
            <a:pPr>
              <a:lnSpc>
                <a:spcPct val="150000"/>
              </a:lnSpc>
              <a:defRPr/>
            </a:pPr>
            <a:r>
              <a:rPr lang="en-US" altLang="zh-CN" sz="2000">
                <a:solidFill>
                  <a:srgbClr val="FFFEFB"/>
                </a:solidFill>
                <a:latin typeface="思源黑体 CN Bold" panose="020B0800000000000000" pitchFamily="34" charset="-122"/>
                <a:ea typeface="思源黑体 CN Bold" panose="020B0800000000000000" pitchFamily="34" charset="-122"/>
                <a:sym typeface="+mn-lt"/>
              </a:rPr>
              <a:t>2</a:t>
            </a:r>
            <a:r>
              <a:rPr lang="zh-CN" altLang="en-US" sz="2000">
                <a:solidFill>
                  <a:srgbClr val="FFFEFB"/>
                </a:solidFill>
                <a:latin typeface="思源黑体 CN Bold" panose="020B0800000000000000" pitchFamily="34" charset="-122"/>
                <a:ea typeface="思源黑体 CN Bold" panose="020B0800000000000000" pitchFamily="34" charset="-122"/>
                <a:sym typeface="+mn-lt"/>
              </a:rPr>
              <a:t>、徐海东戒酒	</a:t>
            </a:r>
          </a:p>
          <a:p>
            <a:pPr>
              <a:lnSpc>
                <a:spcPct val="150000"/>
              </a:lnSpc>
              <a:defRPr/>
            </a:pPr>
            <a:r>
              <a:rPr lang="en-US" altLang="zh-CN" sz="2000">
                <a:solidFill>
                  <a:srgbClr val="FFFEFB"/>
                </a:solidFill>
                <a:latin typeface="思源黑体 CN Bold" panose="020B0800000000000000" pitchFamily="34" charset="-122"/>
                <a:ea typeface="思源黑体 CN Bold" panose="020B0800000000000000" pitchFamily="34" charset="-122"/>
                <a:sym typeface="+mn-lt"/>
              </a:rPr>
              <a:t>3</a:t>
            </a:r>
            <a:r>
              <a:rPr lang="zh-CN" altLang="en-US" sz="2000">
                <a:solidFill>
                  <a:srgbClr val="FFFEFB"/>
                </a:solidFill>
                <a:latin typeface="思源黑体 CN Bold" panose="020B0800000000000000" pitchFamily="34" charset="-122"/>
                <a:ea typeface="思源黑体 CN Bold" panose="020B0800000000000000" pitchFamily="34" charset="-122"/>
                <a:sym typeface="+mn-lt"/>
              </a:rPr>
              <a:t>、彭德怀摘画像	</a:t>
            </a:r>
          </a:p>
          <a:p>
            <a:pPr>
              <a:lnSpc>
                <a:spcPct val="150000"/>
              </a:lnSpc>
              <a:defRPr/>
            </a:pPr>
            <a:r>
              <a:rPr lang="en-US" altLang="zh-CN" sz="2000">
                <a:solidFill>
                  <a:srgbClr val="FFFEFB"/>
                </a:solidFill>
                <a:latin typeface="思源黑体 CN Bold" panose="020B0800000000000000" pitchFamily="34" charset="-122"/>
                <a:ea typeface="思源黑体 CN Bold" panose="020B0800000000000000" pitchFamily="34" charset="-122"/>
                <a:sym typeface="+mn-lt"/>
              </a:rPr>
              <a:t>4</a:t>
            </a:r>
            <a:r>
              <a:rPr lang="zh-CN" altLang="en-US" sz="2000">
                <a:solidFill>
                  <a:srgbClr val="FFFEFB"/>
                </a:solidFill>
                <a:latin typeface="思源黑体 CN Bold" panose="020B0800000000000000" pitchFamily="34" charset="-122"/>
                <a:ea typeface="思源黑体 CN Bold" panose="020B0800000000000000" pitchFamily="34" charset="-122"/>
                <a:sym typeface="+mn-lt"/>
              </a:rPr>
              <a:t>、黄克诚不怕拉下脸	</a:t>
            </a:r>
          </a:p>
          <a:p>
            <a:pPr>
              <a:lnSpc>
                <a:spcPct val="150000"/>
              </a:lnSpc>
              <a:defRPr/>
            </a:pPr>
            <a:r>
              <a:rPr lang="en-US" altLang="zh-CN" sz="2000">
                <a:solidFill>
                  <a:srgbClr val="FFFEFB"/>
                </a:solidFill>
                <a:latin typeface="思源黑体 CN Bold" panose="020B0800000000000000" pitchFamily="34" charset="-122"/>
                <a:ea typeface="思源黑体 CN Bold" panose="020B0800000000000000" pitchFamily="34" charset="-122"/>
                <a:sym typeface="+mn-lt"/>
              </a:rPr>
              <a:t>5</a:t>
            </a:r>
            <a:r>
              <a:rPr lang="zh-CN" altLang="en-US" sz="2000">
                <a:solidFill>
                  <a:srgbClr val="FFFEFB"/>
                </a:solidFill>
                <a:latin typeface="思源黑体 CN Bold" panose="020B0800000000000000" pitchFamily="34" charset="-122"/>
                <a:ea typeface="思源黑体 CN Bold" panose="020B0800000000000000" pitchFamily="34" charset="-122"/>
                <a:sym typeface="+mn-lt"/>
              </a:rPr>
              <a:t>、陈云写信要求停发接济费</a:t>
            </a:r>
          </a:p>
        </p:txBody>
      </p:sp>
      <p:sp>
        <p:nvSpPr>
          <p:cNvPr id="62" name="矩形 61"/>
          <p:cNvSpPr/>
          <p:nvPr/>
        </p:nvSpPr>
        <p:spPr>
          <a:xfrm>
            <a:off x="6611099" y="2818025"/>
            <a:ext cx="4855188" cy="2259721"/>
          </a:xfrm>
          <a:prstGeom prst="rect">
            <a:avLst/>
          </a:prstGeom>
          <a:ln>
            <a:noFill/>
          </a:ln>
        </p:spPr>
        <p:txBody>
          <a:bodyPr wrap="square" lIns="0" tIns="0" rIns="0" bIns="0">
            <a:spAutoFit/>
          </a:bodyPr>
          <a:lstStyle/>
          <a:p>
            <a:pPr>
              <a:lnSpc>
                <a:spcPct val="150000"/>
              </a:lnSpc>
              <a:defRPr/>
            </a:pPr>
            <a:r>
              <a:rPr lang="en-US" altLang="zh-CN" sz="2000">
                <a:solidFill>
                  <a:srgbClr val="FFFEFB"/>
                </a:solidFill>
                <a:latin typeface="思源黑体 CN Bold" panose="020B0800000000000000" pitchFamily="34" charset="-122"/>
                <a:ea typeface="思源黑体 CN Bold" panose="020B0800000000000000" pitchFamily="34" charset="-122"/>
                <a:sym typeface="+mn-lt"/>
              </a:rPr>
              <a:t>6</a:t>
            </a:r>
            <a:r>
              <a:rPr lang="zh-CN" altLang="en-US" sz="2000">
                <a:solidFill>
                  <a:srgbClr val="FFFEFB"/>
                </a:solidFill>
                <a:latin typeface="思源黑体 CN Bold" panose="020B0800000000000000" pitchFamily="34" charset="-122"/>
                <a:ea typeface="思源黑体 CN Bold" panose="020B0800000000000000" pitchFamily="34" charset="-122"/>
                <a:sym typeface="+mn-lt"/>
              </a:rPr>
              <a:t>、王树声大将拒礼	</a:t>
            </a:r>
          </a:p>
          <a:p>
            <a:pPr>
              <a:lnSpc>
                <a:spcPct val="150000"/>
              </a:lnSpc>
              <a:defRPr/>
            </a:pPr>
            <a:r>
              <a:rPr lang="en-US" altLang="zh-CN" sz="2000">
                <a:solidFill>
                  <a:srgbClr val="FFFEFB"/>
                </a:solidFill>
                <a:latin typeface="思源黑体 CN Bold" panose="020B0800000000000000" pitchFamily="34" charset="-122"/>
                <a:ea typeface="思源黑体 CN Bold" panose="020B0800000000000000" pitchFamily="34" charset="-122"/>
                <a:sym typeface="+mn-lt"/>
              </a:rPr>
              <a:t>7</a:t>
            </a:r>
            <a:r>
              <a:rPr lang="zh-CN" altLang="en-US" sz="2000">
                <a:solidFill>
                  <a:srgbClr val="FFFEFB"/>
                </a:solidFill>
                <a:latin typeface="思源黑体 CN Bold" panose="020B0800000000000000" pitchFamily="34" charset="-122"/>
                <a:ea typeface="思源黑体 CN Bold" panose="020B0800000000000000" pitchFamily="34" charset="-122"/>
                <a:sym typeface="+mn-lt"/>
              </a:rPr>
              <a:t>、王树声大将住平房去世	</a:t>
            </a:r>
          </a:p>
          <a:p>
            <a:pPr>
              <a:lnSpc>
                <a:spcPct val="150000"/>
              </a:lnSpc>
              <a:defRPr/>
            </a:pPr>
            <a:r>
              <a:rPr lang="en-US" altLang="zh-CN" sz="2000">
                <a:solidFill>
                  <a:srgbClr val="FFFEFB"/>
                </a:solidFill>
                <a:latin typeface="思源黑体 CN Bold" panose="020B0800000000000000" pitchFamily="34" charset="-122"/>
                <a:ea typeface="思源黑体 CN Bold" panose="020B0800000000000000" pitchFamily="34" charset="-122"/>
                <a:sym typeface="+mn-lt"/>
              </a:rPr>
              <a:t>8</a:t>
            </a:r>
            <a:r>
              <a:rPr lang="zh-CN" altLang="en-US" sz="2000">
                <a:solidFill>
                  <a:srgbClr val="FFFEFB"/>
                </a:solidFill>
                <a:latin typeface="思源黑体 CN Bold" panose="020B0800000000000000" pitchFamily="34" charset="-122"/>
                <a:ea typeface="思源黑体 CN Bold" panose="020B0800000000000000" pitchFamily="34" charset="-122"/>
                <a:sym typeface="+mn-lt"/>
              </a:rPr>
              <a:t>、开国少将肖永正规定面前人人平等	</a:t>
            </a:r>
          </a:p>
          <a:p>
            <a:pPr>
              <a:lnSpc>
                <a:spcPct val="150000"/>
              </a:lnSpc>
              <a:defRPr/>
            </a:pPr>
            <a:r>
              <a:rPr lang="en-US" altLang="zh-CN" sz="2000">
                <a:solidFill>
                  <a:srgbClr val="FFFEFB"/>
                </a:solidFill>
                <a:latin typeface="思源黑体 CN Bold" panose="020B0800000000000000" pitchFamily="34" charset="-122"/>
                <a:ea typeface="思源黑体 CN Bold" panose="020B0800000000000000" pitchFamily="34" charset="-122"/>
                <a:sym typeface="+mn-lt"/>
              </a:rPr>
              <a:t>9</a:t>
            </a:r>
            <a:r>
              <a:rPr lang="zh-CN" altLang="en-US" sz="2000">
                <a:solidFill>
                  <a:srgbClr val="FFFEFB"/>
                </a:solidFill>
                <a:latin typeface="思源黑体 CN Bold" panose="020B0800000000000000" pitchFamily="34" charset="-122"/>
                <a:ea typeface="思源黑体 CN Bold" panose="020B0800000000000000" pitchFamily="34" charset="-122"/>
                <a:sym typeface="+mn-lt"/>
              </a:rPr>
              <a:t>、粟裕“走后门”	</a:t>
            </a:r>
          </a:p>
          <a:p>
            <a:pPr>
              <a:lnSpc>
                <a:spcPct val="150000"/>
              </a:lnSpc>
              <a:defRPr/>
            </a:pPr>
            <a:r>
              <a:rPr lang="en-US" altLang="zh-CN" sz="2000">
                <a:solidFill>
                  <a:srgbClr val="FFFEFB"/>
                </a:solidFill>
                <a:latin typeface="思源黑体 CN Bold" panose="020B0800000000000000" pitchFamily="34" charset="-122"/>
                <a:ea typeface="思源黑体 CN Bold" panose="020B0800000000000000" pitchFamily="34" charset="-122"/>
                <a:sym typeface="+mn-lt"/>
              </a:rPr>
              <a:t>10</a:t>
            </a:r>
            <a:r>
              <a:rPr lang="zh-CN" altLang="en-US" sz="2000">
                <a:solidFill>
                  <a:srgbClr val="FFFEFB"/>
                </a:solidFill>
                <a:latin typeface="思源黑体 CN Bold" panose="020B0800000000000000" pitchFamily="34" charset="-122"/>
                <a:ea typeface="思源黑体 CN Bold" panose="020B0800000000000000" pitchFamily="34" charset="-122"/>
                <a:sym typeface="+mn-lt"/>
              </a:rPr>
              <a:t>、</a:t>
            </a:r>
            <a:r>
              <a:rPr lang="zh-CN" altLang="en-US">
                <a:solidFill>
                  <a:srgbClr val="FFFEFB"/>
                </a:solidFill>
                <a:latin typeface="思源黑体 CN Bold" panose="020B0800000000000000" pitchFamily="34" charset="-122"/>
                <a:ea typeface="思源黑体 CN Bold" panose="020B0800000000000000" pitchFamily="34" charset="-122"/>
                <a:sym typeface="+mn-lt"/>
              </a:rPr>
              <a:t>傅玉和：亲自下令枪毙贪污抗日税款的</a:t>
            </a:r>
            <a:endParaRPr lang="zh-CN" altLang="en-US" sz="2000">
              <a:solidFill>
                <a:srgbClr val="FFFEFB"/>
              </a:solidFill>
              <a:latin typeface="思源黑体 CN Bold" panose="020B0800000000000000" pitchFamily="34" charset="-122"/>
              <a:ea typeface="思源黑体 CN Bold" panose="020B0800000000000000" pitchFamily="34" charset="-122"/>
              <a:sym typeface="+mn-lt"/>
            </a:endParaRPr>
          </a:p>
        </p:txBody>
      </p:sp>
      <p:pic>
        <p:nvPicPr>
          <p:cNvPr id="68" name="图片 67"/>
          <p:cNvPicPr>
            <a:picLocks noChangeAspect="1"/>
          </p:cNvPicPr>
          <p:nvPr/>
        </p:nvPicPr>
        <p:blipFill>
          <a:blip r:embed="rId5" cstate="email">
            <a:duotone>
              <a:schemeClr val="accent4">
                <a:shade val="45000"/>
                <a:satMod val="135000"/>
              </a:schemeClr>
              <a:prstClr val="white"/>
            </a:duotone>
            <a:extLst>
              <a:ext uri="{BEBA8EAE-BF5A-486C-A8C5-ECC9F3942E4B}">
                <a14:imgProps xmlns:a14="http://schemas.microsoft.com/office/drawing/2010/main">
                  <a14:imgLayer>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10493829" y="2488073"/>
            <a:ext cx="580572" cy="476899"/>
          </a:xfrm>
          <a:prstGeom prst="rect">
            <a:avLst/>
          </a:prstGeom>
        </p:spPr>
      </p:pic>
      <p:pic>
        <p:nvPicPr>
          <p:cNvPr id="69" name="图片 68"/>
          <p:cNvPicPr>
            <a:picLocks noChangeAspect="1"/>
          </p:cNvPicPr>
          <p:nvPr/>
        </p:nvPicPr>
        <p:blipFill>
          <a:blip r:embed="rId5" cstate="email">
            <a:duotone>
              <a:schemeClr val="accent4">
                <a:shade val="45000"/>
                <a:satMod val="135000"/>
              </a:schemeClr>
              <a:prstClr val="white"/>
            </a:duotone>
            <a:extLst>
              <a:ext uri="{BEBA8EAE-BF5A-486C-A8C5-ECC9F3942E4B}">
                <a14:imgProps xmlns:a14="http://schemas.microsoft.com/office/drawing/2010/main">
                  <a14:imgLayer>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5283200" y="2488073"/>
            <a:ext cx="580572" cy="476899"/>
          </a:xfrm>
          <a:prstGeom prst="rect">
            <a:avLst/>
          </a:prstGeom>
        </p:spPr>
      </p:pic>
      <p:sp>
        <p:nvSpPr>
          <p:cNvPr id="17" name="矩形: 圆角 16"/>
          <p:cNvSpPr/>
          <p:nvPr/>
        </p:nvSpPr>
        <p:spPr>
          <a:xfrm>
            <a:off x="2132349" y="5529943"/>
            <a:ext cx="2576269" cy="72572"/>
          </a:xfrm>
          <a:prstGeom prst="roundRect">
            <a:avLst>
              <a:gd name="adj" fmla="val 50000"/>
            </a:avLst>
          </a:prstGeom>
          <a:gradFill flip="none" rotWithShape="1">
            <a:gsLst>
              <a:gs pos="0">
                <a:srgbClr val="FEFDE9"/>
              </a:gs>
              <a:gs pos="70000">
                <a:srgbClr val="FFFAE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圆角 70"/>
          <p:cNvSpPr/>
          <p:nvPr/>
        </p:nvSpPr>
        <p:spPr>
          <a:xfrm>
            <a:off x="7483384" y="5529943"/>
            <a:ext cx="2576269" cy="72572"/>
          </a:xfrm>
          <a:prstGeom prst="roundRect">
            <a:avLst>
              <a:gd name="adj" fmla="val 50000"/>
            </a:avLst>
          </a:prstGeom>
          <a:gradFill flip="none" rotWithShape="1">
            <a:gsLst>
              <a:gs pos="0">
                <a:srgbClr val="FEFDE9"/>
              </a:gs>
              <a:gs pos="70000">
                <a:srgbClr val="FFFAE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7" name="图片 6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5256959"/>
            <a:ext cx="6495143" cy="1601041"/>
          </a:xfrm>
          <a:custGeom>
            <a:avLst/>
            <a:gdLst>
              <a:gd name="connsiteX0" fmla="*/ 0 w 6495143"/>
              <a:gd name="connsiteY0" fmla="*/ 0 h 1601041"/>
              <a:gd name="connsiteX1" fmla="*/ 6495143 w 6495143"/>
              <a:gd name="connsiteY1" fmla="*/ 0 h 1601041"/>
              <a:gd name="connsiteX2" fmla="*/ 6495143 w 6495143"/>
              <a:gd name="connsiteY2" fmla="*/ 1601041 h 1601041"/>
              <a:gd name="connsiteX3" fmla="*/ 0 w 6495143"/>
              <a:gd name="connsiteY3" fmla="*/ 1601041 h 1601041"/>
            </a:gdLst>
            <a:ahLst/>
            <a:cxnLst>
              <a:cxn ang="0">
                <a:pos x="connsiteX0" y="connsiteY0"/>
              </a:cxn>
              <a:cxn ang="0">
                <a:pos x="connsiteX1" y="connsiteY1"/>
              </a:cxn>
              <a:cxn ang="0">
                <a:pos x="connsiteX2" y="connsiteY2"/>
              </a:cxn>
              <a:cxn ang="0">
                <a:pos x="connsiteX3" y="connsiteY3"/>
              </a:cxn>
            </a:cxnLst>
            <a:rect l="l" t="t" r="r" b="b"/>
            <a:pathLst>
              <a:path w="6495143" h="1601041">
                <a:moveTo>
                  <a:pt x="0" y="0"/>
                </a:moveTo>
                <a:lnTo>
                  <a:pt x="6495143" y="0"/>
                </a:lnTo>
                <a:lnTo>
                  <a:pt x="6495143" y="1601041"/>
                </a:lnTo>
                <a:lnTo>
                  <a:pt x="0" y="1601041"/>
                </a:lnTo>
                <a:close/>
              </a:path>
            </a:pathLst>
          </a:custGeom>
        </p:spPr>
      </p:pic>
      <p:pic>
        <p:nvPicPr>
          <p:cNvPr id="63" name="图片 6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064500" y="207"/>
            <a:ext cx="4116791" cy="16755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decel="100000" fill="hold" grpId="0" nodeType="with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stCondLst>
                                            <p:cond delay="0"/>
                                          </p:stCondLst>
                                        </p:cTn>
                                        <p:tgtEl>
                                          <p:spTgt spid="89"/>
                                        </p:tgtEl>
                                      </p:cBhvr>
                                    </p:animEffect>
                                    <p:anim to="0" calcmode="lin" valueType="num">
                                      <p:cBhvr>
                                        <p:cTn id="8" dur="500" fill="hold">
                                          <p:stCondLst>
                                            <p:cond delay="0"/>
                                          </p:stCondLst>
                                        </p:cTn>
                                        <p:tgtEl>
                                          <p:spTgt spid="89"/>
                                        </p:tgtEl>
                                        <p:attrNameLst>
                                          <p:attrName>ppt_x</p:attrName>
                                        </p:attrNameLst>
                                      </p:cBhvr>
                                      <p:tavLst>
                                        <p:tav tm="0">
                                          <p:val>
                                            <p:strVal val="#ppt_x-.05"/>
                                          </p:val>
                                        </p:tav>
                                        <p:tav tm="100000">
                                          <p:val>
                                            <p:strVal val="#ppt_x"/>
                                          </p:val>
                                        </p:tav>
                                      </p:tavLst>
                                    </p:anim>
                                  </p:childTnLst>
                                </p:cTn>
                              </p:par>
                              <p:par>
                                <p:cTn id="9" presetID="10" presetClass="entr" presetSubtype="0" decel="100000" fill="hold" nodeType="with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500">
                                          <p:stCondLst>
                                            <p:cond delay="0"/>
                                          </p:stCondLst>
                                        </p:cTn>
                                        <p:tgtEl>
                                          <p:spTgt spid="56"/>
                                        </p:tgtEl>
                                      </p:cBhvr>
                                    </p:animEffect>
                                    <p:anim to="0" calcmode="lin" valueType="num">
                                      <p:cBhvr>
                                        <p:cTn id="12" dur="500" fill="hold">
                                          <p:stCondLst>
                                            <p:cond delay="0"/>
                                          </p:stCondLst>
                                        </p:cTn>
                                        <p:tgtEl>
                                          <p:spTgt spid="56"/>
                                        </p:tgtEl>
                                        <p:attrNameLst>
                                          <p:attrName>ppt_x</p:attrName>
                                        </p:attrNameLst>
                                      </p:cBhvr>
                                      <p:tavLst>
                                        <p:tav tm="0">
                                          <p:val>
                                            <p:strVal val="#ppt_x-.05"/>
                                          </p:val>
                                        </p:tav>
                                        <p:tav tm="100000">
                                          <p:val>
                                            <p:strVal val="#ppt_x"/>
                                          </p:val>
                                        </p:tav>
                                      </p:tavLst>
                                    </p:anim>
                                  </p:childTnLst>
                                </p:cTn>
                              </p:par>
                              <p:par>
                                <p:cTn id="13" presetID="10" presetClass="entr" presetSubtype="0" decel="100000" fill="hold" grpId="0" nodeType="with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fade">
                                      <p:cBhvr>
                                        <p:cTn id="15" dur="500">
                                          <p:stCondLst>
                                            <p:cond delay="0"/>
                                          </p:stCondLst>
                                        </p:cTn>
                                        <p:tgtEl>
                                          <p:spTgt spid="60"/>
                                        </p:tgtEl>
                                      </p:cBhvr>
                                    </p:animEffect>
                                    <p:anim to="0" calcmode="lin" valueType="num">
                                      <p:cBhvr>
                                        <p:cTn id="16" dur="500" fill="hold">
                                          <p:stCondLst>
                                            <p:cond delay="0"/>
                                          </p:stCondLst>
                                        </p:cTn>
                                        <p:tgtEl>
                                          <p:spTgt spid="60"/>
                                        </p:tgtEl>
                                        <p:attrNameLst>
                                          <p:attrName>ppt_x</p:attrName>
                                        </p:attrNameLst>
                                      </p:cBhvr>
                                      <p:tavLst>
                                        <p:tav tm="0">
                                          <p:val>
                                            <p:strVal val="#ppt_x-.05"/>
                                          </p:val>
                                        </p:tav>
                                        <p:tav tm="100000">
                                          <p:val>
                                            <p:strVal val="#ppt_x"/>
                                          </p:val>
                                        </p:tav>
                                      </p:tavLst>
                                    </p:anim>
                                  </p:childTnLst>
                                </p:cTn>
                              </p:par>
                              <p:par>
                                <p:cTn id="17" presetID="10" presetClass="entr" presetSubtype="0" decel="10000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stCondLst>
                                            <p:cond delay="0"/>
                                          </p:stCondLst>
                                        </p:cTn>
                                        <p:tgtEl>
                                          <p:spTgt spid="11"/>
                                        </p:tgtEl>
                                      </p:cBhvr>
                                    </p:animEffect>
                                    <p:anim to="0" calcmode="lin" valueType="num">
                                      <p:cBhvr>
                                        <p:cTn id="20" dur="500" fill="hold">
                                          <p:stCondLst>
                                            <p:cond delay="0"/>
                                          </p:stCondLst>
                                        </p:cTn>
                                        <p:tgtEl>
                                          <p:spTgt spid="11"/>
                                        </p:tgtEl>
                                        <p:attrNameLst>
                                          <p:attrName>ppt_x</p:attrName>
                                        </p:attrNameLst>
                                      </p:cBhvr>
                                      <p:tavLst>
                                        <p:tav tm="0">
                                          <p:val>
                                            <p:strVal val="#ppt_x-.05"/>
                                          </p:val>
                                        </p:tav>
                                        <p:tav tm="100000">
                                          <p:val>
                                            <p:strVal val="#ppt_x"/>
                                          </p:val>
                                        </p:tav>
                                      </p:tavLst>
                                    </p:anim>
                                  </p:childTnLst>
                                </p:cTn>
                              </p:par>
                              <p:par>
                                <p:cTn id="21" presetID="10" presetClass="entr" presetSubtype="0" decel="100000" fill="hold" nodeType="with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fade">
                                      <p:cBhvr>
                                        <p:cTn id="23" dur="500">
                                          <p:stCondLst>
                                            <p:cond delay="0"/>
                                          </p:stCondLst>
                                        </p:cTn>
                                        <p:tgtEl>
                                          <p:spTgt spid="69"/>
                                        </p:tgtEl>
                                      </p:cBhvr>
                                    </p:animEffect>
                                    <p:anim to="0" calcmode="lin" valueType="num">
                                      <p:cBhvr>
                                        <p:cTn id="24" dur="500" fill="hold">
                                          <p:stCondLst>
                                            <p:cond delay="0"/>
                                          </p:stCondLst>
                                        </p:cTn>
                                        <p:tgtEl>
                                          <p:spTgt spid="69"/>
                                        </p:tgtEl>
                                        <p:attrNameLst>
                                          <p:attrName>ppt_x</p:attrName>
                                        </p:attrNameLst>
                                      </p:cBhvr>
                                      <p:tavLst>
                                        <p:tav tm="0">
                                          <p:val>
                                            <p:strVal val="#ppt_x-.05"/>
                                          </p:val>
                                        </p:tav>
                                        <p:tav tm="100000">
                                          <p:val>
                                            <p:strVal val="#ppt_x"/>
                                          </p:val>
                                        </p:tav>
                                      </p:tavLst>
                                    </p:anim>
                                  </p:childTnLst>
                                </p:cTn>
                              </p:par>
                              <p:par>
                                <p:cTn id="25" presetID="10" presetClass="entr" presetSubtype="0" decel="10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stCondLst>
                                            <p:cond delay="0"/>
                                          </p:stCondLst>
                                        </p:cTn>
                                        <p:tgtEl>
                                          <p:spTgt spid="17"/>
                                        </p:tgtEl>
                                      </p:cBhvr>
                                    </p:animEffect>
                                    <p:anim to="0" calcmode="lin" valueType="num">
                                      <p:cBhvr>
                                        <p:cTn id="28" dur="500" fill="hold">
                                          <p:stCondLst>
                                            <p:cond delay="0"/>
                                          </p:stCondLst>
                                        </p:cTn>
                                        <p:tgtEl>
                                          <p:spTgt spid="17"/>
                                        </p:tgtEl>
                                        <p:attrNameLst>
                                          <p:attrName>ppt_x</p:attrName>
                                        </p:attrNameLst>
                                      </p:cBhvr>
                                      <p:tavLst>
                                        <p:tav tm="0">
                                          <p:val>
                                            <p:strVal val="#ppt_x-.05"/>
                                          </p:val>
                                        </p:tav>
                                        <p:tav tm="100000">
                                          <p:val>
                                            <p:strVal val="#ppt_x"/>
                                          </p:val>
                                        </p:tav>
                                      </p:tavLst>
                                    </p:anim>
                                  </p:childTnLst>
                                </p:cTn>
                              </p:par>
                              <p:par>
                                <p:cTn id="29" presetID="10" presetClass="entr" presetSubtype="0" fill="hold" nodeType="withEffect">
                                  <p:stCondLst>
                                    <p:cond delay="0"/>
                                  </p:stCondLst>
                                  <p:iterate type="wd">
                                    <p:tmPct val="10000"/>
                                  </p:iterate>
                                  <p:childTnLst>
                                    <p:set>
                                      <p:cBhvr>
                                        <p:cTn id="30" dur="1" fill="hold">
                                          <p:stCondLst>
                                            <p:cond delay="0"/>
                                          </p:stCondLst>
                                        </p:cTn>
                                        <p:tgtEl>
                                          <p:spTgt spid="40"/>
                                        </p:tgtEl>
                                        <p:attrNameLst>
                                          <p:attrName>style.visibility</p:attrName>
                                        </p:attrNameLst>
                                      </p:cBhvr>
                                      <p:to>
                                        <p:strVal val="visible"/>
                                      </p:to>
                                    </p:set>
                                    <p:anim to="0" calcmode="lin" valueType="num">
                                      <p:cBhvr>
                                        <p:cTn id="31" dur="500" decel="100000" fill="hold">
                                          <p:stCondLst>
                                            <p:cond delay="0"/>
                                          </p:stCondLst>
                                        </p:cTn>
                                        <p:tgtEl>
                                          <p:spTgt spid="40"/>
                                        </p:tgtEl>
                                        <p:attrNameLst>
                                          <p:attrName>ppt_y</p:attrName>
                                        </p:attrNameLst>
                                      </p:cBhvr>
                                      <p:tavLst>
                                        <p:tav tm="0">
                                          <p:val>
                                            <p:strVal val="ppt_y-0.02"/>
                                          </p:val>
                                        </p:tav>
                                        <p:tav tm="100000">
                                          <p:val>
                                            <p:strVal val="#ppt_y"/>
                                          </p:val>
                                        </p:tav>
                                      </p:tavLst>
                                    </p:anim>
                                    <p:animEffect transition="in" filter="fade">
                                      <p:cBhvr>
                                        <p:cTn id="32" dur="500">
                                          <p:stCondLst>
                                            <p:cond delay="0"/>
                                          </p:stCondLst>
                                        </p:cTn>
                                        <p:tgtEl>
                                          <p:spTgt spid="40"/>
                                        </p:tgtEl>
                                      </p:cBhvr>
                                    </p:animEffect>
                                    <p:animScale>
                                      <p:cBhvr>
                                        <p:cTn id="33" dur="500" decel="100000" fill="hold">
                                          <p:stCondLst>
                                            <p:cond delay="0"/>
                                          </p:stCondLst>
                                        </p:cTn>
                                        <p:tgtEl>
                                          <p:spTgt spid="40"/>
                                        </p:tgtEl>
                                      </p:cBhvr>
                                      <p:by x="100000" y="100000"/>
                                      <p:from x="110000" y="110000"/>
                                      <p:to x="100000" y="100000"/>
                                    </p:animScale>
                                  </p:childTnLst>
                                </p:cTn>
                              </p:par>
                              <p:par>
                                <p:cTn id="34" presetID="10" presetClass="entr" presetSubtype="0" fill="hold" grpId="0" nodeType="withEffect">
                                  <p:stCondLst>
                                    <p:cond delay="0"/>
                                  </p:stCondLst>
                                  <p:iterate type="wd">
                                    <p:tmPct val="10000"/>
                                  </p:iterate>
                                  <p:childTnLst>
                                    <p:set>
                                      <p:cBhvr>
                                        <p:cTn id="35" dur="1" fill="hold">
                                          <p:stCondLst>
                                            <p:cond delay="0"/>
                                          </p:stCondLst>
                                        </p:cTn>
                                        <p:tgtEl>
                                          <p:spTgt spid="65"/>
                                        </p:tgtEl>
                                        <p:attrNameLst>
                                          <p:attrName>style.visibility</p:attrName>
                                        </p:attrNameLst>
                                      </p:cBhvr>
                                      <p:to>
                                        <p:strVal val="visible"/>
                                      </p:to>
                                    </p:set>
                                    <p:anim to="0" calcmode="lin" valueType="num">
                                      <p:cBhvr>
                                        <p:cTn id="36" dur="500" decel="100000" fill="hold">
                                          <p:stCondLst>
                                            <p:cond delay="0"/>
                                          </p:stCondLst>
                                        </p:cTn>
                                        <p:tgtEl>
                                          <p:spTgt spid="65"/>
                                        </p:tgtEl>
                                        <p:attrNameLst>
                                          <p:attrName>ppt_y</p:attrName>
                                        </p:attrNameLst>
                                      </p:cBhvr>
                                      <p:tavLst>
                                        <p:tav tm="0">
                                          <p:val>
                                            <p:strVal val="ppt_y-0.02"/>
                                          </p:val>
                                        </p:tav>
                                        <p:tav tm="100000">
                                          <p:val>
                                            <p:strVal val="#ppt_y"/>
                                          </p:val>
                                        </p:tav>
                                      </p:tavLst>
                                    </p:anim>
                                    <p:animEffect transition="in" filter="fade">
                                      <p:cBhvr>
                                        <p:cTn id="37" dur="500">
                                          <p:stCondLst>
                                            <p:cond delay="0"/>
                                          </p:stCondLst>
                                        </p:cTn>
                                        <p:tgtEl>
                                          <p:spTgt spid="65"/>
                                        </p:tgtEl>
                                      </p:cBhvr>
                                    </p:animEffect>
                                    <p:animScale>
                                      <p:cBhvr>
                                        <p:cTn id="38" dur="500" decel="100000" fill="hold">
                                          <p:stCondLst>
                                            <p:cond delay="0"/>
                                          </p:stCondLst>
                                        </p:cTn>
                                        <p:tgtEl>
                                          <p:spTgt spid="65"/>
                                        </p:tgtEl>
                                      </p:cBhvr>
                                      <p:by x="100000" y="100000"/>
                                      <p:from x="110000" y="110000"/>
                                      <p:to x="100000" y="100000"/>
                                    </p:animScale>
                                  </p:childTnLst>
                                </p:cTn>
                              </p:par>
                              <p:par>
                                <p:cTn id="39" presetID="10" presetClass="entr" presetSubtype="0" fill="hold" nodeType="withEffect">
                                  <p:stCondLst>
                                    <p:cond delay="0"/>
                                  </p:stCondLst>
                                  <p:iterate type="wd">
                                    <p:tmPct val="10000"/>
                                  </p:iterate>
                                  <p:childTnLst>
                                    <p:set>
                                      <p:cBhvr>
                                        <p:cTn id="40" dur="1" fill="hold">
                                          <p:stCondLst>
                                            <p:cond delay="0"/>
                                          </p:stCondLst>
                                        </p:cTn>
                                        <p:tgtEl>
                                          <p:spTgt spid="68"/>
                                        </p:tgtEl>
                                        <p:attrNameLst>
                                          <p:attrName>style.visibility</p:attrName>
                                        </p:attrNameLst>
                                      </p:cBhvr>
                                      <p:to>
                                        <p:strVal val="visible"/>
                                      </p:to>
                                    </p:set>
                                    <p:anim to="0" calcmode="lin" valueType="num">
                                      <p:cBhvr>
                                        <p:cTn id="41" dur="500" decel="100000" fill="hold">
                                          <p:stCondLst>
                                            <p:cond delay="0"/>
                                          </p:stCondLst>
                                        </p:cTn>
                                        <p:tgtEl>
                                          <p:spTgt spid="68"/>
                                        </p:tgtEl>
                                        <p:attrNameLst>
                                          <p:attrName>ppt_y</p:attrName>
                                        </p:attrNameLst>
                                      </p:cBhvr>
                                      <p:tavLst>
                                        <p:tav tm="0">
                                          <p:val>
                                            <p:strVal val="ppt_y-0.02"/>
                                          </p:val>
                                        </p:tav>
                                        <p:tav tm="100000">
                                          <p:val>
                                            <p:strVal val="#ppt_y"/>
                                          </p:val>
                                        </p:tav>
                                      </p:tavLst>
                                    </p:anim>
                                    <p:animEffect transition="in" filter="fade">
                                      <p:cBhvr>
                                        <p:cTn id="42" dur="500">
                                          <p:stCondLst>
                                            <p:cond delay="0"/>
                                          </p:stCondLst>
                                        </p:cTn>
                                        <p:tgtEl>
                                          <p:spTgt spid="68"/>
                                        </p:tgtEl>
                                      </p:cBhvr>
                                    </p:animEffect>
                                    <p:animScale>
                                      <p:cBhvr>
                                        <p:cTn id="43" dur="500" decel="100000" fill="hold">
                                          <p:stCondLst>
                                            <p:cond delay="0"/>
                                          </p:stCondLst>
                                        </p:cTn>
                                        <p:tgtEl>
                                          <p:spTgt spid="68"/>
                                        </p:tgtEl>
                                      </p:cBhvr>
                                      <p:by x="100000" y="100000"/>
                                      <p:from x="110000" y="110000"/>
                                      <p:to x="100000" y="100000"/>
                                    </p:animScale>
                                  </p:childTnLst>
                                </p:cTn>
                              </p:par>
                              <p:par>
                                <p:cTn id="44" presetID="10" presetClass="entr" presetSubtype="0" fill="hold" grpId="0" nodeType="withEffect">
                                  <p:stCondLst>
                                    <p:cond delay="0"/>
                                  </p:stCondLst>
                                  <p:iterate type="wd">
                                    <p:tmPct val="10000"/>
                                  </p:iterate>
                                  <p:childTnLst>
                                    <p:set>
                                      <p:cBhvr>
                                        <p:cTn id="45" dur="1" fill="hold">
                                          <p:stCondLst>
                                            <p:cond delay="0"/>
                                          </p:stCondLst>
                                        </p:cTn>
                                        <p:tgtEl>
                                          <p:spTgt spid="71"/>
                                        </p:tgtEl>
                                        <p:attrNameLst>
                                          <p:attrName>style.visibility</p:attrName>
                                        </p:attrNameLst>
                                      </p:cBhvr>
                                      <p:to>
                                        <p:strVal val="visible"/>
                                      </p:to>
                                    </p:set>
                                    <p:anim to="0" calcmode="lin" valueType="num">
                                      <p:cBhvr>
                                        <p:cTn id="46" dur="500" decel="100000" fill="hold">
                                          <p:stCondLst>
                                            <p:cond delay="0"/>
                                          </p:stCondLst>
                                        </p:cTn>
                                        <p:tgtEl>
                                          <p:spTgt spid="71"/>
                                        </p:tgtEl>
                                        <p:attrNameLst>
                                          <p:attrName>ppt_y</p:attrName>
                                        </p:attrNameLst>
                                      </p:cBhvr>
                                      <p:tavLst>
                                        <p:tav tm="0">
                                          <p:val>
                                            <p:strVal val="ppt_y-0.02"/>
                                          </p:val>
                                        </p:tav>
                                        <p:tav tm="100000">
                                          <p:val>
                                            <p:strVal val="#ppt_y"/>
                                          </p:val>
                                        </p:tav>
                                      </p:tavLst>
                                    </p:anim>
                                    <p:animEffect transition="in" filter="fade">
                                      <p:cBhvr>
                                        <p:cTn id="47" dur="500">
                                          <p:stCondLst>
                                            <p:cond delay="0"/>
                                          </p:stCondLst>
                                        </p:cTn>
                                        <p:tgtEl>
                                          <p:spTgt spid="71"/>
                                        </p:tgtEl>
                                      </p:cBhvr>
                                    </p:animEffect>
                                    <p:animScale>
                                      <p:cBhvr>
                                        <p:cTn id="48" dur="500" decel="100000" fill="hold">
                                          <p:stCondLst>
                                            <p:cond delay="0"/>
                                          </p:stCondLst>
                                        </p:cTn>
                                        <p:tgtEl>
                                          <p:spTgt spid="71"/>
                                        </p:tgtEl>
                                      </p:cBhvr>
                                      <p:by x="100000" y="100000"/>
                                      <p:from x="110000" y="110000"/>
                                      <p:to x="100000" y="100000"/>
                                    </p:animScale>
                                  </p:childTnLst>
                                </p:cTn>
                              </p:par>
                            </p:childTnLst>
                          </p:cTn>
                        </p:par>
                        <p:par>
                          <p:cTn id="49" fill="hold" nodeType="afterGroup">
                            <p:stCondLst>
                              <p:cond delay="500"/>
                            </p:stCondLst>
                            <p:childTnLst>
                              <p:par>
                                <p:cTn id="50" presetID="10" presetClass="entr" presetSubtype="0" fill="hold" grpId="0" nodeType="afterEffect">
                                  <p:stCondLst>
                                    <p:cond delay="0"/>
                                  </p:stCondLst>
                                  <p:iterate type="wd">
                                    <p:tmPct val="10000"/>
                                  </p:iterate>
                                  <p:childTnLst>
                                    <p:set>
                                      <p:cBhvr>
                                        <p:cTn id="51" dur="1" fill="hold">
                                          <p:stCondLst>
                                            <p:cond delay="0"/>
                                          </p:stCondLst>
                                        </p:cTn>
                                        <p:tgtEl>
                                          <p:spTgt spid="61"/>
                                        </p:tgtEl>
                                        <p:attrNameLst>
                                          <p:attrName>style.visibility</p:attrName>
                                        </p:attrNameLst>
                                      </p:cBhvr>
                                      <p:to>
                                        <p:strVal val="visible"/>
                                      </p:to>
                                    </p:set>
                                    <p:anim to="0" calcmode="lin" valueType="num">
                                      <p:cBhvr>
                                        <p:cTn id="52" dur="500" decel="100000" fill="hold">
                                          <p:stCondLst>
                                            <p:cond delay="0"/>
                                          </p:stCondLst>
                                        </p:cTn>
                                        <p:tgtEl>
                                          <p:spTgt spid="61"/>
                                        </p:tgtEl>
                                        <p:attrNameLst>
                                          <p:attrName>ppt_x</p:attrName>
                                        </p:attrNameLst>
                                      </p:cBhvr>
                                      <p:tavLst>
                                        <p:tav tm="0">
                                          <p:val>
                                            <p:strVal val="ppt_x-0.02"/>
                                          </p:val>
                                        </p:tav>
                                        <p:tav tm="100000">
                                          <p:val>
                                            <p:strVal val="#ppt_x"/>
                                          </p:val>
                                        </p:tav>
                                      </p:tavLst>
                                    </p:anim>
                                    <p:animEffect transition="in" filter="fade">
                                      <p:cBhvr>
                                        <p:cTn id="53" dur="500">
                                          <p:stCondLst>
                                            <p:cond delay="0"/>
                                          </p:stCondLst>
                                        </p:cTn>
                                        <p:tgtEl>
                                          <p:spTgt spid="61"/>
                                        </p:tgtEl>
                                      </p:cBhvr>
                                    </p:animEffect>
                                    <p:animScale>
                                      <p:cBhvr>
                                        <p:cTn id="54" dur="500" decel="100000" fill="hold">
                                          <p:stCondLst>
                                            <p:cond delay="0"/>
                                          </p:stCondLst>
                                        </p:cTn>
                                        <p:tgtEl>
                                          <p:spTgt spid="61"/>
                                        </p:tgtEl>
                                      </p:cBhvr>
                                      <p:by x="100000" y="100000"/>
                                      <p:from x="110000" y="110000"/>
                                      <p:to x="100000" y="100000"/>
                                    </p:animScale>
                                  </p:childTnLst>
                                </p:cTn>
                              </p:par>
                            </p:childTnLst>
                          </p:cTn>
                        </p:par>
                        <p:par>
                          <p:cTn id="55" fill="hold" nodeType="afterGroup">
                            <p:stCondLst>
                              <p:cond delay="1000"/>
                            </p:stCondLst>
                            <p:childTnLst>
                              <p:par>
                                <p:cTn id="56" presetID="10" presetClass="entr" presetSubtype="0" fill="hold" grpId="0" nodeType="afterEffect">
                                  <p:stCondLst>
                                    <p:cond delay="0"/>
                                  </p:stCondLst>
                                  <p:iterate type="wd">
                                    <p:tmPct val="10000"/>
                                  </p:iterate>
                                  <p:childTnLst>
                                    <p:set>
                                      <p:cBhvr>
                                        <p:cTn id="57" dur="1" fill="hold">
                                          <p:stCondLst>
                                            <p:cond delay="0"/>
                                          </p:stCondLst>
                                        </p:cTn>
                                        <p:tgtEl>
                                          <p:spTgt spid="62"/>
                                        </p:tgtEl>
                                        <p:attrNameLst>
                                          <p:attrName>style.visibility</p:attrName>
                                        </p:attrNameLst>
                                      </p:cBhvr>
                                      <p:to>
                                        <p:strVal val="visible"/>
                                      </p:to>
                                    </p:set>
                                    <p:anim to="0" calcmode="lin" valueType="num">
                                      <p:cBhvr>
                                        <p:cTn id="58" dur="500" decel="100000" fill="hold">
                                          <p:stCondLst>
                                            <p:cond delay="0"/>
                                          </p:stCondLst>
                                        </p:cTn>
                                        <p:tgtEl>
                                          <p:spTgt spid="62"/>
                                        </p:tgtEl>
                                        <p:attrNameLst>
                                          <p:attrName>ppt_x</p:attrName>
                                        </p:attrNameLst>
                                      </p:cBhvr>
                                      <p:tavLst>
                                        <p:tav tm="0">
                                          <p:val>
                                            <p:strVal val="ppt_x-0.02"/>
                                          </p:val>
                                        </p:tav>
                                        <p:tav tm="100000">
                                          <p:val>
                                            <p:strVal val="#ppt_x"/>
                                          </p:val>
                                        </p:tav>
                                      </p:tavLst>
                                    </p:anim>
                                    <p:animEffect transition="in" filter="fade">
                                      <p:cBhvr>
                                        <p:cTn id="59" dur="500">
                                          <p:stCondLst>
                                            <p:cond delay="0"/>
                                          </p:stCondLst>
                                        </p:cTn>
                                        <p:tgtEl>
                                          <p:spTgt spid="62"/>
                                        </p:tgtEl>
                                      </p:cBhvr>
                                    </p:animEffect>
                                    <p:animScale>
                                      <p:cBhvr>
                                        <p:cTn id="60" dur="500" decel="100000" fill="hold">
                                          <p:stCondLst>
                                            <p:cond delay="0"/>
                                          </p:stCondLst>
                                        </p:cTn>
                                        <p:tgtEl>
                                          <p:spTgt spid="62"/>
                                        </p:tgtEl>
                                      </p:cBhvr>
                                      <p:by x="100000" y="100000"/>
                                      <p:from x="110000" y="110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60" grpId="0"/>
      <p:bldP spid="11" grpId="0" animBg="1"/>
      <p:bldP spid="65" grpId="0" animBg="1"/>
      <p:bldP spid="61" grpId="0"/>
      <p:bldP spid="62" grpId="0"/>
      <p:bldP spid="17"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3" name="组合 12"/>
          <p:cNvGrpSpPr/>
          <p:nvPr/>
        </p:nvGrpSpPr>
        <p:grpSpPr>
          <a:xfrm>
            <a:off x="-529" y="-297"/>
            <a:ext cx="12193057" cy="6858594"/>
            <a:chOff x="-529" y="-297"/>
            <a:chExt cx="12193057" cy="6858594"/>
          </a:xfrm>
        </p:grpSpPr>
        <p:pic>
          <p:nvPicPr>
            <p:cNvPr id="12" name="图片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9" y="-297"/>
              <a:ext cx="12193057" cy="6858594"/>
            </a:xfrm>
            <a:prstGeom prst="rect">
              <a:avLst/>
            </a:prstGeom>
          </p:spPr>
        </p:pic>
        <p:sp>
          <p:nvSpPr>
            <p:cNvPr id="9" name="矩形: 圆角 8"/>
            <p:cNvSpPr/>
            <p:nvPr/>
          </p:nvSpPr>
          <p:spPr>
            <a:xfrm flipH="1">
              <a:off x="330199" y="292100"/>
              <a:ext cx="11531600" cy="6273800"/>
            </a:xfrm>
            <a:prstGeom prst="roundRect">
              <a:avLst>
                <a:gd name="adj" fmla="val 4116"/>
              </a:avLst>
            </a:prstGeom>
            <a:solidFill>
              <a:srgbClr val="FFFFFF"/>
            </a:solidFill>
            <a:ln w="38100">
              <a:solidFill>
                <a:srgbClr val="FFD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TextBox 12"/>
          <p:cNvSpPr txBox="1"/>
          <p:nvPr/>
        </p:nvSpPr>
        <p:spPr>
          <a:xfrm>
            <a:off x="3048000" y="874326"/>
            <a:ext cx="6096000" cy="553998"/>
          </a:xfrm>
          <a:prstGeom prst="rect">
            <a:avLst/>
          </a:prstGeom>
          <a:noFill/>
          <a:ln>
            <a:noFill/>
          </a:ln>
        </p:spPr>
        <p:txBody>
          <a:bodyPr wrap="square" lIns="0" tIns="0" rIns="0" bIns="0" rtlCol="0">
            <a:spAutoFit/>
          </a:bodyPr>
          <a:lstStyle/>
          <a:p>
            <a:pPr lvl="0" algn="ctr">
              <a:defRPr/>
            </a:pPr>
            <a:r>
              <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贺炳炎探亲“三辞刘专员”</a:t>
            </a:r>
          </a:p>
        </p:txBody>
      </p:sp>
      <p:grpSp>
        <p:nvGrpSpPr>
          <p:cNvPr id="15" name="组合 14"/>
          <p:cNvGrpSpPr/>
          <p:nvPr/>
        </p:nvGrpSpPr>
        <p:grpSpPr>
          <a:xfrm>
            <a:off x="2576512" y="1023923"/>
            <a:ext cx="7038976" cy="109660"/>
            <a:chOff x="1761776" y="1190808"/>
            <a:chExt cx="8274582" cy="128910"/>
          </a:xfrm>
        </p:grpSpPr>
        <p:grpSp>
          <p:nvGrpSpPr>
            <p:cNvPr id="16" name="组合 15"/>
            <p:cNvGrpSpPr/>
            <p:nvPr/>
          </p:nvGrpSpPr>
          <p:grpSpPr>
            <a:xfrm>
              <a:off x="9402228" y="1190808"/>
              <a:ext cx="634130" cy="128910"/>
              <a:chOff x="5778935" y="5578946"/>
              <a:chExt cx="634130" cy="128910"/>
            </a:xfrm>
            <a:gradFill>
              <a:gsLst>
                <a:gs pos="100000">
                  <a:srgbClr val="B41510"/>
                </a:gs>
                <a:gs pos="0">
                  <a:srgbClr val="E41B14"/>
                </a:gs>
              </a:gsLst>
              <a:lin ang="2700000" scaled="0"/>
            </a:gradFill>
          </p:grpSpPr>
          <p:sp>
            <p:nvSpPr>
              <p:cNvPr id="21"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2"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3"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nvGrpSpPr>
            <p:cNvPr id="17" name="组合 16"/>
            <p:cNvGrpSpPr/>
            <p:nvPr/>
          </p:nvGrpSpPr>
          <p:grpSpPr>
            <a:xfrm>
              <a:off x="1761776" y="1190808"/>
              <a:ext cx="634130" cy="128910"/>
              <a:chOff x="5778935" y="5578946"/>
              <a:chExt cx="634130" cy="128910"/>
            </a:xfrm>
            <a:gradFill>
              <a:gsLst>
                <a:gs pos="100000">
                  <a:srgbClr val="B41510"/>
                </a:gs>
                <a:gs pos="0">
                  <a:srgbClr val="E41B14"/>
                </a:gs>
              </a:gsLst>
              <a:lin ang="2700000" scaled="0"/>
            </a:gradFill>
          </p:grpSpPr>
          <p:sp>
            <p:nvSpPr>
              <p:cNvPr id="18"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19"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0"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sp>
        <p:nvSpPr>
          <p:cNvPr id="24" name="矩形 23"/>
          <p:cNvSpPr/>
          <p:nvPr/>
        </p:nvSpPr>
        <p:spPr>
          <a:xfrm>
            <a:off x="11097758" y="6103608"/>
            <a:ext cx="333829" cy="45719"/>
          </a:xfrm>
          <a:prstGeom prst="rect">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汉仪秦川飞影W" panose="00020600040101010101" pitchFamily="18" charset="-122"/>
              <a:ea typeface="汉仪秦川飞影W" panose="00020600040101010101" pitchFamily="18" charset="-122"/>
            </a:endParaRPr>
          </a:p>
        </p:txBody>
      </p:sp>
      <p:pic>
        <p:nvPicPr>
          <p:cNvPr id="25" name="图片 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7077" y="778939"/>
            <a:ext cx="917420" cy="592661"/>
          </a:xfrm>
          <a:prstGeom prst="rect">
            <a:avLst/>
          </a:prstGeom>
        </p:spPr>
      </p:pic>
      <p:grpSp>
        <p:nvGrpSpPr>
          <p:cNvPr id="26" name="组合 25"/>
          <p:cNvGrpSpPr/>
          <p:nvPr/>
        </p:nvGrpSpPr>
        <p:grpSpPr>
          <a:xfrm flipH="1">
            <a:off x="1039899" y="2062277"/>
            <a:ext cx="10013583" cy="504145"/>
            <a:chOff x="6305797" y="5550617"/>
            <a:chExt cx="4451853" cy="352642"/>
          </a:xfrm>
        </p:grpSpPr>
        <p:sp>
          <p:nvSpPr>
            <p:cNvPr id="27" name="矩形: 圆角 26"/>
            <p:cNvSpPr/>
            <p:nvPr/>
          </p:nvSpPr>
          <p:spPr>
            <a:xfrm>
              <a:off x="8393652" y="5550617"/>
              <a:ext cx="2363998" cy="352642"/>
            </a:xfrm>
            <a:prstGeom prst="roundRect">
              <a:avLst>
                <a:gd name="adj" fmla="val 50000"/>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思源黑体 CN Bold" panose="020B0800000000000000" pitchFamily="34" charset="-122"/>
                  <a:ea typeface="思源黑体 CN Bold" panose="020B0800000000000000" pitchFamily="34" charset="-122"/>
                </a:rPr>
                <a:t> 贺炳炎上将，祖籍湖北宜都</a:t>
              </a:r>
            </a:p>
          </p:txBody>
        </p:sp>
        <p:cxnSp>
          <p:nvCxnSpPr>
            <p:cNvPr id="28" name="直接连接符 27"/>
            <p:cNvCxnSpPr/>
            <p:nvPr/>
          </p:nvCxnSpPr>
          <p:spPr>
            <a:xfrm>
              <a:off x="6305797" y="5728447"/>
              <a:ext cx="1945893" cy="0"/>
            </a:xfrm>
            <a:prstGeom prst="line">
              <a:avLst/>
            </a:prstGeom>
            <a:ln>
              <a:prstDash val="dash"/>
            </a:ln>
          </p:spPr>
          <p:style>
            <a:lnRef idx="1">
              <a:schemeClr val="accent3"/>
            </a:lnRef>
            <a:fillRef idx="0">
              <a:schemeClr val="accent3"/>
            </a:fillRef>
            <a:effectRef idx="0">
              <a:schemeClr val="accent3"/>
            </a:effectRef>
            <a:fontRef idx="minor">
              <a:schemeClr val="tx1"/>
            </a:fontRef>
          </p:style>
        </p:cxnSp>
      </p:grpSp>
      <p:sp>
        <p:nvSpPr>
          <p:cNvPr id="29" name="矩形 28"/>
          <p:cNvSpPr/>
          <p:nvPr/>
        </p:nvSpPr>
        <p:spPr>
          <a:xfrm>
            <a:off x="1062318" y="2923259"/>
            <a:ext cx="10013238" cy="2865336"/>
          </a:xfrm>
          <a:prstGeom prst="rect">
            <a:avLst/>
          </a:prstGeom>
          <a:ln>
            <a:noFill/>
          </a:ln>
        </p:spPr>
        <p:txBody>
          <a:bodyPr wrap="square" lIns="0" tIns="0" rIns="0" bIns="0">
            <a:spAutoFit/>
          </a:bodyPr>
          <a:lstStyle/>
          <a:p>
            <a:pPr algn="just">
              <a:lnSpc>
                <a:spcPct val="150000"/>
              </a:lnSpc>
              <a:defRPr/>
            </a:pPr>
            <a:r>
              <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1951</a:t>
            </a: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年</a:t>
            </a:r>
            <a:r>
              <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11</a:t>
            </a: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月，时任解放军青海军区司令员兼第一军军长的贺炳炎携妻、子回乡探亲，途经宜昌。前来码头迎接的宜昌专署专员刘真，是他的老部下。  </a:t>
            </a:r>
          </a:p>
          <a:p>
            <a:pPr algn="just">
              <a:lnSpc>
                <a:spcPct val="150000"/>
              </a:lnSpc>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专署招待所是栋百年老屋，陈旧简陋，食宿条件差。老首长远道而来，刘专员当然想把生活安排得好点。他精心挑选，找到桃花岭专署机关接管国民党的一幢洋楼，请贺炳炎一家去住。  </a:t>
            </a:r>
          </a:p>
          <a:p>
            <a:pPr algn="just">
              <a:lnSpc>
                <a:spcPct val="150000"/>
              </a:lnSpc>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谁知贺炳炎一口谢绝，“招待所条件再差，总比打游击时滚泥巴睡地铺好些嘛！”  </a:t>
            </a:r>
          </a:p>
          <a:p>
            <a:pPr algn="just">
              <a:lnSpc>
                <a:spcPct val="150000"/>
              </a:lnSpc>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军区首长回乡探亲，宜昌的父母官自然想尽下地主之谊，想请贺炳炎和其亲属吃顿便饭，略表欢迎之意。  </a:t>
            </a:r>
          </a:p>
        </p:txBody>
      </p:sp>
    </p:spTree>
  </p:cSld>
  <p:clrMapOvr>
    <a:masterClrMapping/>
  </p:clrMapOvr>
  <p:transition spd="slow" advTm="5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stCondLst>
                                            <p:cond delay="0"/>
                                          </p:stCondLst>
                                        </p:cTn>
                                        <p:tgtEl>
                                          <p:spTgt spid="14"/>
                                        </p:tgtEl>
                                      </p:cBhvr>
                                    </p:animEffect>
                                    <p:anim to="0" calcmode="lin" valueType="num">
                                      <p:cBhvr>
                                        <p:cTn id="8" dur="500" fill="hold">
                                          <p:stCondLst>
                                            <p:cond delay="0"/>
                                          </p:stCondLst>
                                        </p:cTn>
                                        <p:tgtEl>
                                          <p:spTgt spid="14"/>
                                        </p:tgtEl>
                                        <p:attrNameLst>
                                          <p:attrName>ppt_x</p:attrName>
                                        </p:attrNameLst>
                                      </p:cBhvr>
                                      <p:tavLst>
                                        <p:tav tm="0">
                                          <p:val>
                                            <p:strVal val="#ppt_x-.05"/>
                                          </p:val>
                                        </p:tav>
                                        <p:tav tm="100000">
                                          <p:val>
                                            <p:strVal val="#ppt_x"/>
                                          </p:val>
                                        </p:tav>
                                      </p:tavLst>
                                    </p:anim>
                                  </p:childTnLst>
                                </p:cTn>
                              </p:par>
                              <p:par>
                                <p:cTn id="9" presetID="10" presetClass="entr" presetSubtype="0" decel="10000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stCondLst>
                                            <p:cond delay="0"/>
                                          </p:stCondLst>
                                        </p:cTn>
                                        <p:tgtEl>
                                          <p:spTgt spid="15"/>
                                        </p:tgtEl>
                                      </p:cBhvr>
                                    </p:animEffect>
                                    <p:anim to="0" calcmode="lin" valueType="num">
                                      <p:cBhvr>
                                        <p:cTn id="12" dur="500" fill="hold">
                                          <p:stCondLst>
                                            <p:cond delay="0"/>
                                          </p:stCondLst>
                                        </p:cTn>
                                        <p:tgtEl>
                                          <p:spTgt spid="15"/>
                                        </p:tgtEl>
                                        <p:attrNameLst>
                                          <p:attrName>ppt_x</p:attrName>
                                        </p:attrNameLst>
                                      </p:cBhvr>
                                      <p:tavLst>
                                        <p:tav tm="0">
                                          <p:val>
                                            <p:strVal val="#ppt_x-.05"/>
                                          </p:val>
                                        </p:tav>
                                        <p:tav tm="100000">
                                          <p:val>
                                            <p:strVal val="#ppt_x"/>
                                          </p:val>
                                        </p:tav>
                                      </p:tavLst>
                                    </p:anim>
                                  </p:childTnLst>
                                </p:cTn>
                              </p:par>
                              <p:par>
                                <p:cTn id="13" presetID="10" presetClass="entr" presetSubtype="0" decel="10000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stCondLst>
                                            <p:cond delay="0"/>
                                          </p:stCondLst>
                                        </p:cTn>
                                        <p:tgtEl>
                                          <p:spTgt spid="25"/>
                                        </p:tgtEl>
                                      </p:cBhvr>
                                    </p:animEffect>
                                    <p:anim to="0" calcmode="lin" valueType="num">
                                      <p:cBhvr>
                                        <p:cTn id="16" dur="500" fill="hold">
                                          <p:stCondLst>
                                            <p:cond delay="0"/>
                                          </p:stCondLst>
                                        </p:cTn>
                                        <p:tgtEl>
                                          <p:spTgt spid="25"/>
                                        </p:tgtEl>
                                        <p:attrNameLst>
                                          <p:attrName>ppt_x</p:attrName>
                                        </p:attrNameLst>
                                      </p:cBhvr>
                                      <p:tavLst>
                                        <p:tav tm="0">
                                          <p:val>
                                            <p:strVal val="#ppt_x-.05"/>
                                          </p:val>
                                        </p:tav>
                                        <p:tav tm="100000">
                                          <p:val>
                                            <p:strVal val="#ppt_x"/>
                                          </p:val>
                                        </p:tav>
                                      </p:tavLst>
                                    </p:anim>
                                  </p:childTnLst>
                                </p:cTn>
                              </p:par>
                            </p:childTnLst>
                          </p:cTn>
                        </p:par>
                        <p:par>
                          <p:cTn id="17" fill="hold" nodeType="afterGroup">
                            <p:stCondLst>
                              <p:cond delay="500"/>
                            </p:stCondLst>
                            <p:childTnLst>
                              <p:par>
                                <p:cTn id="18" presetID="10" presetClass="entr" presetSubtype="0" decel="100000"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stCondLst>
                                            <p:cond delay="0"/>
                                          </p:stCondLst>
                                        </p:cTn>
                                        <p:tgtEl>
                                          <p:spTgt spid="26"/>
                                        </p:tgtEl>
                                      </p:cBhvr>
                                    </p:animEffect>
                                    <p:anim to="0" calcmode="lin" valueType="num">
                                      <p:cBhvr>
                                        <p:cTn id="21" dur="500" fill="hold">
                                          <p:stCondLst>
                                            <p:cond delay="0"/>
                                          </p:stCondLst>
                                        </p:cTn>
                                        <p:tgtEl>
                                          <p:spTgt spid="26"/>
                                        </p:tgtEl>
                                        <p:attrNameLst>
                                          <p:attrName>ppt_x</p:attrName>
                                        </p:attrNameLst>
                                      </p:cBhvr>
                                      <p:tavLst>
                                        <p:tav tm="0">
                                          <p:val>
                                            <p:strVal val="#ppt_x-.05"/>
                                          </p:val>
                                        </p:tav>
                                        <p:tav tm="100000">
                                          <p:val>
                                            <p:strVal val="#ppt_x"/>
                                          </p:val>
                                        </p:tav>
                                      </p:tavLst>
                                    </p:anim>
                                  </p:childTnLst>
                                </p:cTn>
                              </p:par>
                            </p:childTnLst>
                          </p:cTn>
                        </p:par>
                        <p:par>
                          <p:cTn id="22" fill="hold" nodeType="afterGroup">
                            <p:stCondLst>
                              <p:cond delay="1000"/>
                            </p:stCondLst>
                            <p:childTnLst>
                              <p:par>
                                <p:cTn id="23" presetID="10" presetClass="entr" presetSubtype="0" decel="100000"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stCondLst>
                                            <p:cond delay="0"/>
                                          </p:stCondLst>
                                        </p:cTn>
                                        <p:tgtEl>
                                          <p:spTgt spid="29"/>
                                        </p:tgtEl>
                                      </p:cBhvr>
                                    </p:animEffect>
                                    <p:anim to="0" calcmode="lin" valueType="num">
                                      <p:cBhvr>
                                        <p:cTn id="26" dur="500" fill="hold">
                                          <p:stCondLst>
                                            <p:cond delay="0"/>
                                          </p:stCondLst>
                                        </p:cTn>
                                        <p:tgtEl>
                                          <p:spTgt spid="29"/>
                                        </p:tgtEl>
                                        <p:attrNameLst>
                                          <p:attrName>ppt_x</p:attrName>
                                        </p:attrNameLst>
                                      </p:cBhvr>
                                      <p:tavLst>
                                        <p:tav tm="0">
                                          <p:val>
                                            <p:strVal val="#ppt_x-.05"/>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3" name="组合 12"/>
          <p:cNvGrpSpPr/>
          <p:nvPr/>
        </p:nvGrpSpPr>
        <p:grpSpPr>
          <a:xfrm>
            <a:off x="-529" y="-297"/>
            <a:ext cx="12193057" cy="6858594"/>
            <a:chOff x="-529" y="-297"/>
            <a:chExt cx="12193057" cy="6858594"/>
          </a:xfrm>
        </p:grpSpPr>
        <p:pic>
          <p:nvPicPr>
            <p:cNvPr id="12" name="图片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9" y="-297"/>
              <a:ext cx="12193057" cy="6858594"/>
            </a:xfrm>
            <a:prstGeom prst="rect">
              <a:avLst/>
            </a:prstGeom>
          </p:spPr>
        </p:pic>
        <p:sp>
          <p:nvSpPr>
            <p:cNvPr id="9" name="矩形: 圆角 8"/>
            <p:cNvSpPr/>
            <p:nvPr/>
          </p:nvSpPr>
          <p:spPr>
            <a:xfrm flipH="1">
              <a:off x="330199" y="292100"/>
              <a:ext cx="11531600" cy="6273800"/>
            </a:xfrm>
            <a:prstGeom prst="roundRect">
              <a:avLst>
                <a:gd name="adj" fmla="val 4116"/>
              </a:avLst>
            </a:prstGeom>
            <a:solidFill>
              <a:srgbClr val="FFFFFF"/>
            </a:solidFill>
            <a:ln w="38100">
              <a:solidFill>
                <a:srgbClr val="FFD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TextBox 12"/>
          <p:cNvSpPr txBox="1"/>
          <p:nvPr/>
        </p:nvSpPr>
        <p:spPr>
          <a:xfrm>
            <a:off x="3048000" y="874326"/>
            <a:ext cx="6096000" cy="553998"/>
          </a:xfrm>
          <a:prstGeom prst="rect">
            <a:avLst/>
          </a:prstGeom>
          <a:noFill/>
          <a:ln>
            <a:noFill/>
          </a:ln>
        </p:spPr>
        <p:txBody>
          <a:bodyPr wrap="square" lIns="0" tIns="0" rIns="0" bIns="0" rtlCol="0">
            <a:spAutoFit/>
          </a:bodyPr>
          <a:lstStyle/>
          <a:p>
            <a:pPr lvl="0" algn="ctr">
              <a:defRPr/>
            </a:pPr>
            <a:r>
              <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贺炳炎探亲“三辞刘专员”</a:t>
            </a:r>
          </a:p>
        </p:txBody>
      </p:sp>
      <p:grpSp>
        <p:nvGrpSpPr>
          <p:cNvPr id="28" name="组合 27"/>
          <p:cNvGrpSpPr/>
          <p:nvPr/>
        </p:nvGrpSpPr>
        <p:grpSpPr>
          <a:xfrm>
            <a:off x="2576512" y="1023923"/>
            <a:ext cx="7038976" cy="109660"/>
            <a:chOff x="1761776" y="1190808"/>
            <a:chExt cx="8274582" cy="128910"/>
          </a:xfrm>
        </p:grpSpPr>
        <p:grpSp>
          <p:nvGrpSpPr>
            <p:cNvPr id="29" name="组合 28"/>
            <p:cNvGrpSpPr/>
            <p:nvPr/>
          </p:nvGrpSpPr>
          <p:grpSpPr>
            <a:xfrm>
              <a:off x="9402228" y="1190808"/>
              <a:ext cx="634130" cy="128910"/>
              <a:chOff x="5778935" y="5578946"/>
              <a:chExt cx="634130" cy="128910"/>
            </a:xfrm>
            <a:gradFill>
              <a:gsLst>
                <a:gs pos="100000">
                  <a:srgbClr val="B41510"/>
                </a:gs>
                <a:gs pos="0">
                  <a:srgbClr val="E41B14"/>
                </a:gs>
              </a:gsLst>
              <a:lin ang="2700000" scaled="0"/>
            </a:gradFill>
          </p:grpSpPr>
          <p:sp>
            <p:nvSpPr>
              <p:cNvPr id="34"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35"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36"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nvGrpSpPr>
            <p:cNvPr id="30" name="组合 29"/>
            <p:cNvGrpSpPr/>
            <p:nvPr/>
          </p:nvGrpSpPr>
          <p:grpSpPr>
            <a:xfrm>
              <a:off x="1761776" y="1190808"/>
              <a:ext cx="634130" cy="128910"/>
              <a:chOff x="5778935" y="5578946"/>
              <a:chExt cx="634130" cy="128910"/>
            </a:xfrm>
            <a:gradFill>
              <a:gsLst>
                <a:gs pos="100000">
                  <a:srgbClr val="B41510"/>
                </a:gs>
                <a:gs pos="0">
                  <a:srgbClr val="E41B14"/>
                </a:gs>
              </a:gsLst>
              <a:lin ang="2700000" scaled="0"/>
            </a:gradFill>
          </p:grpSpPr>
          <p:sp>
            <p:nvSpPr>
              <p:cNvPr id="31"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32"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33"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sp>
        <p:nvSpPr>
          <p:cNvPr id="37" name="矩形 36"/>
          <p:cNvSpPr/>
          <p:nvPr/>
        </p:nvSpPr>
        <p:spPr>
          <a:xfrm>
            <a:off x="11097758" y="6103608"/>
            <a:ext cx="333829" cy="45719"/>
          </a:xfrm>
          <a:prstGeom prst="rect">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汉仪秦川飞影W" panose="00020600040101010101" pitchFamily="18" charset="-122"/>
              <a:ea typeface="汉仪秦川飞影W" panose="00020600040101010101" pitchFamily="18" charset="-122"/>
            </a:endParaRPr>
          </a:p>
        </p:txBody>
      </p:sp>
      <p:pic>
        <p:nvPicPr>
          <p:cNvPr id="38" name="图片 3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7077" y="778939"/>
            <a:ext cx="917420" cy="592661"/>
          </a:xfrm>
          <a:prstGeom prst="rect">
            <a:avLst/>
          </a:prstGeom>
        </p:spPr>
      </p:pic>
      <p:sp>
        <p:nvSpPr>
          <p:cNvPr id="39" name="矩形 38"/>
          <p:cNvSpPr/>
          <p:nvPr/>
        </p:nvSpPr>
        <p:spPr>
          <a:xfrm>
            <a:off x="1634128" y="2540304"/>
            <a:ext cx="9004427" cy="2927650"/>
          </a:xfrm>
          <a:prstGeom prst="rect">
            <a:avLst/>
          </a:prstGeom>
          <a:ln>
            <a:noFill/>
          </a:ln>
        </p:spPr>
        <p:txBody>
          <a:bodyPr wrap="square" lIns="0" tIns="0" rIns="0" bIns="0">
            <a:spAutoFit/>
          </a:bodyPr>
          <a:lstStyle/>
          <a:p>
            <a:pPr marL="285750" indent="-285750" algn="just">
              <a:lnSpc>
                <a:spcPct val="150000"/>
              </a:lnSpc>
              <a:buFont typeface="Arial" panose="020B0604020202020204" pitchFamily="34" charset="0"/>
              <a:buChar char="•"/>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 可是，刘专员几次在贺炳炎面前提起此事，都被谢绝了。</a:t>
            </a:r>
            <a:endPar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endParaRPr>
          </a:p>
          <a:p>
            <a:pPr marL="285750" indent="-285750" algn="just">
              <a:lnSpc>
                <a:spcPct val="150000"/>
              </a:lnSpc>
              <a:buFont typeface="Arial" panose="020B0604020202020204" pitchFamily="34" charset="0"/>
              <a:buChar char="•"/>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虽然如此，老部下总觉得不尽地主之谊未免失礼，还是备了一席薄酒。  </a:t>
            </a:r>
          </a:p>
          <a:p>
            <a:pPr marL="285750" indent="-285750" algn="just">
              <a:lnSpc>
                <a:spcPct val="150000"/>
              </a:lnSpc>
              <a:buFont typeface="Arial" panose="020B0604020202020204" pitchFamily="34" charset="0"/>
              <a:buChar char="•"/>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不料却惹得贺炳炎满脸不高兴。他绷着脸说：“现在不少老百姓连饭都吃不饱，我们能节省的要尽量节省。早就讲了，不要请客，怎么还要这样办！”刘专员只好作罢。  </a:t>
            </a:r>
          </a:p>
          <a:p>
            <a:pPr marL="285750" indent="-285750" algn="just">
              <a:lnSpc>
                <a:spcPct val="150000"/>
              </a:lnSpc>
              <a:buFont typeface="Arial" panose="020B0604020202020204" pitchFamily="34" charset="0"/>
              <a:buChar char="•"/>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贺炳炎临行前，刘专员又提出陪送老首长回乡。贺炳炎抿嘴一笑，诙谐地说：“我回家探亲，你去干什么？你去，我还要雇一顶八抬大轿抬你这个父母官！”说完，两人都哈哈大笑起来。 </a:t>
            </a:r>
          </a:p>
        </p:txBody>
      </p:sp>
      <p:sp>
        <p:nvSpPr>
          <p:cNvPr id="40" name="图文框 39"/>
          <p:cNvSpPr/>
          <p:nvPr/>
        </p:nvSpPr>
        <p:spPr>
          <a:xfrm>
            <a:off x="856130" y="2017487"/>
            <a:ext cx="10479742" cy="3778623"/>
          </a:xfrm>
          <a:prstGeom prst="frame">
            <a:avLst>
              <a:gd name="adj1" fmla="val 1385"/>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思源黑体 CN Bold" panose="020B0800000000000000" pitchFamily="34" charset="-122"/>
              <a:ea typeface="思源黑体 CN Bold" panose="020B0800000000000000" pitchFamily="34" charset="-122"/>
            </a:endParaRPr>
          </a:p>
        </p:txBody>
      </p:sp>
      <p:pic>
        <p:nvPicPr>
          <p:cNvPr id="41" name="图片 40"/>
          <p:cNvPicPr>
            <a:picLocks noChangeAspect="1"/>
          </p:cNvPicPr>
          <p:nvPr/>
        </p:nvPicPr>
        <p:blipFill>
          <a:blip r:embed="rId4" cstate="email">
            <a:extLst>
              <a:ext uri="{BEBA8EAE-BF5A-486C-A8C5-ECC9F3942E4B}">
                <a14:imgProps xmlns:a14="http://schemas.microsoft.com/office/drawing/2010/main">
                  <a14:imgLayer>
                    <a14:imgEffect>
                      <a14:brightnessContrast contrast="40000"/>
                    </a14:imgEffect>
                  </a14:imgLayer>
                </a14:imgProps>
              </a:ext>
              <a:ext uri="{28A0092B-C50C-407E-A947-70E740481C1C}">
                <a14:useLocalDpi xmlns:a14="http://schemas.microsoft.com/office/drawing/2010/main"/>
              </a:ext>
            </a:extLst>
          </a:blip>
          <a:stretch>
            <a:fillRect/>
          </a:stretch>
        </p:blipFill>
        <p:spPr>
          <a:xfrm>
            <a:off x="8187528" y="1286763"/>
            <a:ext cx="3066768" cy="832323"/>
          </a:xfrm>
          <a:prstGeom prst="rect">
            <a:avLst/>
          </a:prstGeom>
        </p:spPr>
      </p:pic>
      <p:sp>
        <p:nvSpPr>
          <p:cNvPr id="42" name="TextBox 12"/>
          <p:cNvSpPr txBox="1"/>
          <p:nvPr/>
        </p:nvSpPr>
        <p:spPr>
          <a:xfrm>
            <a:off x="10595429" y="801754"/>
            <a:ext cx="1132114" cy="553998"/>
          </a:xfrm>
          <a:prstGeom prst="rect">
            <a:avLst/>
          </a:prstGeom>
          <a:noFill/>
          <a:ln>
            <a:noFill/>
          </a:ln>
        </p:spPr>
        <p:txBody>
          <a:bodyPr wrap="square" lIns="0" tIns="0" rIns="0" bIns="0" rtlCol="0">
            <a:spAutoFit/>
          </a:bodyPr>
          <a:lstStyle/>
          <a:p>
            <a:pPr lvl="0" algn="ctr">
              <a:defRPr/>
            </a:pPr>
            <a:r>
              <a:rPr lang="en-US" altLang="zh-CN"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20</a:t>
            </a:r>
            <a:endPar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decel="10000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stCondLst>
                                            <p:cond delay="0"/>
                                          </p:stCondLst>
                                        </p:cTn>
                                        <p:tgtEl>
                                          <p:spTgt spid="27"/>
                                        </p:tgtEl>
                                      </p:cBhvr>
                                    </p:animEffect>
                                    <p:anim to="0" calcmode="lin" valueType="num">
                                      <p:cBhvr>
                                        <p:cTn id="8" dur="500" fill="hold">
                                          <p:stCondLst>
                                            <p:cond delay="0"/>
                                          </p:stCondLst>
                                        </p:cTn>
                                        <p:tgtEl>
                                          <p:spTgt spid="27"/>
                                        </p:tgtEl>
                                        <p:attrNameLst>
                                          <p:attrName>ppt_x</p:attrName>
                                        </p:attrNameLst>
                                      </p:cBhvr>
                                      <p:tavLst>
                                        <p:tav tm="0">
                                          <p:val>
                                            <p:strVal val="#ppt_x-.05"/>
                                          </p:val>
                                        </p:tav>
                                        <p:tav tm="100000">
                                          <p:val>
                                            <p:strVal val="#ppt_x"/>
                                          </p:val>
                                        </p:tav>
                                      </p:tavLst>
                                    </p:anim>
                                  </p:childTnLst>
                                </p:cTn>
                              </p:par>
                              <p:par>
                                <p:cTn id="9" presetID="10" presetClass="entr" presetSubtype="0" decel="10000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stCondLst>
                                            <p:cond delay="0"/>
                                          </p:stCondLst>
                                        </p:cTn>
                                        <p:tgtEl>
                                          <p:spTgt spid="28"/>
                                        </p:tgtEl>
                                      </p:cBhvr>
                                    </p:animEffect>
                                    <p:anim to="0" calcmode="lin" valueType="num">
                                      <p:cBhvr>
                                        <p:cTn id="12" dur="500" fill="hold">
                                          <p:stCondLst>
                                            <p:cond delay="0"/>
                                          </p:stCondLst>
                                        </p:cTn>
                                        <p:tgtEl>
                                          <p:spTgt spid="28"/>
                                        </p:tgtEl>
                                        <p:attrNameLst>
                                          <p:attrName>ppt_x</p:attrName>
                                        </p:attrNameLst>
                                      </p:cBhvr>
                                      <p:tavLst>
                                        <p:tav tm="0">
                                          <p:val>
                                            <p:strVal val="#ppt_x-.05"/>
                                          </p:val>
                                        </p:tav>
                                        <p:tav tm="100000">
                                          <p:val>
                                            <p:strVal val="#ppt_x"/>
                                          </p:val>
                                        </p:tav>
                                      </p:tavLst>
                                    </p:anim>
                                  </p:childTnLst>
                                </p:cTn>
                              </p:par>
                              <p:par>
                                <p:cTn id="13" presetID="10" presetClass="entr" presetSubtype="0" decel="10000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stCondLst>
                                            <p:cond delay="0"/>
                                          </p:stCondLst>
                                        </p:cTn>
                                        <p:tgtEl>
                                          <p:spTgt spid="38"/>
                                        </p:tgtEl>
                                      </p:cBhvr>
                                    </p:animEffect>
                                    <p:anim to="0" calcmode="lin" valueType="num">
                                      <p:cBhvr>
                                        <p:cTn id="16" dur="500" fill="hold">
                                          <p:stCondLst>
                                            <p:cond delay="0"/>
                                          </p:stCondLst>
                                        </p:cTn>
                                        <p:tgtEl>
                                          <p:spTgt spid="38"/>
                                        </p:tgtEl>
                                        <p:attrNameLst>
                                          <p:attrName>ppt_x</p:attrName>
                                        </p:attrNameLst>
                                      </p:cBhvr>
                                      <p:tavLst>
                                        <p:tav tm="0">
                                          <p:val>
                                            <p:strVal val="#ppt_x-.05"/>
                                          </p:val>
                                        </p:tav>
                                        <p:tav tm="100000">
                                          <p:val>
                                            <p:strVal val="#ppt_x"/>
                                          </p:val>
                                        </p:tav>
                                      </p:tavLst>
                                    </p:anim>
                                  </p:childTnLst>
                                </p:cTn>
                              </p:par>
                              <p:par>
                                <p:cTn id="17" presetID="10" presetClass="entr" presetSubtype="0" decel="10000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stCondLst>
                                            <p:cond delay="0"/>
                                          </p:stCondLst>
                                        </p:cTn>
                                        <p:tgtEl>
                                          <p:spTgt spid="42"/>
                                        </p:tgtEl>
                                      </p:cBhvr>
                                    </p:animEffect>
                                    <p:anim to="0" calcmode="lin" valueType="num">
                                      <p:cBhvr>
                                        <p:cTn id="20" dur="500" fill="hold">
                                          <p:stCondLst>
                                            <p:cond delay="0"/>
                                          </p:stCondLst>
                                        </p:cTn>
                                        <p:tgtEl>
                                          <p:spTgt spid="42"/>
                                        </p:tgtEl>
                                        <p:attrNameLst>
                                          <p:attrName>ppt_x</p:attrName>
                                        </p:attrNameLst>
                                      </p:cBhvr>
                                      <p:tavLst>
                                        <p:tav tm="0">
                                          <p:val>
                                            <p:strVal val="#ppt_x-.05"/>
                                          </p:val>
                                        </p:tav>
                                        <p:tav tm="100000">
                                          <p:val>
                                            <p:strVal val="#ppt_x"/>
                                          </p:val>
                                        </p:tav>
                                      </p:tavLst>
                                    </p:anim>
                                  </p:childTnLst>
                                </p:cTn>
                              </p:par>
                            </p:childTnLst>
                          </p:cTn>
                        </p:par>
                        <p:par>
                          <p:cTn id="21" fill="hold" nodeType="afterGroup">
                            <p:stCondLst>
                              <p:cond delay="500"/>
                            </p:stCondLst>
                            <p:childTnLst>
                              <p:par>
                                <p:cTn id="22" presetID="10" presetClass="entr" presetSubtype="0" fill="hold" nodeType="afterEffect">
                                  <p:stCondLst>
                                    <p:cond delay="0"/>
                                  </p:stCondLst>
                                  <p:iterate type="wd">
                                    <p:tmPct val="10000"/>
                                  </p:iterate>
                                  <p:childTnLst>
                                    <p:set>
                                      <p:cBhvr>
                                        <p:cTn id="23" dur="1" fill="hold">
                                          <p:stCondLst>
                                            <p:cond delay="0"/>
                                          </p:stCondLst>
                                        </p:cTn>
                                        <p:tgtEl>
                                          <p:spTgt spid="41"/>
                                        </p:tgtEl>
                                        <p:attrNameLst>
                                          <p:attrName>style.visibility</p:attrName>
                                        </p:attrNameLst>
                                      </p:cBhvr>
                                      <p:to>
                                        <p:strVal val="visible"/>
                                      </p:to>
                                    </p:set>
                                    <p:anim to="0" calcmode="lin" valueType="num">
                                      <p:cBhvr>
                                        <p:cTn id="24" dur="500" decel="100000" fill="hold">
                                          <p:stCondLst>
                                            <p:cond delay="0"/>
                                          </p:stCondLst>
                                        </p:cTn>
                                        <p:tgtEl>
                                          <p:spTgt spid="41"/>
                                        </p:tgtEl>
                                        <p:attrNameLst>
                                          <p:attrName>ppt_y</p:attrName>
                                        </p:attrNameLst>
                                      </p:cBhvr>
                                      <p:tavLst>
                                        <p:tav tm="0">
                                          <p:val>
                                            <p:strVal val="ppt_y+0.02"/>
                                          </p:val>
                                        </p:tav>
                                        <p:tav tm="100000">
                                          <p:val>
                                            <p:strVal val="#ppt_y"/>
                                          </p:val>
                                        </p:tav>
                                      </p:tavLst>
                                    </p:anim>
                                    <p:animEffect transition="in" filter="fade">
                                      <p:cBhvr>
                                        <p:cTn id="25" dur="500">
                                          <p:stCondLst>
                                            <p:cond delay="0"/>
                                          </p:stCondLst>
                                        </p:cTn>
                                        <p:tgtEl>
                                          <p:spTgt spid="41"/>
                                        </p:tgtEl>
                                      </p:cBhvr>
                                    </p:animEffect>
                                    <p:animScale>
                                      <p:cBhvr>
                                        <p:cTn id="26" dur="500" decel="100000" fill="hold">
                                          <p:stCondLst>
                                            <p:cond delay="0"/>
                                          </p:stCondLst>
                                        </p:cTn>
                                        <p:tgtEl>
                                          <p:spTgt spid="41"/>
                                        </p:tgtEl>
                                      </p:cBhvr>
                                      <p:by x="100000" y="100000"/>
                                      <p:from x="110000" y="110000"/>
                                      <p:to x="100000" y="100000"/>
                                    </p:animScale>
                                  </p:childTnLst>
                                </p:cTn>
                              </p:par>
                            </p:childTnLst>
                          </p:cTn>
                        </p:par>
                        <p:par>
                          <p:cTn id="27" fill="hold" nodeType="afterGroup">
                            <p:stCondLst>
                              <p:cond delay="1000"/>
                            </p:stCondLst>
                            <p:childTnLst>
                              <p:par>
                                <p:cTn id="28" presetID="10" presetClass="entr" presetSubtype="0" fill="hold" grpId="0" nodeType="afterEffect">
                                  <p:stCondLst>
                                    <p:cond delay="0"/>
                                  </p:stCondLst>
                                  <p:iterate type="wd">
                                    <p:tmPct val="10000"/>
                                  </p:iterate>
                                  <p:childTnLst>
                                    <p:set>
                                      <p:cBhvr>
                                        <p:cTn id="29" dur="1" fill="hold">
                                          <p:stCondLst>
                                            <p:cond delay="0"/>
                                          </p:stCondLst>
                                        </p:cTn>
                                        <p:tgtEl>
                                          <p:spTgt spid="40"/>
                                        </p:tgtEl>
                                        <p:attrNameLst>
                                          <p:attrName>style.visibility</p:attrName>
                                        </p:attrNameLst>
                                      </p:cBhvr>
                                      <p:to>
                                        <p:strVal val="visible"/>
                                      </p:to>
                                    </p:set>
                                    <p:anim to="0" calcmode="lin" valueType="num">
                                      <p:cBhvr>
                                        <p:cTn id="30" dur="500" decel="100000" fill="hold">
                                          <p:stCondLst>
                                            <p:cond delay="0"/>
                                          </p:stCondLst>
                                        </p:cTn>
                                        <p:tgtEl>
                                          <p:spTgt spid="40"/>
                                        </p:tgtEl>
                                        <p:attrNameLst>
                                          <p:attrName>ppt_y</p:attrName>
                                        </p:attrNameLst>
                                      </p:cBhvr>
                                      <p:tavLst>
                                        <p:tav tm="0">
                                          <p:val>
                                            <p:strVal val="ppt_y+0.02"/>
                                          </p:val>
                                        </p:tav>
                                        <p:tav tm="100000">
                                          <p:val>
                                            <p:strVal val="#ppt_y"/>
                                          </p:val>
                                        </p:tav>
                                      </p:tavLst>
                                    </p:anim>
                                    <p:animEffect transition="in" filter="fade">
                                      <p:cBhvr>
                                        <p:cTn id="31" dur="500">
                                          <p:stCondLst>
                                            <p:cond delay="0"/>
                                          </p:stCondLst>
                                        </p:cTn>
                                        <p:tgtEl>
                                          <p:spTgt spid="40"/>
                                        </p:tgtEl>
                                      </p:cBhvr>
                                    </p:animEffect>
                                    <p:animScale>
                                      <p:cBhvr>
                                        <p:cTn id="32" dur="500" decel="100000" fill="hold">
                                          <p:stCondLst>
                                            <p:cond delay="0"/>
                                          </p:stCondLst>
                                        </p:cTn>
                                        <p:tgtEl>
                                          <p:spTgt spid="40"/>
                                        </p:tgtEl>
                                      </p:cBhvr>
                                      <p:by x="100000" y="100000"/>
                                      <p:from x="110000" y="110000"/>
                                      <p:to x="100000" y="100000"/>
                                    </p:animScale>
                                  </p:childTnLst>
                                </p:cTn>
                              </p:par>
                            </p:childTnLst>
                          </p:cTn>
                        </p:par>
                        <p:par>
                          <p:cTn id="33" fill="hold" nodeType="afterGroup">
                            <p:stCondLst>
                              <p:cond delay="1500"/>
                            </p:stCondLst>
                            <p:childTnLst>
                              <p:par>
                                <p:cTn id="34" presetID="10" presetClass="entr" presetSubtype="0" fill="hold" grpId="0" nodeType="afterEffect">
                                  <p:stCondLst>
                                    <p:cond delay="0"/>
                                  </p:stCondLst>
                                  <p:iterate type="wd">
                                    <p:tmPct val="10000"/>
                                  </p:iterate>
                                  <p:childTnLst>
                                    <p:set>
                                      <p:cBhvr>
                                        <p:cTn id="35" dur="1" fill="hold">
                                          <p:stCondLst>
                                            <p:cond delay="0"/>
                                          </p:stCondLst>
                                        </p:cTn>
                                        <p:tgtEl>
                                          <p:spTgt spid="39"/>
                                        </p:tgtEl>
                                        <p:attrNameLst>
                                          <p:attrName>style.visibility</p:attrName>
                                        </p:attrNameLst>
                                      </p:cBhvr>
                                      <p:to>
                                        <p:strVal val="visible"/>
                                      </p:to>
                                    </p:set>
                                    <p:anim to="0" calcmode="lin" valueType="num">
                                      <p:cBhvr>
                                        <p:cTn id="36" dur="500" decel="100000" fill="hold">
                                          <p:stCondLst>
                                            <p:cond delay="0"/>
                                          </p:stCondLst>
                                        </p:cTn>
                                        <p:tgtEl>
                                          <p:spTgt spid="39"/>
                                        </p:tgtEl>
                                        <p:attrNameLst>
                                          <p:attrName>ppt_y</p:attrName>
                                        </p:attrNameLst>
                                      </p:cBhvr>
                                      <p:tavLst>
                                        <p:tav tm="0">
                                          <p:val>
                                            <p:strVal val="ppt_y+0.02"/>
                                          </p:val>
                                        </p:tav>
                                        <p:tav tm="100000">
                                          <p:val>
                                            <p:strVal val="#ppt_y"/>
                                          </p:val>
                                        </p:tav>
                                      </p:tavLst>
                                    </p:anim>
                                    <p:animEffect transition="in" filter="fade">
                                      <p:cBhvr>
                                        <p:cTn id="37" dur="500">
                                          <p:stCondLst>
                                            <p:cond delay="0"/>
                                          </p:stCondLst>
                                        </p:cTn>
                                        <p:tgtEl>
                                          <p:spTgt spid="39"/>
                                        </p:tgtEl>
                                      </p:cBhvr>
                                    </p:animEffect>
                                    <p:animScale>
                                      <p:cBhvr>
                                        <p:cTn id="38" dur="500" decel="100000" fill="hold">
                                          <p:stCondLst>
                                            <p:cond delay="0"/>
                                          </p:stCondLst>
                                        </p:cTn>
                                        <p:tgtEl>
                                          <p:spTgt spid="39"/>
                                        </p:tgtEl>
                                      </p:cBhvr>
                                      <p:by x="100000" y="100000"/>
                                      <p:from x="110000" y="110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9" grpId="0"/>
      <p:bldP spid="40" grpId="0" animBg="1"/>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图片 6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03" name="图片 10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flipV="1">
            <a:off x="1451429" y="-2"/>
            <a:ext cx="10740571" cy="5024756"/>
          </a:xfrm>
          <a:custGeom>
            <a:avLst/>
            <a:gdLst>
              <a:gd name="connsiteX0" fmla="*/ 0 w 5373564"/>
              <a:gd name="connsiteY0" fmla="*/ 2513912 h 2513912"/>
              <a:gd name="connsiteX1" fmla="*/ 5373564 w 5373564"/>
              <a:gd name="connsiteY1" fmla="*/ 2513912 h 2513912"/>
              <a:gd name="connsiteX2" fmla="*/ 5373564 w 5373564"/>
              <a:gd name="connsiteY2" fmla="*/ 0 h 2513912"/>
              <a:gd name="connsiteX3" fmla="*/ 0 w 5373564"/>
              <a:gd name="connsiteY3" fmla="*/ 0 h 2513912"/>
            </a:gdLst>
            <a:ahLst/>
            <a:cxnLst>
              <a:cxn ang="0">
                <a:pos x="connsiteX0" y="connsiteY0"/>
              </a:cxn>
              <a:cxn ang="0">
                <a:pos x="connsiteX1" y="connsiteY1"/>
              </a:cxn>
              <a:cxn ang="0">
                <a:pos x="connsiteX2" y="connsiteY2"/>
              </a:cxn>
              <a:cxn ang="0">
                <a:pos x="connsiteX3" y="connsiteY3"/>
              </a:cxn>
            </a:cxnLst>
            <a:rect l="l" t="t" r="r" b="b"/>
            <a:pathLst>
              <a:path w="5373564" h="2513912">
                <a:moveTo>
                  <a:pt x="0" y="2513912"/>
                </a:moveTo>
                <a:lnTo>
                  <a:pt x="5373564" y="2513912"/>
                </a:lnTo>
                <a:lnTo>
                  <a:pt x="5373564" y="0"/>
                </a:lnTo>
                <a:lnTo>
                  <a:pt x="0" y="0"/>
                </a:lnTo>
                <a:close/>
              </a:path>
            </a:pathLst>
          </a:custGeom>
        </p:spPr>
      </p:pic>
      <p:pic>
        <p:nvPicPr>
          <p:cNvPr id="63" name="图片 6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40756" y="206"/>
            <a:ext cx="5540535" cy="2255041"/>
          </a:xfrm>
          <a:prstGeom prst="rect">
            <a:avLst/>
          </a:prstGeom>
        </p:spPr>
      </p:pic>
      <p:grpSp>
        <p:nvGrpSpPr>
          <p:cNvPr id="40" name="组合 39"/>
          <p:cNvGrpSpPr/>
          <p:nvPr/>
        </p:nvGrpSpPr>
        <p:grpSpPr>
          <a:xfrm flipH="1">
            <a:off x="11578243" y="2249186"/>
            <a:ext cx="279927" cy="1239632"/>
            <a:chOff x="8290832" y="4887686"/>
            <a:chExt cx="296617" cy="1313542"/>
          </a:xfrm>
          <a:solidFill>
            <a:srgbClr val="B41510"/>
          </a:solidFill>
        </p:grpSpPr>
        <p:grpSp>
          <p:nvGrpSpPr>
            <p:cNvPr id="41" name="组合 40"/>
            <p:cNvGrpSpPr/>
            <p:nvPr/>
          </p:nvGrpSpPr>
          <p:grpSpPr>
            <a:xfrm>
              <a:off x="8452757" y="5040086"/>
              <a:ext cx="134692" cy="1161142"/>
              <a:chOff x="8490857" y="4963886"/>
              <a:chExt cx="134692" cy="1161142"/>
            </a:xfrm>
            <a:grpFill/>
          </p:grpSpPr>
          <p:sp>
            <p:nvSpPr>
              <p:cNvPr id="48" name="等腰三角形 47"/>
              <p:cNvSpPr/>
              <p:nvPr/>
            </p:nvSpPr>
            <p:spPr>
              <a:xfrm>
                <a:off x="8490857" y="4963886"/>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等腰三角形 48"/>
              <p:cNvSpPr/>
              <p:nvPr/>
            </p:nvSpPr>
            <p:spPr>
              <a:xfrm>
                <a:off x="8490857" y="5225143"/>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等腰三角形 49"/>
              <p:cNvSpPr/>
              <p:nvPr/>
            </p:nvSpPr>
            <p:spPr>
              <a:xfrm>
                <a:off x="8490857" y="5486400"/>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等腰三角形 50"/>
              <p:cNvSpPr/>
              <p:nvPr/>
            </p:nvSpPr>
            <p:spPr>
              <a:xfrm>
                <a:off x="8490857" y="5747657"/>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等腰三角形 51"/>
              <p:cNvSpPr/>
              <p:nvPr/>
            </p:nvSpPr>
            <p:spPr>
              <a:xfrm>
                <a:off x="8490857" y="6008914"/>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2" name="组合 41"/>
            <p:cNvGrpSpPr/>
            <p:nvPr/>
          </p:nvGrpSpPr>
          <p:grpSpPr>
            <a:xfrm>
              <a:off x="8290832" y="4887686"/>
              <a:ext cx="134692" cy="1161142"/>
              <a:chOff x="8490857" y="4963886"/>
              <a:chExt cx="134692" cy="1161142"/>
            </a:xfrm>
            <a:grpFill/>
          </p:grpSpPr>
          <p:sp>
            <p:nvSpPr>
              <p:cNvPr id="43" name="等腰三角形 42"/>
              <p:cNvSpPr/>
              <p:nvPr/>
            </p:nvSpPr>
            <p:spPr>
              <a:xfrm>
                <a:off x="8490857" y="4963886"/>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等腰三角形 43"/>
              <p:cNvSpPr/>
              <p:nvPr/>
            </p:nvSpPr>
            <p:spPr>
              <a:xfrm>
                <a:off x="8490857" y="5225143"/>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等腰三角形 44"/>
              <p:cNvSpPr/>
              <p:nvPr/>
            </p:nvSpPr>
            <p:spPr>
              <a:xfrm>
                <a:off x="8490857" y="5486400"/>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等腰三角形 45"/>
              <p:cNvSpPr/>
              <p:nvPr/>
            </p:nvSpPr>
            <p:spPr>
              <a:xfrm>
                <a:off x="8490857" y="5747657"/>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等腰三角形 46"/>
              <p:cNvSpPr/>
              <p:nvPr/>
            </p:nvSpPr>
            <p:spPr>
              <a:xfrm>
                <a:off x="8490857" y="6008914"/>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76" name="组合 75"/>
          <p:cNvGrpSpPr/>
          <p:nvPr/>
        </p:nvGrpSpPr>
        <p:grpSpPr>
          <a:xfrm rot="5400000" flipH="1">
            <a:off x="1040875" y="-30895"/>
            <a:ext cx="296617" cy="1313542"/>
            <a:chOff x="8290832" y="4887686"/>
            <a:chExt cx="296617" cy="1313542"/>
          </a:xfrm>
          <a:solidFill>
            <a:srgbClr val="B41510"/>
          </a:solidFill>
        </p:grpSpPr>
        <p:grpSp>
          <p:nvGrpSpPr>
            <p:cNvPr id="77" name="组合 76"/>
            <p:cNvGrpSpPr/>
            <p:nvPr/>
          </p:nvGrpSpPr>
          <p:grpSpPr>
            <a:xfrm>
              <a:off x="8452757" y="5040086"/>
              <a:ext cx="134692" cy="1161142"/>
              <a:chOff x="8490857" y="4963886"/>
              <a:chExt cx="134692" cy="1161142"/>
            </a:xfrm>
            <a:grpFill/>
          </p:grpSpPr>
          <p:sp>
            <p:nvSpPr>
              <p:cNvPr id="84" name="等腰三角形 83"/>
              <p:cNvSpPr/>
              <p:nvPr/>
            </p:nvSpPr>
            <p:spPr>
              <a:xfrm>
                <a:off x="8490857" y="4963886"/>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等腰三角形 84"/>
              <p:cNvSpPr/>
              <p:nvPr/>
            </p:nvSpPr>
            <p:spPr>
              <a:xfrm>
                <a:off x="8490857" y="5225143"/>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等腰三角形 85"/>
              <p:cNvSpPr/>
              <p:nvPr/>
            </p:nvSpPr>
            <p:spPr>
              <a:xfrm>
                <a:off x="8490857" y="5486400"/>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等腰三角形 86"/>
              <p:cNvSpPr/>
              <p:nvPr/>
            </p:nvSpPr>
            <p:spPr>
              <a:xfrm>
                <a:off x="8490857" y="5747657"/>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等腰三角形 87"/>
              <p:cNvSpPr/>
              <p:nvPr/>
            </p:nvSpPr>
            <p:spPr>
              <a:xfrm>
                <a:off x="8490857" y="6008914"/>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8" name="组合 77"/>
            <p:cNvGrpSpPr/>
            <p:nvPr/>
          </p:nvGrpSpPr>
          <p:grpSpPr>
            <a:xfrm>
              <a:off x="8290832" y="4887686"/>
              <a:ext cx="134692" cy="1161142"/>
              <a:chOff x="8490857" y="4963886"/>
              <a:chExt cx="134692" cy="1161142"/>
            </a:xfrm>
            <a:grpFill/>
          </p:grpSpPr>
          <p:sp>
            <p:nvSpPr>
              <p:cNvPr id="79" name="等腰三角形 78"/>
              <p:cNvSpPr/>
              <p:nvPr/>
            </p:nvSpPr>
            <p:spPr>
              <a:xfrm>
                <a:off x="8490857" y="4963886"/>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等腰三角形 79"/>
              <p:cNvSpPr/>
              <p:nvPr/>
            </p:nvSpPr>
            <p:spPr>
              <a:xfrm>
                <a:off x="8490857" y="5225143"/>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等腰三角形 80"/>
              <p:cNvSpPr/>
              <p:nvPr/>
            </p:nvSpPr>
            <p:spPr>
              <a:xfrm>
                <a:off x="8490857" y="5486400"/>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等腰三角形 81"/>
              <p:cNvSpPr/>
              <p:nvPr/>
            </p:nvSpPr>
            <p:spPr>
              <a:xfrm>
                <a:off x="8490857" y="5747657"/>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等腰三角形 82"/>
              <p:cNvSpPr/>
              <p:nvPr/>
            </p:nvSpPr>
            <p:spPr>
              <a:xfrm>
                <a:off x="8490857" y="6008914"/>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53" name="图片 52"/>
          <p:cNvPicPr>
            <a:picLocks noChangeAspect="1"/>
          </p:cNvPicPr>
          <p:nvPr/>
        </p:nvPicPr>
        <p:blipFill>
          <a:blip r:embed="rId5" cstate="email">
            <a:extLst>
              <a:ext uri="{BEBA8EAE-BF5A-486C-A8C5-ECC9F3942E4B}">
                <a14:imgProps xmlns:a14="http://schemas.microsoft.com/office/drawing/2010/main">
                  <a14:imgLayer>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34781" y="414267"/>
            <a:ext cx="11522439" cy="6029467"/>
          </a:xfrm>
          <a:prstGeom prst="rect">
            <a:avLst/>
          </a:prstGeom>
        </p:spPr>
      </p:pic>
      <p:sp>
        <p:nvSpPr>
          <p:cNvPr id="89" name="TextBox 12"/>
          <p:cNvSpPr txBox="1"/>
          <p:nvPr/>
        </p:nvSpPr>
        <p:spPr>
          <a:xfrm>
            <a:off x="4710134" y="839854"/>
            <a:ext cx="2771732" cy="830997"/>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54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目录</a:t>
            </a:r>
          </a:p>
        </p:txBody>
      </p:sp>
      <p:grpSp>
        <p:nvGrpSpPr>
          <p:cNvPr id="56" name="组合 55"/>
          <p:cNvGrpSpPr/>
          <p:nvPr/>
        </p:nvGrpSpPr>
        <p:grpSpPr>
          <a:xfrm>
            <a:off x="4490462" y="1190808"/>
            <a:ext cx="3252639" cy="128910"/>
            <a:chOff x="4490462" y="1232371"/>
            <a:chExt cx="3252639" cy="128910"/>
          </a:xfrm>
        </p:grpSpPr>
        <p:grpSp>
          <p:nvGrpSpPr>
            <p:cNvPr id="92" name="组合 91"/>
            <p:cNvGrpSpPr/>
            <p:nvPr/>
          </p:nvGrpSpPr>
          <p:grpSpPr>
            <a:xfrm>
              <a:off x="7108971" y="1232371"/>
              <a:ext cx="634130" cy="128910"/>
              <a:chOff x="5778935" y="5578946"/>
              <a:chExt cx="634130" cy="128910"/>
            </a:xfrm>
          </p:grpSpPr>
          <p:sp>
            <p:nvSpPr>
              <p:cNvPr id="93" name="星形: 五角 16"/>
              <p:cNvSpPr/>
              <p:nvPr/>
            </p:nvSpPr>
            <p:spPr>
              <a:xfrm>
                <a:off x="6261535" y="5578946"/>
                <a:ext cx="151530" cy="128910"/>
              </a:xfrm>
              <a:prstGeom prst="star5">
                <a:avLst>
                  <a:gd name="adj" fmla="val 25303"/>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94" name="星形: 五角 16"/>
              <p:cNvSpPr/>
              <p:nvPr/>
            </p:nvSpPr>
            <p:spPr>
              <a:xfrm>
                <a:off x="6020235" y="5578946"/>
                <a:ext cx="151530" cy="128910"/>
              </a:xfrm>
              <a:prstGeom prst="star5">
                <a:avLst>
                  <a:gd name="adj" fmla="val 25303"/>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95" name="星形: 五角 16"/>
              <p:cNvSpPr/>
              <p:nvPr/>
            </p:nvSpPr>
            <p:spPr>
              <a:xfrm>
                <a:off x="5778935" y="5578946"/>
                <a:ext cx="151530" cy="128910"/>
              </a:xfrm>
              <a:prstGeom prst="star5">
                <a:avLst>
                  <a:gd name="adj" fmla="val 25303"/>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nvGrpSpPr>
            <p:cNvPr id="96" name="组合 95"/>
            <p:cNvGrpSpPr/>
            <p:nvPr/>
          </p:nvGrpSpPr>
          <p:grpSpPr>
            <a:xfrm>
              <a:off x="4490462" y="1232371"/>
              <a:ext cx="634130" cy="128910"/>
              <a:chOff x="5778935" y="5578946"/>
              <a:chExt cx="634130" cy="128910"/>
            </a:xfrm>
          </p:grpSpPr>
          <p:sp>
            <p:nvSpPr>
              <p:cNvPr id="97" name="星形: 五角 16"/>
              <p:cNvSpPr/>
              <p:nvPr/>
            </p:nvSpPr>
            <p:spPr>
              <a:xfrm>
                <a:off x="6261535" y="5578946"/>
                <a:ext cx="151530" cy="128910"/>
              </a:xfrm>
              <a:prstGeom prst="star5">
                <a:avLst>
                  <a:gd name="adj" fmla="val 25303"/>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98" name="星形: 五角 16"/>
              <p:cNvSpPr/>
              <p:nvPr/>
            </p:nvSpPr>
            <p:spPr>
              <a:xfrm>
                <a:off x="6020235" y="5578946"/>
                <a:ext cx="151530" cy="128910"/>
              </a:xfrm>
              <a:prstGeom prst="star5">
                <a:avLst>
                  <a:gd name="adj" fmla="val 25303"/>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99" name="星形: 五角 16"/>
              <p:cNvSpPr/>
              <p:nvPr/>
            </p:nvSpPr>
            <p:spPr>
              <a:xfrm>
                <a:off x="5778935" y="5578946"/>
                <a:ext cx="151530" cy="128910"/>
              </a:xfrm>
              <a:prstGeom prst="star5">
                <a:avLst>
                  <a:gd name="adj" fmla="val 25303"/>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sp>
        <p:nvSpPr>
          <p:cNvPr id="64" name="矩形 63"/>
          <p:cNvSpPr/>
          <p:nvPr/>
        </p:nvSpPr>
        <p:spPr>
          <a:xfrm>
            <a:off x="10740571" y="5989308"/>
            <a:ext cx="333829" cy="45719"/>
          </a:xfrm>
          <a:prstGeom prst="rect">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汉仪秦川飞影W" panose="00020600040101010101" pitchFamily="18" charset="-122"/>
              <a:ea typeface="汉仪秦川飞影W" panose="00020600040101010101" pitchFamily="18" charset="-122"/>
            </a:endParaRPr>
          </a:p>
        </p:txBody>
      </p:sp>
      <p:sp>
        <p:nvSpPr>
          <p:cNvPr id="60" name="矩形 59"/>
          <p:cNvSpPr/>
          <p:nvPr/>
        </p:nvSpPr>
        <p:spPr>
          <a:xfrm>
            <a:off x="4695371" y="1679025"/>
            <a:ext cx="2801258" cy="215444"/>
          </a:xfrm>
          <a:prstGeom prst="rect">
            <a:avLst/>
          </a:prstGeom>
          <a:ln>
            <a:noFill/>
          </a:ln>
        </p:spPr>
        <p:txBody>
          <a:bodyPr wrap="square" lIns="0" tIns="0" rIns="0" bIns="0">
            <a:spAutoFit/>
          </a:bodyPr>
          <a:lstStyle/>
          <a:p>
            <a:pPr algn="dist">
              <a:defRPr/>
            </a:pPr>
            <a:r>
              <a:rPr lang="en-US" altLang="zh-CN" sz="14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CONTENT</a:t>
            </a:r>
          </a:p>
        </p:txBody>
      </p:sp>
      <p:sp>
        <p:nvSpPr>
          <p:cNvPr id="11" name="矩形: 圆角 10"/>
          <p:cNvSpPr/>
          <p:nvPr/>
        </p:nvSpPr>
        <p:spPr>
          <a:xfrm>
            <a:off x="832051" y="2148112"/>
            <a:ext cx="5176864" cy="3599546"/>
          </a:xfrm>
          <a:prstGeom prst="roundRect">
            <a:avLst/>
          </a:prstGeom>
          <a:gradFill>
            <a:gsLst>
              <a:gs pos="100000">
                <a:srgbClr val="B41510"/>
              </a:gs>
              <a:gs pos="0">
                <a:srgbClr val="E41B14"/>
              </a:gs>
            </a:gsLst>
            <a:lin ang="2700000" scaled="0"/>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汉仪秦川飞影W" panose="00020600040101010101" pitchFamily="18" charset="-122"/>
              <a:ea typeface="汉仪秦川飞影W" panose="00020600040101010101" pitchFamily="18" charset="-122"/>
            </a:endParaRPr>
          </a:p>
        </p:txBody>
      </p:sp>
      <p:sp>
        <p:nvSpPr>
          <p:cNvPr id="65" name="矩形: 圆角 64"/>
          <p:cNvSpPr/>
          <p:nvPr/>
        </p:nvSpPr>
        <p:spPr>
          <a:xfrm>
            <a:off x="6183086" y="2148112"/>
            <a:ext cx="5176864" cy="3599546"/>
          </a:xfrm>
          <a:prstGeom prst="roundRect">
            <a:avLst/>
          </a:prstGeom>
          <a:gradFill>
            <a:gsLst>
              <a:gs pos="100000">
                <a:srgbClr val="B41510"/>
              </a:gs>
              <a:gs pos="0">
                <a:srgbClr val="E41B14"/>
              </a:gs>
            </a:gsLst>
            <a:lin ang="2700000" scaled="0"/>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汉仪秦川飞影W" panose="00020600040101010101" pitchFamily="18" charset="-122"/>
              <a:ea typeface="汉仪秦川飞影W" panose="00020600040101010101" pitchFamily="18" charset="-122"/>
            </a:endParaRPr>
          </a:p>
        </p:txBody>
      </p:sp>
      <p:sp>
        <p:nvSpPr>
          <p:cNvPr id="61" name="矩形 60"/>
          <p:cNvSpPr/>
          <p:nvPr/>
        </p:nvSpPr>
        <p:spPr>
          <a:xfrm>
            <a:off x="1618185" y="2817672"/>
            <a:ext cx="4187373" cy="2259721"/>
          </a:xfrm>
          <a:prstGeom prst="rect">
            <a:avLst/>
          </a:prstGeom>
          <a:ln>
            <a:noFill/>
          </a:ln>
        </p:spPr>
        <p:txBody>
          <a:bodyPr wrap="square" lIns="0" tIns="0" rIns="0" bIns="0">
            <a:spAutoFit/>
          </a:bodyPr>
          <a:lstStyle/>
          <a:p>
            <a:pPr>
              <a:lnSpc>
                <a:spcPct val="150000"/>
              </a:lnSpc>
              <a:defRPr/>
            </a:pPr>
            <a:r>
              <a:rPr lang="en-US" altLang="zh-CN" sz="2000">
                <a:solidFill>
                  <a:srgbClr val="FFFEFB"/>
                </a:solidFill>
                <a:latin typeface="思源黑体 CN Bold" panose="020B0800000000000000" pitchFamily="34" charset="-122"/>
                <a:ea typeface="思源黑体 CN Bold" panose="020B0800000000000000" pitchFamily="34" charset="-122"/>
                <a:sym typeface="+mn-lt"/>
              </a:rPr>
              <a:t>11</a:t>
            </a:r>
            <a:r>
              <a:rPr lang="zh-CN" altLang="en-US" sz="2000">
                <a:solidFill>
                  <a:srgbClr val="FFFEFB"/>
                </a:solidFill>
                <a:latin typeface="思源黑体 CN Bold" panose="020B0800000000000000" pitchFamily="34" charset="-122"/>
                <a:ea typeface="思源黑体 CN Bold" panose="020B0800000000000000" pitchFamily="34" charset="-122"/>
                <a:sym typeface="+mn-lt"/>
              </a:rPr>
              <a:t>、王建安视察拒陪同</a:t>
            </a:r>
          </a:p>
          <a:p>
            <a:pPr>
              <a:lnSpc>
                <a:spcPct val="150000"/>
              </a:lnSpc>
              <a:defRPr/>
            </a:pPr>
            <a:r>
              <a:rPr lang="en-US" altLang="zh-CN" sz="2000">
                <a:solidFill>
                  <a:srgbClr val="FFFEFB"/>
                </a:solidFill>
                <a:latin typeface="思源黑体 CN Bold" panose="020B0800000000000000" pitchFamily="34" charset="-122"/>
                <a:ea typeface="思源黑体 CN Bold" panose="020B0800000000000000" pitchFamily="34" charset="-122"/>
                <a:sym typeface="+mn-lt"/>
              </a:rPr>
              <a:t>12</a:t>
            </a:r>
            <a:r>
              <a:rPr lang="zh-CN" altLang="en-US" sz="2000">
                <a:solidFill>
                  <a:srgbClr val="FFFEFB"/>
                </a:solidFill>
                <a:latin typeface="思源黑体 CN Bold" panose="020B0800000000000000" pitchFamily="34" charset="-122"/>
                <a:ea typeface="思源黑体 CN Bold" panose="020B0800000000000000" pitchFamily="34" charset="-122"/>
                <a:sym typeface="+mn-lt"/>
              </a:rPr>
              <a:t>、公务用车岂能接娃娃放学</a:t>
            </a:r>
          </a:p>
          <a:p>
            <a:pPr>
              <a:lnSpc>
                <a:spcPct val="150000"/>
              </a:lnSpc>
              <a:defRPr/>
            </a:pPr>
            <a:r>
              <a:rPr lang="en-US" altLang="zh-CN" sz="2000">
                <a:solidFill>
                  <a:srgbClr val="FFFEFB"/>
                </a:solidFill>
                <a:latin typeface="思源黑体 CN Bold" panose="020B0800000000000000" pitchFamily="34" charset="-122"/>
                <a:ea typeface="思源黑体 CN Bold" panose="020B0800000000000000" pitchFamily="34" charset="-122"/>
                <a:sym typeface="+mn-lt"/>
              </a:rPr>
              <a:t>13</a:t>
            </a:r>
            <a:r>
              <a:rPr lang="zh-CN" altLang="en-US" sz="2000">
                <a:solidFill>
                  <a:srgbClr val="FFFEFB"/>
                </a:solidFill>
                <a:latin typeface="思源黑体 CN Bold" panose="020B0800000000000000" pitchFamily="34" charset="-122"/>
                <a:ea typeface="思源黑体 CN Bold" panose="020B0800000000000000" pitchFamily="34" charset="-122"/>
                <a:sym typeface="+mn-lt"/>
              </a:rPr>
              <a:t>、吴永光下雨不准用车</a:t>
            </a:r>
          </a:p>
          <a:p>
            <a:pPr>
              <a:lnSpc>
                <a:spcPct val="150000"/>
              </a:lnSpc>
              <a:defRPr/>
            </a:pPr>
            <a:r>
              <a:rPr lang="en-US" altLang="zh-CN" sz="2000">
                <a:solidFill>
                  <a:srgbClr val="FFFEFB"/>
                </a:solidFill>
                <a:latin typeface="思源黑体 CN Bold" panose="020B0800000000000000" pitchFamily="34" charset="-122"/>
                <a:ea typeface="思源黑体 CN Bold" panose="020B0800000000000000" pitchFamily="34" charset="-122"/>
                <a:sym typeface="+mn-lt"/>
              </a:rPr>
              <a:t>14</a:t>
            </a:r>
            <a:r>
              <a:rPr lang="zh-CN" altLang="en-US" sz="2000">
                <a:solidFill>
                  <a:srgbClr val="FFFEFB"/>
                </a:solidFill>
                <a:latin typeface="思源黑体 CN Bold" panose="020B0800000000000000" pitchFamily="34" charset="-122"/>
                <a:ea typeface="思源黑体 CN Bold" panose="020B0800000000000000" pitchFamily="34" charset="-122"/>
                <a:sym typeface="+mn-lt"/>
              </a:rPr>
              <a:t>、吴德峰走后门没门</a:t>
            </a:r>
          </a:p>
          <a:p>
            <a:pPr>
              <a:lnSpc>
                <a:spcPct val="150000"/>
              </a:lnSpc>
              <a:defRPr/>
            </a:pPr>
            <a:r>
              <a:rPr lang="en-US" altLang="zh-CN" sz="2000">
                <a:solidFill>
                  <a:srgbClr val="FFFEFB"/>
                </a:solidFill>
                <a:latin typeface="思源黑体 CN Bold" panose="020B0800000000000000" pitchFamily="34" charset="-122"/>
                <a:ea typeface="思源黑体 CN Bold" panose="020B0800000000000000" pitchFamily="34" charset="-122"/>
                <a:sym typeface="+mn-lt"/>
              </a:rPr>
              <a:t>15</a:t>
            </a:r>
            <a:r>
              <a:rPr lang="zh-CN" altLang="en-US" sz="2000">
                <a:solidFill>
                  <a:srgbClr val="FFFEFB"/>
                </a:solidFill>
                <a:latin typeface="思源黑体 CN Bold" panose="020B0800000000000000" pitchFamily="34" charset="-122"/>
                <a:ea typeface="思源黑体 CN Bold" panose="020B0800000000000000" pitchFamily="34" charset="-122"/>
                <a:sym typeface="+mn-lt"/>
              </a:rPr>
              <a:t>、梁斌三次辞官的故事</a:t>
            </a:r>
          </a:p>
        </p:txBody>
      </p:sp>
      <p:sp>
        <p:nvSpPr>
          <p:cNvPr id="62" name="矩形 61"/>
          <p:cNvSpPr/>
          <p:nvPr/>
        </p:nvSpPr>
        <p:spPr>
          <a:xfrm>
            <a:off x="6611099" y="2818025"/>
            <a:ext cx="4855188" cy="2259721"/>
          </a:xfrm>
          <a:prstGeom prst="rect">
            <a:avLst/>
          </a:prstGeom>
          <a:ln>
            <a:noFill/>
          </a:ln>
        </p:spPr>
        <p:txBody>
          <a:bodyPr wrap="square" lIns="0" tIns="0" rIns="0" bIns="0">
            <a:spAutoFit/>
          </a:bodyPr>
          <a:lstStyle/>
          <a:p>
            <a:pPr>
              <a:lnSpc>
                <a:spcPct val="150000"/>
              </a:lnSpc>
              <a:defRPr/>
            </a:pPr>
            <a:r>
              <a:rPr lang="en-US" altLang="zh-CN" sz="2000">
                <a:solidFill>
                  <a:srgbClr val="FFFEFB"/>
                </a:solidFill>
                <a:latin typeface="思源黑体 CN Bold" panose="020B0800000000000000" pitchFamily="34" charset="-122"/>
                <a:ea typeface="思源黑体 CN Bold" panose="020B0800000000000000" pitchFamily="34" charset="-122"/>
                <a:sym typeface="+mn-lt"/>
              </a:rPr>
              <a:t>16</a:t>
            </a:r>
            <a:r>
              <a:rPr lang="zh-CN" altLang="en-US" sz="2000">
                <a:solidFill>
                  <a:srgbClr val="FFFEFB"/>
                </a:solidFill>
                <a:latin typeface="思源黑体 CN Bold" panose="020B0800000000000000" pitchFamily="34" charset="-122"/>
                <a:ea typeface="思源黑体 CN Bold" panose="020B0800000000000000" pitchFamily="34" charset="-122"/>
                <a:sym typeface="+mn-lt"/>
              </a:rPr>
              <a:t>、王树声“收购”家乡送的茶</a:t>
            </a:r>
          </a:p>
          <a:p>
            <a:pPr>
              <a:lnSpc>
                <a:spcPct val="150000"/>
              </a:lnSpc>
              <a:defRPr/>
            </a:pPr>
            <a:r>
              <a:rPr lang="en-US" altLang="zh-CN" sz="2000">
                <a:solidFill>
                  <a:srgbClr val="FFFEFB"/>
                </a:solidFill>
                <a:latin typeface="思源黑体 CN Bold" panose="020B0800000000000000" pitchFamily="34" charset="-122"/>
                <a:ea typeface="思源黑体 CN Bold" panose="020B0800000000000000" pitchFamily="34" charset="-122"/>
                <a:sym typeface="+mn-lt"/>
              </a:rPr>
              <a:t>17</a:t>
            </a:r>
            <a:r>
              <a:rPr lang="zh-CN" altLang="en-US" sz="2000">
                <a:solidFill>
                  <a:srgbClr val="FFFEFB"/>
                </a:solidFill>
                <a:latin typeface="思源黑体 CN Bold" panose="020B0800000000000000" pitchFamily="34" charset="-122"/>
                <a:ea typeface="思源黑体 CN Bold" panose="020B0800000000000000" pitchFamily="34" charset="-122"/>
                <a:sym typeface="+mn-lt"/>
              </a:rPr>
              <a:t>、董必武为六角钱写检讨	</a:t>
            </a:r>
          </a:p>
          <a:p>
            <a:pPr>
              <a:lnSpc>
                <a:spcPct val="150000"/>
              </a:lnSpc>
              <a:defRPr/>
            </a:pPr>
            <a:r>
              <a:rPr lang="en-US" altLang="zh-CN" sz="2000">
                <a:solidFill>
                  <a:srgbClr val="FFFEFB"/>
                </a:solidFill>
                <a:latin typeface="思源黑体 CN Bold" panose="020B0800000000000000" pitchFamily="34" charset="-122"/>
                <a:ea typeface="思源黑体 CN Bold" panose="020B0800000000000000" pitchFamily="34" charset="-122"/>
                <a:sym typeface="+mn-lt"/>
              </a:rPr>
              <a:t>18</a:t>
            </a:r>
            <a:r>
              <a:rPr lang="zh-CN" altLang="en-US" sz="2000">
                <a:solidFill>
                  <a:srgbClr val="FFFEFB"/>
                </a:solidFill>
                <a:latin typeface="思源黑体 CN Bold" panose="020B0800000000000000" pitchFamily="34" charset="-122"/>
                <a:ea typeface="思源黑体 CN Bold" panose="020B0800000000000000" pitchFamily="34" charset="-122"/>
                <a:sym typeface="+mn-lt"/>
              </a:rPr>
              <a:t>、嫌夫人帽子买贵董必武作自我批评	</a:t>
            </a:r>
          </a:p>
          <a:p>
            <a:pPr>
              <a:lnSpc>
                <a:spcPct val="150000"/>
              </a:lnSpc>
              <a:defRPr/>
            </a:pPr>
            <a:r>
              <a:rPr lang="en-US" altLang="zh-CN" sz="2000">
                <a:solidFill>
                  <a:srgbClr val="FFFEFB"/>
                </a:solidFill>
                <a:latin typeface="思源黑体 CN Bold" panose="020B0800000000000000" pitchFamily="34" charset="-122"/>
                <a:ea typeface="思源黑体 CN Bold" panose="020B0800000000000000" pitchFamily="34" charset="-122"/>
                <a:sym typeface="+mn-lt"/>
              </a:rPr>
              <a:t>19</a:t>
            </a:r>
            <a:r>
              <a:rPr lang="zh-CN" altLang="en-US" sz="2000">
                <a:solidFill>
                  <a:srgbClr val="FFFEFB"/>
                </a:solidFill>
                <a:latin typeface="思源黑体 CN Bold" panose="020B0800000000000000" pitchFamily="34" charset="-122"/>
                <a:ea typeface="思源黑体 CN Bold" panose="020B0800000000000000" pitchFamily="34" charset="-122"/>
                <a:sym typeface="+mn-lt"/>
              </a:rPr>
              <a:t>、彭德怀的“特权”	</a:t>
            </a:r>
          </a:p>
          <a:p>
            <a:pPr>
              <a:lnSpc>
                <a:spcPct val="150000"/>
              </a:lnSpc>
              <a:defRPr/>
            </a:pPr>
            <a:r>
              <a:rPr lang="en-US" altLang="zh-CN" sz="2000">
                <a:solidFill>
                  <a:srgbClr val="FFFEFB"/>
                </a:solidFill>
                <a:latin typeface="思源黑体 CN Bold" panose="020B0800000000000000" pitchFamily="34" charset="-122"/>
                <a:ea typeface="思源黑体 CN Bold" panose="020B0800000000000000" pitchFamily="34" charset="-122"/>
                <a:sym typeface="+mn-lt"/>
              </a:rPr>
              <a:t>20</a:t>
            </a:r>
            <a:r>
              <a:rPr lang="zh-CN" altLang="en-US" sz="2000">
                <a:solidFill>
                  <a:srgbClr val="FFFEFB"/>
                </a:solidFill>
                <a:latin typeface="思源黑体 CN Bold" panose="020B0800000000000000" pitchFamily="34" charset="-122"/>
                <a:ea typeface="思源黑体 CN Bold" panose="020B0800000000000000" pitchFamily="34" charset="-122"/>
                <a:sym typeface="+mn-lt"/>
              </a:rPr>
              <a:t>、贺炳炎探亲“三辞刘专员”</a:t>
            </a:r>
          </a:p>
        </p:txBody>
      </p:sp>
      <p:pic>
        <p:nvPicPr>
          <p:cNvPr id="68" name="图片 67"/>
          <p:cNvPicPr>
            <a:picLocks noChangeAspect="1"/>
          </p:cNvPicPr>
          <p:nvPr/>
        </p:nvPicPr>
        <p:blipFill>
          <a:blip r:embed="rId6" cstate="email">
            <a:duotone>
              <a:schemeClr val="accent4">
                <a:shade val="45000"/>
                <a:satMod val="135000"/>
              </a:schemeClr>
              <a:prstClr val="white"/>
            </a:duotone>
            <a:extLst>
              <a:ext uri="{BEBA8EAE-BF5A-486C-A8C5-ECC9F3942E4B}">
                <a14:imgProps xmlns:a14="http://schemas.microsoft.com/office/drawing/2010/main">
                  <a14:imgLayer>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10493829" y="2488073"/>
            <a:ext cx="580572" cy="476899"/>
          </a:xfrm>
          <a:prstGeom prst="rect">
            <a:avLst/>
          </a:prstGeom>
        </p:spPr>
      </p:pic>
      <p:pic>
        <p:nvPicPr>
          <p:cNvPr id="69" name="图片 68"/>
          <p:cNvPicPr>
            <a:picLocks noChangeAspect="1"/>
          </p:cNvPicPr>
          <p:nvPr/>
        </p:nvPicPr>
        <p:blipFill>
          <a:blip r:embed="rId6" cstate="email">
            <a:duotone>
              <a:schemeClr val="accent4">
                <a:shade val="45000"/>
                <a:satMod val="135000"/>
              </a:schemeClr>
              <a:prstClr val="white"/>
            </a:duotone>
            <a:extLst>
              <a:ext uri="{BEBA8EAE-BF5A-486C-A8C5-ECC9F3942E4B}">
                <a14:imgProps xmlns:a14="http://schemas.microsoft.com/office/drawing/2010/main">
                  <a14:imgLayer>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5283200" y="2488073"/>
            <a:ext cx="580572" cy="476899"/>
          </a:xfrm>
          <a:prstGeom prst="rect">
            <a:avLst/>
          </a:prstGeom>
        </p:spPr>
      </p:pic>
      <p:sp>
        <p:nvSpPr>
          <p:cNvPr id="17" name="矩形: 圆角 16"/>
          <p:cNvSpPr/>
          <p:nvPr/>
        </p:nvSpPr>
        <p:spPr>
          <a:xfrm>
            <a:off x="2132349" y="5529943"/>
            <a:ext cx="2576269" cy="72572"/>
          </a:xfrm>
          <a:prstGeom prst="roundRect">
            <a:avLst>
              <a:gd name="adj" fmla="val 50000"/>
            </a:avLst>
          </a:prstGeom>
          <a:gradFill flip="none" rotWithShape="1">
            <a:gsLst>
              <a:gs pos="0">
                <a:srgbClr val="FEFDE9"/>
              </a:gs>
              <a:gs pos="70000">
                <a:srgbClr val="FFFAE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圆角 70"/>
          <p:cNvSpPr/>
          <p:nvPr/>
        </p:nvSpPr>
        <p:spPr>
          <a:xfrm>
            <a:off x="7483384" y="5529943"/>
            <a:ext cx="2576269" cy="72572"/>
          </a:xfrm>
          <a:prstGeom prst="roundRect">
            <a:avLst>
              <a:gd name="adj" fmla="val 50000"/>
            </a:avLst>
          </a:prstGeom>
          <a:gradFill flip="none" rotWithShape="1">
            <a:gsLst>
              <a:gs pos="0">
                <a:srgbClr val="FEFDE9"/>
              </a:gs>
              <a:gs pos="70000">
                <a:srgbClr val="FFFAE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7" name="图片 6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5256959"/>
            <a:ext cx="6368143" cy="1601041"/>
          </a:xfrm>
          <a:custGeom>
            <a:avLst/>
            <a:gdLst>
              <a:gd name="connsiteX0" fmla="*/ 0 w 6368143"/>
              <a:gd name="connsiteY0" fmla="*/ 0 h 1601041"/>
              <a:gd name="connsiteX1" fmla="*/ 6368143 w 6368143"/>
              <a:gd name="connsiteY1" fmla="*/ 0 h 1601041"/>
              <a:gd name="connsiteX2" fmla="*/ 6368143 w 6368143"/>
              <a:gd name="connsiteY2" fmla="*/ 1601041 h 1601041"/>
              <a:gd name="connsiteX3" fmla="*/ 0 w 6368143"/>
              <a:gd name="connsiteY3" fmla="*/ 1601041 h 1601041"/>
            </a:gdLst>
            <a:ahLst/>
            <a:cxnLst>
              <a:cxn ang="0">
                <a:pos x="connsiteX0" y="connsiteY0"/>
              </a:cxn>
              <a:cxn ang="0">
                <a:pos x="connsiteX1" y="connsiteY1"/>
              </a:cxn>
              <a:cxn ang="0">
                <a:pos x="connsiteX2" y="connsiteY2"/>
              </a:cxn>
              <a:cxn ang="0">
                <a:pos x="connsiteX3" y="connsiteY3"/>
              </a:cxn>
            </a:cxnLst>
            <a:rect l="l" t="t" r="r" b="b"/>
            <a:pathLst>
              <a:path w="6368143" h="1601041">
                <a:moveTo>
                  <a:pt x="0" y="0"/>
                </a:moveTo>
                <a:lnTo>
                  <a:pt x="6368143" y="0"/>
                </a:lnTo>
                <a:lnTo>
                  <a:pt x="6368143" y="1601041"/>
                </a:lnTo>
                <a:lnTo>
                  <a:pt x="0" y="1601041"/>
                </a:ln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decel="100000" fill="hold" grpId="0" nodeType="with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stCondLst>
                                            <p:cond delay="0"/>
                                          </p:stCondLst>
                                        </p:cTn>
                                        <p:tgtEl>
                                          <p:spTgt spid="89"/>
                                        </p:tgtEl>
                                      </p:cBhvr>
                                    </p:animEffect>
                                    <p:anim to="0" calcmode="lin" valueType="num">
                                      <p:cBhvr>
                                        <p:cTn id="8" dur="500" fill="hold">
                                          <p:stCondLst>
                                            <p:cond delay="0"/>
                                          </p:stCondLst>
                                        </p:cTn>
                                        <p:tgtEl>
                                          <p:spTgt spid="89"/>
                                        </p:tgtEl>
                                        <p:attrNameLst>
                                          <p:attrName>ppt_x</p:attrName>
                                        </p:attrNameLst>
                                      </p:cBhvr>
                                      <p:tavLst>
                                        <p:tav tm="0">
                                          <p:val>
                                            <p:strVal val="#ppt_x-.05"/>
                                          </p:val>
                                        </p:tav>
                                        <p:tav tm="100000">
                                          <p:val>
                                            <p:strVal val="#ppt_x"/>
                                          </p:val>
                                        </p:tav>
                                      </p:tavLst>
                                    </p:anim>
                                  </p:childTnLst>
                                </p:cTn>
                              </p:par>
                              <p:par>
                                <p:cTn id="9" presetID="10" presetClass="entr" presetSubtype="0" decel="100000" fill="hold" nodeType="with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500">
                                          <p:stCondLst>
                                            <p:cond delay="0"/>
                                          </p:stCondLst>
                                        </p:cTn>
                                        <p:tgtEl>
                                          <p:spTgt spid="56"/>
                                        </p:tgtEl>
                                      </p:cBhvr>
                                    </p:animEffect>
                                    <p:anim to="0" calcmode="lin" valueType="num">
                                      <p:cBhvr>
                                        <p:cTn id="12" dur="500" fill="hold">
                                          <p:stCondLst>
                                            <p:cond delay="0"/>
                                          </p:stCondLst>
                                        </p:cTn>
                                        <p:tgtEl>
                                          <p:spTgt spid="56"/>
                                        </p:tgtEl>
                                        <p:attrNameLst>
                                          <p:attrName>ppt_x</p:attrName>
                                        </p:attrNameLst>
                                      </p:cBhvr>
                                      <p:tavLst>
                                        <p:tav tm="0">
                                          <p:val>
                                            <p:strVal val="#ppt_x-.05"/>
                                          </p:val>
                                        </p:tav>
                                        <p:tav tm="100000">
                                          <p:val>
                                            <p:strVal val="#ppt_x"/>
                                          </p:val>
                                        </p:tav>
                                      </p:tavLst>
                                    </p:anim>
                                  </p:childTnLst>
                                </p:cTn>
                              </p:par>
                              <p:par>
                                <p:cTn id="13" presetID="10" presetClass="entr" presetSubtype="0" decel="100000" fill="hold" grpId="0" nodeType="with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fade">
                                      <p:cBhvr>
                                        <p:cTn id="15" dur="500">
                                          <p:stCondLst>
                                            <p:cond delay="0"/>
                                          </p:stCondLst>
                                        </p:cTn>
                                        <p:tgtEl>
                                          <p:spTgt spid="60"/>
                                        </p:tgtEl>
                                      </p:cBhvr>
                                    </p:animEffect>
                                    <p:anim to="0" calcmode="lin" valueType="num">
                                      <p:cBhvr>
                                        <p:cTn id="16" dur="500" fill="hold">
                                          <p:stCondLst>
                                            <p:cond delay="0"/>
                                          </p:stCondLst>
                                        </p:cTn>
                                        <p:tgtEl>
                                          <p:spTgt spid="60"/>
                                        </p:tgtEl>
                                        <p:attrNameLst>
                                          <p:attrName>ppt_x</p:attrName>
                                        </p:attrNameLst>
                                      </p:cBhvr>
                                      <p:tavLst>
                                        <p:tav tm="0">
                                          <p:val>
                                            <p:strVal val="#ppt_x-.05"/>
                                          </p:val>
                                        </p:tav>
                                        <p:tav tm="100000">
                                          <p:val>
                                            <p:strVal val="#ppt_x"/>
                                          </p:val>
                                        </p:tav>
                                      </p:tavLst>
                                    </p:anim>
                                  </p:childTnLst>
                                </p:cTn>
                              </p:par>
                              <p:par>
                                <p:cTn id="17" presetID="10" presetClass="entr" presetSubtype="0" fill="hold" nodeType="withEffect">
                                  <p:stCondLst>
                                    <p:cond delay="0"/>
                                  </p:stCondLst>
                                  <p:iterate type="wd">
                                    <p:tmPct val="10000"/>
                                  </p:iterate>
                                  <p:childTnLst>
                                    <p:set>
                                      <p:cBhvr>
                                        <p:cTn id="18" dur="1" fill="hold">
                                          <p:stCondLst>
                                            <p:cond delay="0"/>
                                          </p:stCondLst>
                                        </p:cTn>
                                        <p:tgtEl>
                                          <p:spTgt spid="40"/>
                                        </p:tgtEl>
                                        <p:attrNameLst>
                                          <p:attrName>style.visibility</p:attrName>
                                        </p:attrNameLst>
                                      </p:cBhvr>
                                      <p:to>
                                        <p:strVal val="visible"/>
                                      </p:to>
                                    </p:set>
                                    <p:anim to="0" calcmode="lin" valueType="num">
                                      <p:cBhvr>
                                        <p:cTn id="19" dur="500" decel="100000" fill="hold">
                                          <p:stCondLst>
                                            <p:cond delay="0"/>
                                          </p:stCondLst>
                                        </p:cTn>
                                        <p:tgtEl>
                                          <p:spTgt spid="40"/>
                                        </p:tgtEl>
                                        <p:attrNameLst>
                                          <p:attrName>ppt_y</p:attrName>
                                        </p:attrNameLst>
                                      </p:cBhvr>
                                      <p:tavLst>
                                        <p:tav tm="0">
                                          <p:val>
                                            <p:strVal val="ppt_y-0.02"/>
                                          </p:val>
                                        </p:tav>
                                        <p:tav tm="100000">
                                          <p:val>
                                            <p:strVal val="#ppt_y"/>
                                          </p:val>
                                        </p:tav>
                                      </p:tavLst>
                                    </p:anim>
                                    <p:animEffect transition="in" filter="fade">
                                      <p:cBhvr>
                                        <p:cTn id="20" dur="500">
                                          <p:stCondLst>
                                            <p:cond delay="0"/>
                                          </p:stCondLst>
                                        </p:cTn>
                                        <p:tgtEl>
                                          <p:spTgt spid="40"/>
                                        </p:tgtEl>
                                      </p:cBhvr>
                                    </p:animEffect>
                                    <p:animScale>
                                      <p:cBhvr>
                                        <p:cTn id="21" dur="500" decel="100000" fill="hold">
                                          <p:stCondLst>
                                            <p:cond delay="0"/>
                                          </p:stCondLst>
                                        </p:cTn>
                                        <p:tgtEl>
                                          <p:spTgt spid="40"/>
                                        </p:tgtEl>
                                      </p:cBhvr>
                                      <p:by x="100000" y="100000"/>
                                      <p:from x="110000" y="110000"/>
                                      <p:to x="100000" y="100000"/>
                                    </p:animScale>
                                  </p:childTnLst>
                                </p:cTn>
                              </p:par>
                              <p:par>
                                <p:cTn id="22" presetID="10" presetClass="entr" presetSubtype="0" fill="hold" grpId="0" nodeType="withEffect">
                                  <p:stCondLst>
                                    <p:cond delay="0"/>
                                  </p:stCondLst>
                                  <p:iterate type="wd">
                                    <p:tmPct val="10000"/>
                                  </p:iterate>
                                  <p:childTnLst>
                                    <p:set>
                                      <p:cBhvr>
                                        <p:cTn id="23" dur="1" fill="hold">
                                          <p:stCondLst>
                                            <p:cond delay="0"/>
                                          </p:stCondLst>
                                        </p:cTn>
                                        <p:tgtEl>
                                          <p:spTgt spid="11"/>
                                        </p:tgtEl>
                                        <p:attrNameLst>
                                          <p:attrName>style.visibility</p:attrName>
                                        </p:attrNameLst>
                                      </p:cBhvr>
                                      <p:to>
                                        <p:strVal val="visible"/>
                                      </p:to>
                                    </p:set>
                                    <p:anim to="0" calcmode="lin" valueType="num">
                                      <p:cBhvr>
                                        <p:cTn id="24" dur="500" decel="100000" fill="hold">
                                          <p:stCondLst>
                                            <p:cond delay="0"/>
                                          </p:stCondLst>
                                        </p:cTn>
                                        <p:tgtEl>
                                          <p:spTgt spid="11"/>
                                        </p:tgtEl>
                                        <p:attrNameLst>
                                          <p:attrName>ppt_y</p:attrName>
                                        </p:attrNameLst>
                                      </p:cBhvr>
                                      <p:tavLst>
                                        <p:tav tm="0">
                                          <p:val>
                                            <p:strVal val="ppt_y-0.02"/>
                                          </p:val>
                                        </p:tav>
                                        <p:tav tm="100000">
                                          <p:val>
                                            <p:strVal val="#ppt_y"/>
                                          </p:val>
                                        </p:tav>
                                      </p:tavLst>
                                    </p:anim>
                                    <p:animEffect transition="in" filter="fade">
                                      <p:cBhvr>
                                        <p:cTn id="25" dur="500">
                                          <p:stCondLst>
                                            <p:cond delay="0"/>
                                          </p:stCondLst>
                                        </p:cTn>
                                        <p:tgtEl>
                                          <p:spTgt spid="11"/>
                                        </p:tgtEl>
                                      </p:cBhvr>
                                    </p:animEffect>
                                    <p:animScale>
                                      <p:cBhvr>
                                        <p:cTn id="26" dur="500" decel="100000" fill="hold">
                                          <p:stCondLst>
                                            <p:cond delay="0"/>
                                          </p:stCondLst>
                                        </p:cTn>
                                        <p:tgtEl>
                                          <p:spTgt spid="11"/>
                                        </p:tgtEl>
                                      </p:cBhvr>
                                      <p:by x="100000" y="100000"/>
                                      <p:from x="110000" y="110000"/>
                                      <p:to x="100000" y="100000"/>
                                    </p:animScale>
                                  </p:childTnLst>
                                </p:cTn>
                              </p:par>
                              <p:par>
                                <p:cTn id="27" presetID="10" presetClass="entr" presetSubtype="0" fill="hold" grpId="0" nodeType="withEffect">
                                  <p:stCondLst>
                                    <p:cond delay="0"/>
                                  </p:stCondLst>
                                  <p:iterate type="wd">
                                    <p:tmPct val="10000"/>
                                  </p:iterate>
                                  <p:childTnLst>
                                    <p:set>
                                      <p:cBhvr>
                                        <p:cTn id="28" dur="1" fill="hold">
                                          <p:stCondLst>
                                            <p:cond delay="0"/>
                                          </p:stCondLst>
                                        </p:cTn>
                                        <p:tgtEl>
                                          <p:spTgt spid="65"/>
                                        </p:tgtEl>
                                        <p:attrNameLst>
                                          <p:attrName>style.visibility</p:attrName>
                                        </p:attrNameLst>
                                      </p:cBhvr>
                                      <p:to>
                                        <p:strVal val="visible"/>
                                      </p:to>
                                    </p:set>
                                    <p:anim to="0" calcmode="lin" valueType="num">
                                      <p:cBhvr>
                                        <p:cTn id="29" dur="500" decel="100000" fill="hold">
                                          <p:stCondLst>
                                            <p:cond delay="0"/>
                                          </p:stCondLst>
                                        </p:cTn>
                                        <p:tgtEl>
                                          <p:spTgt spid="65"/>
                                        </p:tgtEl>
                                        <p:attrNameLst>
                                          <p:attrName>ppt_y</p:attrName>
                                        </p:attrNameLst>
                                      </p:cBhvr>
                                      <p:tavLst>
                                        <p:tav tm="0">
                                          <p:val>
                                            <p:strVal val="ppt_y-0.02"/>
                                          </p:val>
                                        </p:tav>
                                        <p:tav tm="100000">
                                          <p:val>
                                            <p:strVal val="#ppt_y"/>
                                          </p:val>
                                        </p:tav>
                                      </p:tavLst>
                                    </p:anim>
                                    <p:animEffect transition="in" filter="fade">
                                      <p:cBhvr>
                                        <p:cTn id="30" dur="500">
                                          <p:stCondLst>
                                            <p:cond delay="0"/>
                                          </p:stCondLst>
                                        </p:cTn>
                                        <p:tgtEl>
                                          <p:spTgt spid="65"/>
                                        </p:tgtEl>
                                      </p:cBhvr>
                                    </p:animEffect>
                                    <p:animScale>
                                      <p:cBhvr>
                                        <p:cTn id="31" dur="500" decel="100000" fill="hold">
                                          <p:stCondLst>
                                            <p:cond delay="0"/>
                                          </p:stCondLst>
                                        </p:cTn>
                                        <p:tgtEl>
                                          <p:spTgt spid="65"/>
                                        </p:tgtEl>
                                      </p:cBhvr>
                                      <p:by x="100000" y="100000"/>
                                      <p:from x="110000" y="110000"/>
                                      <p:to x="100000" y="100000"/>
                                    </p:animScale>
                                  </p:childTnLst>
                                </p:cTn>
                              </p:par>
                              <p:par>
                                <p:cTn id="32" presetID="10" presetClass="entr" presetSubtype="0" fill="hold" nodeType="withEffect">
                                  <p:stCondLst>
                                    <p:cond delay="0"/>
                                  </p:stCondLst>
                                  <p:iterate type="wd">
                                    <p:tmPct val="10000"/>
                                  </p:iterate>
                                  <p:childTnLst>
                                    <p:set>
                                      <p:cBhvr>
                                        <p:cTn id="33" dur="1" fill="hold">
                                          <p:stCondLst>
                                            <p:cond delay="0"/>
                                          </p:stCondLst>
                                        </p:cTn>
                                        <p:tgtEl>
                                          <p:spTgt spid="68"/>
                                        </p:tgtEl>
                                        <p:attrNameLst>
                                          <p:attrName>style.visibility</p:attrName>
                                        </p:attrNameLst>
                                      </p:cBhvr>
                                      <p:to>
                                        <p:strVal val="visible"/>
                                      </p:to>
                                    </p:set>
                                    <p:anim to="0" calcmode="lin" valueType="num">
                                      <p:cBhvr>
                                        <p:cTn id="34" dur="500" decel="100000" fill="hold">
                                          <p:stCondLst>
                                            <p:cond delay="0"/>
                                          </p:stCondLst>
                                        </p:cTn>
                                        <p:tgtEl>
                                          <p:spTgt spid="68"/>
                                        </p:tgtEl>
                                        <p:attrNameLst>
                                          <p:attrName>ppt_y</p:attrName>
                                        </p:attrNameLst>
                                      </p:cBhvr>
                                      <p:tavLst>
                                        <p:tav tm="0">
                                          <p:val>
                                            <p:strVal val="ppt_y-0.02"/>
                                          </p:val>
                                        </p:tav>
                                        <p:tav tm="100000">
                                          <p:val>
                                            <p:strVal val="#ppt_y"/>
                                          </p:val>
                                        </p:tav>
                                      </p:tavLst>
                                    </p:anim>
                                    <p:animEffect transition="in" filter="fade">
                                      <p:cBhvr>
                                        <p:cTn id="35" dur="500">
                                          <p:stCondLst>
                                            <p:cond delay="0"/>
                                          </p:stCondLst>
                                        </p:cTn>
                                        <p:tgtEl>
                                          <p:spTgt spid="68"/>
                                        </p:tgtEl>
                                      </p:cBhvr>
                                    </p:animEffect>
                                    <p:animScale>
                                      <p:cBhvr>
                                        <p:cTn id="36" dur="500" decel="100000" fill="hold">
                                          <p:stCondLst>
                                            <p:cond delay="0"/>
                                          </p:stCondLst>
                                        </p:cTn>
                                        <p:tgtEl>
                                          <p:spTgt spid="68"/>
                                        </p:tgtEl>
                                      </p:cBhvr>
                                      <p:by x="100000" y="100000"/>
                                      <p:from x="110000" y="110000"/>
                                      <p:to x="100000" y="100000"/>
                                    </p:animScale>
                                  </p:childTnLst>
                                </p:cTn>
                              </p:par>
                              <p:par>
                                <p:cTn id="37" presetID="10" presetClass="entr" presetSubtype="0" fill="hold" nodeType="withEffect">
                                  <p:stCondLst>
                                    <p:cond delay="0"/>
                                  </p:stCondLst>
                                  <p:iterate type="wd">
                                    <p:tmPct val="10000"/>
                                  </p:iterate>
                                  <p:childTnLst>
                                    <p:set>
                                      <p:cBhvr>
                                        <p:cTn id="38" dur="1" fill="hold">
                                          <p:stCondLst>
                                            <p:cond delay="0"/>
                                          </p:stCondLst>
                                        </p:cTn>
                                        <p:tgtEl>
                                          <p:spTgt spid="69"/>
                                        </p:tgtEl>
                                        <p:attrNameLst>
                                          <p:attrName>style.visibility</p:attrName>
                                        </p:attrNameLst>
                                      </p:cBhvr>
                                      <p:to>
                                        <p:strVal val="visible"/>
                                      </p:to>
                                    </p:set>
                                    <p:anim to="0" calcmode="lin" valueType="num">
                                      <p:cBhvr>
                                        <p:cTn id="39" dur="500" decel="100000" fill="hold">
                                          <p:stCondLst>
                                            <p:cond delay="0"/>
                                          </p:stCondLst>
                                        </p:cTn>
                                        <p:tgtEl>
                                          <p:spTgt spid="69"/>
                                        </p:tgtEl>
                                        <p:attrNameLst>
                                          <p:attrName>ppt_y</p:attrName>
                                        </p:attrNameLst>
                                      </p:cBhvr>
                                      <p:tavLst>
                                        <p:tav tm="0">
                                          <p:val>
                                            <p:strVal val="ppt_y-0.02"/>
                                          </p:val>
                                        </p:tav>
                                        <p:tav tm="100000">
                                          <p:val>
                                            <p:strVal val="#ppt_y"/>
                                          </p:val>
                                        </p:tav>
                                      </p:tavLst>
                                    </p:anim>
                                    <p:animEffect transition="in" filter="fade">
                                      <p:cBhvr>
                                        <p:cTn id="40" dur="500">
                                          <p:stCondLst>
                                            <p:cond delay="0"/>
                                          </p:stCondLst>
                                        </p:cTn>
                                        <p:tgtEl>
                                          <p:spTgt spid="69"/>
                                        </p:tgtEl>
                                      </p:cBhvr>
                                    </p:animEffect>
                                    <p:animScale>
                                      <p:cBhvr>
                                        <p:cTn id="41" dur="500" decel="100000" fill="hold">
                                          <p:stCondLst>
                                            <p:cond delay="0"/>
                                          </p:stCondLst>
                                        </p:cTn>
                                        <p:tgtEl>
                                          <p:spTgt spid="69"/>
                                        </p:tgtEl>
                                      </p:cBhvr>
                                      <p:by x="100000" y="100000"/>
                                      <p:from x="110000" y="110000"/>
                                      <p:to x="100000" y="100000"/>
                                    </p:animScale>
                                  </p:childTnLst>
                                </p:cTn>
                              </p:par>
                              <p:par>
                                <p:cTn id="42" presetID="10" presetClass="entr" presetSubtype="0" fill="hold" grpId="0" nodeType="withEffect">
                                  <p:stCondLst>
                                    <p:cond delay="0"/>
                                  </p:stCondLst>
                                  <p:iterate type="wd">
                                    <p:tmPct val="10000"/>
                                  </p:iterate>
                                  <p:childTnLst>
                                    <p:set>
                                      <p:cBhvr>
                                        <p:cTn id="43" dur="1" fill="hold">
                                          <p:stCondLst>
                                            <p:cond delay="0"/>
                                          </p:stCondLst>
                                        </p:cTn>
                                        <p:tgtEl>
                                          <p:spTgt spid="17"/>
                                        </p:tgtEl>
                                        <p:attrNameLst>
                                          <p:attrName>style.visibility</p:attrName>
                                        </p:attrNameLst>
                                      </p:cBhvr>
                                      <p:to>
                                        <p:strVal val="visible"/>
                                      </p:to>
                                    </p:set>
                                    <p:anim to="0" calcmode="lin" valueType="num">
                                      <p:cBhvr>
                                        <p:cTn id="44" dur="500" decel="100000" fill="hold">
                                          <p:stCondLst>
                                            <p:cond delay="0"/>
                                          </p:stCondLst>
                                        </p:cTn>
                                        <p:tgtEl>
                                          <p:spTgt spid="17"/>
                                        </p:tgtEl>
                                        <p:attrNameLst>
                                          <p:attrName>ppt_y</p:attrName>
                                        </p:attrNameLst>
                                      </p:cBhvr>
                                      <p:tavLst>
                                        <p:tav tm="0">
                                          <p:val>
                                            <p:strVal val="ppt_y-0.02"/>
                                          </p:val>
                                        </p:tav>
                                        <p:tav tm="100000">
                                          <p:val>
                                            <p:strVal val="#ppt_y"/>
                                          </p:val>
                                        </p:tav>
                                      </p:tavLst>
                                    </p:anim>
                                    <p:animEffect transition="in" filter="fade">
                                      <p:cBhvr>
                                        <p:cTn id="45" dur="500">
                                          <p:stCondLst>
                                            <p:cond delay="0"/>
                                          </p:stCondLst>
                                        </p:cTn>
                                        <p:tgtEl>
                                          <p:spTgt spid="17"/>
                                        </p:tgtEl>
                                      </p:cBhvr>
                                    </p:animEffect>
                                    <p:animScale>
                                      <p:cBhvr>
                                        <p:cTn id="46" dur="500" decel="100000" fill="hold">
                                          <p:stCondLst>
                                            <p:cond delay="0"/>
                                          </p:stCondLst>
                                        </p:cTn>
                                        <p:tgtEl>
                                          <p:spTgt spid="17"/>
                                        </p:tgtEl>
                                      </p:cBhvr>
                                      <p:by x="100000" y="100000"/>
                                      <p:from x="110000" y="110000"/>
                                      <p:to x="100000" y="100000"/>
                                    </p:animScale>
                                  </p:childTnLst>
                                </p:cTn>
                              </p:par>
                              <p:par>
                                <p:cTn id="47" presetID="10" presetClass="entr" presetSubtype="0" fill="hold" grpId="0" nodeType="withEffect">
                                  <p:stCondLst>
                                    <p:cond delay="0"/>
                                  </p:stCondLst>
                                  <p:iterate type="wd">
                                    <p:tmPct val="10000"/>
                                  </p:iterate>
                                  <p:childTnLst>
                                    <p:set>
                                      <p:cBhvr>
                                        <p:cTn id="48" dur="1" fill="hold">
                                          <p:stCondLst>
                                            <p:cond delay="0"/>
                                          </p:stCondLst>
                                        </p:cTn>
                                        <p:tgtEl>
                                          <p:spTgt spid="71"/>
                                        </p:tgtEl>
                                        <p:attrNameLst>
                                          <p:attrName>style.visibility</p:attrName>
                                        </p:attrNameLst>
                                      </p:cBhvr>
                                      <p:to>
                                        <p:strVal val="visible"/>
                                      </p:to>
                                    </p:set>
                                    <p:anim to="0" calcmode="lin" valueType="num">
                                      <p:cBhvr>
                                        <p:cTn id="49" dur="500" decel="100000" fill="hold">
                                          <p:stCondLst>
                                            <p:cond delay="0"/>
                                          </p:stCondLst>
                                        </p:cTn>
                                        <p:tgtEl>
                                          <p:spTgt spid="71"/>
                                        </p:tgtEl>
                                        <p:attrNameLst>
                                          <p:attrName>ppt_y</p:attrName>
                                        </p:attrNameLst>
                                      </p:cBhvr>
                                      <p:tavLst>
                                        <p:tav tm="0">
                                          <p:val>
                                            <p:strVal val="ppt_y-0.02"/>
                                          </p:val>
                                        </p:tav>
                                        <p:tav tm="100000">
                                          <p:val>
                                            <p:strVal val="#ppt_y"/>
                                          </p:val>
                                        </p:tav>
                                      </p:tavLst>
                                    </p:anim>
                                    <p:animEffect transition="in" filter="fade">
                                      <p:cBhvr>
                                        <p:cTn id="50" dur="500">
                                          <p:stCondLst>
                                            <p:cond delay="0"/>
                                          </p:stCondLst>
                                        </p:cTn>
                                        <p:tgtEl>
                                          <p:spTgt spid="71"/>
                                        </p:tgtEl>
                                      </p:cBhvr>
                                    </p:animEffect>
                                    <p:animScale>
                                      <p:cBhvr>
                                        <p:cTn id="51" dur="500" decel="100000" fill="hold">
                                          <p:stCondLst>
                                            <p:cond delay="0"/>
                                          </p:stCondLst>
                                        </p:cTn>
                                        <p:tgtEl>
                                          <p:spTgt spid="71"/>
                                        </p:tgtEl>
                                      </p:cBhvr>
                                      <p:by x="100000" y="100000"/>
                                      <p:from x="110000" y="110000"/>
                                      <p:to x="100000" y="100000"/>
                                    </p:animScale>
                                  </p:childTnLst>
                                </p:cTn>
                              </p:par>
                            </p:childTnLst>
                          </p:cTn>
                        </p:par>
                        <p:par>
                          <p:cTn id="52" fill="hold" nodeType="afterGroup">
                            <p:stCondLst>
                              <p:cond delay="500"/>
                            </p:stCondLst>
                            <p:childTnLst>
                              <p:par>
                                <p:cTn id="53" presetID="10" presetClass="entr" presetSubtype="0" fill="hold" grpId="0" nodeType="afterEffect">
                                  <p:stCondLst>
                                    <p:cond delay="0"/>
                                  </p:stCondLst>
                                  <p:iterate type="wd">
                                    <p:tmPct val="10000"/>
                                  </p:iterate>
                                  <p:childTnLst>
                                    <p:set>
                                      <p:cBhvr>
                                        <p:cTn id="54" dur="1" fill="hold">
                                          <p:stCondLst>
                                            <p:cond delay="0"/>
                                          </p:stCondLst>
                                        </p:cTn>
                                        <p:tgtEl>
                                          <p:spTgt spid="61"/>
                                        </p:tgtEl>
                                        <p:attrNameLst>
                                          <p:attrName>style.visibility</p:attrName>
                                        </p:attrNameLst>
                                      </p:cBhvr>
                                      <p:to>
                                        <p:strVal val="visible"/>
                                      </p:to>
                                    </p:set>
                                    <p:anim to="0" calcmode="lin" valueType="num">
                                      <p:cBhvr>
                                        <p:cTn id="55" dur="500" decel="100000" fill="hold">
                                          <p:stCondLst>
                                            <p:cond delay="0"/>
                                          </p:stCondLst>
                                        </p:cTn>
                                        <p:tgtEl>
                                          <p:spTgt spid="61"/>
                                        </p:tgtEl>
                                        <p:attrNameLst>
                                          <p:attrName>ppt_x</p:attrName>
                                        </p:attrNameLst>
                                      </p:cBhvr>
                                      <p:tavLst>
                                        <p:tav tm="0">
                                          <p:val>
                                            <p:strVal val="ppt_x+0.02"/>
                                          </p:val>
                                        </p:tav>
                                        <p:tav tm="100000">
                                          <p:val>
                                            <p:strVal val="#ppt_x"/>
                                          </p:val>
                                        </p:tav>
                                      </p:tavLst>
                                    </p:anim>
                                    <p:animEffect transition="in" filter="fade">
                                      <p:cBhvr>
                                        <p:cTn id="56" dur="500">
                                          <p:stCondLst>
                                            <p:cond delay="0"/>
                                          </p:stCondLst>
                                        </p:cTn>
                                        <p:tgtEl>
                                          <p:spTgt spid="61"/>
                                        </p:tgtEl>
                                      </p:cBhvr>
                                    </p:animEffect>
                                    <p:animScale>
                                      <p:cBhvr>
                                        <p:cTn id="57" dur="500" decel="100000" fill="hold">
                                          <p:stCondLst>
                                            <p:cond delay="0"/>
                                          </p:stCondLst>
                                        </p:cTn>
                                        <p:tgtEl>
                                          <p:spTgt spid="61"/>
                                        </p:tgtEl>
                                      </p:cBhvr>
                                      <p:by x="100000" y="100000"/>
                                      <p:from x="110000" y="110000"/>
                                      <p:to x="100000" y="100000"/>
                                    </p:animScale>
                                  </p:childTnLst>
                                </p:cTn>
                              </p:par>
                            </p:childTnLst>
                          </p:cTn>
                        </p:par>
                        <p:par>
                          <p:cTn id="58" fill="hold" nodeType="afterGroup">
                            <p:stCondLst>
                              <p:cond delay="1000"/>
                            </p:stCondLst>
                            <p:childTnLst>
                              <p:par>
                                <p:cTn id="59" presetID="10" presetClass="entr" presetSubtype="0" fill="hold" grpId="0" nodeType="afterEffect">
                                  <p:stCondLst>
                                    <p:cond delay="0"/>
                                  </p:stCondLst>
                                  <p:iterate type="wd">
                                    <p:tmPct val="10000"/>
                                  </p:iterate>
                                  <p:childTnLst>
                                    <p:set>
                                      <p:cBhvr>
                                        <p:cTn id="60" dur="1" fill="hold">
                                          <p:stCondLst>
                                            <p:cond delay="0"/>
                                          </p:stCondLst>
                                        </p:cTn>
                                        <p:tgtEl>
                                          <p:spTgt spid="62"/>
                                        </p:tgtEl>
                                        <p:attrNameLst>
                                          <p:attrName>style.visibility</p:attrName>
                                        </p:attrNameLst>
                                      </p:cBhvr>
                                      <p:to>
                                        <p:strVal val="visible"/>
                                      </p:to>
                                    </p:set>
                                    <p:anim to="0" calcmode="lin" valueType="num">
                                      <p:cBhvr>
                                        <p:cTn id="61" dur="500" decel="100000" fill="hold">
                                          <p:stCondLst>
                                            <p:cond delay="0"/>
                                          </p:stCondLst>
                                        </p:cTn>
                                        <p:tgtEl>
                                          <p:spTgt spid="62"/>
                                        </p:tgtEl>
                                        <p:attrNameLst>
                                          <p:attrName>ppt_x</p:attrName>
                                        </p:attrNameLst>
                                      </p:cBhvr>
                                      <p:tavLst>
                                        <p:tav tm="0">
                                          <p:val>
                                            <p:strVal val="ppt_x+0.02"/>
                                          </p:val>
                                        </p:tav>
                                        <p:tav tm="100000">
                                          <p:val>
                                            <p:strVal val="#ppt_x"/>
                                          </p:val>
                                        </p:tav>
                                      </p:tavLst>
                                    </p:anim>
                                    <p:animEffect transition="in" filter="fade">
                                      <p:cBhvr>
                                        <p:cTn id="62" dur="500">
                                          <p:stCondLst>
                                            <p:cond delay="0"/>
                                          </p:stCondLst>
                                        </p:cTn>
                                        <p:tgtEl>
                                          <p:spTgt spid="62"/>
                                        </p:tgtEl>
                                      </p:cBhvr>
                                    </p:animEffect>
                                    <p:animScale>
                                      <p:cBhvr>
                                        <p:cTn id="63" dur="500" decel="100000" fill="hold">
                                          <p:stCondLst>
                                            <p:cond delay="0"/>
                                          </p:stCondLst>
                                        </p:cTn>
                                        <p:tgtEl>
                                          <p:spTgt spid="62"/>
                                        </p:tgtEl>
                                      </p:cBhvr>
                                      <p:by x="100000" y="100000"/>
                                      <p:from x="110000" y="110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60" grpId="0"/>
      <p:bldP spid="11" grpId="0" animBg="1"/>
      <p:bldP spid="65" grpId="0" animBg="1"/>
      <p:bldP spid="61" grpId="0"/>
      <p:bldP spid="62" grpId="0"/>
      <p:bldP spid="17" grpId="0" animBg="1"/>
      <p:bldP spid="7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3" name="组合 12"/>
          <p:cNvGrpSpPr/>
          <p:nvPr/>
        </p:nvGrpSpPr>
        <p:grpSpPr>
          <a:xfrm>
            <a:off x="-529" y="-297"/>
            <a:ext cx="12193057" cy="6858594"/>
            <a:chOff x="-529" y="-297"/>
            <a:chExt cx="12193057" cy="6858594"/>
          </a:xfrm>
        </p:grpSpPr>
        <p:pic>
          <p:nvPicPr>
            <p:cNvPr id="12" name="图片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9" y="-297"/>
              <a:ext cx="12193057" cy="6858594"/>
            </a:xfrm>
            <a:prstGeom prst="rect">
              <a:avLst/>
            </a:prstGeom>
          </p:spPr>
        </p:pic>
        <p:sp>
          <p:nvSpPr>
            <p:cNvPr id="9" name="矩形: 圆角 8"/>
            <p:cNvSpPr/>
            <p:nvPr/>
          </p:nvSpPr>
          <p:spPr>
            <a:xfrm flipH="1">
              <a:off x="330199" y="292100"/>
              <a:ext cx="11531600" cy="6273800"/>
            </a:xfrm>
            <a:prstGeom prst="roundRect">
              <a:avLst>
                <a:gd name="adj" fmla="val 4116"/>
              </a:avLst>
            </a:prstGeom>
            <a:solidFill>
              <a:srgbClr val="FFFFFF"/>
            </a:solidFill>
            <a:ln w="38100">
              <a:solidFill>
                <a:srgbClr val="FFD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TextBox 12"/>
          <p:cNvSpPr txBox="1"/>
          <p:nvPr/>
        </p:nvSpPr>
        <p:spPr>
          <a:xfrm>
            <a:off x="1814286" y="801754"/>
            <a:ext cx="8563428" cy="553998"/>
          </a:xfrm>
          <a:prstGeom prst="rect">
            <a:avLst/>
          </a:prstGeom>
          <a:noFill/>
          <a:ln>
            <a:noFill/>
          </a:ln>
        </p:spPr>
        <p:txBody>
          <a:bodyPr wrap="square" lIns="0" tIns="0" rIns="0" bIns="0" rtlCol="0">
            <a:spAutoFit/>
          </a:bodyPr>
          <a:lstStyle/>
          <a:p>
            <a:pPr lvl="0" algn="ctr">
              <a:defRPr/>
            </a:pPr>
            <a:r>
              <a:rPr lang="zh-CN" altLang="en-US" sz="3600" dirty="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陈云对家人实行“三不准”</a:t>
            </a:r>
          </a:p>
        </p:txBody>
      </p:sp>
      <p:grpSp>
        <p:nvGrpSpPr>
          <p:cNvPr id="32" name="组合 31"/>
          <p:cNvGrpSpPr/>
          <p:nvPr/>
        </p:nvGrpSpPr>
        <p:grpSpPr>
          <a:xfrm>
            <a:off x="2576512" y="1023923"/>
            <a:ext cx="7038976" cy="109660"/>
            <a:chOff x="1761776" y="1190808"/>
            <a:chExt cx="8274582" cy="128910"/>
          </a:xfrm>
        </p:grpSpPr>
        <p:grpSp>
          <p:nvGrpSpPr>
            <p:cNvPr id="33" name="组合 32"/>
            <p:cNvGrpSpPr/>
            <p:nvPr/>
          </p:nvGrpSpPr>
          <p:grpSpPr>
            <a:xfrm>
              <a:off x="9402228" y="1190808"/>
              <a:ext cx="634130" cy="128910"/>
              <a:chOff x="5778935" y="5578946"/>
              <a:chExt cx="634130" cy="128910"/>
            </a:xfrm>
            <a:gradFill>
              <a:gsLst>
                <a:gs pos="100000">
                  <a:srgbClr val="B41510"/>
                </a:gs>
                <a:gs pos="0">
                  <a:srgbClr val="E41B14"/>
                </a:gs>
              </a:gsLst>
              <a:lin ang="2700000" scaled="0"/>
            </a:gradFill>
          </p:grpSpPr>
          <p:sp>
            <p:nvSpPr>
              <p:cNvPr id="38"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39"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40"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nvGrpSpPr>
            <p:cNvPr id="34" name="组合 33"/>
            <p:cNvGrpSpPr/>
            <p:nvPr/>
          </p:nvGrpSpPr>
          <p:grpSpPr>
            <a:xfrm>
              <a:off x="1761776" y="1190808"/>
              <a:ext cx="634130" cy="128910"/>
              <a:chOff x="5778935" y="5578946"/>
              <a:chExt cx="634130" cy="128910"/>
            </a:xfrm>
            <a:gradFill>
              <a:gsLst>
                <a:gs pos="100000">
                  <a:srgbClr val="B41510"/>
                </a:gs>
                <a:gs pos="0">
                  <a:srgbClr val="E41B14"/>
                </a:gs>
              </a:gsLst>
              <a:lin ang="2700000" scaled="0"/>
            </a:gradFill>
          </p:grpSpPr>
          <p:sp>
            <p:nvSpPr>
              <p:cNvPr id="35"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36"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37"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pic>
        <p:nvPicPr>
          <p:cNvPr id="41" name="图片 4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7077" y="778939"/>
            <a:ext cx="917420" cy="592661"/>
          </a:xfrm>
          <a:prstGeom prst="rect">
            <a:avLst/>
          </a:prstGeom>
        </p:spPr>
      </p:pic>
      <p:sp>
        <p:nvSpPr>
          <p:cNvPr id="42" name="矩形 41"/>
          <p:cNvSpPr/>
          <p:nvPr/>
        </p:nvSpPr>
        <p:spPr>
          <a:xfrm>
            <a:off x="828475" y="1920833"/>
            <a:ext cx="10535050" cy="700320"/>
          </a:xfrm>
          <a:prstGeom prst="rect">
            <a:avLst/>
          </a:prstGeom>
          <a:ln>
            <a:noFill/>
          </a:ln>
        </p:spPr>
        <p:txBody>
          <a:bodyPr wrap="square" lIns="0" tIns="0" rIns="0" bIns="0">
            <a:spAutoFit/>
          </a:bodyPr>
          <a:lstStyle/>
          <a:p>
            <a:pPr marL="342900" indent="-342900" algn="just">
              <a:lnSpc>
                <a:spcPct val="150000"/>
              </a:lnSpc>
              <a:buSzTx/>
              <a:buFont typeface="Arial" panose="020B0604020202020204" pitchFamily="34" charset="0"/>
              <a:buChar char="•"/>
              <a:defRPr/>
            </a:pPr>
            <a:r>
              <a:rPr lang="zh-CN" altLang="en-US" sz="1600" dirty="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如何避免权力滥用在亲属身上？共和国早期领导人之一的陈云，对家人实行“三不准”的故事，给所有领导干部做了生动的表率。</a:t>
            </a:r>
          </a:p>
        </p:txBody>
      </p:sp>
      <p:sp>
        <p:nvSpPr>
          <p:cNvPr id="43" name="矩形 42"/>
          <p:cNvSpPr/>
          <p:nvPr/>
        </p:nvSpPr>
        <p:spPr>
          <a:xfrm>
            <a:off x="828475" y="2859282"/>
            <a:ext cx="7053943" cy="1069652"/>
          </a:xfrm>
          <a:prstGeom prst="rect">
            <a:avLst/>
          </a:prstGeom>
          <a:ln>
            <a:noFill/>
          </a:ln>
        </p:spPr>
        <p:txBody>
          <a:bodyPr wrap="square" lIns="0" tIns="0" rIns="0" bIns="0">
            <a:spAutoFit/>
          </a:bodyPr>
          <a:lstStyle/>
          <a:p>
            <a:pPr marL="342900" indent="-342900" algn="just">
              <a:lnSpc>
                <a:spcPct val="150000"/>
              </a:lnSpc>
              <a:buSzTx/>
              <a:buFont typeface="Arial" panose="020B0604020202020204" pitchFamily="34" charset="0"/>
              <a:buChar char="•"/>
              <a:defRPr/>
            </a:pPr>
            <a:r>
              <a:rPr lang="zh-CN" altLang="en-US" sz="1600" dirty="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早在解放战争时期，时任东北局党组织重要领导职务的陈云，就向亲属子女提出了极为严格的“约法三章”：不准随便进出他的办公室；不准翻看、接触只供他阅读的文件、材料；不准搭乘他使用的小汽车。</a:t>
            </a:r>
          </a:p>
        </p:txBody>
      </p:sp>
      <p:sp>
        <p:nvSpPr>
          <p:cNvPr id="44" name="矩形 43"/>
          <p:cNvSpPr/>
          <p:nvPr/>
        </p:nvSpPr>
        <p:spPr>
          <a:xfrm>
            <a:off x="828475" y="4167063"/>
            <a:ext cx="7053943" cy="700320"/>
          </a:xfrm>
          <a:prstGeom prst="rect">
            <a:avLst/>
          </a:prstGeom>
          <a:ln>
            <a:noFill/>
          </a:ln>
        </p:spPr>
        <p:txBody>
          <a:bodyPr wrap="square" lIns="0" tIns="0" rIns="0" bIns="0">
            <a:spAutoFit/>
          </a:bodyPr>
          <a:lstStyle/>
          <a:p>
            <a:pPr marL="342900" indent="-342900" algn="just">
              <a:lnSpc>
                <a:spcPct val="150000"/>
              </a:lnSpc>
              <a:buSzTx/>
              <a:buFont typeface="Arial" panose="020B0604020202020204" pitchFamily="34" charset="0"/>
              <a:buChar char="•"/>
              <a:defRPr/>
            </a:pPr>
            <a:r>
              <a:rPr lang="zh-CN" altLang="en-US" sz="1600" dirty="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对于陈云的“三不准”要求，他的亲属子女几十年如一日，一丝不苟地认真执行。</a:t>
            </a:r>
          </a:p>
        </p:txBody>
      </p:sp>
      <p:sp>
        <p:nvSpPr>
          <p:cNvPr id="45" name="矩形 44"/>
          <p:cNvSpPr/>
          <p:nvPr/>
        </p:nvSpPr>
        <p:spPr>
          <a:xfrm>
            <a:off x="828475" y="5105513"/>
            <a:ext cx="10535050" cy="700320"/>
          </a:xfrm>
          <a:prstGeom prst="rect">
            <a:avLst/>
          </a:prstGeom>
          <a:ln>
            <a:noFill/>
          </a:ln>
        </p:spPr>
        <p:txBody>
          <a:bodyPr wrap="square" lIns="0" tIns="0" rIns="0" bIns="0">
            <a:spAutoFit/>
          </a:bodyPr>
          <a:lstStyle/>
          <a:p>
            <a:pPr marL="342900" indent="-342900" algn="just">
              <a:lnSpc>
                <a:spcPct val="150000"/>
              </a:lnSpc>
              <a:buSzTx/>
              <a:buFont typeface="Arial" panose="020B0604020202020204" pitchFamily="34" charset="0"/>
              <a:buChar char="•"/>
              <a:defRPr/>
            </a:pPr>
            <a:r>
              <a:rPr lang="zh-CN" altLang="en-US" sz="1600">
                <a:solidFill>
                  <a:srgbClr val="FFFEFB"/>
                </a:solidFill>
                <a:latin typeface="思源黑体 CN Regular" panose="020B0500000000000000" pitchFamily="34" charset="-122"/>
                <a:ea typeface="思源黑体 CN Regular" panose="020B0500000000000000" pitchFamily="34" charset="-122"/>
                <a:sym typeface="+mn-lt"/>
              </a:rPr>
              <a:t>新中国成立初期，陈云的爱人于若木在中央财政经济委员会工作，上下班和陈云走的是同一路线，尽管顺路，但她一直坚持骑自行车上下班，从没有搭乘过陈云的小汽车。</a:t>
            </a:r>
          </a:p>
        </p:txBody>
      </p:sp>
      <p:pic>
        <p:nvPicPr>
          <p:cNvPr id="46" name="图片 4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46460" y="2483222"/>
            <a:ext cx="2339790" cy="2339790"/>
          </a:xfrm>
          <a:prstGeom prst="rect">
            <a:avLst/>
          </a:prstGeom>
        </p:spPr>
      </p:pic>
      <p:sp>
        <p:nvSpPr>
          <p:cNvPr id="47" name="矩形: 圆角 46"/>
          <p:cNvSpPr/>
          <p:nvPr/>
        </p:nvSpPr>
        <p:spPr>
          <a:xfrm>
            <a:off x="822817" y="5087471"/>
            <a:ext cx="10851166" cy="1041204"/>
          </a:xfrm>
          <a:prstGeom prst="roundRect">
            <a:avLst/>
          </a:prstGeom>
          <a:gradFill>
            <a:gsLst>
              <a:gs pos="100000">
                <a:srgbClr val="B41510"/>
              </a:gs>
              <a:gs pos="0">
                <a:srgbClr val="E41B14"/>
              </a:gs>
            </a:gsLst>
            <a:lin ang="2700000" scaled="0"/>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思源黑体 CN Bold" panose="020B0800000000000000" pitchFamily="34" charset="-122"/>
              <a:ea typeface="思源黑体 CN Bold" panose="020B0800000000000000" pitchFamily="34" charset="-122"/>
            </a:endParaRPr>
          </a:p>
        </p:txBody>
      </p:sp>
      <p:sp>
        <p:nvSpPr>
          <p:cNvPr id="49" name="矩形 48"/>
          <p:cNvSpPr/>
          <p:nvPr/>
        </p:nvSpPr>
        <p:spPr>
          <a:xfrm>
            <a:off x="980875" y="5257913"/>
            <a:ext cx="10535050" cy="700320"/>
          </a:xfrm>
          <a:prstGeom prst="rect">
            <a:avLst/>
          </a:prstGeom>
          <a:ln>
            <a:noFill/>
          </a:ln>
        </p:spPr>
        <p:txBody>
          <a:bodyPr wrap="square" lIns="0" tIns="0" rIns="0" bIns="0">
            <a:spAutoFit/>
          </a:bodyPr>
          <a:lstStyle/>
          <a:p>
            <a:pPr marL="342900" indent="-342900" algn="just">
              <a:lnSpc>
                <a:spcPct val="150000"/>
              </a:lnSpc>
              <a:buSzTx/>
              <a:buFont typeface="Arial" panose="020B0604020202020204" pitchFamily="34" charset="0"/>
              <a:buChar char="•"/>
              <a:defRPr/>
            </a:pPr>
            <a:r>
              <a:rPr lang="zh-CN" altLang="en-US" sz="1600" dirty="0">
                <a:solidFill>
                  <a:srgbClr val="FFFEFB"/>
                </a:solidFill>
                <a:latin typeface="思源黑体 CN Regular" panose="020B0500000000000000" pitchFamily="34" charset="-122"/>
                <a:ea typeface="思源黑体 CN Regular" panose="020B0500000000000000" pitchFamily="34" charset="-122"/>
                <a:sym typeface="+mn-lt"/>
              </a:rPr>
              <a:t>新中国成立初期，陈云的爱人于若木在中央财政经济委员会工作，上下班和陈云走的是同一路线，尽管顺路，但她一直坚持骑自行车上下班，从没有搭乘过陈云的小汽车。</a:t>
            </a:r>
          </a:p>
        </p:txBody>
      </p:sp>
      <p:sp>
        <p:nvSpPr>
          <p:cNvPr id="50" name="TextBox 12"/>
          <p:cNvSpPr txBox="1"/>
          <p:nvPr/>
        </p:nvSpPr>
        <p:spPr>
          <a:xfrm>
            <a:off x="10595429" y="801754"/>
            <a:ext cx="1132114" cy="553998"/>
          </a:xfrm>
          <a:prstGeom prst="rect">
            <a:avLst/>
          </a:prstGeom>
          <a:noFill/>
          <a:ln>
            <a:noFill/>
          </a:ln>
        </p:spPr>
        <p:txBody>
          <a:bodyPr wrap="square" lIns="0" tIns="0" rIns="0" bIns="0" rtlCol="0">
            <a:spAutoFit/>
          </a:bodyPr>
          <a:lstStyle/>
          <a:p>
            <a:pPr lvl="0" algn="ctr">
              <a:defRPr/>
            </a:pPr>
            <a:r>
              <a:rPr lang="en-US" altLang="zh-CN"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01</a:t>
            </a:r>
            <a:endPar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decel="10000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stCondLst>
                                            <p:cond delay="0"/>
                                          </p:stCondLst>
                                        </p:cTn>
                                        <p:tgtEl>
                                          <p:spTgt spid="31"/>
                                        </p:tgtEl>
                                      </p:cBhvr>
                                    </p:animEffect>
                                    <p:anim to="0" calcmode="lin" valueType="num">
                                      <p:cBhvr>
                                        <p:cTn id="8" dur="500" fill="hold">
                                          <p:stCondLst>
                                            <p:cond delay="0"/>
                                          </p:stCondLst>
                                        </p:cTn>
                                        <p:tgtEl>
                                          <p:spTgt spid="31"/>
                                        </p:tgtEl>
                                        <p:attrNameLst>
                                          <p:attrName>ppt_x</p:attrName>
                                        </p:attrNameLst>
                                      </p:cBhvr>
                                      <p:tavLst>
                                        <p:tav tm="0">
                                          <p:val>
                                            <p:strVal val="#ppt_x-.05"/>
                                          </p:val>
                                        </p:tav>
                                        <p:tav tm="100000">
                                          <p:val>
                                            <p:strVal val="#ppt_x"/>
                                          </p:val>
                                        </p:tav>
                                      </p:tavLst>
                                    </p:anim>
                                  </p:childTnLst>
                                </p:cTn>
                              </p:par>
                              <p:par>
                                <p:cTn id="9" presetID="10" presetClass="entr" presetSubtype="0" decel="10000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stCondLst>
                                            <p:cond delay="0"/>
                                          </p:stCondLst>
                                        </p:cTn>
                                        <p:tgtEl>
                                          <p:spTgt spid="32"/>
                                        </p:tgtEl>
                                      </p:cBhvr>
                                    </p:animEffect>
                                    <p:anim to="0" calcmode="lin" valueType="num">
                                      <p:cBhvr>
                                        <p:cTn id="12" dur="500" fill="hold">
                                          <p:stCondLst>
                                            <p:cond delay="0"/>
                                          </p:stCondLst>
                                        </p:cTn>
                                        <p:tgtEl>
                                          <p:spTgt spid="32"/>
                                        </p:tgtEl>
                                        <p:attrNameLst>
                                          <p:attrName>ppt_x</p:attrName>
                                        </p:attrNameLst>
                                      </p:cBhvr>
                                      <p:tavLst>
                                        <p:tav tm="0">
                                          <p:val>
                                            <p:strVal val="#ppt_x-.05"/>
                                          </p:val>
                                        </p:tav>
                                        <p:tav tm="100000">
                                          <p:val>
                                            <p:strVal val="#ppt_x"/>
                                          </p:val>
                                        </p:tav>
                                      </p:tavLst>
                                    </p:anim>
                                  </p:childTnLst>
                                </p:cTn>
                              </p:par>
                              <p:par>
                                <p:cTn id="13" presetID="10" presetClass="entr" presetSubtype="0" decel="100000"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500">
                                          <p:stCondLst>
                                            <p:cond delay="0"/>
                                          </p:stCondLst>
                                        </p:cTn>
                                        <p:tgtEl>
                                          <p:spTgt spid="50"/>
                                        </p:tgtEl>
                                      </p:cBhvr>
                                    </p:animEffect>
                                    <p:anim to="0" calcmode="lin" valueType="num">
                                      <p:cBhvr>
                                        <p:cTn id="16" dur="500" fill="hold">
                                          <p:stCondLst>
                                            <p:cond delay="0"/>
                                          </p:stCondLst>
                                        </p:cTn>
                                        <p:tgtEl>
                                          <p:spTgt spid="50"/>
                                        </p:tgtEl>
                                        <p:attrNameLst>
                                          <p:attrName>ppt_x</p:attrName>
                                        </p:attrNameLst>
                                      </p:cBhvr>
                                      <p:tavLst>
                                        <p:tav tm="0">
                                          <p:val>
                                            <p:strVal val="#ppt_x-.05"/>
                                          </p:val>
                                        </p:tav>
                                        <p:tav tm="100000">
                                          <p:val>
                                            <p:strVal val="#ppt_x"/>
                                          </p:val>
                                        </p:tav>
                                      </p:tavLst>
                                    </p:anim>
                                  </p:childTnLst>
                                </p:cTn>
                              </p:par>
                              <p:par>
                                <p:cTn id="17" presetID="10" presetClass="entr" presetSubtype="0" decel="10000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stCondLst>
                                            <p:cond delay="0"/>
                                          </p:stCondLst>
                                        </p:cTn>
                                        <p:tgtEl>
                                          <p:spTgt spid="41"/>
                                        </p:tgtEl>
                                      </p:cBhvr>
                                    </p:animEffect>
                                    <p:anim to="0" calcmode="lin" valueType="num">
                                      <p:cBhvr>
                                        <p:cTn id="20" dur="500" fill="hold">
                                          <p:stCondLst>
                                            <p:cond delay="0"/>
                                          </p:stCondLst>
                                        </p:cTn>
                                        <p:tgtEl>
                                          <p:spTgt spid="41"/>
                                        </p:tgtEl>
                                        <p:attrNameLst>
                                          <p:attrName>ppt_x</p:attrName>
                                        </p:attrNameLst>
                                      </p:cBhvr>
                                      <p:tavLst>
                                        <p:tav tm="0">
                                          <p:val>
                                            <p:strVal val="#ppt_x-.05"/>
                                          </p:val>
                                        </p:tav>
                                        <p:tav tm="100000">
                                          <p:val>
                                            <p:strVal val="#ppt_x"/>
                                          </p:val>
                                        </p:tav>
                                      </p:tavLst>
                                    </p:anim>
                                  </p:childTnLst>
                                </p:cTn>
                              </p:par>
                              <p:par>
                                <p:cTn id="21" presetID="10" presetClass="entr" presetSubtype="0" fill="hold" nodeType="withEffect">
                                  <p:stCondLst>
                                    <p:cond delay="0"/>
                                  </p:stCondLst>
                                  <p:iterate type="wd">
                                    <p:tmPct val="10000"/>
                                  </p:iterate>
                                  <p:childTnLst>
                                    <p:set>
                                      <p:cBhvr>
                                        <p:cTn id="22" dur="1" fill="hold">
                                          <p:stCondLst>
                                            <p:cond delay="0"/>
                                          </p:stCondLst>
                                        </p:cTn>
                                        <p:tgtEl>
                                          <p:spTgt spid="46"/>
                                        </p:tgtEl>
                                        <p:attrNameLst>
                                          <p:attrName>style.visibility</p:attrName>
                                        </p:attrNameLst>
                                      </p:cBhvr>
                                      <p:to>
                                        <p:strVal val="visible"/>
                                      </p:to>
                                    </p:set>
                                    <p:anim to="0" calcmode="lin" valueType="num">
                                      <p:cBhvr>
                                        <p:cTn id="23" dur="500" decel="100000" fill="hold">
                                          <p:stCondLst>
                                            <p:cond delay="0"/>
                                          </p:stCondLst>
                                        </p:cTn>
                                        <p:tgtEl>
                                          <p:spTgt spid="46"/>
                                        </p:tgtEl>
                                        <p:attrNameLst>
                                          <p:attrName>ppt_y</p:attrName>
                                        </p:attrNameLst>
                                      </p:cBhvr>
                                      <p:tavLst>
                                        <p:tav tm="0">
                                          <p:val>
                                            <p:strVal val="ppt_y-0.02"/>
                                          </p:val>
                                        </p:tav>
                                        <p:tav tm="100000">
                                          <p:val>
                                            <p:strVal val="#ppt_y"/>
                                          </p:val>
                                        </p:tav>
                                      </p:tavLst>
                                    </p:anim>
                                    <p:animEffect transition="in" filter="fade">
                                      <p:cBhvr>
                                        <p:cTn id="24" dur="500">
                                          <p:stCondLst>
                                            <p:cond delay="0"/>
                                          </p:stCondLst>
                                        </p:cTn>
                                        <p:tgtEl>
                                          <p:spTgt spid="46"/>
                                        </p:tgtEl>
                                      </p:cBhvr>
                                    </p:animEffect>
                                    <p:animScale>
                                      <p:cBhvr>
                                        <p:cTn id="25" dur="500" decel="100000" fill="hold">
                                          <p:stCondLst>
                                            <p:cond delay="0"/>
                                          </p:stCondLst>
                                        </p:cTn>
                                        <p:tgtEl>
                                          <p:spTgt spid="46"/>
                                        </p:tgtEl>
                                      </p:cBhvr>
                                      <p:by x="100000" y="100000"/>
                                      <p:from x="110000" y="110000"/>
                                      <p:to x="100000" y="100000"/>
                                    </p:animScale>
                                  </p:childTnLst>
                                </p:cTn>
                              </p:par>
                            </p:childTnLst>
                          </p:cTn>
                        </p:par>
                        <p:par>
                          <p:cTn id="26" fill="hold" nodeType="afterGroup">
                            <p:stCondLst>
                              <p:cond delay="500"/>
                            </p:stCondLst>
                            <p:childTnLst>
                              <p:par>
                                <p:cTn id="27" presetID="18" presetClass="entr" presetSubtype="12" fill="hold" grpId="0" nodeType="after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downLeft)">
                                      <p:cBhvr>
                                        <p:cTn id="29" dur="2000"/>
                                        <p:tgtEl>
                                          <p:spTgt spid="42"/>
                                        </p:tgtEl>
                                      </p:cBhvr>
                                    </p:animEffect>
                                  </p:childTnLst>
                                </p:cTn>
                              </p:par>
                            </p:childTnLst>
                          </p:cTn>
                        </p:par>
                        <p:par>
                          <p:cTn id="30" fill="hold" nodeType="afterGroup">
                            <p:stCondLst>
                              <p:cond delay="2500"/>
                            </p:stCondLst>
                            <p:childTnLst>
                              <p:par>
                                <p:cTn id="31" presetID="18" presetClass="entr" presetSubtype="12" fill="hold" grpId="0" nodeType="after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strips(downLeft)">
                                      <p:cBhvr>
                                        <p:cTn id="33" dur="2000"/>
                                        <p:tgtEl>
                                          <p:spTgt spid="43"/>
                                        </p:tgtEl>
                                      </p:cBhvr>
                                    </p:animEffect>
                                  </p:childTnLst>
                                </p:cTn>
                              </p:par>
                            </p:childTnLst>
                          </p:cTn>
                        </p:par>
                        <p:par>
                          <p:cTn id="34" fill="hold" nodeType="afterGroup">
                            <p:stCondLst>
                              <p:cond delay="4500"/>
                            </p:stCondLst>
                            <p:childTnLst>
                              <p:par>
                                <p:cTn id="35" presetID="18" presetClass="entr" presetSubtype="12"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strips(downLeft)">
                                      <p:cBhvr>
                                        <p:cTn id="37" dur="2000"/>
                                        <p:tgtEl>
                                          <p:spTgt spid="44"/>
                                        </p:tgtEl>
                                      </p:cBhvr>
                                    </p:animEffect>
                                  </p:childTnLst>
                                </p:cTn>
                              </p:par>
                            </p:childTnLst>
                          </p:cTn>
                        </p:par>
                        <p:par>
                          <p:cTn id="38" fill="hold" nodeType="afterGroup">
                            <p:stCondLst>
                              <p:cond delay="6500"/>
                            </p:stCondLst>
                            <p:childTnLst>
                              <p:par>
                                <p:cTn id="39" presetID="18" presetClass="entr" presetSubtype="12"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strips(downLeft)">
                                      <p:cBhvr>
                                        <p:cTn id="41" dur="2000"/>
                                        <p:tgtEl>
                                          <p:spTgt spid="45"/>
                                        </p:tgtEl>
                                      </p:cBhvr>
                                    </p:animEffect>
                                  </p:childTnLst>
                                </p:cTn>
                              </p:par>
                              <p:par>
                                <p:cTn id="42" presetID="10" presetClass="entr" presetSubtype="0" fill="hold" grpId="0" nodeType="withEffect">
                                  <p:stCondLst>
                                    <p:cond delay="0"/>
                                  </p:stCondLst>
                                  <p:iterate type="wd">
                                    <p:tmPct val="10000"/>
                                  </p:iterate>
                                  <p:childTnLst>
                                    <p:set>
                                      <p:cBhvr>
                                        <p:cTn id="43" dur="1" fill="hold">
                                          <p:stCondLst>
                                            <p:cond delay="0"/>
                                          </p:stCondLst>
                                        </p:cTn>
                                        <p:tgtEl>
                                          <p:spTgt spid="47"/>
                                        </p:tgtEl>
                                        <p:attrNameLst>
                                          <p:attrName>style.visibility</p:attrName>
                                        </p:attrNameLst>
                                      </p:cBhvr>
                                      <p:to>
                                        <p:strVal val="visible"/>
                                      </p:to>
                                    </p:set>
                                    <p:anim to="0" calcmode="lin" valueType="num">
                                      <p:cBhvr>
                                        <p:cTn id="44" dur="500" decel="100000" fill="hold">
                                          <p:stCondLst>
                                            <p:cond delay="0"/>
                                          </p:stCondLst>
                                        </p:cTn>
                                        <p:tgtEl>
                                          <p:spTgt spid="47"/>
                                        </p:tgtEl>
                                        <p:attrNameLst>
                                          <p:attrName>ppt_y</p:attrName>
                                        </p:attrNameLst>
                                      </p:cBhvr>
                                      <p:tavLst>
                                        <p:tav tm="0">
                                          <p:val>
                                            <p:strVal val="ppt_y-0.02"/>
                                          </p:val>
                                        </p:tav>
                                        <p:tav tm="100000">
                                          <p:val>
                                            <p:strVal val="#ppt_y"/>
                                          </p:val>
                                        </p:tav>
                                      </p:tavLst>
                                    </p:anim>
                                    <p:animEffect transition="in" filter="fade">
                                      <p:cBhvr>
                                        <p:cTn id="45" dur="500">
                                          <p:stCondLst>
                                            <p:cond delay="0"/>
                                          </p:stCondLst>
                                        </p:cTn>
                                        <p:tgtEl>
                                          <p:spTgt spid="47"/>
                                        </p:tgtEl>
                                      </p:cBhvr>
                                    </p:animEffect>
                                    <p:animScale>
                                      <p:cBhvr>
                                        <p:cTn id="46" dur="500" decel="100000" fill="hold">
                                          <p:stCondLst>
                                            <p:cond delay="0"/>
                                          </p:stCondLst>
                                        </p:cTn>
                                        <p:tgtEl>
                                          <p:spTgt spid="47"/>
                                        </p:tgtEl>
                                      </p:cBhvr>
                                      <p:by x="100000" y="100000"/>
                                      <p:from x="110000" y="110000"/>
                                      <p:to x="100000" y="100000"/>
                                    </p:animScale>
                                  </p:childTnLst>
                                </p:cTn>
                              </p:par>
                            </p:childTnLst>
                          </p:cTn>
                        </p:par>
                        <p:par>
                          <p:cTn id="47" fill="hold" nodeType="afterGroup">
                            <p:stCondLst>
                              <p:cond delay="8500"/>
                            </p:stCondLst>
                            <p:childTnLst>
                              <p:par>
                                <p:cTn id="48" presetID="18" presetClass="entr" presetSubtype="12"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strips(downLeft)">
                                      <p:cBhvr>
                                        <p:cTn id="50"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2" grpId="0"/>
      <p:bldP spid="43" grpId="0"/>
      <p:bldP spid="44" grpId="0"/>
      <p:bldP spid="45" grpId="0"/>
      <p:bldP spid="47" grpId="0" animBg="1"/>
      <p:bldP spid="49" grpId="0"/>
      <p:bldP spid="5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3" name="组合 12"/>
          <p:cNvGrpSpPr/>
          <p:nvPr/>
        </p:nvGrpSpPr>
        <p:grpSpPr>
          <a:xfrm>
            <a:off x="-529" y="-297"/>
            <a:ext cx="12193057" cy="6858594"/>
            <a:chOff x="-529" y="-297"/>
            <a:chExt cx="12193057" cy="6858594"/>
          </a:xfrm>
        </p:grpSpPr>
        <p:pic>
          <p:nvPicPr>
            <p:cNvPr id="12" name="图片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9" y="-297"/>
              <a:ext cx="12193057" cy="6858594"/>
            </a:xfrm>
            <a:prstGeom prst="rect">
              <a:avLst/>
            </a:prstGeom>
          </p:spPr>
        </p:pic>
        <p:sp>
          <p:nvSpPr>
            <p:cNvPr id="9" name="矩形: 圆角 8"/>
            <p:cNvSpPr/>
            <p:nvPr/>
          </p:nvSpPr>
          <p:spPr>
            <a:xfrm flipH="1">
              <a:off x="330199" y="292100"/>
              <a:ext cx="11531600" cy="6273800"/>
            </a:xfrm>
            <a:prstGeom prst="roundRect">
              <a:avLst>
                <a:gd name="adj" fmla="val 4116"/>
              </a:avLst>
            </a:prstGeom>
            <a:solidFill>
              <a:srgbClr val="FFFFFF"/>
            </a:solidFill>
            <a:ln w="38100">
              <a:solidFill>
                <a:srgbClr val="FFD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8" name="组合 47"/>
          <p:cNvGrpSpPr/>
          <p:nvPr/>
        </p:nvGrpSpPr>
        <p:grpSpPr>
          <a:xfrm flipH="1">
            <a:off x="11578243" y="2249186"/>
            <a:ext cx="279927" cy="1239632"/>
            <a:chOff x="8290832" y="4887686"/>
            <a:chExt cx="296617" cy="1313542"/>
          </a:xfrm>
          <a:solidFill>
            <a:srgbClr val="B41510"/>
          </a:solidFill>
        </p:grpSpPr>
        <p:grpSp>
          <p:nvGrpSpPr>
            <p:cNvPr id="51" name="组合 50"/>
            <p:cNvGrpSpPr/>
            <p:nvPr/>
          </p:nvGrpSpPr>
          <p:grpSpPr>
            <a:xfrm>
              <a:off x="8452757" y="5040086"/>
              <a:ext cx="134692" cy="1161142"/>
              <a:chOff x="8490857" y="4963886"/>
              <a:chExt cx="134692" cy="1161142"/>
            </a:xfrm>
            <a:grpFill/>
          </p:grpSpPr>
          <p:sp>
            <p:nvSpPr>
              <p:cNvPr id="58" name="等腰三角形 57"/>
              <p:cNvSpPr/>
              <p:nvPr/>
            </p:nvSpPr>
            <p:spPr>
              <a:xfrm>
                <a:off x="8490857" y="4963886"/>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等腰三角形 58"/>
              <p:cNvSpPr/>
              <p:nvPr/>
            </p:nvSpPr>
            <p:spPr>
              <a:xfrm>
                <a:off x="8490857" y="5225143"/>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等腰三角形 59"/>
              <p:cNvSpPr/>
              <p:nvPr/>
            </p:nvSpPr>
            <p:spPr>
              <a:xfrm>
                <a:off x="8490857" y="5486400"/>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等腰三角形 60"/>
              <p:cNvSpPr/>
              <p:nvPr/>
            </p:nvSpPr>
            <p:spPr>
              <a:xfrm>
                <a:off x="8490857" y="5747657"/>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等腰三角形 61"/>
              <p:cNvSpPr/>
              <p:nvPr/>
            </p:nvSpPr>
            <p:spPr>
              <a:xfrm>
                <a:off x="8490857" y="6008914"/>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51"/>
            <p:cNvGrpSpPr/>
            <p:nvPr/>
          </p:nvGrpSpPr>
          <p:grpSpPr>
            <a:xfrm>
              <a:off x="8290832" y="4887686"/>
              <a:ext cx="134692" cy="1161142"/>
              <a:chOff x="8490857" y="4963886"/>
              <a:chExt cx="134692" cy="1161142"/>
            </a:xfrm>
            <a:grpFill/>
          </p:grpSpPr>
          <p:sp>
            <p:nvSpPr>
              <p:cNvPr id="53" name="等腰三角形 52"/>
              <p:cNvSpPr/>
              <p:nvPr/>
            </p:nvSpPr>
            <p:spPr>
              <a:xfrm>
                <a:off x="8490857" y="4963886"/>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等腰三角形 53"/>
              <p:cNvSpPr/>
              <p:nvPr/>
            </p:nvSpPr>
            <p:spPr>
              <a:xfrm>
                <a:off x="8490857" y="5225143"/>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等腰三角形 54"/>
              <p:cNvSpPr/>
              <p:nvPr/>
            </p:nvSpPr>
            <p:spPr>
              <a:xfrm>
                <a:off x="8490857" y="5486400"/>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等腰三角形 55"/>
              <p:cNvSpPr/>
              <p:nvPr/>
            </p:nvSpPr>
            <p:spPr>
              <a:xfrm>
                <a:off x="8490857" y="5747657"/>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等腰三角形 56"/>
              <p:cNvSpPr/>
              <p:nvPr/>
            </p:nvSpPr>
            <p:spPr>
              <a:xfrm>
                <a:off x="8490857" y="6008914"/>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63" name="TextBox 12"/>
          <p:cNvSpPr txBox="1"/>
          <p:nvPr/>
        </p:nvSpPr>
        <p:spPr>
          <a:xfrm>
            <a:off x="1814286" y="801754"/>
            <a:ext cx="8563428" cy="553998"/>
          </a:xfrm>
          <a:prstGeom prst="rect">
            <a:avLst/>
          </a:prstGeom>
          <a:noFill/>
          <a:ln>
            <a:noFill/>
          </a:ln>
        </p:spPr>
        <p:txBody>
          <a:bodyPr wrap="square" lIns="0" tIns="0" rIns="0" bIns="0" rtlCol="0">
            <a:spAutoFit/>
          </a:bodyPr>
          <a:lstStyle/>
          <a:p>
            <a:pPr lvl="0" algn="ctr">
              <a:defRPr/>
            </a:pPr>
            <a:r>
              <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陈云对家人实行“三不准”</a:t>
            </a:r>
          </a:p>
        </p:txBody>
      </p:sp>
      <p:grpSp>
        <p:nvGrpSpPr>
          <p:cNvPr id="64" name="组合 63"/>
          <p:cNvGrpSpPr/>
          <p:nvPr/>
        </p:nvGrpSpPr>
        <p:grpSpPr>
          <a:xfrm>
            <a:off x="2576512" y="1023923"/>
            <a:ext cx="7038976" cy="109660"/>
            <a:chOff x="1761776" y="1190808"/>
            <a:chExt cx="8274582" cy="128910"/>
          </a:xfrm>
        </p:grpSpPr>
        <p:grpSp>
          <p:nvGrpSpPr>
            <p:cNvPr id="65" name="组合 64"/>
            <p:cNvGrpSpPr/>
            <p:nvPr/>
          </p:nvGrpSpPr>
          <p:grpSpPr>
            <a:xfrm>
              <a:off x="9402228" y="1190808"/>
              <a:ext cx="634130" cy="128910"/>
              <a:chOff x="5778935" y="5578946"/>
              <a:chExt cx="634130" cy="128910"/>
            </a:xfrm>
            <a:gradFill>
              <a:gsLst>
                <a:gs pos="100000">
                  <a:srgbClr val="B41510"/>
                </a:gs>
                <a:gs pos="0">
                  <a:srgbClr val="E41B14"/>
                </a:gs>
              </a:gsLst>
              <a:lin ang="2700000" scaled="0"/>
            </a:gradFill>
          </p:grpSpPr>
          <p:sp>
            <p:nvSpPr>
              <p:cNvPr id="70"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71"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72"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nvGrpSpPr>
            <p:cNvPr id="66" name="组合 65"/>
            <p:cNvGrpSpPr/>
            <p:nvPr/>
          </p:nvGrpSpPr>
          <p:grpSpPr>
            <a:xfrm>
              <a:off x="1761776" y="1190808"/>
              <a:ext cx="634130" cy="128910"/>
              <a:chOff x="5778935" y="5578946"/>
              <a:chExt cx="634130" cy="128910"/>
            </a:xfrm>
            <a:gradFill>
              <a:gsLst>
                <a:gs pos="100000">
                  <a:srgbClr val="B41510"/>
                </a:gs>
                <a:gs pos="0">
                  <a:srgbClr val="E41B14"/>
                </a:gs>
              </a:gsLst>
              <a:lin ang="2700000" scaled="0"/>
            </a:gradFill>
          </p:grpSpPr>
          <p:sp>
            <p:nvSpPr>
              <p:cNvPr id="67"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68"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69"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sp>
        <p:nvSpPr>
          <p:cNvPr id="73" name="矩形 72"/>
          <p:cNvSpPr/>
          <p:nvPr/>
        </p:nvSpPr>
        <p:spPr>
          <a:xfrm>
            <a:off x="11097758" y="6103608"/>
            <a:ext cx="333829" cy="45719"/>
          </a:xfrm>
          <a:prstGeom prst="rect">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汉仪秦川飞影W" panose="00020600040101010101" pitchFamily="18" charset="-122"/>
              <a:ea typeface="汉仪秦川飞影W" panose="00020600040101010101" pitchFamily="18" charset="-122"/>
            </a:endParaRPr>
          </a:p>
        </p:txBody>
      </p:sp>
      <p:pic>
        <p:nvPicPr>
          <p:cNvPr id="74" name="图片 7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7077" y="778939"/>
            <a:ext cx="917420" cy="592661"/>
          </a:xfrm>
          <a:prstGeom prst="rect">
            <a:avLst/>
          </a:prstGeom>
        </p:spPr>
      </p:pic>
      <p:sp>
        <p:nvSpPr>
          <p:cNvPr id="75" name="矩形 74"/>
          <p:cNvSpPr/>
          <p:nvPr/>
        </p:nvSpPr>
        <p:spPr>
          <a:xfrm>
            <a:off x="3617259" y="2036308"/>
            <a:ext cx="7752229" cy="700320"/>
          </a:xfrm>
          <a:prstGeom prst="rect">
            <a:avLst/>
          </a:prstGeom>
          <a:ln>
            <a:noFill/>
          </a:ln>
        </p:spPr>
        <p:txBody>
          <a:bodyPr wrap="square" lIns="0" tIns="0" rIns="0" bIns="0">
            <a:spAutoFit/>
          </a:bodyPr>
          <a:lstStyle/>
          <a:p>
            <a:pPr marL="342900" indent="-342900" algn="just">
              <a:lnSpc>
                <a:spcPct val="150000"/>
              </a:lnSpc>
              <a:buFont typeface="Arial" panose="020B0604020202020204" pitchFamily="34" charset="0"/>
              <a:buChar char="•"/>
              <a:defRPr/>
            </a:pP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他的女儿陈伟华在</a:t>
            </a:r>
            <a:r>
              <a:rPr lang="en-US" altLang="zh-CN"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1977</a:t>
            </a: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年国家恢复高考后，从农村考进北京师范大学历史系，毕业后被分配到国家人事部工作。</a:t>
            </a:r>
          </a:p>
        </p:txBody>
      </p:sp>
      <p:sp>
        <p:nvSpPr>
          <p:cNvPr id="76" name="矩形 75"/>
          <p:cNvSpPr/>
          <p:nvPr/>
        </p:nvSpPr>
        <p:spPr>
          <a:xfrm>
            <a:off x="3617259" y="2992123"/>
            <a:ext cx="7752229" cy="1069652"/>
          </a:xfrm>
          <a:prstGeom prst="rect">
            <a:avLst/>
          </a:prstGeom>
          <a:ln>
            <a:noFill/>
          </a:ln>
        </p:spPr>
        <p:txBody>
          <a:bodyPr wrap="square" lIns="0" tIns="0" rIns="0" bIns="0">
            <a:spAutoFit/>
          </a:bodyPr>
          <a:lstStyle/>
          <a:p>
            <a:pPr marL="342900" indent="-342900" algn="just">
              <a:lnSpc>
                <a:spcPct val="150000"/>
              </a:lnSpc>
              <a:buFont typeface="Arial" panose="020B0604020202020204" pitchFamily="34" charset="0"/>
              <a:buChar char="•"/>
              <a:defRPr/>
            </a:pP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考虑到教学一线教师紧缺，她在陈云的鼓励下毅然放弃了国家机关的工作岗位，到北京师范大学附属实验中学当一名普通的中学教师，直至退休。陈伟华弃政从教的事迹成为当时教育界的美谈，产生了广泛的社会影响。</a:t>
            </a:r>
          </a:p>
        </p:txBody>
      </p:sp>
      <p:sp>
        <p:nvSpPr>
          <p:cNvPr id="77" name="矩形 76"/>
          <p:cNvSpPr/>
          <p:nvPr/>
        </p:nvSpPr>
        <p:spPr>
          <a:xfrm>
            <a:off x="712695" y="4371058"/>
            <a:ext cx="8697526" cy="1438984"/>
          </a:xfrm>
          <a:prstGeom prst="rect">
            <a:avLst/>
          </a:prstGeom>
          <a:ln>
            <a:noFill/>
          </a:ln>
        </p:spPr>
        <p:txBody>
          <a:bodyPr wrap="square" lIns="0" tIns="0" rIns="0" bIns="0">
            <a:spAutoFit/>
          </a:bodyPr>
          <a:lstStyle/>
          <a:p>
            <a:pPr marL="342900" indent="-342900" algn="just">
              <a:lnSpc>
                <a:spcPct val="150000"/>
              </a:lnSpc>
              <a:buFont typeface="Arial" panose="020B0604020202020204" pitchFamily="34" charset="0"/>
              <a:buChar char="•"/>
              <a:defRPr/>
            </a:pP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陈伟华忆称，“文革”期间，父亲被下放到江西，在那里待了</a:t>
            </a:r>
            <a:r>
              <a:rPr lang="en-US" altLang="zh-CN"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2</a:t>
            </a: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年</a:t>
            </a:r>
            <a:r>
              <a:rPr lang="en-US" altLang="zh-CN"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7</a:t>
            </a: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个月，“一家</a:t>
            </a:r>
            <a:r>
              <a:rPr lang="en-US" altLang="zh-CN"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7</a:t>
            </a: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口人分散于全国各地，后来姊姊曾到江西给父亲做饭，照顾他的生活</a:t>
            </a:r>
            <a:r>
              <a:rPr lang="en-US" altLang="zh-CN"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10</a:t>
            </a: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个月”。爸爸对姊姊说，“你在我这儿</a:t>
            </a:r>
            <a:r>
              <a:rPr lang="en-US" altLang="zh-CN"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10</a:t>
            </a: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个月，没有给国家干事，是为了照顾我，你不能拿国家的工资”。让姊姊把这</a:t>
            </a:r>
            <a:r>
              <a:rPr lang="en-US" altLang="zh-CN"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10</a:t>
            </a: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个月的工资全部退给了单位。 </a:t>
            </a:r>
          </a:p>
        </p:txBody>
      </p:sp>
      <p:pic>
        <p:nvPicPr>
          <p:cNvPr id="78" name="图片 7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59536" y="2034982"/>
            <a:ext cx="1887076" cy="1887076"/>
          </a:xfrm>
          <a:prstGeom prst="rect">
            <a:avLst/>
          </a:prstGeom>
        </p:spPr>
      </p:pic>
      <p:pic>
        <p:nvPicPr>
          <p:cNvPr id="79" name="图片 7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920189" y="4102773"/>
            <a:ext cx="1263098" cy="1477756"/>
          </a:xfrm>
          <a:prstGeom prst="rect">
            <a:avLst/>
          </a:prstGeom>
        </p:spPr>
      </p:pic>
      <p:sp>
        <p:nvSpPr>
          <p:cNvPr id="80" name="TextBox 12"/>
          <p:cNvSpPr txBox="1"/>
          <p:nvPr/>
        </p:nvSpPr>
        <p:spPr>
          <a:xfrm>
            <a:off x="10595429" y="801754"/>
            <a:ext cx="1132114" cy="553998"/>
          </a:xfrm>
          <a:prstGeom prst="rect">
            <a:avLst/>
          </a:prstGeom>
          <a:noFill/>
          <a:ln>
            <a:noFill/>
          </a:ln>
        </p:spPr>
        <p:txBody>
          <a:bodyPr wrap="square" lIns="0" tIns="0" rIns="0" bIns="0" rtlCol="0">
            <a:spAutoFit/>
          </a:bodyPr>
          <a:lstStyle/>
          <a:p>
            <a:pPr lvl="0" algn="ctr">
              <a:defRPr/>
            </a:pPr>
            <a:r>
              <a:rPr lang="en-US" altLang="zh-CN"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01</a:t>
            </a:r>
            <a:endPar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endParaRPr>
          </a:p>
        </p:txBody>
      </p:sp>
    </p:spTree>
  </p:cSld>
  <p:clrMapOvr>
    <a:masterClrMapping/>
  </p:clrMapOvr>
  <p:transition spd="slow" advTm="5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decel="100000" fill="hold" grpId="0" nodeType="with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stCondLst>
                                            <p:cond delay="0"/>
                                          </p:stCondLst>
                                        </p:cTn>
                                        <p:tgtEl>
                                          <p:spTgt spid="63"/>
                                        </p:tgtEl>
                                      </p:cBhvr>
                                    </p:animEffect>
                                    <p:anim to="0" calcmode="lin" valueType="num">
                                      <p:cBhvr>
                                        <p:cTn id="8" dur="500" fill="hold">
                                          <p:stCondLst>
                                            <p:cond delay="0"/>
                                          </p:stCondLst>
                                        </p:cTn>
                                        <p:tgtEl>
                                          <p:spTgt spid="63"/>
                                        </p:tgtEl>
                                        <p:attrNameLst>
                                          <p:attrName>ppt_x</p:attrName>
                                        </p:attrNameLst>
                                      </p:cBhvr>
                                      <p:tavLst>
                                        <p:tav tm="0">
                                          <p:val>
                                            <p:strVal val="#ppt_x-.05"/>
                                          </p:val>
                                        </p:tav>
                                        <p:tav tm="100000">
                                          <p:val>
                                            <p:strVal val="#ppt_x"/>
                                          </p:val>
                                        </p:tav>
                                      </p:tavLst>
                                    </p:anim>
                                  </p:childTnLst>
                                </p:cTn>
                              </p:par>
                              <p:par>
                                <p:cTn id="9" presetID="10" presetClass="entr" presetSubtype="0" decel="100000" fill="hold" nodeType="with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fade">
                                      <p:cBhvr>
                                        <p:cTn id="11" dur="500">
                                          <p:stCondLst>
                                            <p:cond delay="0"/>
                                          </p:stCondLst>
                                        </p:cTn>
                                        <p:tgtEl>
                                          <p:spTgt spid="64"/>
                                        </p:tgtEl>
                                      </p:cBhvr>
                                    </p:animEffect>
                                    <p:anim to="0" calcmode="lin" valueType="num">
                                      <p:cBhvr>
                                        <p:cTn id="12" dur="500" fill="hold">
                                          <p:stCondLst>
                                            <p:cond delay="0"/>
                                          </p:stCondLst>
                                        </p:cTn>
                                        <p:tgtEl>
                                          <p:spTgt spid="64"/>
                                        </p:tgtEl>
                                        <p:attrNameLst>
                                          <p:attrName>ppt_x</p:attrName>
                                        </p:attrNameLst>
                                      </p:cBhvr>
                                      <p:tavLst>
                                        <p:tav tm="0">
                                          <p:val>
                                            <p:strVal val="#ppt_x-.05"/>
                                          </p:val>
                                        </p:tav>
                                        <p:tav tm="100000">
                                          <p:val>
                                            <p:strVal val="#ppt_x"/>
                                          </p:val>
                                        </p:tav>
                                      </p:tavLst>
                                    </p:anim>
                                  </p:childTnLst>
                                </p:cTn>
                              </p:par>
                              <p:par>
                                <p:cTn id="13" presetID="10" presetClass="entr" presetSubtype="0" decel="100000" fill="hold" nodeType="with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500">
                                          <p:stCondLst>
                                            <p:cond delay="0"/>
                                          </p:stCondLst>
                                        </p:cTn>
                                        <p:tgtEl>
                                          <p:spTgt spid="74"/>
                                        </p:tgtEl>
                                      </p:cBhvr>
                                    </p:animEffect>
                                    <p:anim to="0" calcmode="lin" valueType="num">
                                      <p:cBhvr>
                                        <p:cTn id="16" dur="500" fill="hold">
                                          <p:stCondLst>
                                            <p:cond delay="0"/>
                                          </p:stCondLst>
                                        </p:cTn>
                                        <p:tgtEl>
                                          <p:spTgt spid="74"/>
                                        </p:tgtEl>
                                        <p:attrNameLst>
                                          <p:attrName>ppt_x</p:attrName>
                                        </p:attrNameLst>
                                      </p:cBhvr>
                                      <p:tavLst>
                                        <p:tav tm="0">
                                          <p:val>
                                            <p:strVal val="#ppt_x-.05"/>
                                          </p:val>
                                        </p:tav>
                                        <p:tav tm="100000">
                                          <p:val>
                                            <p:strVal val="#ppt_x"/>
                                          </p:val>
                                        </p:tav>
                                      </p:tavLst>
                                    </p:anim>
                                  </p:childTnLst>
                                </p:cTn>
                              </p:par>
                              <p:par>
                                <p:cTn id="17" presetID="10" presetClass="entr" presetSubtype="0" decel="100000" fill="hold" grpId="0" nodeType="withEffect">
                                  <p:stCondLst>
                                    <p:cond delay="0"/>
                                  </p:stCondLst>
                                  <p:childTnLst>
                                    <p:set>
                                      <p:cBhvr>
                                        <p:cTn id="18" dur="1" fill="hold">
                                          <p:stCondLst>
                                            <p:cond delay="0"/>
                                          </p:stCondLst>
                                        </p:cTn>
                                        <p:tgtEl>
                                          <p:spTgt spid="80"/>
                                        </p:tgtEl>
                                        <p:attrNameLst>
                                          <p:attrName>style.visibility</p:attrName>
                                        </p:attrNameLst>
                                      </p:cBhvr>
                                      <p:to>
                                        <p:strVal val="visible"/>
                                      </p:to>
                                    </p:set>
                                    <p:animEffect transition="in" filter="fade">
                                      <p:cBhvr>
                                        <p:cTn id="19" dur="500">
                                          <p:stCondLst>
                                            <p:cond delay="0"/>
                                          </p:stCondLst>
                                        </p:cTn>
                                        <p:tgtEl>
                                          <p:spTgt spid="80"/>
                                        </p:tgtEl>
                                      </p:cBhvr>
                                    </p:animEffect>
                                    <p:anim to="0" calcmode="lin" valueType="num">
                                      <p:cBhvr>
                                        <p:cTn id="20" dur="500" fill="hold">
                                          <p:stCondLst>
                                            <p:cond delay="0"/>
                                          </p:stCondLst>
                                        </p:cTn>
                                        <p:tgtEl>
                                          <p:spTgt spid="80"/>
                                        </p:tgtEl>
                                        <p:attrNameLst>
                                          <p:attrName>ppt_x</p:attrName>
                                        </p:attrNameLst>
                                      </p:cBhvr>
                                      <p:tavLst>
                                        <p:tav tm="0">
                                          <p:val>
                                            <p:strVal val="#ppt_x-.05"/>
                                          </p:val>
                                        </p:tav>
                                        <p:tav tm="100000">
                                          <p:val>
                                            <p:strVal val="#ppt_x"/>
                                          </p:val>
                                        </p:tav>
                                      </p:tavLst>
                                    </p:anim>
                                  </p:childTnLst>
                                </p:cTn>
                              </p:par>
                            </p:childTnLst>
                          </p:cTn>
                        </p:par>
                        <p:par>
                          <p:cTn id="21" fill="hold" nodeType="afterGroup">
                            <p:stCondLst>
                              <p:cond delay="500"/>
                            </p:stCondLst>
                            <p:childTnLst>
                              <p:par>
                                <p:cTn id="22" presetID="10" presetClass="entr" presetSubtype="0" fill="hold" nodeType="afterEffect">
                                  <p:stCondLst>
                                    <p:cond delay="0"/>
                                  </p:stCondLst>
                                  <p:iterate type="wd">
                                    <p:tmPct val="10000"/>
                                  </p:iterate>
                                  <p:childTnLst>
                                    <p:set>
                                      <p:cBhvr>
                                        <p:cTn id="23" dur="1" fill="hold">
                                          <p:stCondLst>
                                            <p:cond delay="0"/>
                                          </p:stCondLst>
                                        </p:cTn>
                                        <p:tgtEl>
                                          <p:spTgt spid="78"/>
                                        </p:tgtEl>
                                        <p:attrNameLst>
                                          <p:attrName>style.visibility</p:attrName>
                                        </p:attrNameLst>
                                      </p:cBhvr>
                                      <p:to>
                                        <p:strVal val="visible"/>
                                      </p:to>
                                    </p:set>
                                    <p:anim to="0" calcmode="lin" valueType="num">
                                      <p:cBhvr>
                                        <p:cTn id="24" dur="500" decel="100000" fill="hold">
                                          <p:stCondLst>
                                            <p:cond delay="0"/>
                                          </p:stCondLst>
                                        </p:cTn>
                                        <p:tgtEl>
                                          <p:spTgt spid="78"/>
                                        </p:tgtEl>
                                        <p:attrNameLst>
                                          <p:attrName>ppt_y</p:attrName>
                                        </p:attrNameLst>
                                      </p:cBhvr>
                                      <p:tavLst>
                                        <p:tav tm="0">
                                          <p:val>
                                            <p:strVal val="ppt_y-0.02"/>
                                          </p:val>
                                        </p:tav>
                                        <p:tav tm="100000">
                                          <p:val>
                                            <p:strVal val="#ppt_y"/>
                                          </p:val>
                                        </p:tav>
                                      </p:tavLst>
                                    </p:anim>
                                    <p:animEffect transition="in" filter="fade">
                                      <p:cBhvr>
                                        <p:cTn id="25" dur="500">
                                          <p:stCondLst>
                                            <p:cond delay="0"/>
                                          </p:stCondLst>
                                        </p:cTn>
                                        <p:tgtEl>
                                          <p:spTgt spid="78"/>
                                        </p:tgtEl>
                                      </p:cBhvr>
                                    </p:animEffect>
                                    <p:animScale>
                                      <p:cBhvr>
                                        <p:cTn id="26" dur="500" decel="100000" fill="hold">
                                          <p:stCondLst>
                                            <p:cond delay="0"/>
                                          </p:stCondLst>
                                        </p:cTn>
                                        <p:tgtEl>
                                          <p:spTgt spid="78"/>
                                        </p:tgtEl>
                                      </p:cBhvr>
                                      <p:by x="100000" y="100000"/>
                                      <p:from x="110000" y="110000"/>
                                      <p:to x="100000" y="100000"/>
                                    </p:animScale>
                                  </p:childTnLst>
                                </p:cTn>
                              </p:par>
                            </p:childTnLst>
                          </p:cTn>
                        </p:par>
                        <p:par>
                          <p:cTn id="27" fill="hold" nodeType="afterGroup">
                            <p:stCondLst>
                              <p:cond delay="1000"/>
                            </p:stCondLst>
                            <p:childTnLst>
                              <p:par>
                                <p:cTn id="28" presetID="10" presetClass="entr" presetSubtype="0" fill="hold" grpId="0" nodeType="afterEffect">
                                  <p:stCondLst>
                                    <p:cond delay="0"/>
                                  </p:stCondLst>
                                  <p:iterate type="wd">
                                    <p:tmPct val="10000"/>
                                  </p:iterate>
                                  <p:childTnLst>
                                    <p:set>
                                      <p:cBhvr>
                                        <p:cTn id="29" dur="1" fill="hold">
                                          <p:stCondLst>
                                            <p:cond delay="0"/>
                                          </p:stCondLst>
                                        </p:cTn>
                                        <p:tgtEl>
                                          <p:spTgt spid="75"/>
                                        </p:tgtEl>
                                        <p:attrNameLst>
                                          <p:attrName>style.visibility</p:attrName>
                                        </p:attrNameLst>
                                      </p:cBhvr>
                                      <p:to>
                                        <p:strVal val="visible"/>
                                      </p:to>
                                    </p:set>
                                    <p:anim to="0" calcmode="lin" valueType="num">
                                      <p:cBhvr>
                                        <p:cTn id="30" dur="500" decel="100000" fill="hold">
                                          <p:stCondLst>
                                            <p:cond delay="0"/>
                                          </p:stCondLst>
                                        </p:cTn>
                                        <p:tgtEl>
                                          <p:spTgt spid="75"/>
                                        </p:tgtEl>
                                        <p:attrNameLst>
                                          <p:attrName>ppt_y</p:attrName>
                                        </p:attrNameLst>
                                      </p:cBhvr>
                                      <p:tavLst>
                                        <p:tav tm="0">
                                          <p:val>
                                            <p:strVal val="ppt_y-0.02"/>
                                          </p:val>
                                        </p:tav>
                                        <p:tav tm="100000">
                                          <p:val>
                                            <p:strVal val="#ppt_y"/>
                                          </p:val>
                                        </p:tav>
                                      </p:tavLst>
                                    </p:anim>
                                    <p:animEffect transition="in" filter="fade">
                                      <p:cBhvr>
                                        <p:cTn id="31" dur="500">
                                          <p:stCondLst>
                                            <p:cond delay="0"/>
                                          </p:stCondLst>
                                        </p:cTn>
                                        <p:tgtEl>
                                          <p:spTgt spid="75"/>
                                        </p:tgtEl>
                                      </p:cBhvr>
                                    </p:animEffect>
                                    <p:animScale>
                                      <p:cBhvr>
                                        <p:cTn id="32" dur="500" decel="100000" fill="hold">
                                          <p:stCondLst>
                                            <p:cond delay="0"/>
                                          </p:stCondLst>
                                        </p:cTn>
                                        <p:tgtEl>
                                          <p:spTgt spid="75"/>
                                        </p:tgtEl>
                                      </p:cBhvr>
                                      <p:by x="100000" y="100000"/>
                                      <p:from x="110000" y="110000"/>
                                      <p:to x="100000" y="100000"/>
                                    </p:animScale>
                                  </p:childTnLst>
                                </p:cTn>
                              </p:par>
                            </p:childTnLst>
                          </p:cTn>
                        </p:par>
                        <p:par>
                          <p:cTn id="33" fill="hold" nodeType="afterGroup">
                            <p:stCondLst>
                              <p:cond delay="1500"/>
                            </p:stCondLst>
                            <p:childTnLst>
                              <p:par>
                                <p:cTn id="34" presetID="10" presetClass="entr" presetSubtype="0" fill="hold" grpId="0" nodeType="afterEffect">
                                  <p:stCondLst>
                                    <p:cond delay="0"/>
                                  </p:stCondLst>
                                  <p:iterate type="wd">
                                    <p:tmPct val="10000"/>
                                  </p:iterate>
                                  <p:childTnLst>
                                    <p:set>
                                      <p:cBhvr>
                                        <p:cTn id="35" dur="1" fill="hold">
                                          <p:stCondLst>
                                            <p:cond delay="0"/>
                                          </p:stCondLst>
                                        </p:cTn>
                                        <p:tgtEl>
                                          <p:spTgt spid="76"/>
                                        </p:tgtEl>
                                        <p:attrNameLst>
                                          <p:attrName>style.visibility</p:attrName>
                                        </p:attrNameLst>
                                      </p:cBhvr>
                                      <p:to>
                                        <p:strVal val="visible"/>
                                      </p:to>
                                    </p:set>
                                    <p:anim to="0" calcmode="lin" valueType="num">
                                      <p:cBhvr>
                                        <p:cTn id="36" dur="500" decel="100000" fill="hold">
                                          <p:stCondLst>
                                            <p:cond delay="0"/>
                                          </p:stCondLst>
                                        </p:cTn>
                                        <p:tgtEl>
                                          <p:spTgt spid="76"/>
                                        </p:tgtEl>
                                        <p:attrNameLst>
                                          <p:attrName>ppt_y</p:attrName>
                                        </p:attrNameLst>
                                      </p:cBhvr>
                                      <p:tavLst>
                                        <p:tav tm="0">
                                          <p:val>
                                            <p:strVal val="ppt_y-0.02"/>
                                          </p:val>
                                        </p:tav>
                                        <p:tav tm="100000">
                                          <p:val>
                                            <p:strVal val="#ppt_y"/>
                                          </p:val>
                                        </p:tav>
                                      </p:tavLst>
                                    </p:anim>
                                    <p:animEffect transition="in" filter="fade">
                                      <p:cBhvr>
                                        <p:cTn id="37" dur="500">
                                          <p:stCondLst>
                                            <p:cond delay="0"/>
                                          </p:stCondLst>
                                        </p:cTn>
                                        <p:tgtEl>
                                          <p:spTgt spid="76"/>
                                        </p:tgtEl>
                                      </p:cBhvr>
                                    </p:animEffect>
                                    <p:animScale>
                                      <p:cBhvr>
                                        <p:cTn id="38" dur="500" decel="100000" fill="hold">
                                          <p:stCondLst>
                                            <p:cond delay="0"/>
                                          </p:stCondLst>
                                        </p:cTn>
                                        <p:tgtEl>
                                          <p:spTgt spid="76"/>
                                        </p:tgtEl>
                                      </p:cBhvr>
                                      <p:by x="100000" y="100000"/>
                                      <p:from x="110000" y="110000"/>
                                      <p:to x="100000" y="100000"/>
                                    </p:animScale>
                                  </p:childTnLst>
                                </p:cTn>
                              </p:par>
                            </p:childTnLst>
                          </p:cTn>
                        </p:par>
                        <p:par>
                          <p:cTn id="39" fill="hold" nodeType="afterGroup">
                            <p:stCondLst>
                              <p:cond delay="2000"/>
                            </p:stCondLst>
                            <p:childTnLst>
                              <p:par>
                                <p:cTn id="40" presetID="10" presetClass="entr" presetSubtype="0" fill="hold" nodeType="afterEffect">
                                  <p:stCondLst>
                                    <p:cond delay="0"/>
                                  </p:stCondLst>
                                  <p:iterate type="wd">
                                    <p:tmPct val="10000"/>
                                  </p:iterate>
                                  <p:childTnLst>
                                    <p:set>
                                      <p:cBhvr>
                                        <p:cTn id="41" dur="1" fill="hold">
                                          <p:stCondLst>
                                            <p:cond delay="0"/>
                                          </p:stCondLst>
                                        </p:cTn>
                                        <p:tgtEl>
                                          <p:spTgt spid="79"/>
                                        </p:tgtEl>
                                        <p:attrNameLst>
                                          <p:attrName>style.visibility</p:attrName>
                                        </p:attrNameLst>
                                      </p:cBhvr>
                                      <p:to>
                                        <p:strVal val="visible"/>
                                      </p:to>
                                    </p:set>
                                    <p:anim to="0" calcmode="lin" valueType="num">
                                      <p:cBhvr>
                                        <p:cTn id="42" dur="500" decel="100000" fill="hold">
                                          <p:stCondLst>
                                            <p:cond delay="0"/>
                                          </p:stCondLst>
                                        </p:cTn>
                                        <p:tgtEl>
                                          <p:spTgt spid="79"/>
                                        </p:tgtEl>
                                        <p:attrNameLst>
                                          <p:attrName>ppt_y</p:attrName>
                                        </p:attrNameLst>
                                      </p:cBhvr>
                                      <p:tavLst>
                                        <p:tav tm="0">
                                          <p:val>
                                            <p:strVal val="ppt_y-0.02"/>
                                          </p:val>
                                        </p:tav>
                                        <p:tav tm="100000">
                                          <p:val>
                                            <p:strVal val="#ppt_y"/>
                                          </p:val>
                                        </p:tav>
                                      </p:tavLst>
                                    </p:anim>
                                    <p:animEffect transition="in" filter="fade">
                                      <p:cBhvr>
                                        <p:cTn id="43" dur="500">
                                          <p:stCondLst>
                                            <p:cond delay="0"/>
                                          </p:stCondLst>
                                        </p:cTn>
                                        <p:tgtEl>
                                          <p:spTgt spid="79"/>
                                        </p:tgtEl>
                                      </p:cBhvr>
                                    </p:animEffect>
                                    <p:animScale>
                                      <p:cBhvr>
                                        <p:cTn id="44" dur="500" decel="100000" fill="hold">
                                          <p:stCondLst>
                                            <p:cond delay="0"/>
                                          </p:stCondLst>
                                        </p:cTn>
                                        <p:tgtEl>
                                          <p:spTgt spid="79"/>
                                        </p:tgtEl>
                                      </p:cBhvr>
                                      <p:by x="100000" y="100000"/>
                                      <p:from x="110000" y="110000"/>
                                      <p:to x="100000" y="100000"/>
                                    </p:animScale>
                                  </p:childTnLst>
                                </p:cTn>
                              </p:par>
                              <p:par>
                                <p:cTn id="45" presetID="10" presetClass="entr" presetSubtype="0" decel="100000" fill="hold" grpId="0" nodeType="withEffect">
                                  <p:stCondLst>
                                    <p:cond delay="0"/>
                                  </p:stCondLst>
                                  <p:childTnLst>
                                    <p:set>
                                      <p:cBhvr>
                                        <p:cTn id="46" dur="1" fill="hold">
                                          <p:stCondLst>
                                            <p:cond delay="0"/>
                                          </p:stCondLst>
                                        </p:cTn>
                                        <p:tgtEl>
                                          <p:spTgt spid="77"/>
                                        </p:tgtEl>
                                        <p:attrNameLst>
                                          <p:attrName>style.visibility</p:attrName>
                                        </p:attrNameLst>
                                      </p:cBhvr>
                                      <p:to>
                                        <p:strVal val="visible"/>
                                      </p:to>
                                    </p:set>
                                    <p:animEffect transition="in" filter="fade">
                                      <p:cBhvr>
                                        <p:cTn id="47" dur="500">
                                          <p:stCondLst>
                                            <p:cond delay="0"/>
                                          </p:stCondLst>
                                        </p:cTn>
                                        <p:tgtEl>
                                          <p:spTgt spid="77"/>
                                        </p:tgtEl>
                                      </p:cBhvr>
                                    </p:animEffect>
                                    <p:anim to="0" calcmode="lin" valueType="num">
                                      <p:cBhvr>
                                        <p:cTn id="48" dur="500" fill="hold">
                                          <p:stCondLst>
                                            <p:cond delay="0"/>
                                          </p:stCondLst>
                                        </p:cTn>
                                        <p:tgtEl>
                                          <p:spTgt spid="77"/>
                                        </p:tgtEl>
                                        <p:attrNameLst>
                                          <p:attrName>ppt_x</p:attrName>
                                        </p:attrNameLst>
                                      </p:cBhvr>
                                      <p:tavLst>
                                        <p:tav tm="0">
                                          <p:val>
                                            <p:strVal val="#ppt_x-.05"/>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76" grpId="0"/>
      <p:bldP spid="77" grpId="0"/>
      <p:bldP spid="8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3" name="组合 12"/>
          <p:cNvGrpSpPr/>
          <p:nvPr/>
        </p:nvGrpSpPr>
        <p:grpSpPr>
          <a:xfrm>
            <a:off x="-529" y="-297"/>
            <a:ext cx="12193057" cy="6858594"/>
            <a:chOff x="-529" y="-297"/>
            <a:chExt cx="12193057" cy="6858594"/>
          </a:xfrm>
        </p:grpSpPr>
        <p:pic>
          <p:nvPicPr>
            <p:cNvPr id="12" name="图片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9" y="-297"/>
              <a:ext cx="12193057" cy="6858594"/>
            </a:xfrm>
            <a:prstGeom prst="rect">
              <a:avLst/>
            </a:prstGeom>
          </p:spPr>
        </p:pic>
        <p:sp>
          <p:nvSpPr>
            <p:cNvPr id="9" name="矩形: 圆角 8"/>
            <p:cNvSpPr/>
            <p:nvPr/>
          </p:nvSpPr>
          <p:spPr>
            <a:xfrm flipH="1">
              <a:off x="330199" y="292100"/>
              <a:ext cx="11531600" cy="6273800"/>
            </a:xfrm>
            <a:prstGeom prst="roundRect">
              <a:avLst>
                <a:gd name="adj" fmla="val 4116"/>
              </a:avLst>
            </a:prstGeom>
            <a:solidFill>
              <a:srgbClr val="FFFFFF"/>
            </a:solidFill>
            <a:ln w="38100">
              <a:solidFill>
                <a:srgbClr val="FFD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flipH="1">
            <a:off x="11578243" y="2249186"/>
            <a:ext cx="279927" cy="1239632"/>
            <a:chOff x="8290832" y="4887686"/>
            <a:chExt cx="296617" cy="1313542"/>
          </a:xfrm>
          <a:solidFill>
            <a:srgbClr val="B41510"/>
          </a:solidFill>
        </p:grpSpPr>
        <p:grpSp>
          <p:nvGrpSpPr>
            <p:cNvPr id="15" name="组合 14"/>
            <p:cNvGrpSpPr/>
            <p:nvPr/>
          </p:nvGrpSpPr>
          <p:grpSpPr>
            <a:xfrm>
              <a:off x="8452757" y="5040086"/>
              <a:ext cx="134692" cy="1161142"/>
              <a:chOff x="8490857" y="4963886"/>
              <a:chExt cx="134692" cy="1161142"/>
            </a:xfrm>
            <a:grpFill/>
          </p:grpSpPr>
          <p:sp>
            <p:nvSpPr>
              <p:cNvPr id="22" name="等腰三角形 21"/>
              <p:cNvSpPr/>
              <p:nvPr/>
            </p:nvSpPr>
            <p:spPr>
              <a:xfrm>
                <a:off x="8490857" y="4963886"/>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p:nvSpPr>
            <p:spPr>
              <a:xfrm>
                <a:off x="8490857" y="5225143"/>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3"/>
              <p:cNvSpPr/>
              <p:nvPr/>
            </p:nvSpPr>
            <p:spPr>
              <a:xfrm>
                <a:off x="8490857" y="5486400"/>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24"/>
              <p:cNvSpPr/>
              <p:nvPr/>
            </p:nvSpPr>
            <p:spPr>
              <a:xfrm>
                <a:off x="8490857" y="5747657"/>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5"/>
              <p:cNvSpPr/>
              <p:nvPr/>
            </p:nvSpPr>
            <p:spPr>
              <a:xfrm>
                <a:off x="8490857" y="6008914"/>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8290832" y="4887686"/>
              <a:ext cx="134692" cy="1161142"/>
              <a:chOff x="8490857" y="4963886"/>
              <a:chExt cx="134692" cy="1161142"/>
            </a:xfrm>
            <a:grpFill/>
          </p:grpSpPr>
          <p:sp>
            <p:nvSpPr>
              <p:cNvPr id="17" name="等腰三角形 16"/>
              <p:cNvSpPr/>
              <p:nvPr/>
            </p:nvSpPr>
            <p:spPr>
              <a:xfrm>
                <a:off x="8490857" y="4963886"/>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nvSpPr>
            <p:spPr>
              <a:xfrm>
                <a:off x="8490857" y="5225143"/>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a:off x="8490857" y="5486400"/>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a:off x="8490857" y="5747657"/>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a:off x="8490857" y="6008914"/>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7" name="TextBox 12"/>
          <p:cNvSpPr txBox="1"/>
          <p:nvPr/>
        </p:nvSpPr>
        <p:spPr>
          <a:xfrm>
            <a:off x="4426857" y="801754"/>
            <a:ext cx="3338286" cy="553998"/>
          </a:xfrm>
          <a:prstGeom prst="rect">
            <a:avLst/>
          </a:prstGeom>
          <a:noFill/>
          <a:ln>
            <a:noFill/>
          </a:ln>
        </p:spPr>
        <p:txBody>
          <a:bodyPr wrap="square" lIns="0" tIns="0" rIns="0" bIns="0" rtlCol="0">
            <a:spAutoFit/>
          </a:bodyPr>
          <a:lstStyle/>
          <a:p>
            <a:pPr lvl="0" algn="ctr">
              <a:defRPr/>
            </a:pPr>
            <a:r>
              <a:rPr lang="zh-CN" altLang="en-US" sz="3600" dirty="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徐海东戒酒</a:t>
            </a:r>
          </a:p>
        </p:txBody>
      </p:sp>
      <p:grpSp>
        <p:nvGrpSpPr>
          <p:cNvPr id="28" name="组合 27"/>
          <p:cNvGrpSpPr/>
          <p:nvPr/>
        </p:nvGrpSpPr>
        <p:grpSpPr>
          <a:xfrm>
            <a:off x="2576512" y="1023923"/>
            <a:ext cx="7038976" cy="109660"/>
            <a:chOff x="1761776" y="1190808"/>
            <a:chExt cx="8274582" cy="128910"/>
          </a:xfrm>
        </p:grpSpPr>
        <p:grpSp>
          <p:nvGrpSpPr>
            <p:cNvPr id="29" name="组合 28"/>
            <p:cNvGrpSpPr/>
            <p:nvPr/>
          </p:nvGrpSpPr>
          <p:grpSpPr>
            <a:xfrm>
              <a:off x="9402228" y="1190808"/>
              <a:ext cx="634130" cy="128910"/>
              <a:chOff x="5778935" y="5578946"/>
              <a:chExt cx="634130" cy="128910"/>
            </a:xfrm>
            <a:gradFill>
              <a:gsLst>
                <a:gs pos="100000">
                  <a:srgbClr val="B41510"/>
                </a:gs>
                <a:gs pos="0">
                  <a:srgbClr val="E41B14"/>
                </a:gs>
              </a:gsLst>
              <a:lin ang="2700000" scaled="0"/>
            </a:gradFill>
          </p:grpSpPr>
          <p:sp>
            <p:nvSpPr>
              <p:cNvPr id="34"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35"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36"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nvGrpSpPr>
            <p:cNvPr id="30" name="组合 29"/>
            <p:cNvGrpSpPr/>
            <p:nvPr/>
          </p:nvGrpSpPr>
          <p:grpSpPr>
            <a:xfrm>
              <a:off x="1761776" y="1190808"/>
              <a:ext cx="634130" cy="128910"/>
              <a:chOff x="5778935" y="5578946"/>
              <a:chExt cx="634130" cy="128910"/>
            </a:xfrm>
            <a:gradFill>
              <a:gsLst>
                <a:gs pos="100000">
                  <a:srgbClr val="B41510"/>
                </a:gs>
                <a:gs pos="0">
                  <a:srgbClr val="E41B14"/>
                </a:gs>
              </a:gsLst>
              <a:lin ang="2700000" scaled="0"/>
            </a:gradFill>
          </p:grpSpPr>
          <p:sp>
            <p:nvSpPr>
              <p:cNvPr id="31"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32"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33"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sp>
        <p:nvSpPr>
          <p:cNvPr id="37" name="矩形 36"/>
          <p:cNvSpPr/>
          <p:nvPr/>
        </p:nvSpPr>
        <p:spPr>
          <a:xfrm>
            <a:off x="11097758" y="6103608"/>
            <a:ext cx="333829" cy="45719"/>
          </a:xfrm>
          <a:prstGeom prst="rect">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汉仪秦川飞影W" panose="00020600040101010101" pitchFamily="18" charset="-122"/>
              <a:ea typeface="汉仪秦川飞影W" panose="00020600040101010101" pitchFamily="18" charset="-122"/>
            </a:endParaRPr>
          </a:p>
        </p:txBody>
      </p:sp>
      <p:pic>
        <p:nvPicPr>
          <p:cNvPr id="38" name="图片 3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7077" y="778939"/>
            <a:ext cx="917420" cy="592661"/>
          </a:xfrm>
          <a:prstGeom prst="rect">
            <a:avLst/>
          </a:prstGeom>
        </p:spPr>
      </p:pic>
      <p:sp>
        <p:nvSpPr>
          <p:cNvPr id="39" name="图文框 38"/>
          <p:cNvSpPr/>
          <p:nvPr/>
        </p:nvSpPr>
        <p:spPr>
          <a:xfrm>
            <a:off x="1185787" y="2649053"/>
            <a:ext cx="9772499" cy="3059340"/>
          </a:xfrm>
          <a:prstGeom prst="frame">
            <a:avLst>
              <a:gd name="adj1" fmla="val 2063"/>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汉仪秦川飞影W" panose="00020600040101010101" pitchFamily="18" charset="-122"/>
              <a:ea typeface="汉仪秦川飞影W" panose="00020600040101010101" pitchFamily="18" charset="-122"/>
            </a:endParaRPr>
          </a:p>
        </p:txBody>
      </p:sp>
      <p:sp>
        <p:nvSpPr>
          <p:cNvPr id="40" name="矩形: 圆角 39"/>
          <p:cNvSpPr/>
          <p:nvPr/>
        </p:nvSpPr>
        <p:spPr>
          <a:xfrm>
            <a:off x="1779633" y="3391524"/>
            <a:ext cx="624114" cy="624114"/>
          </a:xfrm>
          <a:prstGeom prst="roundRect">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黑体 CN Bold" panose="020B0800000000000000" pitchFamily="34" charset="-122"/>
                <a:ea typeface="思源黑体 CN Bold" panose="020B0800000000000000" pitchFamily="34" charset="-122"/>
              </a:rPr>
              <a:t>01</a:t>
            </a:r>
            <a:endParaRPr lang="zh-CN" altLang="en-US" sz="2400">
              <a:latin typeface="思源黑体 CN Bold" panose="020B0800000000000000" pitchFamily="34" charset="-122"/>
              <a:ea typeface="思源黑体 CN Bold" panose="020B0800000000000000" pitchFamily="34" charset="-122"/>
            </a:endParaRPr>
          </a:p>
        </p:txBody>
      </p:sp>
      <p:sp>
        <p:nvSpPr>
          <p:cNvPr id="41" name="矩形: 圆角 40"/>
          <p:cNvSpPr/>
          <p:nvPr/>
        </p:nvSpPr>
        <p:spPr>
          <a:xfrm>
            <a:off x="1779633" y="4643750"/>
            <a:ext cx="624114" cy="624114"/>
          </a:xfrm>
          <a:prstGeom prst="roundRect">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黑体 CN Bold" panose="020B0800000000000000" pitchFamily="34" charset="-122"/>
                <a:ea typeface="思源黑体 CN Bold" panose="020B0800000000000000" pitchFamily="34" charset="-122"/>
              </a:rPr>
              <a:t>02</a:t>
            </a:r>
            <a:endParaRPr lang="zh-CN" altLang="en-US" sz="2400">
              <a:latin typeface="思源黑体 CN Bold" panose="020B0800000000000000" pitchFamily="34" charset="-122"/>
              <a:ea typeface="思源黑体 CN Bold" panose="020B0800000000000000" pitchFamily="34" charset="-122"/>
            </a:endParaRPr>
          </a:p>
        </p:txBody>
      </p:sp>
      <p:sp>
        <p:nvSpPr>
          <p:cNvPr id="42" name="矩形 41"/>
          <p:cNvSpPr/>
          <p:nvPr/>
        </p:nvSpPr>
        <p:spPr>
          <a:xfrm>
            <a:off x="2647224" y="3101910"/>
            <a:ext cx="7765143" cy="1203343"/>
          </a:xfrm>
          <a:prstGeom prst="rect">
            <a:avLst/>
          </a:prstGeom>
          <a:ln>
            <a:noFill/>
          </a:ln>
        </p:spPr>
        <p:txBody>
          <a:bodyPr wrap="square" lIns="0" tIns="0" rIns="0" bIns="0">
            <a:spAutoFit/>
          </a:bodyPr>
          <a:lstStyle/>
          <a:p>
            <a:pPr algn="just">
              <a:lnSpc>
                <a:spcPct val="150000"/>
              </a:lnSpc>
              <a:defRPr/>
            </a:pPr>
            <a:r>
              <a:rPr lang="zh-CN" altLang="en-US" dirty="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徐海东，在共和国十位大将中，他是出身最苦的一位，也是战斗中负伤最多最重的一位。徐海东刚到革命队伍时，也带来一些旧军队中爱喝酒和打骂士兵的习气。</a:t>
            </a:r>
          </a:p>
        </p:txBody>
      </p:sp>
      <p:sp>
        <p:nvSpPr>
          <p:cNvPr id="43" name="矩形 42"/>
          <p:cNvSpPr/>
          <p:nvPr/>
        </p:nvSpPr>
        <p:spPr>
          <a:xfrm>
            <a:off x="2647224" y="4561885"/>
            <a:ext cx="7765143" cy="787844"/>
          </a:xfrm>
          <a:prstGeom prst="rect">
            <a:avLst/>
          </a:prstGeom>
          <a:ln>
            <a:noFill/>
          </a:ln>
        </p:spPr>
        <p:txBody>
          <a:bodyPr wrap="square" lIns="0" tIns="0" rIns="0" bIns="0">
            <a:spAutoFit/>
          </a:bodyPr>
          <a:lstStyle/>
          <a:p>
            <a:pPr algn="just">
              <a:lnSpc>
                <a:spcPct val="150000"/>
              </a:lnSpc>
              <a:defRPr/>
            </a:pPr>
            <a:r>
              <a:rPr lang="zh-CN" altLang="en-US" dirty="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一次，徐海东不用菜几口喝掉了半斤白酒，醉倒后敌人打过来差点被俘。受到党组织批评后，他深刻作检查，下狠劲把酒也戒了。 </a:t>
            </a:r>
          </a:p>
        </p:txBody>
      </p:sp>
      <p:pic>
        <p:nvPicPr>
          <p:cNvPr id="44" name="图片 4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95848" y="1750502"/>
            <a:ext cx="3600304" cy="892686"/>
          </a:xfrm>
          <a:prstGeom prst="rect">
            <a:avLst/>
          </a:prstGeom>
        </p:spPr>
      </p:pic>
      <p:sp>
        <p:nvSpPr>
          <p:cNvPr id="45" name="TextBox 12"/>
          <p:cNvSpPr txBox="1"/>
          <p:nvPr/>
        </p:nvSpPr>
        <p:spPr>
          <a:xfrm>
            <a:off x="10595429" y="801754"/>
            <a:ext cx="1132114" cy="553998"/>
          </a:xfrm>
          <a:prstGeom prst="rect">
            <a:avLst/>
          </a:prstGeom>
          <a:noFill/>
          <a:ln>
            <a:noFill/>
          </a:ln>
        </p:spPr>
        <p:txBody>
          <a:bodyPr wrap="square" lIns="0" tIns="0" rIns="0" bIns="0" rtlCol="0">
            <a:spAutoFit/>
          </a:bodyPr>
          <a:lstStyle/>
          <a:p>
            <a:pPr lvl="0" algn="ctr">
              <a:defRPr/>
            </a:pPr>
            <a:r>
              <a:rPr lang="en-US" altLang="zh-CN"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02</a:t>
            </a:r>
            <a:endPar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endParaRPr>
          </a:p>
        </p:txBody>
      </p:sp>
    </p:spTree>
  </p:cSld>
  <p:clrMapOvr>
    <a:masterClrMapping/>
  </p:clrMapOvr>
  <p:transition spd="slow" advTm="5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decel="10000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stCondLst>
                                            <p:cond delay="0"/>
                                          </p:stCondLst>
                                        </p:cTn>
                                        <p:tgtEl>
                                          <p:spTgt spid="27"/>
                                        </p:tgtEl>
                                      </p:cBhvr>
                                    </p:animEffect>
                                    <p:anim to="0" calcmode="lin" valueType="num">
                                      <p:cBhvr>
                                        <p:cTn id="8" dur="500" fill="hold">
                                          <p:stCondLst>
                                            <p:cond delay="0"/>
                                          </p:stCondLst>
                                        </p:cTn>
                                        <p:tgtEl>
                                          <p:spTgt spid="27"/>
                                        </p:tgtEl>
                                        <p:attrNameLst>
                                          <p:attrName>ppt_x</p:attrName>
                                        </p:attrNameLst>
                                      </p:cBhvr>
                                      <p:tavLst>
                                        <p:tav tm="0">
                                          <p:val>
                                            <p:strVal val="#ppt_x-.05"/>
                                          </p:val>
                                        </p:tav>
                                        <p:tav tm="100000">
                                          <p:val>
                                            <p:strVal val="#ppt_x"/>
                                          </p:val>
                                        </p:tav>
                                      </p:tavLst>
                                    </p:anim>
                                  </p:childTnLst>
                                </p:cTn>
                              </p:par>
                              <p:par>
                                <p:cTn id="9" presetID="10" presetClass="entr" presetSubtype="0" decel="10000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stCondLst>
                                            <p:cond delay="0"/>
                                          </p:stCondLst>
                                        </p:cTn>
                                        <p:tgtEl>
                                          <p:spTgt spid="28"/>
                                        </p:tgtEl>
                                      </p:cBhvr>
                                    </p:animEffect>
                                    <p:anim to="0" calcmode="lin" valueType="num">
                                      <p:cBhvr>
                                        <p:cTn id="12" dur="500" fill="hold">
                                          <p:stCondLst>
                                            <p:cond delay="0"/>
                                          </p:stCondLst>
                                        </p:cTn>
                                        <p:tgtEl>
                                          <p:spTgt spid="28"/>
                                        </p:tgtEl>
                                        <p:attrNameLst>
                                          <p:attrName>ppt_x</p:attrName>
                                        </p:attrNameLst>
                                      </p:cBhvr>
                                      <p:tavLst>
                                        <p:tav tm="0">
                                          <p:val>
                                            <p:strVal val="#ppt_x-.05"/>
                                          </p:val>
                                        </p:tav>
                                        <p:tav tm="100000">
                                          <p:val>
                                            <p:strVal val="#ppt_x"/>
                                          </p:val>
                                        </p:tav>
                                      </p:tavLst>
                                    </p:anim>
                                  </p:childTnLst>
                                </p:cTn>
                              </p:par>
                              <p:par>
                                <p:cTn id="13" presetID="10" presetClass="entr" presetSubtype="0" decel="10000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stCondLst>
                                            <p:cond delay="0"/>
                                          </p:stCondLst>
                                        </p:cTn>
                                        <p:tgtEl>
                                          <p:spTgt spid="38"/>
                                        </p:tgtEl>
                                      </p:cBhvr>
                                    </p:animEffect>
                                    <p:anim to="0" calcmode="lin" valueType="num">
                                      <p:cBhvr>
                                        <p:cTn id="16" dur="500" fill="hold">
                                          <p:stCondLst>
                                            <p:cond delay="0"/>
                                          </p:stCondLst>
                                        </p:cTn>
                                        <p:tgtEl>
                                          <p:spTgt spid="38"/>
                                        </p:tgtEl>
                                        <p:attrNameLst>
                                          <p:attrName>ppt_x</p:attrName>
                                        </p:attrNameLst>
                                      </p:cBhvr>
                                      <p:tavLst>
                                        <p:tav tm="0">
                                          <p:val>
                                            <p:strVal val="#ppt_x-.05"/>
                                          </p:val>
                                        </p:tav>
                                        <p:tav tm="100000">
                                          <p:val>
                                            <p:strVal val="#ppt_x"/>
                                          </p:val>
                                        </p:tav>
                                      </p:tavLst>
                                    </p:anim>
                                  </p:childTnLst>
                                </p:cTn>
                              </p:par>
                              <p:par>
                                <p:cTn id="17" presetID="10" presetClass="entr" presetSubtype="0" decel="10000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stCondLst>
                                            <p:cond delay="0"/>
                                          </p:stCondLst>
                                        </p:cTn>
                                        <p:tgtEl>
                                          <p:spTgt spid="45"/>
                                        </p:tgtEl>
                                      </p:cBhvr>
                                    </p:animEffect>
                                    <p:anim to="0" calcmode="lin" valueType="num">
                                      <p:cBhvr>
                                        <p:cTn id="20" dur="500" fill="hold">
                                          <p:stCondLst>
                                            <p:cond delay="0"/>
                                          </p:stCondLst>
                                        </p:cTn>
                                        <p:tgtEl>
                                          <p:spTgt spid="45"/>
                                        </p:tgtEl>
                                        <p:attrNameLst>
                                          <p:attrName>ppt_x</p:attrName>
                                        </p:attrNameLst>
                                      </p:cBhvr>
                                      <p:tavLst>
                                        <p:tav tm="0">
                                          <p:val>
                                            <p:strVal val="#ppt_x-.05"/>
                                          </p:val>
                                        </p:tav>
                                        <p:tav tm="100000">
                                          <p:val>
                                            <p:strVal val="#ppt_x"/>
                                          </p:val>
                                        </p:tav>
                                      </p:tavLst>
                                    </p:anim>
                                  </p:childTnLst>
                                </p:cTn>
                              </p:par>
                            </p:childTnLst>
                          </p:cTn>
                        </p:par>
                      </p:childTnLst>
                    </p:cTn>
                  </p:par>
                  <p:par>
                    <p:cTn id="21" fill="hold" nodeType="clickPar">
                      <p:stCondLst>
                        <p:cond delay="indefinite"/>
                        <p:cond evt="onBegin" delay="0">
                          <p:tn val="20"/>
                        </p:cond>
                      </p:stCondLst>
                      <p:childTnLst>
                        <p:par>
                          <p:cTn id="22" fill="hold" nodeType="afterGroup">
                            <p:stCondLst>
                              <p:cond delay="0"/>
                            </p:stCondLst>
                            <p:childTnLst>
                              <p:par>
                                <p:cTn id="23" presetID="22" presetClass="entr" presetSubtype="4"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wipe(down)">
                                      <p:cBhvr>
                                        <p:cTn id="28" dur="500"/>
                                        <p:tgtEl>
                                          <p:spTgt spid="39"/>
                                        </p:tgtEl>
                                      </p:cBhvr>
                                    </p:animEffect>
                                  </p:childTnLst>
                                </p:cTn>
                              </p:par>
                            </p:childTnLst>
                          </p:cTn>
                        </p:par>
                        <p:par>
                          <p:cTn id="29" fill="hold" nodeType="afterGroup">
                            <p:stCondLst>
                              <p:cond delay="500"/>
                            </p:stCondLst>
                            <p:childTnLst>
                              <p:par>
                                <p:cTn id="30" presetID="10" presetClass="entr" presetSubtype="0" decel="100000" fill="hold" grpId="0" nodeType="after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500">
                                          <p:stCondLst>
                                            <p:cond delay="0"/>
                                          </p:stCondLst>
                                        </p:cTn>
                                        <p:tgtEl>
                                          <p:spTgt spid="40"/>
                                        </p:tgtEl>
                                      </p:cBhvr>
                                    </p:animEffect>
                                    <p:anim to="0" calcmode="lin" valueType="num">
                                      <p:cBhvr>
                                        <p:cTn id="33" dur="500" fill="hold">
                                          <p:stCondLst>
                                            <p:cond delay="0"/>
                                          </p:stCondLst>
                                        </p:cTn>
                                        <p:tgtEl>
                                          <p:spTgt spid="40"/>
                                        </p:tgtEl>
                                        <p:attrNameLst>
                                          <p:attrName>ppt_x</p:attrName>
                                        </p:attrNameLst>
                                      </p:cBhvr>
                                      <p:tavLst>
                                        <p:tav tm="0">
                                          <p:val>
                                            <p:strVal val="#ppt_x-.05"/>
                                          </p:val>
                                        </p:tav>
                                        <p:tav tm="100000">
                                          <p:val>
                                            <p:strVal val="#ppt_x"/>
                                          </p:val>
                                        </p:tav>
                                      </p:tavLst>
                                    </p:anim>
                                  </p:childTnLst>
                                </p:cTn>
                              </p:par>
                            </p:childTnLst>
                          </p:cTn>
                        </p:par>
                        <p:par>
                          <p:cTn id="34" fill="hold" nodeType="afterGroup">
                            <p:stCondLst>
                              <p:cond delay="1000"/>
                            </p:stCondLst>
                            <p:childTnLst>
                              <p:par>
                                <p:cTn id="35" presetID="10" presetClass="entr" presetSubtype="0" decel="10000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stCondLst>
                                            <p:cond delay="0"/>
                                          </p:stCondLst>
                                        </p:cTn>
                                        <p:tgtEl>
                                          <p:spTgt spid="41"/>
                                        </p:tgtEl>
                                      </p:cBhvr>
                                    </p:animEffect>
                                    <p:anim to="0" calcmode="lin" valueType="num">
                                      <p:cBhvr>
                                        <p:cTn id="38" dur="500" fill="hold">
                                          <p:stCondLst>
                                            <p:cond delay="0"/>
                                          </p:stCondLst>
                                        </p:cTn>
                                        <p:tgtEl>
                                          <p:spTgt spid="41"/>
                                        </p:tgtEl>
                                        <p:attrNameLst>
                                          <p:attrName>ppt_x</p:attrName>
                                        </p:attrNameLst>
                                      </p:cBhvr>
                                      <p:tavLst>
                                        <p:tav tm="0">
                                          <p:val>
                                            <p:strVal val="#ppt_x-.05"/>
                                          </p:val>
                                        </p:tav>
                                        <p:tav tm="100000">
                                          <p:val>
                                            <p:strVal val="#ppt_x"/>
                                          </p:val>
                                        </p:tav>
                                      </p:tavLst>
                                    </p:anim>
                                  </p:childTnLst>
                                </p:cTn>
                              </p:par>
                            </p:childTnLst>
                          </p:cTn>
                        </p:par>
                        <p:par>
                          <p:cTn id="39" fill="hold" nodeType="afterGroup">
                            <p:stCondLst>
                              <p:cond delay="1500"/>
                            </p:stCondLst>
                            <p:childTnLst>
                              <p:par>
                                <p:cTn id="40" presetID="10" presetClass="entr" presetSubtype="0" decel="100000"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500">
                                          <p:stCondLst>
                                            <p:cond delay="0"/>
                                          </p:stCondLst>
                                        </p:cTn>
                                        <p:tgtEl>
                                          <p:spTgt spid="42"/>
                                        </p:tgtEl>
                                      </p:cBhvr>
                                    </p:animEffect>
                                    <p:anim to="0" calcmode="lin" valueType="num">
                                      <p:cBhvr>
                                        <p:cTn id="43" dur="500" fill="hold">
                                          <p:stCondLst>
                                            <p:cond delay="0"/>
                                          </p:stCondLst>
                                        </p:cTn>
                                        <p:tgtEl>
                                          <p:spTgt spid="42"/>
                                        </p:tgtEl>
                                        <p:attrNameLst>
                                          <p:attrName>ppt_x</p:attrName>
                                        </p:attrNameLst>
                                      </p:cBhvr>
                                      <p:tavLst>
                                        <p:tav tm="0">
                                          <p:val>
                                            <p:strVal val="#ppt_x-.05"/>
                                          </p:val>
                                        </p:tav>
                                        <p:tav tm="100000">
                                          <p:val>
                                            <p:strVal val="#ppt_x"/>
                                          </p:val>
                                        </p:tav>
                                      </p:tavLst>
                                    </p:anim>
                                  </p:childTnLst>
                                </p:cTn>
                              </p:par>
                            </p:childTnLst>
                          </p:cTn>
                        </p:par>
                        <p:par>
                          <p:cTn id="44" fill="hold" nodeType="afterGroup">
                            <p:stCondLst>
                              <p:cond delay="2000"/>
                            </p:stCondLst>
                            <p:childTnLst>
                              <p:par>
                                <p:cTn id="45" presetID="10" presetClass="entr" presetSubtype="0" decel="10000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500">
                                          <p:stCondLst>
                                            <p:cond delay="0"/>
                                          </p:stCondLst>
                                        </p:cTn>
                                        <p:tgtEl>
                                          <p:spTgt spid="43"/>
                                        </p:tgtEl>
                                      </p:cBhvr>
                                    </p:animEffect>
                                    <p:anim to="0" calcmode="lin" valueType="num">
                                      <p:cBhvr>
                                        <p:cTn id="48" dur="500" fill="hold">
                                          <p:stCondLst>
                                            <p:cond delay="0"/>
                                          </p:stCondLst>
                                        </p:cTn>
                                        <p:tgtEl>
                                          <p:spTgt spid="43"/>
                                        </p:tgtEl>
                                        <p:attrNameLst>
                                          <p:attrName>ppt_x</p:attrName>
                                        </p:attrNameLst>
                                      </p:cBhvr>
                                      <p:tavLst>
                                        <p:tav tm="0">
                                          <p:val>
                                            <p:strVal val="#ppt_x-.05"/>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9" grpId="0" animBg="1"/>
      <p:bldP spid="40" grpId="0" animBg="1"/>
      <p:bldP spid="41" grpId="0" animBg="1"/>
      <p:bldP spid="42" grpId="0"/>
      <p:bldP spid="43"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3" name="组合 12"/>
          <p:cNvGrpSpPr/>
          <p:nvPr/>
        </p:nvGrpSpPr>
        <p:grpSpPr>
          <a:xfrm>
            <a:off x="-529" y="-297"/>
            <a:ext cx="12193057" cy="6858594"/>
            <a:chOff x="-529" y="-297"/>
            <a:chExt cx="12193057" cy="6858594"/>
          </a:xfrm>
        </p:grpSpPr>
        <p:pic>
          <p:nvPicPr>
            <p:cNvPr id="12" name="图片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9" y="-297"/>
              <a:ext cx="12193057" cy="6858594"/>
            </a:xfrm>
            <a:prstGeom prst="rect">
              <a:avLst/>
            </a:prstGeom>
          </p:spPr>
        </p:pic>
        <p:sp>
          <p:nvSpPr>
            <p:cNvPr id="9" name="矩形: 圆角 8"/>
            <p:cNvSpPr/>
            <p:nvPr/>
          </p:nvSpPr>
          <p:spPr>
            <a:xfrm flipH="1">
              <a:off x="330199" y="292100"/>
              <a:ext cx="11531600" cy="6273800"/>
            </a:xfrm>
            <a:prstGeom prst="roundRect">
              <a:avLst>
                <a:gd name="adj" fmla="val 4116"/>
              </a:avLst>
            </a:prstGeom>
            <a:solidFill>
              <a:srgbClr val="FFFFFF"/>
            </a:solidFill>
            <a:ln w="38100">
              <a:solidFill>
                <a:srgbClr val="FFD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TextBox 12"/>
          <p:cNvSpPr txBox="1"/>
          <p:nvPr/>
        </p:nvSpPr>
        <p:spPr>
          <a:xfrm>
            <a:off x="4426857" y="801754"/>
            <a:ext cx="3338286" cy="553998"/>
          </a:xfrm>
          <a:prstGeom prst="rect">
            <a:avLst/>
          </a:prstGeom>
          <a:noFill/>
          <a:ln>
            <a:noFill/>
          </a:ln>
        </p:spPr>
        <p:txBody>
          <a:bodyPr wrap="square" lIns="0" tIns="0" rIns="0" bIns="0" rtlCol="0">
            <a:spAutoFit/>
          </a:bodyPr>
          <a:lstStyle/>
          <a:p>
            <a:pPr lvl="0" algn="ctr">
              <a:defRPr/>
            </a:pPr>
            <a:r>
              <a:rPr lang="zh-CN" altLang="en-US" sz="3600" dirty="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彭德怀摘画像</a:t>
            </a:r>
          </a:p>
        </p:txBody>
      </p:sp>
      <p:grpSp>
        <p:nvGrpSpPr>
          <p:cNvPr id="28" name="组合 27"/>
          <p:cNvGrpSpPr/>
          <p:nvPr/>
        </p:nvGrpSpPr>
        <p:grpSpPr>
          <a:xfrm>
            <a:off x="2576512" y="1023923"/>
            <a:ext cx="7038976" cy="109660"/>
            <a:chOff x="1761776" y="1190808"/>
            <a:chExt cx="8274582" cy="128910"/>
          </a:xfrm>
        </p:grpSpPr>
        <p:grpSp>
          <p:nvGrpSpPr>
            <p:cNvPr id="29" name="组合 28"/>
            <p:cNvGrpSpPr/>
            <p:nvPr/>
          </p:nvGrpSpPr>
          <p:grpSpPr>
            <a:xfrm>
              <a:off x="9402228" y="1190808"/>
              <a:ext cx="634130" cy="128910"/>
              <a:chOff x="5778935" y="5578946"/>
              <a:chExt cx="634130" cy="128910"/>
            </a:xfrm>
            <a:gradFill>
              <a:gsLst>
                <a:gs pos="100000">
                  <a:srgbClr val="B41510"/>
                </a:gs>
                <a:gs pos="0">
                  <a:srgbClr val="E41B14"/>
                </a:gs>
              </a:gsLst>
              <a:lin ang="2700000" scaled="0"/>
            </a:gradFill>
          </p:grpSpPr>
          <p:sp>
            <p:nvSpPr>
              <p:cNvPr id="34"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35"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36"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nvGrpSpPr>
            <p:cNvPr id="30" name="组合 29"/>
            <p:cNvGrpSpPr/>
            <p:nvPr/>
          </p:nvGrpSpPr>
          <p:grpSpPr>
            <a:xfrm>
              <a:off x="1761776" y="1190808"/>
              <a:ext cx="634130" cy="128910"/>
              <a:chOff x="5778935" y="5578946"/>
              <a:chExt cx="634130" cy="128910"/>
            </a:xfrm>
            <a:gradFill>
              <a:gsLst>
                <a:gs pos="100000">
                  <a:srgbClr val="B41510"/>
                </a:gs>
                <a:gs pos="0">
                  <a:srgbClr val="E41B14"/>
                </a:gs>
              </a:gsLst>
              <a:lin ang="2700000" scaled="0"/>
            </a:gradFill>
          </p:grpSpPr>
          <p:sp>
            <p:nvSpPr>
              <p:cNvPr id="31"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32"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33"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sp>
        <p:nvSpPr>
          <p:cNvPr id="37" name="矩形 36"/>
          <p:cNvSpPr/>
          <p:nvPr/>
        </p:nvSpPr>
        <p:spPr>
          <a:xfrm>
            <a:off x="11097758" y="6103608"/>
            <a:ext cx="333829" cy="45719"/>
          </a:xfrm>
          <a:prstGeom prst="rect">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汉仪秦川飞影W" panose="00020600040101010101" pitchFamily="18" charset="-122"/>
              <a:ea typeface="汉仪秦川飞影W" panose="00020600040101010101" pitchFamily="18" charset="-122"/>
            </a:endParaRPr>
          </a:p>
        </p:txBody>
      </p:sp>
      <p:pic>
        <p:nvPicPr>
          <p:cNvPr id="38" name="图片 3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7077" y="778939"/>
            <a:ext cx="917420" cy="592661"/>
          </a:xfrm>
          <a:prstGeom prst="rect">
            <a:avLst/>
          </a:prstGeom>
        </p:spPr>
      </p:pic>
      <p:sp>
        <p:nvSpPr>
          <p:cNvPr id="39" name="矩形 38"/>
          <p:cNvSpPr/>
          <p:nvPr/>
        </p:nvSpPr>
        <p:spPr>
          <a:xfrm>
            <a:off x="1434355" y="1778344"/>
            <a:ext cx="4451850" cy="3654975"/>
          </a:xfrm>
          <a:prstGeom prst="rect">
            <a:avLst/>
          </a:prstGeom>
          <a:ln>
            <a:noFill/>
          </a:ln>
        </p:spPr>
        <p:txBody>
          <a:bodyPr wrap="square" lIns="0" tIns="0" rIns="0" bIns="0">
            <a:spAutoFit/>
          </a:bodyPr>
          <a:lstStyle/>
          <a:p>
            <a:pPr algn="just">
              <a:lnSpc>
                <a:spcPct val="150000"/>
              </a:lnSpc>
              <a:defRPr/>
            </a:pPr>
            <a:r>
              <a:rPr lang="en-US" altLang="zh-CN" sz="1600" dirty="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1949</a:t>
            </a:r>
            <a:r>
              <a:rPr lang="zh-CN" altLang="en-US" sz="1600" dirty="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年</a:t>
            </a:r>
            <a:r>
              <a:rPr lang="en-US" altLang="zh-CN" sz="1600" dirty="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10</a:t>
            </a:r>
            <a:r>
              <a:rPr lang="zh-CN" altLang="en-US" sz="1600" dirty="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月</a:t>
            </a:r>
            <a:r>
              <a:rPr lang="en-US" altLang="zh-CN" sz="1600" dirty="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1</a:t>
            </a:r>
            <a:r>
              <a:rPr lang="zh-CN" altLang="en-US" sz="1600" dirty="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日，彭德怀在张治中、陶峙岳等人的陪同下，来到新疆首府迪化</a:t>
            </a:r>
            <a:r>
              <a:rPr lang="en-US" altLang="zh-CN" sz="1600" dirty="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sz="1600" dirty="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今乌鲁木齐</a:t>
            </a:r>
            <a:r>
              <a:rPr lang="en-US" altLang="zh-CN" sz="1600" dirty="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sz="1600" dirty="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市。彭德怀走着走着，忽然在沸腾的人流里发现自己的画像，浓黑的眉毛顿时拧了起来。他一个箭步冲过去，挡住了那几个抬着画像游行的人。抬画像的群众一下子没认出彭德怀，诧异地问：“你要干什么</a:t>
            </a:r>
            <a:r>
              <a:rPr lang="en-US" altLang="zh-CN" sz="1600" dirty="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sz="1600" dirty="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彭德怀指了指他们抬着的画像，说：“这个人模样太难看，你们就不要举着他过街了</a:t>
            </a:r>
            <a:r>
              <a:rPr lang="en-US" altLang="zh-CN" sz="1600" dirty="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sz="1600" dirty="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抬画像的人一怔，还没等他们反应过来，彭德怀竟伸手一把扯掉了画框上的 画像。</a:t>
            </a:r>
          </a:p>
        </p:txBody>
      </p:sp>
      <p:sp>
        <p:nvSpPr>
          <p:cNvPr id="40" name="矩形 39"/>
          <p:cNvSpPr/>
          <p:nvPr/>
        </p:nvSpPr>
        <p:spPr>
          <a:xfrm>
            <a:off x="6305797" y="1778344"/>
            <a:ext cx="4451850" cy="3654975"/>
          </a:xfrm>
          <a:prstGeom prst="rect">
            <a:avLst/>
          </a:prstGeom>
          <a:ln>
            <a:noFill/>
          </a:ln>
        </p:spPr>
        <p:txBody>
          <a:bodyPr wrap="square" lIns="0" tIns="0" rIns="0" bIns="0">
            <a:spAutoFit/>
          </a:bodyPr>
          <a:lstStyle/>
          <a:p>
            <a:pPr algn="just">
              <a:lnSpc>
                <a:spcPct val="150000"/>
              </a:lnSpc>
              <a:defRPr/>
            </a:pPr>
            <a:r>
              <a:rPr lang="zh-CN" altLang="en-US" sz="1600" dirty="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抬画像的人气愤至极，一把揪住彭德怀，大声叫道：“你知道我们抬的是谁吗</a:t>
            </a:r>
            <a:r>
              <a:rPr lang="en-US" altLang="zh-CN" sz="1600" dirty="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sz="1600" dirty="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这是第一野战军司令员、常胜将军彭德怀</a:t>
            </a:r>
            <a:r>
              <a:rPr lang="en-US" altLang="zh-CN" sz="1600" dirty="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sz="1600" dirty="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几个民兵见状也围拢过来，指着彭德怀：“快</a:t>
            </a:r>
            <a:r>
              <a:rPr lang="en-US" altLang="zh-CN" sz="1600" dirty="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sz="1600" dirty="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把这个坏人抓起来</a:t>
            </a:r>
            <a:r>
              <a:rPr lang="en-US" altLang="zh-CN" sz="1600" dirty="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sz="1600" dirty="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彭德怀不由得笑了：“同志们，同胞们，我就是彭德怀，就是这个画像上的人</a:t>
            </a:r>
            <a:r>
              <a:rPr lang="en-US" altLang="zh-CN" sz="1600" dirty="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sz="1600" dirty="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大伙面面相觑，不知所措。彭德怀接着说：“你们不用害怕，我只是想给你们提一点要求，以后不要抬着我的画框子来回走了，你们要举，就举毛主席、朱总司令的画像，举象征革命的红旗</a:t>
            </a:r>
            <a:r>
              <a:rPr lang="en-US" altLang="zh-CN" sz="1600" dirty="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sz="1600" dirty="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众人闻言，热烈鼓掌。 </a:t>
            </a:r>
          </a:p>
        </p:txBody>
      </p:sp>
      <p:grpSp>
        <p:nvGrpSpPr>
          <p:cNvPr id="41" name="组合 40"/>
          <p:cNvGrpSpPr/>
          <p:nvPr/>
        </p:nvGrpSpPr>
        <p:grpSpPr>
          <a:xfrm>
            <a:off x="1479176" y="5550617"/>
            <a:ext cx="4407029" cy="352642"/>
            <a:chOff x="1479176" y="5550617"/>
            <a:chExt cx="4407029" cy="352642"/>
          </a:xfrm>
        </p:grpSpPr>
        <p:sp>
          <p:nvSpPr>
            <p:cNvPr id="42" name="矩形: 圆角 41"/>
            <p:cNvSpPr/>
            <p:nvPr/>
          </p:nvSpPr>
          <p:spPr>
            <a:xfrm>
              <a:off x="4690758" y="5550617"/>
              <a:ext cx="1195447" cy="352642"/>
            </a:xfrm>
            <a:prstGeom prst="roundRect">
              <a:avLst>
                <a:gd name="adj" fmla="val 50000"/>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黑体 CN Bold" panose="020B0800000000000000" pitchFamily="34" charset="-122"/>
                  <a:ea typeface="思源黑体 CN Bold" panose="020B0800000000000000" pitchFamily="34" charset="-122"/>
                </a:rPr>
                <a:t>01</a:t>
              </a:r>
              <a:endParaRPr lang="zh-CN" altLang="en-US" sz="2400">
                <a:latin typeface="思源黑体 CN Bold" panose="020B0800000000000000" pitchFamily="34" charset="-122"/>
                <a:ea typeface="思源黑体 CN Bold" panose="020B0800000000000000" pitchFamily="34" charset="-122"/>
              </a:endParaRPr>
            </a:p>
          </p:txBody>
        </p:sp>
        <p:cxnSp>
          <p:nvCxnSpPr>
            <p:cNvPr id="43" name="直接连接符 42"/>
            <p:cNvCxnSpPr/>
            <p:nvPr/>
          </p:nvCxnSpPr>
          <p:spPr>
            <a:xfrm>
              <a:off x="1479176" y="5728447"/>
              <a:ext cx="3039036" cy="0"/>
            </a:xfrm>
            <a:prstGeom prst="line">
              <a:avLst/>
            </a:prstGeom>
            <a:ln>
              <a:prstDash val="dash"/>
            </a:ln>
          </p:spPr>
          <p:style>
            <a:lnRef idx="1">
              <a:schemeClr val="accent3"/>
            </a:lnRef>
            <a:fillRef idx="0">
              <a:schemeClr val="accent3"/>
            </a:fillRef>
            <a:effectRef idx="0">
              <a:schemeClr val="accent3"/>
            </a:effectRef>
            <a:fontRef idx="minor">
              <a:schemeClr val="tx1"/>
            </a:fontRef>
          </p:style>
        </p:cxnSp>
      </p:grpSp>
      <p:grpSp>
        <p:nvGrpSpPr>
          <p:cNvPr id="44" name="组合 43"/>
          <p:cNvGrpSpPr/>
          <p:nvPr/>
        </p:nvGrpSpPr>
        <p:grpSpPr>
          <a:xfrm>
            <a:off x="6305797" y="5550617"/>
            <a:ext cx="4451850" cy="352642"/>
            <a:chOff x="6305797" y="5550617"/>
            <a:chExt cx="4451850" cy="352642"/>
          </a:xfrm>
        </p:grpSpPr>
        <p:sp>
          <p:nvSpPr>
            <p:cNvPr id="45" name="矩形: 圆角 44"/>
            <p:cNvSpPr/>
            <p:nvPr/>
          </p:nvSpPr>
          <p:spPr>
            <a:xfrm>
              <a:off x="9562200" y="5550617"/>
              <a:ext cx="1195447" cy="352642"/>
            </a:xfrm>
            <a:prstGeom prst="roundRect">
              <a:avLst>
                <a:gd name="adj" fmla="val 50000"/>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黑体 CN Bold" panose="020B0800000000000000" pitchFamily="34" charset="-122"/>
                  <a:ea typeface="思源黑体 CN Bold" panose="020B0800000000000000" pitchFamily="34" charset="-122"/>
                </a:rPr>
                <a:t>02</a:t>
              </a:r>
              <a:endParaRPr lang="zh-CN" altLang="en-US" sz="2400">
                <a:latin typeface="思源黑体 CN Bold" panose="020B0800000000000000" pitchFamily="34" charset="-122"/>
                <a:ea typeface="思源黑体 CN Bold" panose="020B0800000000000000" pitchFamily="34" charset="-122"/>
              </a:endParaRPr>
            </a:p>
          </p:txBody>
        </p:sp>
        <p:cxnSp>
          <p:nvCxnSpPr>
            <p:cNvPr id="46" name="直接连接符 45"/>
            <p:cNvCxnSpPr/>
            <p:nvPr/>
          </p:nvCxnSpPr>
          <p:spPr>
            <a:xfrm>
              <a:off x="6305797" y="5728447"/>
              <a:ext cx="3039036" cy="0"/>
            </a:xfrm>
            <a:prstGeom prst="line">
              <a:avLst/>
            </a:prstGeom>
            <a:ln>
              <a:prstDash val="dash"/>
            </a:ln>
          </p:spPr>
          <p:style>
            <a:lnRef idx="1">
              <a:schemeClr val="accent3"/>
            </a:lnRef>
            <a:fillRef idx="0">
              <a:schemeClr val="accent3"/>
            </a:fillRef>
            <a:effectRef idx="0">
              <a:schemeClr val="accent3"/>
            </a:effectRef>
            <a:fontRef idx="minor">
              <a:schemeClr val="tx1"/>
            </a:fontRef>
          </p:style>
        </p:cxnSp>
      </p:grpSp>
      <p:sp>
        <p:nvSpPr>
          <p:cNvPr id="47" name="TextBox 12"/>
          <p:cNvSpPr txBox="1"/>
          <p:nvPr/>
        </p:nvSpPr>
        <p:spPr>
          <a:xfrm>
            <a:off x="10595429" y="801754"/>
            <a:ext cx="1132114" cy="553998"/>
          </a:xfrm>
          <a:prstGeom prst="rect">
            <a:avLst/>
          </a:prstGeom>
          <a:noFill/>
          <a:ln>
            <a:noFill/>
          </a:ln>
        </p:spPr>
        <p:txBody>
          <a:bodyPr wrap="square" lIns="0" tIns="0" rIns="0" bIns="0" rtlCol="0">
            <a:spAutoFit/>
          </a:bodyPr>
          <a:lstStyle/>
          <a:p>
            <a:pPr lvl="0" algn="ctr">
              <a:defRPr/>
            </a:pPr>
            <a:r>
              <a:rPr lang="en-US" altLang="zh-CN"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03</a:t>
            </a:r>
            <a:endPar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decel="10000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stCondLst>
                                            <p:cond delay="0"/>
                                          </p:stCondLst>
                                        </p:cTn>
                                        <p:tgtEl>
                                          <p:spTgt spid="27"/>
                                        </p:tgtEl>
                                      </p:cBhvr>
                                    </p:animEffect>
                                    <p:anim to="0" calcmode="lin" valueType="num">
                                      <p:cBhvr>
                                        <p:cTn id="8" dur="500" fill="hold">
                                          <p:stCondLst>
                                            <p:cond delay="0"/>
                                          </p:stCondLst>
                                        </p:cTn>
                                        <p:tgtEl>
                                          <p:spTgt spid="27"/>
                                        </p:tgtEl>
                                        <p:attrNameLst>
                                          <p:attrName>ppt_x</p:attrName>
                                        </p:attrNameLst>
                                      </p:cBhvr>
                                      <p:tavLst>
                                        <p:tav tm="0">
                                          <p:val>
                                            <p:strVal val="#ppt_x-.05"/>
                                          </p:val>
                                        </p:tav>
                                        <p:tav tm="100000">
                                          <p:val>
                                            <p:strVal val="#ppt_x"/>
                                          </p:val>
                                        </p:tav>
                                      </p:tavLst>
                                    </p:anim>
                                  </p:childTnLst>
                                </p:cTn>
                              </p:par>
                              <p:par>
                                <p:cTn id="9" presetID="10" presetClass="entr" presetSubtype="0" decel="10000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stCondLst>
                                            <p:cond delay="0"/>
                                          </p:stCondLst>
                                        </p:cTn>
                                        <p:tgtEl>
                                          <p:spTgt spid="28"/>
                                        </p:tgtEl>
                                      </p:cBhvr>
                                    </p:animEffect>
                                    <p:anim to="0" calcmode="lin" valueType="num">
                                      <p:cBhvr>
                                        <p:cTn id="12" dur="500" fill="hold">
                                          <p:stCondLst>
                                            <p:cond delay="0"/>
                                          </p:stCondLst>
                                        </p:cTn>
                                        <p:tgtEl>
                                          <p:spTgt spid="28"/>
                                        </p:tgtEl>
                                        <p:attrNameLst>
                                          <p:attrName>ppt_x</p:attrName>
                                        </p:attrNameLst>
                                      </p:cBhvr>
                                      <p:tavLst>
                                        <p:tav tm="0">
                                          <p:val>
                                            <p:strVal val="#ppt_x-.05"/>
                                          </p:val>
                                        </p:tav>
                                        <p:tav tm="100000">
                                          <p:val>
                                            <p:strVal val="#ppt_x"/>
                                          </p:val>
                                        </p:tav>
                                      </p:tavLst>
                                    </p:anim>
                                  </p:childTnLst>
                                </p:cTn>
                              </p:par>
                              <p:par>
                                <p:cTn id="13" presetID="10" presetClass="entr" presetSubtype="0" decel="10000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stCondLst>
                                            <p:cond delay="0"/>
                                          </p:stCondLst>
                                        </p:cTn>
                                        <p:tgtEl>
                                          <p:spTgt spid="38"/>
                                        </p:tgtEl>
                                      </p:cBhvr>
                                    </p:animEffect>
                                    <p:anim to="0" calcmode="lin" valueType="num">
                                      <p:cBhvr>
                                        <p:cTn id="16" dur="500" fill="hold">
                                          <p:stCondLst>
                                            <p:cond delay="0"/>
                                          </p:stCondLst>
                                        </p:cTn>
                                        <p:tgtEl>
                                          <p:spTgt spid="38"/>
                                        </p:tgtEl>
                                        <p:attrNameLst>
                                          <p:attrName>ppt_x</p:attrName>
                                        </p:attrNameLst>
                                      </p:cBhvr>
                                      <p:tavLst>
                                        <p:tav tm="0">
                                          <p:val>
                                            <p:strVal val="#ppt_x-.05"/>
                                          </p:val>
                                        </p:tav>
                                        <p:tav tm="100000">
                                          <p:val>
                                            <p:strVal val="#ppt_x"/>
                                          </p:val>
                                        </p:tav>
                                      </p:tavLst>
                                    </p:anim>
                                  </p:childTnLst>
                                </p:cTn>
                              </p:par>
                              <p:par>
                                <p:cTn id="17" presetID="10" presetClass="entr" presetSubtype="0" decel="10000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500">
                                          <p:stCondLst>
                                            <p:cond delay="0"/>
                                          </p:stCondLst>
                                        </p:cTn>
                                        <p:tgtEl>
                                          <p:spTgt spid="47"/>
                                        </p:tgtEl>
                                      </p:cBhvr>
                                    </p:animEffect>
                                    <p:anim to="0" calcmode="lin" valueType="num">
                                      <p:cBhvr>
                                        <p:cTn id="20" dur="500" fill="hold">
                                          <p:stCondLst>
                                            <p:cond delay="0"/>
                                          </p:stCondLst>
                                        </p:cTn>
                                        <p:tgtEl>
                                          <p:spTgt spid="47"/>
                                        </p:tgtEl>
                                        <p:attrNameLst>
                                          <p:attrName>ppt_x</p:attrName>
                                        </p:attrNameLst>
                                      </p:cBhvr>
                                      <p:tavLst>
                                        <p:tav tm="0">
                                          <p:val>
                                            <p:strVal val="#ppt_x-.05"/>
                                          </p:val>
                                        </p:tav>
                                        <p:tav tm="100000">
                                          <p:val>
                                            <p:strVal val="#ppt_x"/>
                                          </p:val>
                                        </p:tav>
                                      </p:tavLst>
                                    </p:anim>
                                  </p:childTnLst>
                                </p:cTn>
                              </p:par>
                            </p:childTnLst>
                          </p:cTn>
                        </p:par>
                        <p:par>
                          <p:cTn id="21" fill="hold" nodeType="afterGroup">
                            <p:stCondLst>
                              <p:cond delay="500"/>
                            </p:stCondLst>
                            <p:childTnLst>
                              <p:par>
                                <p:cTn id="22" presetID="10" presetClass="entr" presetSubtype="0" decel="100000"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stCondLst>
                                            <p:cond delay="0"/>
                                          </p:stCondLst>
                                        </p:cTn>
                                        <p:tgtEl>
                                          <p:spTgt spid="39"/>
                                        </p:tgtEl>
                                      </p:cBhvr>
                                    </p:animEffect>
                                    <p:anim to="0" calcmode="lin" valueType="num">
                                      <p:cBhvr>
                                        <p:cTn id="25" dur="500" fill="hold">
                                          <p:stCondLst>
                                            <p:cond delay="0"/>
                                          </p:stCondLst>
                                        </p:cTn>
                                        <p:tgtEl>
                                          <p:spTgt spid="39"/>
                                        </p:tgtEl>
                                        <p:attrNameLst>
                                          <p:attrName>ppt_x</p:attrName>
                                        </p:attrNameLst>
                                      </p:cBhvr>
                                      <p:tavLst>
                                        <p:tav tm="0">
                                          <p:val>
                                            <p:strVal val="#ppt_x-.05"/>
                                          </p:val>
                                        </p:tav>
                                        <p:tav tm="100000">
                                          <p:val>
                                            <p:strVal val="#ppt_x"/>
                                          </p:val>
                                        </p:tav>
                                      </p:tavLst>
                                    </p:anim>
                                  </p:childTnLst>
                                </p:cTn>
                              </p:par>
                            </p:childTnLst>
                          </p:cTn>
                        </p:par>
                        <p:par>
                          <p:cTn id="26" fill="hold" nodeType="afterGroup">
                            <p:stCondLst>
                              <p:cond delay="1000"/>
                            </p:stCondLst>
                            <p:childTnLst>
                              <p:par>
                                <p:cTn id="27" presetID="10" presetClass="entr" presetSubtype="0" decel="10000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stCondLst>
                                            <p:cond delay="0"/>
                                          </p:stCondLst>
                                        </p:cTn>
                                        <p:tgtEl>
                                          <p:spTgt spid="40"/>
                                        </p:tgtEl>
                                      </p:cBhvr>
                                    </p:animEffect>
                                    <p:anim to="0" calcmode="lin" valueType="num">
                                      <p:cBhvr>
                                        <p:cTn id="30" dur="500" fill="hold">
                                          <p:stCondLst>
                                            <p:cond delay="0"/>
                                          </p:stCondLst>
                                        </p:cTn>
                                        <p:tgtEl>
                                          <p:spTgt spid="40"/>
                                        </p:tgtEl>
                                        <p:attrNameLst>
                                          <p:attrName>ppt_x</p:attrName>
                                        </p:attrNameLst>
                                      </p:cBhvr>
                                      <p:tavLst>
                                        <p:tav tm="0">
                                          <p:val>
                                            <p:strVal val="#ppt_x-.05"/>
                                          </p:val>
                                        </p:tav>
                                        <p:tav tm="100000">
                                          <p:val>
                                            <p:strVal val="#ppt_x"/>
                                          </p:val>
                                        </p:tav>
                                      </p:tavLst>
                                    </p:anim>
                                  </p:childTnLst>
                                </p:cTn>
                              </p:par>
                            </p:childTnLst>
                          </p:cTn>
                        </p:par>
                        <p:par>
                          <p:cTn id="31" fill="hold" nodeType="afterGroup">
                            <p:stCondLst>
                              <p:cond delay="1500"/>
                            </p:stCondLst>
                            <p:childTnLst>
                              <p:par>
                                <p:cTn id="32" presetID="10" presetClass="entr" presetSubtype="0" decel="100000" fill="hold"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500">
                                          <p:stCondLst>
                                            <p:cond delay="0"/>
                                          </p:stCondLst>
                                        </p:cTn>
                                        <p:tgtEl>
                                          <p:spTgt spid="41"/>
                                        </p:tgtEl>
                                      </p:cBhvr>
                                    </p:animEffect>
                                    <p:anim to="0" calcmode="lin" valueType="num">
                                      <p:cBhvr>
                                        <p:cTn id="35" dur="500" fill="hold">
                                          <p:stCondLst>
                                            <p:cond delay="0"/>
                                          </p:stCondLst>
                                        </p:cTn>
                                        <p:tgtEl>
                                          <p:spTgt spid="41"/>
                                        </p:tgtEl>
                                        <p:attrNameLst>
                                          <p:attrName>ppt_x</p:attrName>
                                        </p:attrNameLst>
                                      </p:cBhvr>
                                      <p:tavLst>
                                        <p:tav tm="0">
                                          <p:val>
                                            <p:strVal val="#ppt_x-.05"/>
                                          </p:val>
                                        </p:tav>
                                        <p:tav tm="100000">
                                          <p:val>
                                            <p:strVal val="#ppt_x"/>
                                          </p:val>
                                        </p:tav>
                                      </p:tavLst>
                                    </p:anim>
                                  </p:childTnLst>
                                </p:cTn>
                              </p:par>
                            </p:childTnLst>
                          </p:cTn>
                        </p:par>
                        <p:par>
                          <p:cTn id="36" fill="hold" nodeType="afterGroup">
                            <p:stCondLst>
                              <p:cond delay="2000"/>
                            </p:stCondLst>
                            <p:childTnLst>
                              <p:par>
                                <p:cTn id="37" presetID="10" presetClass="entr" presetSubtype="0" decel="100000"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500">
                                          <p:stCondLst>
                                            <p:cond delay="0"/>
                                          </p:stCondLst>
                                        </p:cTn>
                                        <p:tgtEl>
                                          <p:spTgt spid="44"/>
                                        </p:tgtEl>
                                      </p:cBhvr>
                                    </p:animEffect>
                                    <p:anim to="0" calcmode="lin" valueType="num">
                                      <p:cBhvr>
                                        <p:cTn id="40" dur="500" fill="hold">
                                          <p:stCondLst>
                                            <p:cond delay="0"/>
                                          </p:stCondLst>
                                        </p:cTn>
                                        <p:tgtEl>
                                          <p:spTgt spid="44"/>
                                        </p:tgtEl>
                                        <p:attrNameLst>
                                          <p:attrName>ppt_x</p:attrName>
                                        </p:attrNameLst>
                                      </p:cBhvr>
                                      <p:tavLst>
                                        <p:tav tm="0">
                                          <p:val>
                                            <p:strVal val="#ppt_x-.05"/>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9" grpId="0"/>
      <p:bldP spid="40"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3" name="组合 12"/>
          <p:cNvGrpSpPr/>
          <p:nvPr/>
        </p:nvGrpSpPr>
        <p:grpSpPr>
          <a:xfrm>
            <a:off x="-529" y="-297"/>
            <a:ext cx="12193057" cy="6858594"/>
            <a:chOff x="-529" y="-297"/>
            <a:chExt cx="12193057" cy="6858594"/>
          </a:xfrm>
        </p:grpSpPr>
        <p:pic>
          <p:nvPicPr>
            <p:cNvPr id="12" name="图片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9" y="-297"/>
              <a:ext cx="12193057" cy="6858594"/>
            </a:xfrm>
            <a:prstGeom prst="rect">
              <a:avLst/>
            </a:prstGeom>
          </p:spPr>
        </p:pic>
        <p:sp>
          <p:nvSpPr>
            <p:cNvPr id="9" name="矩形: 圆角 8"/>
            <p:cNvSpPr/>
            <p:nvPr/>
          </p:nvSpPr>
          <p:spPr>
            <a:xfrm flipH="1">
              <a:off x="330199" y="292100"/>
              <a:ext cx="11531600" cy="6273800"/>
            </a:xfrm>
            <a:prstGeom prst="roundRect">
              <a:avLst>
                <a:gd name="adj" fmla="val 4116"/>
              </a:avLst>
            </a:prstGeom>
            <a:solidFill>
              <a:srgbClr val="FFFFFF"/>
            </a:solidFill>
            <a:ln w="38100">
              <a:solidFill>
                <a:srgbClr val="FFD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TextBox 12"/>
          <p:cNvSpPr txBox="1"/>
          <p:nvPr/>
        </p:nvSpPr>
        <p:spPr>
          <a:xfrm>
            <a:off x="3686629" y="801754"/>
            <a:ext cx="4818742" cy="553998"/>
          </a:xfrm>
          <a:prstGeom prst="rect">
            <a:avLst/>
          </a:prstGeom>
          <a:noFill/>
          <a:ln>
            <a:noFill/>
          </a:ln>
        </p:spPr>
        <p:txBody>
          <a:bodyPr wrap="square" lIns="0" tIns="0" rIns="0" bIns="0" rtlCol="0">
            <a:spAutoFit/>
          </a:bodyPr>
          <a:lstStyle/>
          <a:p>
            <a:pPr lvl="0" algn="ctr">
              <a:defRPr/>
            </a:pPr>
            <a:r>
              <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黄克诚不怕拉下脸</a:t>
            </a:r>
          </a:p>
        </p:txBody>
      </p:sp>
      <p:grpSp>
        <p:nvGrpSpPr>
          <p:cNvPr id="15" name="组合 14"/>
          <p:cNvGrpSpPr/>
          <p:nvPr/>
        </p:nvGrpSpPr>
        <p:grpSpPr>
          <a:xfrm>
            <a:off x="2576512" y="1023923"/>
            <a:ext cx="7038976" cy="109660"/>
            <a:chOff x="1761776" y="1190808"/>
            <a:chExt cx="8274582" cy="128910"/>
          </a:xfrm>
        </p:grpSpPr>
        <p:grpSp>
          <p:nvGrpSpPr>
            <p:cNvPr id="16" name="组合 15"/>
            <p:cNvGrpSpPr/>
            <p:nvPr/>
          </p:nvGrpSpPr>
          <p:grpSpPr>
            <a:xfrm>
              <a:off x="9402228" y="1190808"/>
              <a:ext cx="634130" cy="128910"/>
              <a:chOff x="5778935" y="5578946"/>
              <a:chExt cx="634130" cy="128910"/>
            </a:xfrm>
            <a:gradFill>
              <a:gsLst>
                <a:gs pos="100000">
                  <a:srgbClr val="B41510"/>
                </a:gs>
                <a:gs pos="0">
                  <a:srgbClr val="E41B14"/>
                </a:gs>
              </a:gsLst>
              <a:lin ang="2700000" scaled="0"/>
            </a:gradFill>
          </p:grpSpPr>
          <p:sp>
            <p:nvSpPr>
              <p:cNvPr id="21"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2"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3"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nvGrpSpPr>
            <p:cNvPr id="17" name="组合 16"/>
            <p:cNvGrpSpPr/>
            <p:nvPr/>
          </p:nvGrpSpPr>
          <p:grpSpPr>
            <a:xfrm>
              <a:off x="1761776" y="1190808"/>
              <a:ext cx="634130" cy="128910"/>
              <a:chOff x="5778935" y="5578946"/>
              <a:chExt cx="634130" cy="128910"/>
            </a:xfrm>
            <a:gradFill>
              <a:gsLst>
                <a:gs pos="100000">
                  <a:srgbClr val="B41510"/>
                </a:gs>
                <a:gs pos="0">
                  <a:srgbClr val="E41B14"/>
                </a:gs>
              </a:gsLst>
              <a:lin ang="2700000" scaled="0"/>
            </a:gradFill>
          </p:grpSpPr>
          <p:sp>
            <p:nvSpPr>
              <p:cNvPr id="18"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19"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0"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sp>
        <p:nvSpPr>
          <p:cNvPr id="24" name="矩形 23"/>
          <p:cNvSpPr/>
          <p:nvPr/>
        </p:nvSpPr>
        <p:spPr>
          <a:xfrm>
            <a:off x="11097758" y="6103608"/>
            <a:ext cx="333829" cy="45719"/>
          </a:xfrm>
          <a:prstGeom prst="rect">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汉仪秦川飞影W" panose="00020600040101010101" pitchFamily="18" charset="-122"/>
              <a:ea typeface="汉仪秦川飞影W" panose="00020600040101010101" pitchFamily="18" charset="-122"/>
            </a:endParaRPr>
          </a:p>
        </p:txBody>
      </p:sp>
      <p:pic>
        <p:nvPicPr>
          <p:cNvPr id="25" name="图片 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7077" y="778939"/>
            <a:ext cx="917420" cy="592661"/>
          </a:xfrm>
          <a:prstGeom prst="rect">
            <a:avLst/>
          </a:prstGeom>
        </p:spPr>
      </p:pic>
      <p:grpSp>
        <p:nvGrpSpPr>
          <p:cNvPr id="26" name="组合 25"/>
          <p:cNvGrpSpPr/>
          <p:nvPr/>
        </p:nvGrpSpPr>
        <p:grpSpPr>
          <a:xfrm flipH="1">
            <a:off x="1039905" y="1728450"/>
            <a:ext cx="10013577" cy="504145"/>
            <a:chOff x="6305797" y="5550617"/>
            <a:chExt cx="4451850" cy="352642"/>
          </a:xfrm>
        </p:grpSpPr>
        <p:sp>
          <p:nvSpPr>
            <p:cNvPr id="27" name="矩形: 圆角 26"/>
            <p:cNvSpPr/>
            <p:nvPr/>
          </p:nvSpPr>
          <p:spPr>
            <a:xfrm>
              <a:off x="9562200" y="5550617"/>
              <a:ext cx="1195447" cy="352642"/>
            </a:xfrm>
            <a:prstGeom prst="roundRect">
              <a:avLst>
                <a:gd name="adj" fmla="val 50000"/>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黑体 CN Bold" panose="020B0800000000000000" pitchFamily="34" charset="-122"/>
                  <a:ea typeface="思源黑体 CN Bold" panose="020B0800000000000000" pitchFamily="34" charset="-122"/>
                </a:rPr>
                <a:t>1980</a:t>
              </a:r>
              <a:r>
                <a:rPr lang="zh-CN" altLang="en-US" sz="2400">
                  <a:latin typeface="思源黑体 CN Bold" panose="020B0800000000000000" pitchFamily="34" charset="-122"/>
                  <a:ea typeface="思源黑体 CN Bold" panose="020B0800000000000000" pitchFamily="34" charset="-122"/>
                </a:rPr>
                <a:t>年</a:t>
              </a:r>
              <a:r>
                <a:rPr lang="en-US" altLang="zh-CN" sz="2400">
                  <a:latin typeface="思源黑体 CN Bold" panose="020B0800000000000000" pitchFamily="34" charset="-122"/>
                  <a:ea typeface="思源黑体 CN Bold" panose="020B0800000000000000" pitchFamily="34" charset="-122"/>
                </a:rPr>
                <a:t>1</a:t>
              </a:r>
              <a:r>
                <a:rPr lang="zh-CN" altLang="en-US" sz="2400">
                  <a:latin typeface="思源黑体 CN Bold" panose="020B0800000000000000" pitchFamily="34" charset="-122"/>
                  <a:ea typeface="思源黑体 CN Bold" panose="020B0800000000000000" pitchFamily="34" charset="-122"/>
                </a:rPr>
                <a:t>月</a:t>
              </a:r>
            </a:p>
          </p:txBody>
        </p:sp>
        <p:cxnSp>
          <p:nvCxnSpPr>
            <p:cNvPr id="28" name="直接连接符 27"/>
            <p:cNvCxnSpPr/>
            <p:nvPr/>
          </p:nvCxnSpPr>
          <p:spPr>
            <a:xfrm>
              <a:off x="6305797" y="5728447"/>
              <a:ext cx="3039036" cy="0"/>
            </a:xfrm>
            <a:prstGeom prst="line">
              <a:avLst/>
            </a:prstGeom>
            <a:ln>
              <a:prstDash val="dash"/>
            </a:ln>
          </p:spPr>
          <p:style>
            <a:lnRef idx="1">
              <a:schemeClr val="accent3"/>
            </a:lnRef>
            <a:fillRef idx="0">
              <a:schemeClr val="accent3"/>
            </a:fillRef>
            <a:effectRef idx="0">
              <a:schemeClr val="accent3"/>
            </a:effectRef>
            <a:fontRef idx="minor">
              <a:schemeClr val="tx1"/>
            </a:fontRef>
          </p:style>
        </p:cxnSp>
      </p:grpSp>
      <p:sp>
        <p:nvSpPr>
          <p:cNvPr id="29" name="矩形 28"/>
          <p:cNvSpPr/>
          <p:nvPr/>
        </p:nvSpPr>
        <p:spPr>
          <a:xfrm>
            <a:off x="1036907" y="2596286"/>
            <a:ext cx="10118187" cy="1808316"/>
          </a:xfrm>
          <a:prstGeom prst="rect">
            <a:avLst/>
          </a:prstGeom>
          <a:ln>
            <a:noFill/>
          </a:ln>
        </p:spPr>
        <p:txBody>
          <a:bodyPr wrap="square" lIns="0" tIns="0" rIns="0" bIns="0">
            <a:spAutoFit/>
          </a:bodyPr>
          <a:lstStyle/>
          <a:p>
            <a:pPr algn="just">
              <a:lnSpc>
                <a:spcPct val="150000"/>
              </a:lnSpc>
              <a:defRPr/>
            </a:pPr>
            <a:r>
              <a:rPr lang="zh-CN" altLang="en-US" sz="1600" dirty="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主持总参工作的杨勇，为欢送调离总参的李达、张才千，欢迎调来总参工作的张震，在京西宾馆请他们吃饭共花去</a:t>
            </a:r>
            <a:r>
              <a:rPr lang="en-US" altLang="zh-CN" sz="1600" dirty="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400</a:t>
            </a:r>
            <a:r>
              <a:rPr lang="zh-CN" altLang="en-US" sz="1600" dirty="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元。事后有人举报他们公款吃喝，当时任中央纪律检查委员会常务书记的黄克诚知道后，并没有因为杨勇、张震是老部下且事情不大而放宽要求。他严肃批评了这一做法，指示：“要查，不管涉及天王老子都要查，不仅要查，还要处理，谁出主意谁出钱。”在旁人看来，黄克诚这种做法是撕破脸皮，不顾杨勇、张震和他当年共同浴血奋战结下的深厚战斗情谊，其实不然。</a:t>
            </a:r>
          </a:p>
        </p:txBody>
      </p:sp>
      <p:sp>
        <p:nvSpPr>
          <p:cNvPr id="30" name="矩形 29"/>
          <p:cNvSpPr/>
          <p:nvPr/>
        </p:nvSpPr>
        <p:spPr>
          <a:xfrm>
            <a:off x="1036907" y="4666694"/>
            <a:ext cx="10118187" cy="1069652"/>
          </a:xfrm>
          <a:prstGeom prst="rect">
            <a:avLst/>
          </a:prstGeom>
          <a:ln>
            <a:noFill/>
          </a:ln>
        </p:spPr>
        <p:txBody>
          <a:bodyPr wrap="square" lIns="0" tIns="0" rIns="0" bIns="0">
            <a:spAutoFit/>
          </a:bodyPr>
          <a:lstStyle/>
          <a:p>
            <a:pPr algn="just">
              <a:lnSpc>
                <a:spcPct val="150000"/>
              </a:lnSpc>
              <a:defRPr/>
            </a:pP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听说黄克诚要查这件事，杨勇当时认为这是在小题大做，心生不快。但当黄克诚给杨勇打电话说：“你官大了，老虎屁股摸不得了</a:t>
            </a:r>
            <a:r>
              <a:rPr lang="en-US" altLang="zh-CN"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杨勇放下电话，立马就赶到黄克诚那里，承认了自己的错误，说不用查了，是我的主意，随后杨勇从自己的工资中拿出</a:t>
            </a:r>
            <a:r>
              <a:rPr lang="en-US" altLang="zh-CN"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400</a:t>
            </a: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元补上饭钱。并作了检讨，了结了此事。 </a:t>
            </a:r>
          </a:p>
        </p:txBody>
      </p:sp>
      <p:sp>
        <p:nvSpPr>
          <p:cNvPr id="31" name="TextBox 12"/>
          <p:cNvSpPr txBox="1"/>
          <p:nvPr/>
        </p:nvSpPr>
        <p:spPr>
          <a:xfrm>
            <a:off x="10595429" y="801754"/>
            <a:ext cx="1132114" cy="553998"/>
          </a:xfrm>
          <a:prstGeom prst="rect">
            <a:avLst/>
          </a:prstGeom>
          <a:noFill/>
          <a:ln>
            <a:noFill/>
          </a:ln>
        </p:spPr>
        <p:txBody>
          <a:bodyPr wrap="square" lIns="0" tIns="0" rIns="0" bIns="0" rtlCol="0">
            <a:spAutoFit/>
          </a:bodyPr>
          <a:lstStyle/>
          <a:p>
            <a:pPr lvl="0" algn="ctr">
              <a:defRPr/>
            </a:pPr>
            <a:r>
              <a:rPr lang="en-US" altLang="zh-CN"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04</a:t>
            </a:r>
            <a:endPar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endParaRPr>
          </a:p>
        </p:txBody>
      </p:sp>
    </p:spTree>
  </p:cSld>
  <p:clrMapOvr>
    <a:masterClrMapping/>
  </p:clrMapOvr>
  <p:transition spd="slow" advTm="5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stCondLst>
                                            <p:cond delay="0"/>
                                          </p:stCondLst>
                                        </p:cTn>
                                        <p:tgtEl>
                                          <p:spTgt spid="14"/>
                                        </p:tgtEl>
                                      </p:cBhvr>
                                    </p:animEffect>
                                    <p:anim to="0" calcmode="lin" valueType="num">
                                      <p:cBhvr>
                                        <p:cTn id="8" dur="500" fill="hold">
                                          <p:stCondLst>
                                            <p:cond delay="0"/>
                                          </p:stCondLst>
                                        </p:cTn>
                                        <p:tgtEl>
                                          <p:spTgt spid="14"/>
                                        </p:tgtEl>
                                        <p:attrNameLst>
                                          <p:attrName>ppt_x</p:attrName>
                                        </p:attrNameLst>
                                      </p:cBhvr>
                                      <p:tavLst>
                                        <p:tav tm="0">
                                          <p:val>
                                            <p:strVal val="#ppt_x-.05"/>
                                          </p:val>
                                        </p:tav>
                                        <p:tav tm="100000">
                                          <p:val>
                                            <p:strVal val="#ppt_x"/>
                                          </p:val>
                                        </p:tav>
                                      </p:tavLst>
                                    </p:anim>
                                  </p:childTnLst>
                                </p:cTn>
                              </p:par>
                              <p:par>
                                <p:cTn id="9" presetID="10" presetClass="entr" presetSubtype="0" decel="10000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stCondLst>
                                            <p:cond delay="0"/>
                                          </p:stCondLst>
                                        </p:cTn>
                                        <p:tgtEl>
                                          <p:spTgt spid="15"/>
                                        </p:tgtEl>
                                      </p:cBhvr>
                                    </p:animEffect>
                                    <p:anim to="0" calcmode="lin" valueType="num">
                                      <p:cBhvr>
                                        <p:cTn id="12" dur="500" fill="hold">
                                          <p:stCondLst>
                                            <p:cond delay="0"/>
                                          </p:stCondLst>
                                        </p:cTn>
                                        <p:tgtEl>
                                          <p:spTgt spid="15"/>
                                        </p:tgtEl>
                                        <p:attrNameLst>
                                          <p:attrName>ppt_x</p:attrName>
                                        </p:attrNameLst>
                                      </p:cBhvr>
                                      <p:tavLst>
                                        <p:tav tm="0">
                                          <p:val>
                                            <p:strVal val="#ppt_x-.05"/>
                                          </p:val>
                                        </p:tav>
                                        <p:tav tm="100000">
                                          <p:val>
                                            <p:strVal val="#ppt_x"/>
                                          </p:val>
                                        </p:tav>
                                      </p:tavLst>
                                    </p:anim>
                                  </p:childTnLst>
                                </p:cTn>
                              </p:par>
                              <p:par>
                                <p:cTn id="13" presetID="10" presetClass="entr" presetSubtype="0" decel="10000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stCondLst>
                                            <p:cond delay="0"/>
                                          </p:stCondLst>
                                        </p:cTn>
                                        <p:tgtEl>
                                          <p:spTgt spid="25"/>
                                        </p:tgtEl>
                                      </p:cBhvr>
                                    </p:animEffect>
                                    <p:anim to="0" calcmode="lin" valueType="num">
                                      <p:cBhvr>
                                        <p:cTn id="16" dur="500" fill="hold">
                                          <p:stCondLst>
                                            <p:cond delay="0"/>
                                          </p:stCondLst>
                                        </p:cTn>
                                        <p:tgtEl>
                                          <p:spTgt spid="25"/>
                                        </p:tgtEl>
                                        <p:attrNameLst>
                                          <p:attrName>ppt_x</p:attrName>
                                        </p:attrNameLst>
                                      </p:cBhvr>
                                      <p:tavLst>
                                        <p:tav tm="0">
                                          <p:val>
                                            <p:strVal val="#ppt_x-.05"/>
                                          </p:val>
                                        </p:tav>
                                        <p:tav tm="100000">
                                          <p:val>
                                            <p:strVal val="#ppt_x"/>
                                          </p:val>
                                        </p:tav>
                                      </p:tavLst>
                                    </p:anim>
                                  </p:childTnLst>
                                </p:cTn>
                              </p:par>
                              <p:par>
                                <p:cTn id="17" presetID="10" presetClass="entr" presetSubtype="0" decel="10000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stCondLst>
                                            <p:cond delay="0"/>
                                          </p:stCondLst>
                                        </p:cTn>
                                        <p:tgtEl>
                                          <p:spTgt spid="31"/>
                                        </p:tgtEl>
                                      </p:cBhvr>
                                    </p:animEffect>
                                    <p:anim to="0" calcmode="lin" valueType="num">
                                      <p:cBhvr>
                                        <p:cTn id="20" dur="500" fill="hold">
                                          <p:stCondLst>
                                            <p:cond delay="0"/>
                                          </p:stCondLst>
                                        </p:cTn>
                                        <p:tgtEl>
                                          <p:spTgt spid="31"/>
                                        </p:tgtEl>
                                        <p:attrNameLst>
                                          <p:attrName>ppt_x</p:attrName>
                                        </p:attrNameLst>
                                      </p:cBhvr>
                                      <p:tavLst>
                                        <p:tav tm="0">
                                          <p:val>
                                            <p:strVal val="#ppt_x-.05"/>
                                          </p:val>
                                        </p:tav>
                                        <p:tav tm="100000">
                                          <p:val>
                                            <p:strVal val="#ppt_x"/>
                                          </p:val>
                                        </p:tav>
                                      </p:tavLst>
                                    </p:anim>
                                  </p:childTnLst>
                                </p:cTn>
                              </p:par>
                            </p:childTnLst>
                          </p:cTn>
                        </p:par>
                      </p:childTnLst>
                    </p:cTn>
                  </p:par>
                  <p:par>
                    <p:cTn id="21" fill="hold" nodeType="clickPar">
                      <p:stCondLst>
                        <p:cond delay="indefinite"/>
                        <p:cond evt="onBegin" delay="0">
                          <p:tn val="20"/>
                        </p:cond>
                      </p:stCondLst>
                      <p:childTnLst>
                        <p:par>
                          <p:cTn id="22" fill="hold" nodeType="afterGroup">
                            <p:stCondLst>
                              <p:cond delay="0"/>
                            </p:stCondLst>
                            <p:childTnLst>
                              <p:par>
                                <p:cTn id="23" presetID="16" presetClass="entr" presetSubtype="21"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arn(inVertical)">
                                      <p:cBhvr>
                                        <p:cTn id="25" dur="500"/>
                                        <p:tgtEl>
                                          <p:spTgt spid="26"/>
                                        </p:tgtEl>
                                      </p:cBhvr>
                                    </p:animEffect>
                                  </p:childTnLst>
                                </p:cTn>
                              </p:par>
                            </p:childTnLst>
                          </p:cTn>
                        </p:par>
                        <p:par>
                          <p:cTn id="26" fill="hold" nodeType="afterGroup">
                            <p:stCondLst>
                              <p:cond delay="500"/>
                            </p:stCondLst>
                            <p:childTnLst>
                              <p:par>
                                <p:cTn id="27" presetID="10" presetClass="entr" presetSubtype="0" fill="hold" grpId="0" nodeType="afterEffect">
                                  <p:stCondLst>
                                    <p:cond delay="0"/>
                                  </p:stCondLst>
                                  <p:iterate type="wd">
                                    <p:tmPct val="10000"/>
                                  </p:iterate>
                                  <p:childTnLst>
                                    <p:set>
                                      <p:cBhvr>
                                        <p:cTn id="28" dur="1" fill="hold">
                                          <p:stCondLst>
                                            <p:cond delay="0"/>
                                          </p:stCondLst>
                                        </p:cTn>
                                        <p:tgtEl>
                                          <p:spTgt spid="29"/>
                                        </p:tgtEl>
                                        <p:attrNameLst>
                                          <p:attrName>style.visibility</p:attrName>
                                        </p:attrNameLst>
                                      </p:cBhvr>
                                      <p:to>
                                        <p:strVal val="visible"/>
                                      </p:to>
                                    </p:set>
                                    <p:anim to="0" calcmode="lin" valueType="num">
                                      <p:cBhvr>
                                        <p:cTn id="29" dur="500" decel="100000" fill="hold">
                                          <p:stCondLst>
                                            <p:cond delay="0"/>
                                          </p:stCondLst>
                                        </p:cTn>
                                        <p:tgtEl>
                                          <p:spTgt spid="29"/>
                                        </p:tgtEl>
                                        <p:attrNameLst>
                                          <p:attrName>ppt_x</p:attrName>
                                        </p:attrNameLst>
                                      </p:cBhvr>
                                      <p:tavLst>
                                        <p:tav tm="0">
                                          <p:val>
                                            <p:strVal val="ppt_x-0.02"/>
                                          </p:val>
                                        </p:tav>
                                        <p:tav tm="100000">
                                          <p:val>
                                            <p:strVal val="#ppt_x"/>
                                          </p:val>
                                        </p:tav>
                                      </p:tavLst>
                                    </p:anim>
                                    <p:animEffect transition="in" filter="fade">
                                      <p:cBhvr>
                                        <p:cTn id="30" dur="500">
                                          <p:stCondLst>
                                            <p:cond delay="0"/>
                                          </p:stCondLst>
                                        </p:cTn>
                                        <p:tgtEl>
                                          <p:spTgt spid="29"/>
                                        </p:tgtEl>
                                      </p:cBhvr>
                                    </p:animEffect>
                                    <p:animScale>
                                      <p:cBhvr>
                                        <p:cTn id="31" dur="500" decel="100000" fill="hold">
                                          <p:stCondLst>
                                            <p:cond delay="0"/>
                                          </p:stCondLst>
                                        </p:cTn>
                                        <p:tgtEl>
                                          <p:spTgt spid="29"/>
                                        </p:tgtEl>
                                      </p:cBhvr>
                                      <p:by x="100000" y="100000"/>
                                      <p:from x="110000" y="110000"/>
                                      <p:to x="100000" y="100000"/>
                                    </p:animScale>
                                  </p:childTnLst>
                                </p:cTn>
                              </p:par>
                            </p:childTnLst>
                          </p:cTn>
                        </p:par>
                        <p:par>
                          <p:cTn id="32" fill="hold" nodeType="afterGroup">
                            <p:stCondLst>
                              <p:cond delay="1000"/>
                            </p:stCondLst>
                            <p:childTnLst>
                              <p:par>
                                <p:cTn id="33" presetID="10" presetClass="entr" presetSubtype="0" fill="hold" grpId="0" nodeType="afterEffect">
                                  <p:stCondLst>
                                    <p:cond delay="0"/>
                                  </p:stCondLst>
                                  <p:iterate type="wd">
                                    <p:tmPct val="10000"/>
                                  </p:iterate>
                                  <p:childTnLst>
                                    <p:set>
                                      <p:cBhvr>
                                        <p:cTn id="34" dur="1" fill="hold">
                                          <p:stCondLst>
                                            <p:cond delay="0"/>
                                          </p:stCondLst>
                                        </p:cTn>
                                        <p:tgtEl>
                                          <p:spTgt spid="30"/>
                                        </p:tgtEl>
                                        <p:attrNameLst>
                                          <p:attrName>style.visibility</p:attrName>
                                        </p:attrNameLst>
                                      </p:cBhvr>
                                      <p:to>
                                        <p:strVal val="visible"/>
                                      </p:to>
                                    </p:set>
                                    <p:anim to="0" calcmode="lin" valueType="num">
                                      <p:cBhvr>
                                        <p:cTn id="35" dur="500" decel="100000" fill="hold">
                                          <p:stCondLst>
                                            <p:cond delay="0"/>
                                          </p:stCondLst>
                                        </p:cTn>
                                        <p:tgtEl>
                                          <p:spTgt spid="30"/>
                                        </p:tgtEl>
                                        <p:attrNameLst>
                                          <p:attrName>ppt_x</p:attrName>
                                        </p:attrNameLst>
                                      </p:cBhvr>
                                      <p:tavLst>
                                        <p:tav tm="0">
                                          <p:val>
                                            <p:strVal val="ppt_x-0.02"/>
                                          </p:val>
                                        </p:tav>
                                        <p:tav tm="100000">
                                          <p:val>
                                            <p:strVal val="#ppt_x"/>
                                          </p:val>
                                        </p:tav>
                                      </p:tavLst>
                                    </p:anim>
                                    <p:animEffect transition="in" filter="fade">
                                      <p:cBhvr>
                                        <p:cTn id="36" dur="500">
                                          <p:stCondLst>
                                            <p:cond delay="0"/>
                                          </p:stCondLst>
                                        </p:cTn>
                                        <p:tgtEl>
                                          <p:spTgt spid="30"/>
                                        </p:tgtEl>
                                      </p:cBhvr>
                                    </p:animEffect>
                                    <p:animScale>
                                      <p:cBhvr>
                                        <p:cTn id="37" dur="500" decel="100000" fill="hold">
                                          <p:stCondLst>
                                            <p:cond delay="0"/>
                                          </p:stCondLst>
                                        </p:cTn>
                                        <p:tgtEl>
                                          <p:spTgt spid="30"/>
                                        </p:tgtEl>
                                      </p:cBhvr>
                                      <p:by x="100000" y="100000"/>
                                      <p:from x="110000" y="110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9" grpId="0"/>
      <p:bldP spid="30" grpId="0"/>
      <p:bldP spid="31" grpId="0"/>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 name="COMMONDATA" val="eyJoZGlkIjoiMThmZDY2NTcyNjc4NTQyMmEyMTI1MmM1NTA3Njk0YzAifQ=="/>
</p:tagLst>
</file>

<file path=ppt/theme/theme1.xml><?xml version="1.0" encoding="utf-8"?>
<a:theme xmlns:a="http://schemas.openxmlformats.org/drawingml/2006/main" name="第一PPT模板网-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4914</Words>
  <Application>Microsoft Office PowerPoint</Application>
  <PresentationFormat>宽屏</PresentationFormat>
  <Paragraphs>185</Paragraphs>
  <Slides>31</Slides>
  <Notes>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31</vt:i4>
      </vt:variant>
    </vt:vector>
  </HeadingPairs>
  <TitlesOfParts>
    <vt:vector size="43" baseType="lpstr">
      <vt:lpstr>阿里巴巴普惠体 H</vt:lpstr>
      <vt:lpstr>等线</vt:lpstr>
      <vt:lpstr>等线 Light</vt:lpstr>
      <vt:lpstr>汉仪超粗黑简</vt:lpstr>
      <vt:lpstr>汉仪秦川飞影W</vt:lpstr>
      <vt:lpstr>思源黑体 CN Bold</vt:lpstr>
      <vt:lpstr>思源黑体 CN Medium</vt:lpstr>
      <vt:lpstr>思源黑体 CN Regular</vt:lpstr>
      <vt:lpstr>宋体</vt:lpstr>
      <vt:lpstr>Arial</vt:lpstr>
      <vt:lpstr>Calibri</vt:lpstr>
      <vt:lpstr>第一PPT模板网-WWW.1PPT.COM​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8</cp:revision>
  <cp:lastPrinted>2022-06-09T22:15:00Z</cp:lastPrinted>
  <dcterms:created xsi:type="dcterms:W3CDTF">2022-06-09T22:15:00Z</dcterms:created>
  <dcterms:modified xsi:type="dcterms:W3CDTF">2023-04-17T06:06:52Z</dcterms:modified>
</cp:coreProperties>
</file>