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14" r:id="rId4"/>
    <p:sldId id="318" r:id="rId5"/>
    <p:sldId id="319" r:id="rId6"/>
    <p:sldId id="320" r:id="rId7"/>
    <p:sldId id="330" r:id="rId8"/>
    <p:sldId id="315" r:id="rId9"/>
    <p:sldId id="321" r:id="rId10"/>
    <p:sldId id="322" r:id="rId11"/>
    <p:sldId id="331" r:id="rId12"/>
    <p:sldId id="332" r:id="rId13"/>
    <p:sldId id="316" r:id="rId14"/>
    <p:sldId id="324" r:id="rId15"/>
    <p:sldId id="325" r:id="rId16"/>
    <p:sldId id="326" r:id="rId17"/>
    <p:sldId id="333" r:id="rId18"/>
    <p:sldId id="334" r:id="rId19"/>
    <p:sldId id="335" r:id="rId20"/>
    <p:sldId id="336" r:id="rId21"/>
    <p:sldId id="317" r:id="rId22"/>
    <p:sldId id="327" r:id="rId23"/>
    <p:sldId id="328" r:id="rId24"/>
    <p:sldId id="329" r:id="rId25"/>
    <p:sldId id="337" r:id="rId26"/>
    <p:sldId id="338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E"/>
    <a:srgbClr val="FF8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91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69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8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09A66-1D05-4486-B16B-A00528D2A0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24E96E9-4585-4729-85DD-4678F7BED775}" type="datetimeFigureOut">
              <a:rPr lang="zh-CN" altLang="en-US" smtClean="0"/>
              <a:t>2023-04-17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2909A66-1D05-4486-B16B-A00528D2A09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9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tags" Target="../tags/tag3.xml"/><Relationship Id="rId16" Type="http://schemas.openxmlformats.org/officeDocument/2006/relationships/image" Target="../media/image11.png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19" Type="http://schemas.openxmlformats.org/officeDocument/2006/relationships/image" Target="../media/image19.png"/><Relationship Id="rId4" Type="http://schemas.openxmlformats.org/officeDocument/2006/relationships/tags" Target="../tags/tag5.xml"/><Relationship Id="rId9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40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41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540990" y="1023324"/>
            <a:ext cx="5084621" cy="384718"/>
            <a:chOff x="3578953" y="3098938"/>
            <a:chExt cx="5084621" cy="384718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0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2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8953" y="3098938"/>
              <a:ext cx="5084621" cy="384718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4443187" y="3108431"/>
              <a:ext cx="16001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/>
              <a:r>
                <a:rPr lang="zh-CN" alt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节约粮食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186716" y="3108431"/>
              <a:ext cx="160019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dist"/>
              <a:r>
                <a:rPr lang="zh-CN" alt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人人有责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745952" y="4026171"/>
            <a:ext cx="4523105" cy="417195"/>
            <a:chOff x="5832" y="6831"/>
            <a:chExt cx="7123" cy="657"/>
          </a:xfrm>
        </p:grpSpPr>
        <p:grpSp>
          <p:nvGrpSpPr>
            <p:cNvPr id="27" name="组合 26"/>
            <p:cNvGrpSpPr/>
            <p:nvPr/>
          </p:nvGrpSpPr>
          <p:grpSpPr>
            <a:xfrm>
              <a:off x="5832" y="6831"/>
              <a:ext cx="657" cy="657"/>
              <a:chOff x="891974" y="4415843"/>
              <a:chExt cx="450443" cy="450443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891974" y="4415843"/>
                <a:ext cx="450443" cy="450443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4" name="椭圆 39"/>
              <p:cNvSpPr/>
              <p:nvPr/>
            </p:nvSpPr>
            <p:spPr>
              <a:xfrm>
                <a:off x="993275" y="4502064"/>
                <a:ext cx="247839" cy="278000"/>
              </a:xfrm>
              <a:custGeom>
                <a:avLst/>
                <a:gdLst>
                  <a:gd name="connsiteX0" fmla="*/ 199932 w 300038"/>
                  <a:gd name="connsiteY0" fmla="*/ 273051 h 336551"/>
                  <a:gd name="connsiteX1" fmla="*/ 192088 w 300038"/>
                  <a:gd name="connsiteY1" fmla="*/ 280989 h 336551"/>
                  <a:gd name="connsiteX2" fmla="*/ 192088 w 300038"/>
                  <a:gd name="connsiteY2" fmla="*/ 306124 h 336551"/>
                  <a:gd name="connsiteX3" fmla="*/ 199932 w 300038"/>
                  <a:gd name="connsiteY3" fmla="*/ 312739 h 336551"/>
                  <a:gd name="connsiteX4" fmla="*/ 250919 w 300038"/>
                  <a:gd name="connsiteY4" fmla="*/ 312739 h 336551"/>
                  <a:gd name="connsiteX5" fmla="*/ 258763 w 300038"/>
                  <a:gd name="connsiteY5" fmla="*/ 306124 h 336551"/>
                  <a:gd name="connsiteX6" fmla="*/ 258763 w 300038"/>
                  <a:gd name="connsiteY6" fmla="*/ 280989 h 336551"/>
                  <a:gd name="connsiteX7" fmla="*/ 250919 w 300038"/>
                  <a:gd name="connsiteY7" fmla="*/ 273051 h 336551"/>
                  <a:gd name="connsiteX8" fmla="*/ 199932 w 300038"/>
                  <a:gd name="connsiteY8" fmla="*/ 273051 h 336551"/>
                  <a:gd name="connsiteX9" fmla="*/ 101328 w 300038"/>
                  <a:gd name="connsiteY9" fmla="*/ 196851 h 336551"/>
                  <a:gd name="connsiteX10" fmla="*/ 107908 w 300038"/>
                  <a:gd name="connsiteY10" fmla="*/ 196851 h 336551"/>
                  <a:gd name="connsiteX11" fmla="*/ 111856 w 300038"/>
                  <a:gd name="connsiteY11" fmla="*/ 202123 h 336551"/>
                  <a:gd name="connsiteX12" fmla="*/ 128964 w 300038"/>
                  <a:gd name="connsiteY12" fmla="*/ 248250 h 336551"/>
                  <a:gd name="connsiteX13" fmla="*/ 131595 w 300038"/>
                  <a:gd name="connsiteY13" fmla="*/ 239025 h 336551"/>
                  <a:gd name="connsiteX14" fmla="*/ 126332 w 300038"/>
                  <a:gd name="connsiteY14" fmla="*/ 225845 h 336551"/>
                  <a:gd name="connsiteX15" fmla="*/ 127648 w 300038"/>
                  <a:gd name="connsiteY15" fmla="*/ 217938 h 336551"/>
                  <a:gd name="connsiteX16" fmla="*/ 132911 w 300038"/>
                  <a:gd name="connsiteY16" fmla="*/ 215302 h 336551"/>
                  <a:gd name="connsiteX17" fmla="*/ 167126 w 300038"/>
                  <a:gd name="connsiteY17" fmla="*/ 215302 h 336551"/>
                  <a:gd name="connsiteX18" fmla="*/ 172390 w 300038"/>
                  <a:gd name="connsiteY18" fmla="*/ 217938 h 336551"/>
                  <a:gd name="connsiteX19" fmla="*/ 173706 w 300038"/>
                  <a:gd name="connsiteY19" fmla="*/ 225845 h 336551"/>
                  <a:gd name="connsiteX20" fmla="*/ 168442 w 300038"/>
                  <a:gd name="connsiteY20" fmla="*/ 239025 h 336551"/>
                  <a:gd name="connsiteX21" fmla="*/ 171074 w 300038"/>
                  <a:gd name="connsiteY21" fmla="*/ 248250 h 336551"/>
                  <a:gd name="connsiteX22" fmla="*/ 188182 w 300038"/>
                  <a:gd name="connsiteY22" fmla="*/ 202123 h 336551"/>
                  <a:gd name="connsiteX23" fmla="*/ 192130 w 300038"/>
                  <a:gd name="connsiteY23" fmla="*/ 196851 h 336551"/>
                  <a:gd name="connsiteX24" fmla="*/ 198710 w 300038"/>
                  <a:gd name="connsiteY24" fmla="*/ 196851 h 336551"/>
                  <a:gd name="connsiteX25" fmla="*/ 265823 w 300038"/>
                  <a:gd name="connsiteY25" fmla="*/ 224527 h 336551"/>
                  <a:gd name="connsiteX26" fmla="*/ 300038 w 300038"/>
                  <a:gd name="connsiteY26" fmla="*/ 274609 h 336551"/>
                  <a:gd name="connsiteX27" fmla="*/ 300038 w 300038"/>
                  <a:gd name="connsiteY27" fmla="*/ 328643 h 336551"/>
                  <a:gd name="connsiteX28" fmla="*/ 292142 w 300038"/>
                  <a:gd name="connsiteY28" fmla="*/ 336551 h 336551"/>
                  <a:gd name="connsiteX29" fmla="*/ 7896 w 300038"/>
                  <a:gd name="connsiteY29" fmla="*/ 336551 h 336551"/>
                  <a:gd name="connsiteX30" fmla="*/ 0 w 300038"/>
                  <a:gd name="connsiteY30" fmla="*/ 328643 h 336551"/>
                  <a:gd name="connsiteX31" fmla="*/ 0 w 300038"/>
                  <a:gd name="connsiteY31" fmla="*/ 274609 h 336551"/>
                  <a:gd name="connsiteX32" fmla="*/ 34215 w 300038"/>
                  <a:gd name="connsiteY32" fmla="*/ 224527 h 336551"/>
                  <a:gd name="connsiteX33" fmla="*/ 101328 w 300038"/>
                  <a:gd name="connsiteY33" fmla="*/ 196851 h 336551"/>
                  <a:gd name="connsiteX34" fmla="*/ 155328 w 300038"/>
                  <a:gd name="connsiteY34" fmla="*/ 0 h 336551"/>
                  <a:gd name="connsiteX35" fmla="*/ 201775 w 300038"/>
                  <a:gd name="connsiteY35" fmla="*/ 15854 h 336551"/>
                  <a:gd name="connsiteX36" fmla="*/ 223008 w 300038"/>
                  <a:gd name="connsiteY36" fmla="*/ 79268 h 336551"/>
                  <a:gd name="connsiteX37" fmla="*/ 224335 w 300038"/>
                  <a:gd name="connsiteY37" fmla="*/ 93801 h 336551"/>
                  <a:gd name="connsiteX38" fmla="*/ 229643 w 300038"/>
                  <a:gd name="connsiteY38" fmla="*/ 100407 h 336551"/>
                  <a:gd name="connsiteX39" fmla="*/ 232297 w 300038"/>
                  <a:gd name="connsiteY39" fmla="*/ 125508 h 336551"/>
                  <a:gd name="connsiteX40" fmla="*/ 208410 w 300038"/>
                  <a:gd name="connsiteY40" fmla="*/ 151931 h 336551"/>
                  <a:gd name="connsiteX41" fmla="*/ 185850 w 300038"/>
                  <a:gd name="connsiteY41" fmla="*/ 183639 h 336551"/>
                  <a:gd name="connsiteX42" fmla="*/ 172579 w 300038"/>
                  <a:gd name="connsiteY42" fmla="*/ 192887 h 336551"/>
                  <a:gd name="connsiteX43" fmla="*/ 150019 w 300038"/>
                  <a:gd name="connsiteY43" fmla="*/ 196850 h 336551"/>
                  <a:gd name="connsiteX44" fmla="*/ 127459 w 300038"/>
                  <a:gd name="connsiteY44" fmla="*/ 192887 h 336551"/>
                  <a:gd name="connsiteX45" fmla="*/ 114189 w 300038"/>
                  <a:gd name="connsiteY45" fmla="*/ 183639 h 336551"/>
                  <a:gd name="connsiteX46" fmla="*/ 91629 w 300038"/>
                  <a:gd name="connsiteY46" fmla="*/ 151931 h 336551"/>
                  <a:gd name="connsiteX47" fmla="*/ 67742 w 300038"/>
                  <a:gd name="connsiteY47" fmla="*/ 125508 h 336551"/>
                  <a:gd name="connsiteX48" fmla="*/ 70396 w 300038"/>
                  <a:gd name="connsiteY48" fmla="*/ 100407 h 336551"/>
                  <a:gd name="connsiteX49" fmla="*/ 75704 w 300038"/>
                  <a:gd name="connsiteY49" fmla="*/ 93801 h 336551"/>
                  <a:gd name="connsiteX50" fmla="*/ 77031 w 300038"/>
                  <a:gd name="connsiteY50" fmla="*/ 85874 h 336551"/>
                  <a:gd name="connsiteX51" fmla="*/ 74377 w 300038"/>
                  <a:gd name="connsiteY51" fmla="*/ 50203 h 336551"/>
                  <a:gd name="connsiteX52" fmla="*/ 103572 w 300038"/>
                  <a:gd name="connsiteY52" fmla="*/ 27744 h 336551"/>
                  <a:gd name="connsiteX53" fmla="*/ 119497 w 300038"/>
                  <a:gd name="connsiteY53" fmla="*/ 10569 h 336551"/>
                  <a:gd name="connsiteX54" fmla="*/ 155328 w 300038"/>
                  <a:gd name="connsiteY54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00038" h="336551">
                    <a:moveTo>
                      <a:pt x="199932" y="273051"/>
                    </a:moveTo>
                    <a:cubicBezTo>
                      <a:pt x="194703" y="273051"/>
                      <a:pt x="192088" y="277020"/>
                      <a:pt x="192088" y="280989"/>
                    </a:cubicBezTo>
                    <a:cubicBezTo>
                      <a:pt x="192088" y="306124"/>
                      <a:pt x="192088" y="306124"/>
                      <a:pt x="192088" y="306124"/>
                    </a:cubicBezTo>
                    <a:cubicBezTo>
                      <a:pt x="192088" y="310093"/>
                      <a:pt x="194703" y="312739"/>
                      <a:pt x="199932" y="312739"/>
                    </a:cubicBezTo>
                    <a:cubicBezTo>
                      <a:pt x="250919" y="312739"/>
                      <a:pt x="250919" y="312739"/>
                      <a:pt x="250919" y="312739"/>
                    </a:cubicBezTo>
                    <a:cubicBezTo>
                      <a:pt x="254841" y="312739"/>
                      <a:pt x="258763" y="310093"/>
                      <a:pt x="258763" y="306124"/>
                    </a:cubicBezTo>
                    <a:lnTo>
                      <a:pt x="258763" y="280989"/>
                    </a:lnTo>
                    <a:cubicBezTo>
                      <a:pt x="258763" y="277020"/>
                      <a:pt x="254841" y="273051"/>
                      <a:pt x="250919" y="273051"/>
                    </a:cubicBezTo>
                    <a:cubicBezTo>
                      <a:pt x="199932" y="273051"/>
                      <a:pt x="199932" y="273051"/>
                      <a:pt x="199932" y="273051"/>
                    </a:cubicBezTo>
                    <a:close/>
                    <a:moveTo>
                      <a:pt x="101328" y="196851"/>
                    </a:moveTo>
                    <a:cubicBezTo>
                      <a:pt x="103960" y="196851"/>
                      <a:pt x="105276" y="196851"/>
                      <a:pt x="107908" y="196851"/>
                    </a:cubicBezTo>
                    <a:cubicBezTo>
                      <a:pt x="109224" y="198169"/>
                      <a:pt x="110540" y="199487"/>
                      <a:pt x="111856" y="202123"/>
                    </a:cubicBezTo>
                    <a:cubicBezTo>
                      <a:pt x="128964" y="248250"/>
                      <a:pt x="128964" y="248250"/>
                      <a:pt x="128964" y="248250"/>
                    </a:cubicBezTo>
                    <a:cubicBezTo>
                      <a:pt x="131595" y="239025"/>
                      <a:pt x="131595" y="239025"/>
                      <a:pt x="131595" y="239025"/>
                    </a:cubicBezTo>
                    <a:cubicBezTo>
                      <a:pt x="126332" y="225845"/>
                      <a:pt x="126332" y="225845"/>
                      <a:pt x="126332" y="225845"/>
                    </a:cubicBezTo>
                    <a:cubicBezTo>
                      <a:pt x="125016" y="223209"/>
                      <a:pt x="126332" y="220574"/>
                      <a:pt x="127648" y="217938"/>
                    </a:cubicBezTo>
                    <a:cubicBezTo>
                      <a:pt x="128964" y="216620"/>
                      <a:pt x="131595" y="215302"/>
                      <a:pt x="132911" y="215302"/>
                    </a:cubicBezTo>
                    <a:cubicBezTo>
                      <a:pt x="167126" y="215302"/>
                      <a:pt x="167126" y="215302"/>
                      <a:pt x="167126" y="215302"/>
                    </a:cubicBezTo>
                    <a:cubicBezTo>
                      <a:pt x="168442" y="215302"/>
                      <a:pt x="171074" y="216620"/>
                      <a:pt x="172390" y="217938"/>
                    </a:cubicBezTo>
                    <a:cubicBezTo>
                      <a:pt x="173706" y="220574"/>
                      <a:pt x="175022" y="223209"/>
                      <a:pt x="173706" y="225845"/>
                    </a:cubicBezTo>
                    <a:cubicBezTo>
                      <a:pt x="168442" y="239025"/>
                      <a:pt x="168442" y="239025"/>
                      <a:pt x="168442" y="239025"/>
                    </a:cubicBezTo>
                    <a:cubicBezTo>
                      <a:pt x="171074" y="248250"/>
                      <a:pt x="171074" y="248250"/>
                      <a:pt x="171074" y="248250"/>
                    </a:cubicBezTo>
                    <a:cubicBezTo>
                      <a:pt x="188182" y="202123"/>
                      <a:pt x="188182" y="202123"/>
                      <a:pt x="188182" y="202123"/>
                    </a:cubicBezTo>
                    <a:cubicBezTo>
                      <a:pt x="189498" y="199487"/>
                      <a:pt x="190814" y="198169"/>
                      <a:pt x="192130" y="196851"/>
                    </a:cubicBezTo>
                    <a:cubicBezTo>
                      <a:pt x="194762" y="196851"/>
                      <a:pt x="196078" y="196851"/>
                      <a:pt x="198710" y="196851"/>
                    </a:cubicBezTo>
                    <a:cubicBezTo>
                      <a:pt x="265823" y="224527"/>
                      <a:pt x="265823" y="224527"/>
                      <a:pt x="265823" y="224527"/>
                    </a:cubicBezTo>
                    <a:cubicBezTo>
                      <a:pt x="286879" y="232435"/>
                      <a:pt x="300038" y="252204"/>
                      <a:pt x="300038" y="274609"/>
                    </a:cubicBezTo>
                    <a:cubicBezTo>
                      <a:pt x="300038" y="328643"/>
                      <a:pt x="300038" y="328643"/>
                      <a:pt x="300038" y="328643"/>
                    </a:cubicBezTo>
                    <a:cubicBezTo>
                      <a:pt x="300038" y="332597"/>
                      <a:pt x="296090" y="336551"/>
                      <a:pt x="292142" y="336551"/>
                    </a:cubicBezTo>
                    <a:cubicBezTo>
                      <a:pt x="7896" y="336551"/>
                      <a:pt x="7896" y="336551"/>
                      <a:pt x="7896" y="336551"/>
                    </a:cubicBezTo>
                    <a:cubicBezTo>
                      <a:pt x="3948" y="336551"/>
                      <a:pt x="0" y="332597"/>
                      <a:pt x="0" y="328643"/>
                    </a:cubicBezTo>
                    <a:cubicBezTo>
                      <a:pt x="0" y="274609"/>
                      <a:pt x="0" y="274609"/>
                      <a:pt x="0" y="274609"/>
                    </a:cubicBezTo>
                    <a:cubicBezTo>
                      <a:pt x="0" y="252204"/>
                      <a:pt x="13159" y="232435"/>
                      <a:pt x="34215" y="224527"/>
                    </a:cubicBezTo>
                    <a:cubicBezTo>
                      <a:pt x="101328" y="196851"/>
                      <a:pt x="101328" y="196851"/>
                      <a:pt x="101328" y="196851"/>
                    </a:cubicBezTo>
                    <a:close/>
                    <a:moveTo>
                      <a:pt x="155328" y="0"/>
                    </a:moveTo>
                    <a:cubicBezTo>
                      <a:pt x="171252" y="0"/>
                      <a:pt x="187177" y="5285"/>
                      <a:pt x="201775" y="15854"/>
                    </a:cubicBezTo>
                    <a:cubicBezTo>
                      <a:pt x="225662" y="34350"/>
                      <a:pt x="223008" y="72663"/>
                      <a:pt x="223008" y="79268"/>
                    </a:cubicBezTo>
                    <a:cubicBezTo>
                      <a:pt x="223008" y="84553"/>
                      <a:pt x="224335" y="89838"/>
                      <a:pt x="224335" y="93801"/>
                    </a:cubicBezTo>
                    <a:cubicBezTo>
                      <a:pt x="225662" y="95122"/>
                      <a:pt x="228316" y="96443"/>
                      <a:pt x="229643" y="100407"/>
                    </a:cubicBezTo>
                    <a:cubicBezTo>
                      <a:pt x="234951" y="107012"/>
                      <a:pt x="234951" y="114939"/>
                      <a:pt x="232297" y="125508"/>
                    </a:cubicBezTo>
                    <a:cubicBezTo>
                      <a:pt x="226989" y="146647"/>
                      <a:pt x="215045" y="150610"/>
                      <a:pt x="208410" y="151931"/>
                    </a:cubicBezTo>
                    <a:cubicBezTo>
                      <a:pt x="204429" y="159858"/>
                      <a:pt x="195139" y="175712"/>
                      <a:pt x="185850" y="183639"/>
                    </a:cubicBezTo>
                    <a:cubicBezTo>
                      <a:pt x="183196" y="187602"/>
                      <a:pt x="177888" y="190244"/>
                      <a:pt x="172579" y="192887"/>
                    </a:cubicBezTo>
                    <a:cubicBezTo>
                      <a:pt x="164617" y="195529"/>
                      <a:pt x="157982" y="196850"/>
                      <a:pt x="150019" y="196850"/>
                    </a:cubicBezTo>
                    <a:cubicBezTo>
                      <a:pt x="142057" y="196850"/>
                      <a:pt x="135422" y="195529"/>
                      <a:pt x="127459" y="192887"/>
                    </a:cubicBezTo>
                    <a:cubicBezTo>
                      <a:pt x="122151" y="190244"/>
                      <a:pt x="116843" y="187602"/>
                      <a:pt x="114189" y="183639"/>
                    </a:cubicBezTo>
                    <a:cubicBezTo>
                      <a:pt x="104900" y="175712"/>
                      <a:pt x="95610" y="159858"/>
                      <a:pt x="91629" y="151931"/>
                    </a:cubicBezTo>
                    <a:cubicBezTo>
                      <a:pt x="84994" y="150610"/>
                      <a:pt x="73050" y="146647"/>
                      <a:pt x="67742" y="125508"/>
                    </a:cubicBezTo>
                    <a:cubicBezTo>
                      <a:pt x="65088" y="114939"/>
                      <a:pt x="65088" y="107012"/>
                      <a:pt x="70396" y="100407"/>
                    </a:cubicBezTo>
                    <a:cubicBezTo>
                      <a:pt x="71723" y="96443"/>
                      <a:pt x="74377" y="95122"/>
                      <a:pt x="75704" y="93801"/>
                    </a:cubicBezTo>
                    <a:cubicBezTo>
                      <a:pt x="75704" y="91159"/>
                      <a:pt x="75704" y="88516"/>
                      <a:pt x="77031" y="85874"/>
                    </a:cubicBezTo>
                    <a:cubicBezTo>
                      <a:pt x="73050" y="80590"/>
                      <a:pt x="67742" y="68699"/>
                      <a:pt x="74377" y="50203"/>
                    </a:cubicBezTo>
                    <a:cubicBezTo>
                      <a:pt x="81013" y="30386"/>
                      <a:pt x="95610" y="27744"/>
                      <a:pt x="103572" y="27744"/>
                    </a:cubicBezTo>
                    <a:cubicBezTo>
                      <a:pt x="106227" y="22459"/>
                      <a:pt x="111535" y="17175"/>
                      <a:pt x="119497" y="10569"/>
                    </a:cubicBezTo>
                    <a:cubicBezTo>
                      <a:pt x="128786" y="3963"/>
                      <a:pt x="142057" y="0"/>
                      <a:pt x="155328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6574" y="6877"/>
              <a:ext cx="2066" cy="58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b="1" kern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教师  xxxx</a:t>
              </a:r>
              <a:endParaRPr lang="en-US" altLang="zh-CN" b="1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020" y="6831"/>
              <a:ext cx="657" cy="657"/>
              <a:chOff x="1012638" y="4415843"/>
              <a:chExt cx="450443" cy="450443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1012638" y="4415843"/>
                <a:ext cx="450443" cy="450443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椭圆 44"/>
              <p:cNvSpPr/>
              <p:nvPr/>
            </p:nvSpPr>
            <p:spPr>
              <a:xfrm>
                <a:off x="1122045" y="4510710"/>
                <a:ext cx="278000" cy="260708"/>
              </a:xfrm>
              <a:custGeom>
                <a:avLst/>
                <a:gdLst>
                  <a:gd name="connsiteX0" fmla="*/ 249749 w 331788"/>
                  <a:gd name="connsiteY0" fmla="*/ 163513 h 311151"/>
                  <a:gd name="connsiteX1" fmla="*/ 243291 w 331788"/>
                  <a:gd name="connsiteY1" fmla="*/ 171424 h 311151"/>
                  <a:gd name="connsiteX2" fmla="*/ 243291 w 331788"/>
                  <a:gd name="connsiteY2" fmla="*/ 218888 h 311151"/>
                  <a:gd name="connsiteX3" fmla="*/ 238125 w 331788"/>
                  <a:gd name="connsiteY3" fmla="*/ 229435 h 311151"/>
                  <a:gd name="connsiteX4" fmla="*/ 249749 w 331788"/>
                  <a:gd name="connsiteY4" fmla="*/ 241301 h 311151"/>
                  <a:gd name="connsiteX5" fmla="*/ 260081 w 331788"/>
                  <a:gd name="connsiteY5" fmla="*/ 236027 h 311151"/>
                  <a:gd name="connsiteX6" fmla="*/ 288495 w 331788"/>
                  <a:gd name="connsiteY6" fmla="*/ 236027 h 311151"/>
                  <a:gd name="connsiteX7" fmla="*/ 307868 w 331788"/>
                  <a:gd name="connsiteY7" fmla="*/ 236027 h 311151"/>
                  <a:gd name="connsiteX8" fmla="*/ 314325 w 331788"/>
                  <a:gd name="connsiteY8" fmla="*/ 229435 h 311151"/>
                  <a:gd name="connsiteX9" fmla="*/ 307868 w 331788"/>
                  <a:gd name="connsiteY9" fmla="*/ 221525 h 311151"/>
                  <a:gd name="connsiteX10" fmla="*/ 260081 w 331788"/>
                  <a:gd name="connsiteY10" fmla="*/ 221525 h 311151"/>
                  <a:gd name="connsiteX11" fmla="*/ 257498 w 331788"/>
                  <a:gd name="connsiteY11" fmla="*/ 218888 h 311151"/>
                  <a:gd name="connsiteX12" fmla="*/ 257498 w 331788"/>
                  <a:gd name="connsiteY12" fmla="*/ 171424 h 311151"/>
                  <a:gd name="connsiteX13" fmla="*/ 249749 w 331788"/>
                  <a:gd name="connsiteY13" fmla="*/ 163513 h 311151"/>
                  <a:gd name="connsiteX14" fmla="*/ 250178 w 331788"/>
                  <a:gd name="connsiteY14" fmla="*/ 147638 h 311151"/>
                  <a:gd name="connsiteX15" fmla="*/ 289040 w 331788"/>
                  <a:gd name="connsiteY15" fmla="*/ 158020 h 311151"/>
                  <a:gd name="connsiteX16" fmla="*/ 331788 w 331788"/>
                  <a:gd name="connsiteY16" fmla="*/ 229395 h 311151"/>
                  <a:gd name="connsiteX17" fmla="*/ 250178 w 331788"/>
                  <a:gd name="connsiteY17" fmla="*/ 311151 h 311151"/>
                  <a:gd name="connsiteX18" fmla="*/ 175044 w 331788"/>
                  <a:gd name="connsiteY18" fmla="*/ 260540 h 311151"/>
                  <a:gd name="connsiteX19" fmla="*/ 169863 w 331788"/>
                  <a:gd name="connsiteY19" fmla="*/ 229395 h 311151"/>
                  <a:gd name="connsiteX20" fmla="*/ 250178 w 331788"/>
                  <a:gd name="connsiteY20" fmla="*/ 147638 h 311151"/>
                  <a:gd name="connsiteX21" fmla="*/ 22336 w 331788"/>
                  <a:gd name="connsiteY21" fmla="*/ 44450 h 311151"/>
                  <a:gd name="connsiteX22" fmla="*/ 15875 w 331788"/>
                  <a:gd name="connsiteY22" fmla="*/ 49630 h 311151"/>
                  <a:gd name="connsiteX23" fmla="*/ 15875 w 331788"/>
                  <a:gd name="connsiteY23" fmla="*/ 93663 h 311151"/>
                  <a:gd name="connsiteX24" fmla="*/ 273050 w 331788"/>
                  <a:gd name="connsiteY24" fmla="*/ 93663 h 311151"/>
                  <a:gd name="connsiteX25" fmla="*/ 273050 w 331788"/>
                  <a:gd name="connsiteY25" fmla="*/ 49630 h 311151"/>
                  <a:gd name="connsiteX26" fmla="*/ 267881 w 331788"/>
                  <a:gd name="connsiteY26" fmla="*/ 44450 h 311151"/>
                  <a:gd name="connsiteX27" fmla="*/ 245911 w 331788"/>
                  <a:gd name="connsiteY27" fmla="*/ 44450 h 311151"/>
                  <a:gd name="connsiteX28" fmla="*/ 245911 w 331788"/>
                  <a:gd name="connsiteY28" fmla="*/ 53515 h 311151"/>
                  <a:gd name="connsiteX29" fmla="*/ 231695 w 331788"/>
                  <a:gd name="connsiteY29" fmla="*/ 67761 h 311151"/>
                  <a:gd name="connsiteX30" fmla="*/ 212310 w 331788"/>
                  <a:gd name="connsiteY30" fmla="*/ 67761 h 311151"/>
                  <a:gd name="connsiteX31" fmla="*/ 198094 w 331788"/>
                  <a:gd name="connsiteY31" fmla="*/ 53515 h 311151"/>
                  <a:gd name="connsiteX32" fmla="*/ 198094 w 331788"/>
                  <a:gd name="connsiteY32" fmla="*/ 44450 h 311151"/>
                  <a:gd name="connsiteX33" fmla="*/ 168370 w 331788"/>
                  <a:gd name="connsiteY33" fmla="*/ 44450 h 311151"/>
                  <a:gd name="connsiteX34" fmla="*/ 168370 w 331788"/>
                  <a:gd name="connsiteY34" fmla="*/ 53515 h 311151"/>
                  <a:gd name="connsiteX35" fmla="*/ 154155 w 331788"/>
                  <a:gd name="connsiteY35" fmla="*/ 67761 h 311151"/>
                  <a:gd name="connsiteX36" fmla="*/ 134770 w 331788"/>
                  <a:gd name="connsiteY36" fmla="*/ 67761 h 311151"/>
                  <a:gd name="connsiteX37" fmla="*/ 120554 w 331788"/>
                  <a:gd name="connsiteY37" fmla="*/ 53515 h 311151"/>
                  <a:gd name="connsiteX38" fmla="*/ 120554 w 331788"/>
                  <a:gd name="connsiteY38" fmla="*/ 44450 h 311151"/>
                  <a:gd name="connsiteX39" fmla="*/ 92123 w 331788"/>
                  <a:gd name="connsiteY39" fmla="*/ 44450 h 311151"/>
                  <a:gd name="connsiteX40" fmla="*/ 92123 w 331788"/>
                  <a:gd name="connsiteY40" fmla="*/ 53515 h 311151"/>
                  <a:gd name="connsiteX41" fmla="*/ 77907 w 331788"/>
                  <a:gd name="connsiteY41" fmla="*/ 67761 h 311151"/>
                  <a:gd name="connsiteX42" fmla="*/ 58522 w 331788"/>
                  <a:gd name="connsiteY42" fmla="*/ 67761 h 311151"/>
                  <a:gd name="connsiteX43" fmla="*/ 44306 w 331788"/>
                  <a:gd name="connsiteY43" fmla="*/ 53515 h 311151"/>
                  <a:gd name="connsiteX44" fmla="*/ 44306 w 331788"/>
                  <a:gd name="connsiteY44" fmla="*/ 44450 h 311151"/>
                  <a:gd name="connsiteX45" fmla="*/ 22336 w 331788"/>
                  <a:gd name="connsiteY45" fmla="*/ 44450 h 311151"/>
                  <a:gd name="connsiteX46" fmla="*/ 58303 w 331788"/>
                  <a:gd name="connsiteY46" fmla="*/ 0 h 311151"/>
                  <a:gd name="connsiteX47" fmla="*/ 77737 w 331788"/>
                  <a:gd name="connsiteY47" fmla="*/ 0 h 311151"/>
                  <a:gd name="connsiteX48" fmla="*/ 91989 w 331788"/>
                  <a:gd name="connsiteY48" fmla="*/ 14248 h 311151"/>
                  <a:gd name="connsiteX49" fmla="*/ 91989 w 331788"/>
                  <a:gd name="connsiteY49" fmla="*/ 29791 h 311151"/>
                  <a:gd name="connsiteX50" fmla="*/ 120493 w 331788"/>
                  <a:gd name="connsiteY50" fmla="*/ 29791 h 311151"/>
                  <a:gd name="connsiteX51" fmla="*/ 120493 w 331788"/>
                  <a:gd name="connsiteY51" fmla="*/ 14248 h 311151"/>
                  <a:gd name="connsiteX52" fmla="*/ 134745 w 331788"/>
                  <a:gd name="connsiteY52" fmla="*/ 0 h 311151"/>
                  <a:gd name="connsiteX53" fmla="*/ 154179 w 331788"/>
                  <a:gd name="connsiteY53" fmla="*/ 0 h 311151"/>
                  <a:gd name="connsiteX54" fmla="*/ 168431 w 331788"/>
                  <a:gd name="connsiteY54" fmla="*/ 14248 h 311151"/>
                  <a:gd name="connsiteX55" fmla="*/ 168431 w 331788"/>
                  <a:gd name="connsiteY55" fmla="*/ 29791 h 311151"/>
                  <a:gd name="connsiteX56" fmla="*/ 198231 w 331788"/>
                  <a:gd name="connsiteY56" fmla="*/ 29791 h 311151"/>
                  <a:gd name="connsiteX57" fmla="*/ 198231 w 331788"/>
                  <a:gd name="connsiteY57" fmla="*/ 14248 h 311151"/>
                  <a:gd name="connsiteX58" fmla="*/ 212483 w 331788"/>
                  <a:gd name="connsiteY58" fmla="*/ 0 h 311151"/>
                  <a:gd name="connsiteX59" fmla="*/ 231917 w 331788"/>
                  <a:gd name="connsiteY59" fmla="*/ 0 h 311151"/>
                  <a:gd name="connsiteX60" fmla="*/ 246170 w 331788"/>
                  <a:gd name="connsiteY60" fmla="*/ 14248 h 311151"/>
                  <a:gd name="connsiteX61" fmla="*/ 246170 w 331788"/>
                  <a:gd name="connsiteY61" fmla="*/ 29791 h 311151"/>
                  <a:gd name="connsiteX62" fmla="*/ 268195 w 331788"/>
                  <a:gd name="connsiteY62" fmla="*/ 29791 h 311151"/>
                  <a:gd name="connsiteX63" fmla="*/ 288925 w 331788"/>
                  <a:gd name="connsiteY63" fmla="*/ 50516 h 311151"/>
                  <a:gd name="connsiteX64" fmla="*/ 288925 w 331788"/>
                  <a:gd name="connsiteY64" fmla="*/ 146366 h 311151"/>
                  <a:gd name="connsiteX65" fmla="*/ 286334 w 331788"/>
                  <a:gd name="connsiteY65" fmla="*/ 143775 h 311151"/>
                  <a:gd name="connsiteX66" fmla="*/ 250056 w 331788"/>
                  <a:gd name="connsiteY66" fmla="*/ 137299 h 311151"/>
                  <a:gd name="connsiteX67" fmla="*/ 215074 w 331788"/>
                  <a:gd name="connsiteY67" fmla="*/ 143775 h 311151"/>
                  <a:gd name="connsiteX68" fmla="*/ 185275 w 331788"/>
                  <a:gd name="connsiteY68" fmla="*/ 164500 h 311151"/>
                  <a:gd name="connsiteX69" fmla="*/ 165840 w 331788"/>
                  <a:gd name="connsiteY69" fmla="*/ 192996 h 311151"/>
                  <a:gd name="connsiteX70" fmla="*/ 158066 w 331788"/>
                  <a:gd name="connsiteY70" fmla="*/ 229264 h 311151"/>
                  <a:gd name="connsiteX71" fmla="*/ 163249 w 331788"/>
                  <a:gd name="connsiteY71" fmla="*/ 260350 h 311151"/>
                  <a:gd name="connsiteX72" fmla="*/ 22025 w 331788"/>
                  <a:gd name="connsiteY72" fmla="*/ 260350 h 311151"/>
                  <a:gd name="connsiteX73" fmla="*/ 0 w 331788"/>
                  <a:gd name="connsiteY73" fmla="*/ 238330 h 311151"/>
                  <a:gd name="connsiteX74" fmla="*/ 0 w 331788"/>
                  <a:gd name="connsiteY74" fmla="*/ 50516 h 311151"/>
                  <a:gd name="connsiteX75" fmla="*/ 22025 w 331788"/>
                  <a:gd name="connsiteY75" fmla="*/ 29791 h 311151"/>
                  <a:gd name="connsiteX76" fmla="*/ 44051 w 331788"/>
                  <a:gd name="connsiteY76" fmla="*/ 29791 h 311151"/>
                  <a:gd name="connsiteX77" fmla="*/ 44051 w 331788"/>
                  <a:gd name="connsiteY77" fmla="*/ 14248 h 311151"/>
                  <a:gd name="connsiteX78" fmla="*/ 58303 w 331788"/>
                  <a:gd name="connsiteY78" fmla="*/ 0 h 311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311151">
                    <a:moveTo>
                      <a:pt x="249749" y="163513"/>
                    </a:moveTo>
                    <a:cubicBezTo>
                      <a:pt x="245874" y="163513"/>
                      <a:pt x="243291" y="167468"/>
                      <a:pt x="243291" y="171424"/>
                    </a:cubicBezTo>
                    <a:cubicBezTo>
                      <a:pt x="243291" y="171424"/>
                      <a:pt x="243291" y="171424"/>
                      <a:pt x="243291" y="218888"/>
                    </a:cubicBezTo>
                    <a:cubicBezTo>
                      <a:pt x="239417" y="221525"/>
                      <a:pt x="238125" y="225480"/>
                      <a:pt x="238125" y="229435"/>
                    </a:cubicBezTo>
                    <a:cubicBezTo>
                      <a:pt x="238125" y="236027"/>
                      <a:pt x="243291" y="241301"/>
                      <a:pt x="249749" y="241301"/>
                    </a:cubicBezTo>
                    <a:cubicBezTo>
                      <a:pt x="253624" y="241301"/>
                      <a:pt x="257498" y="239983"/>
                      <a:pt x="260081" y="236027"/>
                    </a:cubicBezTo>
                    <a:cubicBezTo>
                      <a:pt x="260081" y="236027"/>
                      <a:pt x="260081" y="236027"/>
                      <a:pt x="288495" y="236027"/>
                    </a:cubicBezTo>
                    <a:lnTo>
                      <a:pt x="307868" y="236027"/>
                    </a:lnTo>
                    <a:cubicBezTo>
                      <a:pt x="311742" y="236027"/>
                      <a:pt x="314325" y="233390"/>
                      <a:pt x="314325" y="229435"/>
                    </a:cubicBezTo>
                    <a:cubicBezTo>
                      <a:pt x="314325" y="225480"/>
                      <a:pt x="311742" y="221525"/>
                      <a:pt x="307868" y="221525"/>
                    </a:cubicBezTo>
                    <a:cubicBezTo>
                      <a:pt x="307868" y="221525"/>
                      <a:pt x="307868" y="221525"/>
                      <a:pt x="260081" y="221525"/>
                    </a:cubicBezTo>
                    <a:cubicBezTo>
                      <a:pt x="258790" y="221525"/>
                      <a:pt x="257498" y="220206"/>
                      <a:pt x="257498" y="218888"/>
                    </a:cubicBezTo>
                    <a:cubicBezTo>
                      <a:pt x="257498" y="218888"/>
                      <a:pt x="257498" y="218888"/>
                      <a:pt x="257498" y="171424"/>
                    </a:cubicBezTo>
                    <a:cubicBezTo>
                      <a:pt x="257498" y="167468"/>
                      <a:pt x="253624" y="163513"/>
                      <a:pt x="249749" y="163513"/>
                    </a:cubicBezTo>
                    <a:close/>
                    <a:moveTo>
                      <a:pt x="250178" y="147638"/>
                    </a:moveTo>
                    <a:cubicBezTo>
                      <a:pt x="264427" y="147638"/>
                      <a:pt x="277381" y="151531"/>
                      <a:pt x="289040" y="158020"/>
                    </a:cubicBezTo>
                    <a:cubicBezTo>
                      <a:pt x="314948" y="172295"/>
                      <a:pt x="331788" y="198249"/>
                      <a:pt x="331788" y="229395"/>
                    </a:cubicBezTo>
                    <a:cubicBezTo>
                      <a:pt x="331788" y="274815"/>
                      <a:pt x="295517" y="311151"/>
                      <a:pt x="250178" y="311151"/>
                    </a:cubicBezTo>
                    <a:cubicBezTo>
                      <a:pt x="216497" y="311151"/>
                      <a:pt x="186703" y="289090"/>
                      <a:pt x="175044" y="260540"/>
                    </a:cubicBezTo>
                    <a:cubicBezTo>
                      <a:pt x="171158" y="250158"/>
                      <a:pt x="169863" y="239776"/>
                      <a:pt x="169863" y="229395"/>
                    </a:cubicBezTo>
                    <a:cubicBezTo>
                      <a:pt x="169863" y="183974"/>
                      <a:pt x="206134" y="147638"/>
                      <a:pt x="250178" y="147638"/>
                    </a:cubicBezTo>
                    <a:close/>
                    <a:moveTo>
                      <a:pt x="22336" y="44450"/>
                    </a:moveTo>
                    <a:cubicBezTo>
                      <a:pt x="18459" y="44450"/>
                      <a:pt x="15875" y="47040"/>
                      <a:pt x="15875" y="49630"/>
                    </a:cubicBezTo>
                    <a:lnTo>
                      <a:pt x="15875" y="93663"/>
                    </a:lnTo>
                    <a:cubicBezTo>
                      <a:pt x="15875" y="93663"/>
                      <a:pt x="15875" y="93663"/>
                      <a:pt x="273050" y="93663"/>
                    </a:cubicBezTo>
                    <a:cubicBezTo>
                      <a:pt x="273050" y="93663"/>
                      <a:pt x="273050" y="93663"/>
                      <a:pt x="273050" y="49630"/>
                    </a:cubicBezTo>
                    <a:cubicBezTo>
                      <a:pt x="273050" y="47040"/>
                      <a:pt x="270466" y="44450"/>
                      <a:pt x="267881" y="44450"/>
                    </a:cubicBezTo>
                    <a:cubicBezTo>
                      <a:pt x="267881" y="44450"/>
                      <a:pt x="267881" y="44450"/>
                      <a:pt x="245911" y="44450"/>
                    </a:cubicBezTo>
                    <a:cubicBezTo>
                      <a:pt x="245911" y="44450"/>
                      <a:pt x="245911" y="44450"/>
                      <a:pt x="245911" y="53515"/>
                    </a:cubicBezTo>
                    <a:cubicBezTo>
                      <a:pt x="245911" y="61286"/>
                      <a:pt x="239449" y="67761"/>
                      <a:pt x="231695" y="67761"/>
                    </a:cubicBezTo>
                    <a:cubicBezTo>
                      <a:pt x="231695" y="67761"/>
                      <a:pt x="231695" y="67761"/>
                      <a:pt x="212310" y="67761"/>
                    </a:cubicBezTo>
                    <a:cubicBezTo>
                      <a:pt x="204556" y="67761"/>
                      <a:pt x="198094" y="61286"/>
                      <a:pt x="198094" y="53515"/>
                    </a:cubicBezTo>
                    <a:cubicBezTo>
                      <a:pt x="198094" y="53515"/>
                      <a:pt x="198094" y="53515"/>
                      <a:pt x="198094" y="44450"/>
                    </a:cubicBezTo>
                    <a:cubicBezTo>
                      <a:pt x="198094" y="44450"/>
                      <a:pt x="198094" y="44450"/>
                      <a:pt x="168370" y="44450"/>
                    </a:cubicBezTo>
                    <a:cubicBezTo>
                      <a:pt x="168370" y="44450"/>
                      <a:pt x="168370" y="44450"/>
                      <a:pt x="168370" y="53515"/>
                    </a:cubicBezTo>
                    <a:cubicBezTo>
                      <a:pt x="168370" y="61286"/>
                      <a:pt x="161909" y="67761"/>
                      <a:pt x="154155" y="67761"/>
                    </a:cubicBezTo>
                    <a:cubicBezTo>
                      <a:pt x="154155" y="67761"/>
                      <a:pt x="154155" y="67761"/>
                      <a:pt x="134770" y="67761"/>
                    </a:cubicBezTo>
                    <a:cubicBezTo>
                      <a:pt x="127016" y="67761"/>
                      <a:pt x="120554" y="61286"/>
                      <a:pt x="120554" y="53515"/>
                    </a:cubicBezTo>
                    <a:cubicBezTo>
                      <a:pt x="120554" y="53515"/>
                      <a:pt x="120554" y="53515"/>
                      <a:pt x="120554" y="44450"/>
                    </a:cubicBezTo>
                    <a:cubicBezTo>
                      <a:pt x="120554" y="44450"/>
                      <a:pt x="120554" y="44450"/>
                      <a:pt x="92123" y="44450"/>
                    </a:cubicBezTo>
                    <a:cubicBezTo>
                      <a:pt x="92123" y="44450"/>
                      <a:pt x="92123" y="44450"/>
                      <a:pt x="92123" y="53515"/>
                    </a:cubicBezTo>
                    <a:cubicBezTo>
                      <a:pt x="92123" y="61286"/>
                      <a:pt x="85661" y="67761"/>
                      <a:pt x="77907" y="67761"/>
                    </a:cubicBezTo>
                    <a:cubicBezTo>
                      <a:pt x="77907" y="67761"/>
                      <a:pt x="77907" y="67761"/>
                      <a:pt x="58522" y="67761"/>
                    </a:cubicBezTo>
                    <a:cubicBezTo>
                      <a:pt x="50768" y="67761"/>
                      <a:pt x="44306" y="61286"/>
                      <a:pt x="44306" y="53515"/>
                    </a:cubicBezTo>
                    <a:cubicBezTo>
                      <a:pt x="44306" y="53515"/>
                      <a:pt x="44306" y="53515"/>
                      <a:pt x="44306" y="44450"/>
                    </a:cubicBezTo>
                    <a:cubicBezTo>
                      <a:pt x="44306" y="44450"/>
                      <a:pt x="44306" y="44450"/>
                      <a:pt x="22336" y="44450"/>
                    </a:cubicBezTo>
                    <a:close/>
                    <a:moveTo>
                      <a:pt x="58303" y="0"/>
                    </a:moveTo>
                    <a:cubicBezTo>
                      <a:pt x="58303" y="0"/>
                      <a:pt x="58303" y="0"/>
                      <a:pt x="77737" y="0"/>
                    </a:cubicBezTo>
                    <a:cubicBezTo>
                      <a:pt x="85511" y="0"/>
                      <a:pt x="91989" y="6476"/>
                      <a:pt x="91989" y="14248"/>
                    </a:cubicBezTo>
                    <a:cubicBezTo>
                      <a:pt x="91989" y="14248"/>
                      <a:pt x="91989" y="14248"/>
                      <a:pt x="91989" y="29791"/>
                    </a:cubicBezTo>
                    <a:cubicBezTo>
                      <a:pt x="91989" y="29791"/>
                      <a:pt x="91989" y="29791"/>
                      <a:pt x="120493" y="29791"/>
                    </a:cubicBezTo>
                    <a:cubicBezTo>
                      <a:pt x="120493" y="29791"/>
                      <a:pt x="120493" y="29791"/>
                      <a:pt x="120493" y="14248"/>
                    </a:cubicBezTo>
                    <a:cubicBezTo>
                      <a:pt x="120493" y="6476"/>
                      <a:pt x="126971" y="0"/>
                      <a:pt x="134745" y="0"/>
                    </a:cubicBezTo>
                    <a:cubicBezTo>
                      <a:pt x="134745" y="0"/>
                      <a:pt x="134745" y="0"/>
                      <a:pt x="154179" y="0"/>
                    </a:cubicBezTo>
                    <a:cubicBezTo>
                      <a:pt x="161953" y="0"/>
                      <a:pt x="168431" y="6476"/>
                      <a:pt x="168431" y="14248"/>
                    </a:cubicBezTo>
                    <a:cubicBezTo>
                      <a:pt x="168431" y="14248"/>
                      <a:pt x="168431" y="14248"/>
                      <a:pt x="168431" y="29791"/>
                    </a:cubicBezTo>
                    <a:cubicBezTo>
                      <a:pt x="168431" y="29791"/>
                      <a:pt x="168431" y="29791"/>
                      <a:pt x="198231" y="29791"/>
                    </a:cubicBezTo>
                    <a:cubicBezTo>
                      <a:pt x="198231" y="29791"/>
                      <a:pt x="198231" y="29791"/>
                      <a:pt x="198231" y="14248"/>
                    </a:cubicBezTo>
                    <a:cubicBezTo>
                      <a:pt x="198231" y="6476"/>
                      <a:pt x="204709" y="0"/>
                      <a:pt x="212483" y="0"/>
                    </a:cubicBezTo>
                    <a:cubicBezTo>
                      <a:pt x="212483" y="0"/>
                      <a:pt x="212483" y="0"/>
                      <a:pt x="231917" y="0"/>
                    </a:cubicBezTo>
                    <a:cubicBezTo>
                      <a:pt x="239691" y="0"/>
                      <a:pt x="246170" y="6476"/>
                      <a:pt x="246170" y="14248"/>
                    </a:cubicBezTo>
                    <a:cubicBezTo>
                      <a:pt x="246170" y="14248"/>
                      <a:pt x="246170" y="14248"/>
                      <a:pt x="246170" y="29791"/>
                    </a:cubicBezTo>
                    <a:cubicBezTo>
                      <a:pt x="246170" y="29791"/>
                      <a:pt x="246170" y="29791"/>
                      <a:pt x="268195" y="29791"/>
                    </a:cubicBezTo>
                    <a:cubicBezTo>
                      <a:pt x="279856" y="29791"/>
                      <a:pt x="288925" y="38858"/>
                      <a:pt x="288925" y="50516"/>
                    </a:cubicBezTo>
                    <a:cubicBezTo>
                      <a:pt x="288925" y="50516"/>
                      <a:pt x="288925" y="50516"/>
                      <a:pt x="288925" y="146366"/>
                    </a:cubicBezTo>
                    <a:cubicBezTo>
                      <a:pt x="288925" y="145071"/>
                      <a:pt x="287630" y="145071"/>
                      <a:pt x="286334" y="143775"/>
                    </a:cubicBezTo>
                    <a:cubicBezTo>
                      <a:pt x="274673" y="139889"/>
                      <a:pt x="263013" y="137299"/>
                      <a:pt x="250056" y="137299"/>
                    </a:cubicBezTo>
                    <a:cubicBezTo>
                      <a:pt x="238396" y="137299"/>
                      <a:pt x="225439" y="139889"/>
                      <a:pt x="215074" y="143775"/>
                    </a:cubicBezTo>
                    <a:cubicBezTo>
                      <a:pt x="203413" y="148956"/>
                      <a:pt x="194344" y="155433"/>
                      <a:pt x="185275" y="164500"/>
                    </a:cubicBezTo>
                    <a:cubicBezTo>
                      <a:pt x="177501" y="172272"/>
                      <a:pt x="169727" y="182634"/>
                      <a:pt x="165840" y="192996"/>
                    </a:cubicBezTo>
                    <a:cubicBezTo>
                      <a:pt x="160658" y="204653"/>
                      <a:pt x="158066" y="216311"/>
                      <a:pt x="158066" y="229264"/>
                    </a:cubicBezTo>
                    <a:cubicBezTo>
                      <a:pt x="158066" y="239626"/>
                      <a:pt x="160658" y="249988"/>
                      <a:pt x="163249" y="260350"/>
                    </a:cubicBezTo>
                    <a:cubicBezTo>
                      <a:pt x="163249" y="260350"/>
                      <a:pt x="163249" y="260350"/>
                      <a:pt x="22025" y="260350"/>
                    </a:cubicBezTo>
                    <a:cubicBezTo>
                      <a:pt x="9069" y="260350"/>
                      <a:pt x="0" y="249988"/>
                      <a:pt x="0" y="238330"/>
                    </a:cubicBezTo>
                    <a:cubicBezTo>
                      <a:pt x="0" y="238330"/>
                      <a:pt x="0" y="238330"/>
                      <a:pt x="0" y="50516"/>
                    </a:cubicBezTo>
                    <a:cubicBezTo>
                      <a:pt x="0" y="38858"/>
                      <a:pt x="9069" y="29791"/>
                      <a:pt x="22025" y="29791"/>
                    </a:cubicBezTo>
                    <a:cubicBezTo>
                      <a:pt x="22025" y="29791"/>
                      <a:pt x="22025" y="29791"/>
                      <a:pt x="44051" y="29791"/>
                    </a:cubicBezTo>
                    <a:cubicBezTo>
                      <a:pt x="44051" y="29791"/>
                      <a:pt x="44051" y="29791"/>
                      <a:pt x="44051" y="14248"/>
                    </a:cubicBezTo>
                    <a:cubicBezTo>
                      <a:pt x="44051" y="6476"/>
                      <a:pt x="50529" y="0"/>
                      <a:pt x="5830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rgbClr val="FF99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761" y="6877"/>
              <a:ext cx="2194" cy="58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normalizeH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时间  </a:t>
              </a:r>
              <a:r>
                <a:rPr kumimoji="0" lang="zh-CN" altLang="en-US" b="1" i="0" u="none" strike="noStrike" kern="0" cap="none" normalizeH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20</a:t>
              </a:r>
              <a:r>
                <a:rPr lang="en-US" altLang="zh-CN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Medium" panose="020B0600000000000000" charset="-122"/>
                </a:rPr>
                <a:t>XX</a:t>
              </a:r>
              <a:endParaRPr kumimoji="0" lang="en-US" altLang="zh-CN" b="1" i="0" u="none" strike="noStrike" kern="0" cap="none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Medium" panose="020B0600000000000000" charset="-122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156" y="4014670"/>
            <a:ext cx="3286874" cy="234776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2658" y="5082047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394" y="3522864"/>
            <a:ext cx="3491888" cy="3491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9" name="矩形 38"/>
          <p:cNvSpPr/>
          <p:nvPr/>
        </p:nvSpPr>
        <p:spPr>
          <a:xfrm>
            <a:off x="1139952" y="1724839"/>
            <a:ext cx="9977411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200" b="1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霸蛮体 W" panose="00020600040101010101" pitchFamily="18" charset="-122"/>
                <a:ea typeface="汉仪霸蛮体 W" panose="00020600040101010101" pitchFamily="18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厉行节约 反对浪费</a:t>
            </a:r>
            <a:endParaRPr lang="zh-CN" altLang="en-US" sz="9200" b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霸蛮体 W" panose="00020600040101010101" pitchFamily="18" charset="-122"/>
              <a:ea typeface="汉仪霸蛮体 W" panose="00020600040101010101" pitchFamily="18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981687" y="3363689"/>
            <a:ext cx="6162313" cy="369332"/>
            <a:chOff x="2981687" y="3363689"/>
            <a:chExt cx="6162313" cy="369332"/>
          </a:xfrm>
        </p:grpSpPr>
        <p:sp>
          <p:nvSpPr>
            <p:cNvPr id="40" name="矩形: 圆角 39"/>
            <p:cNvSpPr/>
            <p:nvPr/>
          </p:nvSpPr>
          <p:spPr>
            <a:xfrm>
              <a:off x="2981687" y="3385456"/>
              <a:ext cx="6162313" cy="319944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118526" y="3363689"/>
              <a:ext cx="57991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—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中小学勤俭节约杜绝浪费主题班会</a:t>
              </a:r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95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4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古往今来的勤俭节约故事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4733729" y="2410248"/>
            <a:ext cx="6234584" cy="0"/>
          </a:xfrm>
          <a:prstGeom prst="line">
            <a:avLst/>
          </a:prstGeom>
          <a:ln w="28575">
            <a:solidFill>
              <a:srgbClr val="FF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529867" y="1696463"/>
            <a:ext cx="1054348" cy="555690"/>
            <a:chOff x="975826" y="1847404"/>
            <a:chExt cx="1054348" cy="555690"/>
          </a:xfrm>
        </p:grpSpPr>
        <p:grpSp>
          <p:nvGrpSpPr>
            <p:cNvPr id="20" name="组合 19"/>
            <p:cNvGrpSpPr/>
            <p:nvPr/>
          </p:nvGrpSpPr>
          <p:grpSpPr>
            <a:xfrm>
              <a:off x="1175916" y="1894941"/>
              <a:ext cx="854258" cy="460616"/>
              <a:chOff x="3513818" y="1963801"/>
              <a:chExt cx="1051729" cy="35461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solid"/>
              </a:ln>
              <a:effectLst/>
            </p:spPr>
          </p:cxnSp>
        </p:grpSp>
        <p:sp>
          <p:nvSpPr>
            <p:cNvPr id="21" name="椭圆 20"/>
            <p:cNvSpPr/>
            <p:nvPr/>
          </p:nvSpPr>
          <p:spPr>
            <a:xfrm>
              <a:off x="975826" y="1847404"/>
              <a:ext cx="555690" cy="555690"/>
            </a:xfrm>
            <a:prstGeom prst="ellipse">
              <a:avLst/>
            </a:prstGeom>
            <a:solidFill>
              <a:srgbClr val="FF8F00"/>
            </a:solidFill>
            <a:ln w="25400" cap="flat" cmpd="sng" algn="ctr">
              <a:solidFill>
                <a:srgbClr val="FF8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1187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4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★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683244" y="1744000"/>
            <a:ext cx="4105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勤俭节约小故事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司马光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86" y="1482585"/>
            <a:ext cx="903547" cy="72203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524810" y="2534309"/>
            <a:ext cx="6443503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史学家司马光的一生也十分俭朴，并把节俭作为教子成才的重要内容。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古代家训中的名篇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《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训俭示康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》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便是他结合自身经历与认识所作。在文中，他自述“平生衣取蔽寒，食取充腹”，“众人皆以奢靡为荣，吾心独以俭素为美”，并教育儿子“由俭入奢易，由奢入俭难”，“君子寡欲，则不役于物，可以直道而行”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在他的熏陶下，司马康以为人廉洁和生活俭朴而受后世称赞。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74" y="1672102"/>
            <a:ext cx="4496084" cy="449608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古往今来的勤俭节约故事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1179689" y="2406679"/>
            <a:ext cx="6234584" cy="0"/>
          </a:xfrm>
          <a:prstGeom prst="line">
            <a:avLst/>
          </a:prstGeom>
          <a:ln w="28575">
            <a:solidFill>
              <a:srgbClr val="FF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975827" y="1692894"/>
            <a:ext cx="1054348" cy="555690"/>
            <a:chOff x="975826" y="1847404"/>
            <a:chExt cx="1054348" cy="555690"/>
          </a:xfrm>
        </p:grpSpPr>
        <p:grpSp>
          <p:nvGrpSpPr>
            <p:cNvPr id="20" name="组合 19"/>
            <p:cNvGrpSpPr/>
            <p:nvPr/>
          </p:nvGrpSpPr>
          <p:grpSpPr>
            <a:xfrm>
              <a:off x="1175916" y="1894941"/>
              <a:ext cx="854258" cy="460616"/>
              <a:chOff x="3513818" y="1963801"/>
              <a:chExt cx="1051729" cy="35461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solid"/>
              </a:ln>
              <a:effectLst/>
            </p:spPr>
          </p:cxnSp>
        </p:grpSp>
        <p:sp>
          <p:nvSpPr>
            <p:cNvPr id="21" name="椭圆 20"/>
            <p:cNvSpPr/>
            <p:nvPr/>
          </p:nvSpPr>
          <p:spPr>
            <a:xfrm>
              <a:off x="975826" y="1847404"/>
              <a:ext cx="555690" cy="555690"/>
            </a:xfrm>
            <a:prstGeom prst="ellipse">
              <a:avLst/>
            </a:prstGeom>
            <a:solidFill>
              <a:srgbClr val="FF8F00"/>
            </a:solidFill>
            <a:ln w="25400" cap="flat" cmpd="sng" algn="ctr">
              <a:solidFill>
                <a:srgbClr val="FF8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1187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4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★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129204" y="1740431"/>
            <a:ext cx="4222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勤俭节约小故事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毛泽东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946" y="1479016"/>
            <a:ext cx="903547" cy="7220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70770" y="2737569"/>
            <a:ext cx="10232720" cy="25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毛泽东始终把自己看作是人民的一员，从不要求任何特殊待遇，终身保持艰苦朴素的生活习惯。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他的饮食可谓简单随意，一日两餐或三餐，粗茶淡饭，不吃山珍海味。吃饭时不小心掉到桌面上的饭粒，他都一粒粒夹起，送到口中，从不浪费。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他常说：“我们国家还不富裕，人民群众生活还有一些困难，我吃那么好，心里不安呀。我吃的饭菜很好了，什么时候中国的老百姓都能吃上四菜一汤，那该多好。”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他的衣服鞋帽，许多都是补了又补，一件睡衣打了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73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个补丁，一条毛巾被也打了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54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个补丁。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古往今来的勤俭节约故事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4733729" y="2410248"/>
            <a:ext cx="6234584" cy="0"/>
          </a:xfrm>
          <a:prstGeom prst="line">
            <a:avLst/>
          </a:prstGeom>
          <a:ln w="28575">
            <a:solidFill>
              <a:srgbClr val="FF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529867" y="1696463"/>
            <a:ext cx="1054348" cy="555690"/>
            <a:chOff x="975826" y="1847404"/>
            <a:chExt cx="1054348" cy="555690"/>
          </a:xfrm>
        </p:grpSpPr>
        <p:grpSp>
          <p:nvGrpSpPr>
            <p:cNvPr id="20" name="组合 19"/>
            <p:cNvGrpSpPr/>
            <p:nvPr/>
          </p:nvGrpSpPr>
          <p:grpSpPr>
            <a:xfrm>
              <a:off x="1175916" y="1894941"/>
              <a:ext cx="854258" cy="460616"/>
              <a:chOff x="3513818" y="1963801"/>
              <a:chExt cx="1051729" cy="35461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solid"/>
              </a:ln>
              <a:effectLst/>
            </p:spPr>
          </p:cxnSp>
        </p:grpSp>
        <p:sp>
          <p:nvSpPr>
            <p:cNvPr id="21" name="椭圆 20"/>
            <p:cNvSpPr/>
            <p:nvPr/>
          </p:nvSpPr>
          <p:spPr>
            <a:xfrm>
              <a:off x="975826" y="1847404"/>
              <a:ext cx="555690" cy="555690"/>
            </a:xfrm>
            <a:prstGeom prst="ellipse">
              <a:avLst/>
            </a:prstGeom>
            <a:solidFill>
              <a:srgbClr val="FF8F00"/>
            </a:solidFill>
            <a:ln w="25400" cap="flat" cmpd="sng" algn="ctr">
              <a:solidFill>
                <a:srgbClr val="FF8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1187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4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★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683244" y="1744000"/>
            <a:ext cx="41050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勤俭节约小故事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周恩来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86" y="1482585"/>
            <a:ext cx="903547" cy="722031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137304" y="2612851"/>
            <a:ext cx="5831009" cy="33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厉行勤俭节约，周恩来总理也是榜样。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他的饮食同样清淡，从不浪费一粒米、一片菜叶。每次吃完饭，总会夹起一片菜叶把碗底一抹，把饭汤吃干净，最后把菜叶吃掉。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吃饭时，偶尔掉在桌上一颗饭粒，也要马上捡起来吃掉。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有人对他如此节俭感到不解，总理说：“这比人民群众吃得好多了！”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0515" y="1629346"/>
            <a:ext cx="4496084" cy="449608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1811524" y="1443866"/>
            <a:ext cx="8568952" cy="3456384"/>
          </a:xfrm>
          <a:prstGeom prst="roundRect">
            <a:avLst>
              <a:gd name="adj" fmla="val 7756"/>
            </a:avLst>
          </a:prstGeom>
          <a:solidFill>
            <a:schemeClr val="bg1">
              <a:alpha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"/>
          <p:cNvSpPr/>
          <p:nvPr/>
        </p:nvSpPr>
        <p:spPr>
          <a:xfrm>
            <a:off x="2615081" y="3001840"/>
            <a:ext cx="7138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常见的餐饮浪费行为误区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39882" y="3934127"/>
            <a:ext cx="7689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Lorem ipsum dolor sit amet, consectetuer adipiscing elit.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46194" y="2052108"/>
            <a:ext cx="327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霸蛮体 W" panose="00020600040101010101" pitchFamily="18" charset="-122"/>
                <a:ea typeface="汉仪霸蛮体 W" panose="00020600040101010101" pitchFamily="18" charset="-122"/>
                <a:cs typeface="+mn-ea"/>
                <a:sym typeface="微软雅黑" panose="020B0503020204020204" pitchFamily="34" charset="-122"/>
              </a:rPr>
              <a:t>第三章节</a:t>
            </a:r>
          </a:p>
        </p:txBody>
      </p:sp>
      <p:sp>
        <p:nvSpPr>
          <p:cNvPr id="22" name="椭圆 21"/>
          <p:cNvSpPr/>
          <p:nvPr/>
        </p:nvSpPr>
        <p:spPr>
          <a:xfrm>
            <a:off x="4057970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23" name="椭圆 22"/>
          <p:cNvSpPr/>
          <p:nvPr/>
        </p:nvSpPr>
        <p:spPr>
          <a:xfrm>
            <a:off x="456380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</a:p>
        </p:txBody>
      </p:sp>
      <p:sp>
        <p:nvSpPr>
          <p:cNvPr id="24" name="椭圆 23"/>
          <p:cNvSpPr/>
          <p:nvPr/>
        </p:nvSpPr>
        <p:spPr>
          <a:xfrm>
            <a:off x="506964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粮</a:t>
            </a:r>
          </a:p>
        </p:txBody>
      </p:sp>
      <p:sp>
        <p:nvSpPr>
          <p:cNvPr id="25" name="椭圆 24"/>
          <p:cNvSpPr/>
          <p:nvPr/>
        </p:nvSpPr>
        <p:spPr>
          <a:xfrm>
            <a:off x="557548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394" y="3522864"/>
            <a:ext cx="3491888" cy="3491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015" y="3903635"/>
            <a:ext cx="3076697" cy="2941945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618451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</a:p>
        </p:txBody>
      </p:sp>
      <p:sp>
        <p:nvSpPr>
          <p:cNvPr id="29" name="椭圆 28"/>
          <p:cNvSpPr/>
          <p:nvPr/>
        </p:nvSpPr>
        <p:spPr>
          <a:xfrm>
            <a:off x="669035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</a:p>
        </p:txBody>
      </p:sp>
      <p:sp>
        <p:nvSpPr>
          <p:cNvPr id="30" name="椭圆 29"/>
          <p:cNvSpPr/>
          <p:nvPr/>
        </p:nvSpPr>
        <p:spPr>
          <a:xfrm>
            <a:off x="719619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</a:p>
        </p:txBody>
      </p:sp>
      <p:sp>
        <p:nvSpPr>
          <p:cNvPr id="31" name="椭圆 30"/>
          <p:cNvSpPr/>
          <p:nvPr/>
        </p:nvSpPr>
        <p:spPr>
          <a:xfrm>
            <a:off x="7702032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1366783" y="2069709"/>
            <a:ext cx="5513614" cy="309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杜绝浪费从我做起</a:t>
            </a:r>
            <a:endParaRPr lang="en-US" altLang="zh-CN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餐饮浪费不仅是在浪费社会财富，更会加剧食物资源的紧张，威胁到我国粮食安全问题，不容小觑，需要引起高度警惕。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我们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应秉持居安思危的态度，认真看待餐饮浪费现象，采取必要的措施加强治理，减少餐饮浪费，夯实粮食安全基础。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820" y="1183760"/>
            <a:ext cx="4511246" cy="4511246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5137304" y="2271566"/>
            <a:ext cx="6206031" cy="336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餐饮浪费发生最多的场合，恐怕就是请客吃饭的餐桌上了。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中国人好面子，重人情，讲排场。请人吃饭，如果点少了，感觉没面子小气，好像只有点的菜越多，剩下的菜越多，才越显得自己热情，才越显得自己真诚。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其实这是一种暴发户心态，是一种不健康的心理在作祟。如果自身经济条件不太好，那更是打肿脸充胖子，何必呢？与人交往，贵在坦诚。一个大手大脚、糟蹋食物的人，恐怕也很难取信于人。</a:t>
            </a: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5137304" y="1772569"/>
            <a:ext cx="4138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误区一：多点菜很有面儿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69" y="1397072"/>
            <a:ext cx="4547688" cy="4547688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1017794" y="1936103"/>
            <a:ext cx="451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误区一：多点菜很有面儿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121033" y="2732059"/>
            <a:ext cx="6359013" cy="874407"/>
            <a:chOff x="2063351" y="2538191"/>
            <a:chExt cx="6359013" cy="874407"/>
          </a:xfrm>
        </p:grpSpPr>
        <p:sp>
          <p:nvSpPr>
            <p:cNvPr id="20" name="椭圆 19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598514" y="2538191"/>
              <a:ext cx="5823850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在全社会深入宣传提倡“不光盘子，才丢面子”，从改变观念做起，让节约理念深入人心。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121033" y="3777461"/>
            <a:ext cx="6359013" cy="1705403"/>
            <a:chOff x="2063351" y="3583593"/>
            <a:chExt cx="6359013" cy="1705403"/>
          </a:xfrm>
        </p:grpSpPr>
        <p:sp>
          <p:nvSpPr>
            <p:cNvPr id="23" name="椭圆 22"/>
            <p:cNvSpPr/>
            <p:nvPr/>
          </p:nvSpPr>
          <p:spPr>
            <a:xfrm>
              <a:off x="2063351" y="3926047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610077" y="3583593"/>
              <a:ext cx="5812287" cy="17054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总之，把面子和浪费勾连在一起，不是中华民族的传统美德。餐饮浪费不是舌尖上的“小问题”，而是思想意识里的大问题。如果大家都任由这种心态发展下去，餐饮浪费现象将愈演愈烈，对此不可不察。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30" y="1331688"/>
            <a:ext cx="4808383" cy="4808383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5" name="文本框 13"/>
          <p:cNvSpPr txBox="1">
            <a:spLocks noChangeArrowheads="1"/>
          </p:cNvSpPr>
          <p:nvPr/>
        </p:nvSpPr>
        <p:spPr bwMode="auto">
          <a:xfrm>
            <a:off x="1136482" y="2009405"/>
            <a:ext cx="4295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误区二：浪费能够扩消费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45634" y="2826437"/>
            <a:ext cx="6284236" cy="471949"/>
            <a:chOff x="2063351" y="2662405"/>
            <a:chExt cx="6284236" cy="471949"/>
          </a:xfrm>
        </p:grpSpPr>
        <p:sp>
          <p:nvSpPr>
            <p:cNvPr id="29" name="椭圆 28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535300" y="2729102"/>
              <a:ext cx="58122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进货就多，从业人员收入也就高，这在一定程度就拉动了内需。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245634" y="3550636"/>
            <a:ext cx="6314767" cy="787523"/>
            <a:chOff x="2063351" y="2549579"/>
            <a:chExt cx="6314767" cy="787523"/>
          </a:xfrm>
        </p:grpSpPr>
        <p:sp>
          <p:nvSpPr>
            <p:cNvPr id="34" name="椭圆 33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565831" y="2549579"/>
              <a:ext cx="5812287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在很多人心中有这种误区，去餐厅点得多，餐厅挣得多，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而且，剩下的饭菜还可以卖泔水，对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GDP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又是一种促进。”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45634" y="4590408"/>
            <a:ext cx="6284236" cy="471949"/>
            <a:chOff x="2063351" y="2662405"/>
            <a:chExt cx="6284236" cy="471949"/>
          </a:xfrm>
        </p:grpSpPr>
        <p:sp>
          <p:nvSpPr>
            <p:cNvPr id="37" name="椭圆 36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535300" y="2729102"/>
              <a:ext cx="581228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这种“浪费有理还有利”的歪理万万要不得！</a:t>
              </a: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6605" y="2229389"/>
            <a:ext cx="5229520" cy="3922139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3"/>
          <p:cNvSpPr txBox="1">
            <a:spLocks noChangeArrowheads="1"/>
          </p:cNvSpPr>
          <p:nvPr/>
        </p:nvSpPr>
        <p:spPr bwMode="auto">
          <a:xfrm>
            <a:off x="837324" y="1744557"/>
            <a:ext cx="42954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误区二：浪费能够扩消费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837324" y="2451755"/>
            <a:ext cx="10517352" cy="787523"/>
            <a:chOff x="2063351" y="2530930"/>
            <a:chExt cx="10517352" cy="787523"/>
          </a:xfrm>
        </p:grpSpPr>
        <p:sp>
          <p:nvSpPr>
            <p:cNvPr id="20" name="椭圆 19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565831" y="2530930"/>
              <a:ext cx="10014872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不错，适度、合理、有效的消费是社会生活得以正常运转和发展进步必不可少的前提。但并不是所有的消费都有利于经济的健康发展。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7324" y="3568686"/>
            <a:ext cx="6934269" cy="787523"/>
            <a:chOff x="2063351" y="2549579"/>
            <a:chExt cx="6934269" cy="787523"/>
          </a:xfrm>
        </p:grpSpPr>
        <p:sp>
          <p:nvSpPr>
            <p:cNvPr id="23" name="椭圆 22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565831" y="2549579"/>
              <a:ext cx="6431789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消费多走一步，往往就会变成浪费。浪费拉动的发展是含有水份的、不可持续的。立在浪费基础上的生活，则是不折不扣的暴殄天物。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7324" y="4708807"/>
            <a:ext cx="6736771" cy="787523"/>
            <a:chOff x="2063351" y="2555926"/>
            <a:chExt cx="6736771" cy="787523"/>
          </a:xfrm>
        </p:grpSpPr>
        <p:sp>
          <p:nvSpPr>
            <p:cNvPr id="26" name="椭圆 25"/>
            <p:cNvSpPr/>
            <p:nvPr/>
          </p:nvSpPr>
          <p:spPr>
            <a:xfrm>
              <a:off x="2063351" y="2662405"/>
              <a:ext cx="471949" cy="471949"/>
            </a:xfrm>
            <a:prstGeom prst="ellipse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576543" y="2555926"/>
              <a:ext cx="6223579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中国的粮食并没有多到可以挥霍的程度，因此绝不能对餐饮浪费行为持姑息的态度。在大众心理建设方面，必须旗帜鲜明地提倡节俭。</a:t>
              </a: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240" y="3429000"/>
            <a:ext cx="3527841" cy="235189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537599" y="1912806"/>
            <a:ext cx="5342793" cy="3559638"/>
            <a:chOff x="1841778" y="1947131"/>
            <a:chExt cx="5342793" cy="3559638"/>
          </a:xfrm>
        </p:grpSpPr>
        <p:sp>
          <p:nvSpPr>
            <p:cNvPr id="2" name="文本框 13"/>
            <p:cNvSpPr txBox="1">
              <a:spLocks noChangeArrowheads="1"/>
            </p:cNvSpPr>
            <p:nvPr/>
          </p:nvSpPr>
          <p:spPr bwMode="auto">
            <a:xfrm>
              <a:off x="1943240" y="1947131"/>
              <a:ext cx="4175847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</a:lstStyle>
            <a:p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误区三：暴饮暴食为“光盘”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841778" y="2554871"/>
              <a:ext cx="5342793" cy="2951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“我光盘我光荣”的“光盘行动”已经实施多年，“舌尖上的浪费”现象有所改观。但在这个过程中，有一种声音认为，提倡“光盘”，容易导致吃得多，结果吃胖了，吃得不健康了。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光盘行动，提倡自觉光盘、轻松光盘，而不是吃不下硬撑的光盘。认为“光盘”会导致吃得多，不是“光盘”所倡导的节约带来的问题。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316" y="1816641"/>
            <a:ext cx="4066474" cy="406647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36482" y="894455"/>
            <a:ext cx="9988718" cy="44292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4149600"/>
            <a:ext cx="12213423" cy="2705264"/>
            <a:chOff x="-10712" y="4408034"/>
            <a:chExt cx="12213423" cy="270526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6596742" y="5031076"/>
              <a:ext cx="5605969" cy="137888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408034"/>
              <a:ext cx="4375883" cy="2705264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8891256" y="3701142"/>
            <a:ext cx="3423500" cy="33207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7969" y="4022932"/>
            <a:ext cx="2744154" cy="27441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grpSp>
        <p:nvGrpSpPr>
          <p:cNvPr id="50" name="组合 49"/>
          <p:cNvGrpSpPr/>
          <p:nvPr/>
        </p:nvGrpSpPr>
        <p:grpSpPr>
          <a:xfrm>
            <a:off x="3550509" y="1452048"/>
            <a:ext cx="3559073" cy="991322"/>
            <a:chOff x="3962126" y="1550997"/>
            <a:chExt cx="3559073" cy="99132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2126" y="1550997"/>
              <a:ext cx="979260" cy="97926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797376" y="1865211"/>
              <a:ext cx="27238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01  </a:t>
              </a:r>
            </a:p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勤俭节约是我国传统美德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550509" y="2987661"/>
            <a:ext cx="3553359" cy="979260"/>
            <a:chOff x="3823458" y="2804457"/>
            <a:chExt cx="3553359" cy="97926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3458" y="2804457"/>
              <a:ext cx="979260" cy="979260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4652994" y="3102483"/>
              <a:ext cx="27238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03  </a:t>
              </a:r>
            </a:p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354435" y="1466966"/>
            <a:ext cx="3477652" cy="992041"/>
            <a:chOff x="7558382" y="1532282"/>
            <a:chExt cx="3477652" cy="992041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8382" y="1532282"/>
              <a:ext cx="979260" cy="979260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8312211" y="1847215"/>
              <a:ext cx="27238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02  </a:t>
              </a:r>
            </a:p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古往今来的勤俭节约故事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354435" y="3001495"/>
            <a:ext cx="3475654" cy="1020923"/>
            <a:chOff x="7558382" y="2868401"/>
            <a:chExt cx="3475654" cy="1020923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8382" y="2868401"/>
              <a:ext cx="979260" cy="979260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8310213" y="3212216"/>
              <a:ext cx="27238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04 </a:t>
              </a:r>
            </a:p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</p:grpSp>
      <p:cxnSp>
        <p:nvCxnSpPr>
          <p:cNvPr id="45" name="Aitds4"/>
          <p:cNvCxnSpPr/>
          <p:nvPr>
            <p:custDataLst>
              <p:tags r:id="rId1"/>
            </p:custDataLst>
          </p:nvPr>
        </p:nvCxnSpPr>
        <p:spPr>
          <a:xfrm>
            <a:off x="3473434" y="1532282"/>
            <a:ext cx="0" cy="2874406"/>
          </a:xfrm>
          <a:prstGeom prst="line">
            <a:avLst/>
          </a:prstGeom>
          <a:noFill/>
          <a:ln w="41275" cap="flat" cmpd="sng" algn="ctr">
            <a:solidFill>
              <a:srgbClr val="FFC000"/>
            </a:solidFill>
            <a:prstDash val="solid"/>
          </a:ln>
          <a:effectLst/>
        </p:spPr>
      </p:cxnSp>
      <p:grpSp>
        <p:nvGrpSpPr>
          <p:cNvPr id="46" name="组合 45"/>
          <p:cNvGrpSpPr/>
          <p:nvPr/>
        </p:nvGrpSpPr>
        <p:grpSpPr>
          <a:xfrm>
            <a:off x="1337598" y="1136258"/>
            <a:ext cx="1759106" cy="2911370"/>
            <a:chOff x="1129829" y="1107066"/>
            <a:chExt cx="1759106" cy="2911370"/>
          </a:xfrm>
        </p:grpSpPr>
        <p:sp>
          <p:nvSpPr>
            <p:cNvPr id="47" name="Aitds5"/>
            <p:cNvSpPr txBox="1"/>
            <p:nvPr>
              <p:custDataLst>
                <p:tags r:id="rId2"/>
              </p:custDataLst>
            </p:nvPr>
          </p:nvSpPr>
          <p:spPr>
            <a:xfrm>
              <a:off x="1129829" y="1107066"/>
              <a:ext cx="1054501" cy="1188575"/>
            </a:xfrm>
            <a:prstGeom prst="rect">
              <a:avLst/>
            </a:prstGeom>
            <a:noFill/>
          </p:spPr>
          <p:txBody>
            <a:bodyPr vert="eaVert" wrap="square" rtlCol="0" anchor="ctr" anchorCtr="0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思源黑体 Light" panose="020B0300000000000000" pitchFamily="34" charset="-122"/>
                </a:rPr>
                <a:t>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思源黑体 Light" panose="020B0300000000000000" pitchFamily="34" charset="-122"/>
              </a:endParaRPr>
            </a:p>
          </p:txBody>
        </p:sp>
        <p:sp>
          <p:nvSpPr>
            <p:cNvPr id="48" name="Aitds6"/>
            <p:cNvSpPr txBox="1"/>
            <p:nvPr>
              <p:custDataLst>
                <p:tags r:id="rId3"/>
              </p:custDataLst>
            </p:nvPr>
          </p:nvSpPr>
          <p:spPr>
            <a:xfrm>
              <a:off x="2195042" y="2088768"/>
              <a:ext cx="693893" cy="1498463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思源黑体 Light" panose="020B0300000000000000" pitchFamily="34" charset="-122"/>
                </a:rPr>
                <a:t>目</a:t>
              </a:r>
              <a:endPara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思源黑体 Light" panose="020B0300000000000000" pitchFamily="34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思源黑体 Light" panose="020B0300000000000000" pitchFamily="34" charset="-122"/>
                </a:rPr>
                <a:t>录</a:t>
              </a:r>
            </a:p>
          </p:txBody>
        </p:sp>
        <p:sp>
          <p:nvSpPr>
            <p:cNvPr id="49" name="Aitds7"/>
            <p:cNvSpPr/>
            <p:nvPr>
              <p:custDataLst>
                <p:tags r:id="rId4"/>
              </p:custDataLst>
            </p:nvPr>
          </p:nvSpPr>
          <p:spPr>
            <a:xfrm>
              <a:off x="1349304" y="1657565"/>
              <a:ext cx="615553" cy="2360871"/>
            </a:xfrm>
            <a:prstGeom prst="rect">
              <a:avLst/>
            </a:prstGeom>
          </p:spPr>
          <p:txBody>
            <a:bodyPr vert="eaVert" wrap="square">
              <a:no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50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思源黑体 Light" panose="020B0300000000000000" pitchFamily="34" charset="-122"/>
                </a:rPr>
                <a:t>ONTENTS</a:t>
              </a:r>
              <a:endParaRPr kumimoji="0" lang="zh-CN" altLang="en-US" sz="2400" b="1" i="0" u="none" strike="noStrike" kern="1200" cap="none" spc="50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思源黑体 Light" panose="020B03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096000" y="2858610"/>
            <a:ext cx="14322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smtClean="0">
                <a:solidFill>
                  <a:srgbClr val="FEFFFE"/>
                </a:solidFill>
              </a:rPr>
              <a:t>https://www.PPT818.com/</a:t>
            </a:r>
            <a:endParaRPr lang="zh-CN" altLang="en-US" sz="700" dirty="0">
              <a:solidFill>
                <a:srgbClr val="FEFFFE"/>
              </a:solidFill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常见的餐饮浪费行为误区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972476" y="1852140"/>
            <a:ext cx="5559345" cy="3880014"/>
            <a:chOff x="1015626" y="1942795"/>
            <a:chExt cx="5559345" cy="3880014"/>
          </a:xfrm>
        </p:grpSpPr>
        <p:sp>
          <p:nvSpPr>
            <p:cNvPr id="2" name="文本框 13"/>
            <p:cNvSpPr txBox="1">
              <a:spLocks noChangeArrowheads="1"/>
            </p:cNvSpPr>
            <p:nvPr/>
          </p:nvSpPr>
          <p:spPr bwMode="auto">
            <a:xfrm>
              <a:off x="1125770" y="1942795"/>
              <a:ext cx="4283021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</a:lstStyle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误区三：暴饮暴食为“光盘”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015626" y="2490037"/>
              <a:ext cx="5559345" cy="3332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饭吃八分饱，是健康饮食的一个重要原则。吃饭顿顿塞到嗓子眼，那不叫“光盘”，那是暴饮暴食。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说到底，“光盘行动”不仅仅是一种美德，更是一种跟生活方式息息相关的理念，是人人都可践行的节约、环保、健康和公益的好习惯。总之，别把“光盘”的好经念歪了。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21" y="2292296"/>
            <a:ext cx="4841631" cy="3631223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1811524" y="1443866"/>
            <a:ext cx="8568952" cy="3456384"/>
          </a:xfrm>
          <a:prstGeom prst="roundRect">
            <a:avLst>
              <a:gd name="adj" fmla="val 7756"/>
            </a:avLst>
          </a:prstGeom>
          <a:solidFill>
            <a:schemeClr val="bg1">
              <a:alpha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"/>
          <p:cNvSpPr/>
          <p:nvPr/>
        </p:nvSpPr>
        <p:spPr>
          <a:xfrm>
            <a:off x="2615081" y="3001840"/>
            <a:ext cx="7138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用实际行动践行勤俭节约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39882" y="3934127"/>
            <a:ext cx="7689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Lorem ipsum dolor sit amet, consectetuer adipiscing elit.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46194" y="2052108"/>
            <a:ext cx="327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霸蛮体 W" panose="00020600040101010101" pitchFamily="18" charset="-122"/>
                <a:ea typeface="汉仪霸蛮体 W" panose="00020600040101010101" pitchFamily="18" charset="-122"/>
                <a:cs typeface="+mn-ea"/>
                <a:sym typeface="微软雅黑" panose="020B0503020204020204" pitchFamily="34" charset="-122"/>
              </a:rPr>
              <a:t>第四章节</a:t>
            </a:r>
          </a:p>
        </p:txBody>
      </p:sp>
      <p:sp>
        <p:nvSpPr>
          <p:cNvPr id="22" name="椭圆 21"/>
          <p:cNvSpPr/>
          <p:nvPr/>
        </p:nvSpPr>
        <p:spPr>
          <a:xfrm>
            <a:off x="4057970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23" name="椭圆 22"/>
          <p:cNvSpPr/>
          <p:nvPr/>
        </p:nvSpPr>
        <p:spPr>
          <a:xfrm>
            <a:off x="456380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</a:p>
        </p:txBody>
      </p:sp>
      <p:sp>
        <p:nvSpPr>
          <p:cNvPr id="24" name="椭圆 23"/>
          <p:cNvSpPr/>
          <p:nvPr/>
        </p:nvSpPr>
        <p:spPr>
          <a:xfrm>
            <a:off x="506964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粮</a:t>
            </a:r>
          </a:p>
        </p:txBody>
      </p:sp>
      <p:sp>
        <p:nvSpPr>
          <p:cNvPr id="25" name="椭圆 24"/>
          <p:cNvSpPr/>
          <p:nvPr/>
        </p:nvSpPr>
        <p:spPr>
          <a:xfrm>
            <a:off x="557548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394" y="3522864"/>
            <a:ext cx="3491888" cy="3491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015" y="3903635"/>
            <a:ext cx="3076697" cy="2941945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618451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</a:p>
        </p:txBody>
      </p:sp>
      <p:sp>
        <p:nvSpPr>
          <p:cNvPr id="29" name="椭圆 28"/>
          <p:cNvSpPr/>
          <p:nvPr/>
        </p:nvSpPr>
        <p:spPr>
          <a:xfrm>
            <a:off x="669035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</a:p>
        </p:txBody>
      </p:sp>
      <p:sp>
        <p:nvSpPr>
          <p:cNvPr id="30" name="椭圆 29"/>
          <p:cNvSpPr/>
          <p:nvPr/>
        </p:nvSpPr>
        <p:spPr>
          <a:xfrm>
            <a:off x="719619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</a:p>
        </p:txBody>
      </p:sp>
      <p:sp>
        <p:nvSpPr>
          <p:cNvPr id="31" name="椭圆 30"/>
          <p:cNvSpPr/>
          <p:nvPr/>
        </p:nvSpPr>
        <p:spPr>
          <a:xfrm>
            <a:off x="7702032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944983" y="1651132"/>
            <a:ext cx="8075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8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“一粥一饭，当思来之不易，半缕半丝，恒念物力维艰。”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31123" y="2078918"/>
            <a:ext cx="10055702" cy="111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自古以来，勤俭节约都是中华民族的传统美德。作为普通公民的我们，应从自身做起，加入到这一场制止浪费的“全民战役”中来。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47193" y="3425865"/>
            <a:ext cx="6290022" cy="2581355"/>
            <a:chOff x="1145673" y="3516508"/>
            <a:chExt cx="6290022" cy="2581355"/>
          </a:xfrm>
        </p:grpSpPr>
        <p:sp>
          <p:nvSpPr>
            <p:cNvPr id="20" name="文本框 19"/>
            <p:cNvSpPr txBox="1"/>
            <p:nvPr/>
          </p:nvSpPr>
          <p:spPr>
            <a:xfrm>
              <a:off x="1166336" y="3516508"/>
              <a:ext cx="6248695" cy="369332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1.</a:t>
              </a: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增强风险意识，从思想源头上主动做好勤俭节约的践行者。</a:t>
              </a:r>
              <a:endParaRPr lang="en-US" altLang="zh-C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45673" y="3873087"/>
              <a:ext cx="6290022" cy="222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民以食为天，食以俭养德。在新冠肺炎疫情肆掠的国际大背景下，我们要不断增强风险意识，在全面建成小康社会的征程上，要将“锄禾日当午，汗滴禾下土，谁知盘中餐，粒粒皆辛苦”理念牢记心头。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74143" y="2817423"/>
            <a:ext cx="3334105" cy="3334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987946" y="1716306"/>
            <a:ext cx="9331711" cy="458908"/>
          </a:xfrm>
          <a:prstGeom prst="rect">
            <a:avLst/>
          </a:prstGeom>
          <a:noFill/>
          <a:ln>
            <a:solidFill>
              <a:srgbClr val="FF8F00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gradFill>
                  <a:gsLst>
                    <a:gs pos="19000">
                      <a:srgbClr val="ED290E"/>
                    </a:gs>
                    <a:gs pos="96000">
                      <a:srgbClr val="FF0000"/>
                    </a:gs>
                    <a:gs pos="52000">
                      <a:srgbClr val="FA3702"/>
                    </a:gs>
                  </a:gsLst>
                  <a:lin ang="5400000" scaled="1"/>
                </a:gra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阿里巴巴普惠体" panose="00020600040101010101" pitchFamily="18" charset="-122"/>
              </a:rPr>
              <a:t>2.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阿里巴巴普惠体" panose="00020600040101010101" pitchFamily="18" charset="-122"/>
              </a:rPr>
              <a:t>养成良好的用餐习惯，从行动上做好勤俭节约的践行者。我们常说“浪费是可耻的”。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阿里巴巴普惠体" panose="00020600040101010101" pitchFamily="18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45121" y="2321288"/>
            <a:ext cx="10234508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养成爱惜粮食、节约粮食的良好习惯，不断提升文明素养，珍惜每一餐饭，每一碟菜，培养艰苦奋斗的精神，传承勤俭节约的美德。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4918" y="3948842"/>
            <a:ext cx="5151082" cy="170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1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、要做到勤俭节约，就要从小事做起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，在日常生活中养成勤俭节约的好习惯，要树立正确的消费观，不与他人攀比，理智消费，做到勤俭节约的第一步。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761563" y="3000048"/>
            <a:ext cx="5203807" cy="971152"/>
            <a:chOff x="761563" y="3000048"/>
            <a:chExt cx="5203807" cy="971152"/>
          </a:xfrm>
        </p:grpSpPr>
        <p:sp>
          <p:nvSpPr>
            <p:cNvPr id="23" name="矩形 22"/>
            <p:cNvSpPr/>
            <p:nvPr/>
          </p:nvSpPr>
          <p:spPr>
            <a:xfrm>
              <a:off x="987945" y="3387258"/>
              <a:ext cx="4977425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563" y="3000048"/>
              <a:ext cx="971152" cy="971152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5956" y="2663113"/>
            <a:ext cx="3476958" cy="3476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439651" y="2691587"/>
            <a:ext cx="4140152" cy="222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、找一个志同道合的伙伴，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互相监督，互相鼓励，勤俭节约是美德，不要因为别人异样的眼光而轻易动摇自己的决心，希望我的建议对您有帮助。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56296" y="1742793"/>
            <a:ext cx="4323507" cy="971152"/>
            <a:chOff x="761563" y="3000048"/>
            <a:chExt cx="4323507" cy="971152"/>
          </a:xfrm>
        </p:grpSpPr>
        <p:sp>
          <p:nvSpPr>
            <p:cNvPr id="20" name="矩形 19"/>
            <p:cNvSpPr/>
            <p:nvPr/>
          </p:nvSpPr>
          <p:spPr>
            <a:xfrm>
              <a:off x="987945" y="3387258"/>
              <a:ext cx="4097125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563" y="3000048"/>
              <a:ext cx="971152" cy="971152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6524347" y="2680581"/>
            <a:ext cx="4140152" cy="2778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3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、自食其力，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很多时候我们铺张浪费是因为我们不知道挣钱的辛苦，也就不会珍惜这些来之不易的钱，一旦我们自己体验到了挣钱的辛苦，也就不敢浪费了。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340992" y="1731787"/>
            <a:ext cx="4323507" cy="971152"/>
            <a:chOff x="761563" y="3000048"/>
            <a:chExt cx="4323507" cy="971152"/>
          </a:xfrm>
        </p:grpSpPr>
        <p:sp>
          <p:nvSpPr>
            <p:cNvPr id="24" name="矩形 23"/>
            <p:cNvSpPr/>
            <p:nvPr/>
          </p:nvSpPr>
          <p:spPr>
            <a:xfrm>
              <a:off x="987945" y="3387258"/>
              <a:ext cx="4097125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563" y="3000048"/>
              <a:ext cx="971152" cy="9711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439651" y="2691587"/>
            <a:ext cx="4140152" cy="222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、找一个志同道合的伙伴，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互相监督，互相鼓励，勤俭节约是美德，不要因为别人异样的眼光而轻易动摇自己的决心，希望我的建议对您有帮助。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256296" y="1742793"/>
            <a:ext cx="4323507" cy="971152"/>
            <a:chOff x="761563" y="3000048"/>
            <a:chExt cx="4323507" cy="971152"/>
          </a:xfrm>
        </p:grpSpPr>
        <p:sp>
          <p:nvSpPr>
            <p:cNvPr id="20" name="矩形 19"/>
            <p:cNvSpPr/>
            <p:nvPr/>
          </p:nvSpPr>
          <p:spPr>
            <a:xfrm>
              <a:off x="987945" y="3387258"/>
              <a:ext cx="4097125" cy="461665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8F00"/>
              </a:solidFill>
            </a:ln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563" y="3000048"/>
              <a:ext cx="971152" cy="971152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163" y="1562761"/>
            <a:ext cx="4514544" cy="43791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用实际行动践行勤俭节约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5083302" y="2127507"/>
            <a:ext cx="6053754" cy="3350000"/>
            <a:chOff x="5068626" y="1998509"/>
            <a:chExt cx="6053754" cy="3350000"/>
          </a:xfrm>
        </p:grpSpPr>
        <p:sp>
          <p:nvSpPr>
            <p:cNvPr id="2" name="文本框 1"/>
            <p:cNvSpPr txBox="1"/>
            <p:nvPr/>
          </p:nvSpPr>
          <p:spPr>
            <a:xfrm>
              <a:off x="5173022" y="3105459"/>
              <a:ext cx="5949358" cy="224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</a:lstStyle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从现在做起，自觉践行文明、健康、绿色、节约的生活方式，厉行节约，反对浪费，做厉行节约的践行者、文明餐桌的维护者、美好生活的创造者。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068626" y="1998509"/>
              <a:ext cx="2905277" cy="648776"/>
              <a:chOff x="2979251" y="825725"/>
              <a:chExt cx="2905277" cy="648776"/>
            </a:xfrm>
            <a:solidFill>
              <a:srgbClr val="FF8F00"/>
            </a:solidFill>
          </p:grpSpPr>
          <p:sp>
            <p:nvSpPr>
              <p:cNvPr id="20" name="椭圆 19"/>
              <p:cNvSpPr/>
              <p:nvPr/>
            </p:nvSpPr>
            <p:spPr>
              <a:xfrm>
                <a:off x="2979251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杜</a:t>
                </a: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731418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绝</a:t>
                </a: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483585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浪</a:t>
                </a: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235752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费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112707" y="1998509"/>
              <a:ext cx="2905277" cy="648776"/>
              <a:chOff x="2979251" y="825725"/>
              <a:chExt cx="2905277" cy="648776"/>
            </a:xfrm>
            <a:solidFill>
              <a:srgbClr val="FF8F00"/>
            </a:solidFill>
          </p:grpSpPr>
          <p:sp>
            <p:nvSpPr>
              <p:cNvPr id="25" name="椭圆 24"/>
              <p:cNvSpPr/>
              <p:nvPr/>
            </p:nvSpPr>
            <p:spPr>
              <a:xfrm>
                <a:off x="2979251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从</a:t>
                </a: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731418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</a:t>
                </a: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4483585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做</a:t>
                </a: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5235752" y="825725"/>
                <a:ext cx="648776" cy="6487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起</a:t>
                </a: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5137304" y="2970304"/>
              <a:ext cx="5880680" cy="0"/>
            </a:xfrm>
            <a:prstGeom prst="line">
              <a:avLst/>
            </a:prstGeom>
            <a:ln w="38100">
              <a:solidFill>
                <a:srgbClr val="FF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73" y="1515809"/>
            <a:ext cx="4573870" cy="4573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1811524" y="1443866"/>
            <a:ext cx="8568952" cy="3456384"/>
          </a:xfrm>
          <a:prstGeom prst="roundRect">
            <a:avLst>
              <a:gd name="adj" fmla="val 7756"/>
            </a:avLst>
          </a:prstGeom>
          <a:solidFill>
            <a:schemeClr val="bg1">
              <a:alpha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"/>
          <p:cNvSpPr/>
          <p:nvPr/>
        </p:nvSpPr>
        <p:spPr>
          <a:xfrm>
            <a:off x="2615081" y="3001840"/>
            <a:ext cx="7138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勤俭节约是我国传统美德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39882" y="3934127"/>
            <a:ext cx="7689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Lorem ipsum dolor sit amet, consectetuer adipiscing elit.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46194" y="2052108"/>
            <a:ext cx="327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霸蛮体 W" panose="00020600040101010101" pitchFamily="18" charset="-122"/>
                <a:ea typeface="汉仪霸蛮体 W" panose="00020600040101010101" pitchFamily="18" charset="-122"/>
                <a:cs typeface="+mn-ea"/>
                <a:sym typeface="微软雅黑" panose="020B0503020204020204" pitchFamily="34" charset="-122"/>
              </a:rPr>
              <a:t>第一章节</a:t>
            </a:r>
          </a:p>
        </p:txBody>
      </p:sp>
      <p:sp>
        <p:nvSpPr>
          <p:cNvPr id="22" name="椭圆 21"/>
          <p:cNvSpPr/>
          <p:nvPr/>
        </p:nvSpPr>
        <p:spPr>
          <a:xfrm>
            <a:off x="4057970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23" name="椭圆 22"/>
          <p:cNvSpPr/>
          <p:nvPr/>
        </p:nvSpPr>
        <p:spPr>
          <a:xfrm>
            <a:off x="456380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</a:p>
        </p:txBody>
      </p:sp>
      <p:sp>
        <p:nvSpPr>
          <p:cNvPr id="24" name="椭圆 23"/>
          <p:cNvSpPr/>
          <p:nvPr/>
        </p:nvSpPr>
        <p:spPr>
          <a:xfrm>
            <a:off x="506964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粮</a:t>
            </a:r>
          </a:p>
        </p:txBody>
      </p:sp>
      <p:sp>
        <p:nvSpPr>
          <p:cNvPr id="25" name="椭圆 24"/>
          <p:cNvSpPr/>
          <p:nvPr/>
        </p:nvSpPr>
        <p:spPr>
          <a:xfrm>
            <a:off x="557548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394" y="3522864"/>
            <a:ext cx="3491888" cy="3491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015" y="3903635"/>
            <a:ext cx="3076697" cy="2941945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618451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</a:p>
        </p:txBody>
      </p:sp>
      <p:sp>
        <p:nvSpPr>
          <p:cNvPr id="29" name="椭圆 28"/>
          <p:cNvSpPr/>
          <p:nvPr/>
        </p:nvSpPr>
        <p:spPr>
          <a:xfrm>
            <a:off x="669035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</a:p>
        </p:txBody>
      </p:sp>
      <p:sp>
        <p:nvSpPr>
          <p:cNvPr id="30" name="椭圆 29"/>
          <p:cNvSpPr/>
          <p:nvPr/>
        </p:nvSpPr>
        <p:spPr>
          <a:xfrm>
            <a:off x="719619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</a:p>
        </p:txBody>
      </p:sp>
      <p:sp>
        <p:nvSpPr>
          <p:cNvPr id="31" name="椭圆 30"/>
          <p:cNvSpPr/>
          <p:nvPr/>
        </p:nvSpPr>
        <p:spPr>
          <a:xfrm>
            <a:off x="7702032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勤俭节约是我国传统美德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34" name="文本框 33"/>
          <p:cNvSpPr txBox="1"/>
          <p:nvPr/>
        </p:nvSpPr>
        <p:spPr>
          <a:xfrm>
            <a:off x="1211219" y="23478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i="0" dirty="0">
                <a:solidFill>
                  <a:srgbClr val="FF8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勤俭节约的意思是勤劳而节俭，形容</a:t>
            </a:r>
            <a:r>
              <a:rPr lang="zh-CN" altLang="en-US" b="1" i="0" u="none" strike="noStrike" dirty="0">
                <a:solidFill>
                  <a:srgbClr val="FF8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工作勤劳</a:t>
            </a:r>
            <a:r>
              <a:rPr lang="zh-CN" altLang="en-US" b="1" i="0" dirty="0">
                <a:solidFill>
                  <a:srgbClr val="FF8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，</a:t>
            </a:r>
            <a:r>
              <a:rPr lang="zh-CN" altLang="en-US" b="1" i="0" u="none" strike="noStrike" dirty="0">
                <a:solidFill>
                  <a:srgbClr val="FF8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生活节俭</a:t>
            </a:r>
            <a:r>
              <a:rPr lang="zh-CN" altLang="en-US" b="1" i="0" dirty="0">
                <a:solidFill>
                  <a:srgbClr val="FF8F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。</a:t>
            </a:r>
            <a:endParaRPr lang="zh-CN" altLang="en-US" b="1" dirty="0">
              <a:solidFill>
                <a:srgbClr val="FF8F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11219" y="2923504"/>
            <a:ext cx="8200571" cy="1981294"/>
            <a:chOff x="1211219" y="2825530"/>
            <a:chExt cx="8200571" cy="1981294"/>
          </a:xfrm>
        </p:grpSpPr>
        <p:sp>
          <p:nvSpPr>
            <p:cNvPr id="35" name="文本框 34"/>
            <p:cNvSpPr txBox="1"/>
            <p:nvPr/>
          </p:nvSpPr>
          <p:spPr>
            <a:xfrm>
              <a:off x="1211219" y="2825530"/>
              <a:ext cx="6796015" cy="8744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出自</a:t>
              </a:r>
              <a:r>
                <a:rPr lang="zh-CN" altLang="en-US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路遥</a:t>
              </a:r>
              <a:r>
                <a:rPr lang="en-US" altLang="zh-CN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《</a:t>
              </a:r>
              <a:r>
                <a:rPr lang="zh-CN" altLang="en-US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平凡的世界</a:t>
              </a:r>
              <a:r>
                <a:rPr lang="en-US" altLang="zh-CN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》</a:t>
              </a: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第五卷第一章：“因而形成了既敢</a:t>
              </a:r>
              <a:r>
                <a:rPr lang="zh-CN" altLang="en-US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山吃海喝</a:t>
              </a:r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，又能勤俭节约的双重生活方式。”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11219" y="3894413"/>
              <a:ext cx="820057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历史上有许多名人都有关于勤俭节约的感人小故事。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11219" y="4437492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0" i="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勤俭节约可以是，节约吃穿用度。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694" y="1603778"/>
            <a:ext cx="4460753" cy="4460753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勤俭节约是我国传统美德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5362036" y="2653800"/>
            <a:ext cx="5289218" cy="277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古人云：“俭，德之共也；侈，恶之大也”、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“历览前贤国与家，成由勤俭破由奢”。勤俭节约是中国人的一种传统美德，是中华民族的优良传统。小到一个人、一个家庭，大到一个国家、整个人类，要想生存，要想发展，都离不开勤俭节约这四个字。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5061857" y="2000554"/>
            <a:ext cx="5910943" cy="3789383"/>
            <a:chOff x="5061857" y="2000554"/>
            <a:chExt cx="5910943" cy="3789383"/>
          </a:xfrm>
        </p:grpSpPr>
        <p:sp>
          <p:nvSpPr>
            <p:cNvPr id="22" name="矩形 21"/>
            <p:cNvSpPr/>
            <p:nvPr/>
          </p:nvSpPr>
          <p:spPr>
            <a:xfrm>
              <a:off x="5061857" y="2237067"/>
              <a:ext cx="5910943" cy="355287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362035" y="2000554"/>
              <a:ext cx="5289217" cy="523220"/>
            </a:xfrm>
            <a:prstGeom prst="rect">
              <a:avLst/>
            </a:prstGeom>
            <a:solidFill>
              <a:srgbClr val="FF8F00"/>
            </a:solidFill>
            <a:ln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勤俭节约是传统美德</a:t>
              </a: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26" y="1381328"/>
            <a:ext cx="5006604" cy="5006604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勤俭节约是我国传统美德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780348" y="1696619"/>
            <a:ext cx="8710160" cy="1083723"/>
            <a:chOff x="780348" y="1696619"/>
            <a:chExt cx="8710160" cy="1083723"/>
          </a:xfrm>
        </p:grpSpPr>
        <p:grpSp>
          <p:nvGrpSpPr>
            <p:cNvPr id="2" name="组合 1"/>
            <p:cNvGrpSpPr/>
            <p:nvPr/>
          </p:nvGrpSpPr>
          <p:grpSpPr>
            <a:xfrm>
              <a:off x="1541846" y="2258684"/>
              <a:ext cx="7948662" cy="481225"/>
              <a:chOff x="1716841" y="2218262"/>
              <a:chExt cx="7948662" cy="48122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160794" y="2243823"/>
                <a:ext cx="6504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把“静以修身，俭以养德”作为“修身”之道；</a:t>
                </a:r>
              </a:p>
            </p:txBody>
          </p:sp>
          <p:sp>
            <p:nvSpPr>
              <p:cNvPr id="20" name="矩形: 圆角 19"/>
              <p:cNvSpPr/>
              <p:nvPr/>
            </p:nvSpPr>
            <p:spPr>
              <a:xfrm>
                <a:off x="1716841" y="2218262"/>
                <a:ext cx="1232492" cy="481225"/>
              </a:xfrm>
              <a:prstGeom prst="roundRect">
                <a:avLst/>
              </a:prstGeom>
              <a:solidFill>
                <a:srgbClr val="FF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诸葛亮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348" y="1696619"/>
              <a:ext cx="979484" cy="1083723"/>
            </a:xfrm>
            <a:prstGeom prst="rect">
              <a:avLst/>
            </a:prstGeom>
          </p:spPr>
        </p:pic>
      </p:grpSp>
      <p:grpSp>
        <p:nvGrpSpPr>
          <p:cNvPr id="34" name="组合 33"/>
          <p:cNvGrpSpPr/>
          <p:nvPr/>
        </p:nvGrpSpPr>
        <p:grpSpPr>
          <a:xfrm>
            <a:off x="844066" y="2807731"/>
            <a:ext cx="7163581" cy="1218775"/>
            <a:chOff x="844066" y="2807731"/>
            <a:chExt cx="7163581" cy="1218775"/>
          </a:xfrm>
        </p:grpSpPr>
        <p:grpSp>
          <p:nvGrpSpPr>
            <p:cNvPr id="21" name="组合 20"/>
            <p:cNvGrpSpPr/>
            <p:nvPr/>
          </p:nvGrpSpPr>
          <p:grpSpPr>
            <a:xfrm>
              <a:off x="1541846" y="3152099"/>
              <a:ext cx="6465801" cy="874407"/>
              <a:chOff x="1716840" y="3041273"/>
              <a:chExt cx="6465801" cy="874407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160795" y="3041273"/>
                <a:ext cx="5021846" cy="874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将“一粥一饭，当思来之不易；半丝半缕，恒念物力维艰</a:t>
                </a:r>
                <a:r>
                  <a:rPr lang="en-US" altLang="zh-CN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”</a:t>
                </a:r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当作“齐家”的训言；</a:t>
                </a: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1716840" y="3253479"/>
                <a:ext cx="1232493" cy="481226"/>
              </a:xfrm>
              <a:prstGeom prst="roundRect">
                <a:avLst/>
              </a:prstGeom>
              <a:solidFill>
                <a:srgbClr val="FF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朱用纯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66" y="2807731"/>
              <a:ext cx="979484" cy="1083723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844066" y="3928065"/>
            <a:ext cx="8646441" cy="1083723"/>
            <a:chOff x="844066" y="3928065"/>
            <a:chExt cx="8646441" cy="1083723"/>
          </a:xfrm>
        </p:grpSpPr>
        <p:grpSp>
          <p:nvGrpSpPr>
            <p:cNvPr id="24" name="组合 23"/>
            <p:cNvGrpSpPr/>
            <p:nvPr/>
          </p:nvGrpSpPr>
          <p:grpSpPr>
            <a:xfrm>
              <a:off x="1541846" y="4438696"/>
              <a:ext cx="7948661" cy="484481"/>
              <a:chOff x="1716840" y="4167816"/>
              <a:chExt cx="7948661" cy="484481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3160792" y="4282965"/>
                <a:ext cx="6504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以“厉行节约，勤俭建国”为“治国”的经验。</a:t>
                </a:r>
              </a:p>
            </p:txBody>
          </p:sp>
          <p:sp>
            <p:nvSpPr>
              <p:cNvPr id="26" name="矩形: 圆角 25"/>
              <p:cNvSpPr/>
              <p:nvPr/>
            </p:nvSpPr>
            <p:spPr>
              <a:xfrm>
                <a:off x="1716840" y="4167816"/>
                <a:ext cx="1232496" cy="481227"/>
              </a:xfrm>
              <a:prstGeom prst="roundRect">
                <a:avLst/>
              </a:prstGeom>
              <a:solidFill>
                <a:srgbClr val="FF8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阿里巴巴普惠体" panose="00020600040101010101" pitchFamily="18" charset="-122"/>
                    <a:sym typeface="阿里巴巴普惠体" panose="00020600040101010101" pitchFamily="18" charset="-122"/>
                  </a:rPr>
                  <a:t>毛泽东</a:t>
                </a:r>
                <a:endParaRPr lang="zh-CN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4066" y="3928065"/>
              <a:ext cx="979484" cy="1083723"/>
            </a:xfrm>
            <a:prstGeom prst="rect">
              <a:avLst/>
            </a:prstGeom>
          </p:spPr>
        </p:pic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5728" y="2187526"/>
            <a:ext cx="4228695" cy="4228695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勤俭节约是我国传统美德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1211219" y="2083633"/>
            <a:ext cx="6141504" cy="3323663"/>
            <a:chOff x="1332165" y="2315148"/>
            <a:chExt cx="6141504" cy="3323663"/>
          </a:xfrm>
        </p:grpSpPr>
        <p:sp>
          <p:nvSpPr>
            <p:cNvPr id="17" name="文本框 16"/>
            <p:cNvSpPr txBox="1"/>
            <p:nvPr/>
          </p:nvSpPr>
          <p:spPr>
            <a:xfrm>
              <a:off x="1332165" y="2315148"/>
              <a:ext cx="610688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勤俭节约的名言警句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366783" y="2860037"/>
              <a:ext cx="6106886" cy="2778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一粥一饭，当思来之不易；半丝半缕，恒念物力维艰。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拥有时不知珍惜，失去时方觉可惜。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勤俭是幸福之本，浪费是贫困之苗。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历览前贤国与家，成有勤俭败有奢。</a:t>
              </a:r>
            </a:p>
            <a:p>
              <a:pPr marL="285750" indent="-2857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浪水费水之举不可有，节水俭水之心不可无。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518034" y="2860037"/>
              <a:ext cx="3544202" cy="0"/>
            </a:xfrm>
            <a:prstGeom prst="line">
              <a:avLst/>
            </a:prstGeom>
            <a:ln w="38100">
              <a:solidFill>
                <a:srgbClr val="FF8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573" y="2094016"/>
            <a:ext cx="4619902" cy="3695921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1811524" y="1443866"/>
            <a:ext cx="8568952" cy="3456384"/>
          </a:xfrm>
          <a:prstGeom prst="roundRect">
            <a:avLst>
              <a:gd name="adj" fmla="val 7756"/>
            </a:avLst>
          </a:prstGeom>
          <a:solidFill>
            <a:schemeClr val="bg1">
              <a:alpha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"/>
          <p:cNvSpPr/>
          <p:nvPr/>
        </p:nvSpPr>
        <p:spPr>
          <a:xfrm>
            <a:off x="2615081" y="3001840"/>
            <a:ext cx="7138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古往今来的勤俭节约故事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39882" y="3934127"/>
            <a:ext cx="76892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Lorem ipsum dolor sit amet, consectetuer adipiscing elit. 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46194" y="2052108"/>
            <a:ext cx="32759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霸蛮体 W" panose="00020600040101010101" pitchFamily="18" charset="-122"/>
                <a:ea typeface="汉仪霸蛮体 W" panose="00020600040101010101" pitchFamily="18" charset="-122"/>
                <a:cs typeface="+mn-ea"/>
                <a:sym typeface="微软雅黑" panose="020B0503020204020204" pitchFamily="34" charset="-122"/>
              </a:rPr>
              <a:t>第二章节</a:t>
            </a:r>
          </a:p>
        </p:txBody>
      </p:sp>
      <p:sp>
        <p:nvSpPr>
          <p:cNvPr id="22" name="椭圆 21"/>
          <p:cNvSpPr/>
          <p:nvPr/>
        </p:nvSpPr>
        <p:spPr>
          <a:xfrm>
            <a:off x="4057970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</a:p>
        </p:txBody>
      </p:sp>
      <p:sp>
        <p:nvSpPr>
          <p:cNvPr id="23" name="椭圆 22"/>
          <p:cNvSpPr/>
          <p:nvPr/>
        </p:nvSpPr>
        <p:spPr>
          <a:xfrm>
            <a:off x="456380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</a:p>
        </p:txBody>
      </p:sp>
      <p:sp>
        <p:nvSpPr>
          <p:cNvPr id="24" name="椭圆 23"/>
          <p:cNvSpPr/>
          <p:nvPr/>
        </p:nvSpPr>
        <p:spPr>
          <a:xfrm>
            <a:off x="506964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粮</a:t>
            </a:r>
          </a:p>
        </p:txBody>
      </p:sp>
      <p:sp>
        <p:nvSpPr>
          <p:cNvPr id="25" name="椭圆 24"/>
          <p:cNvSpPr/>
          <p:nvPr/>
        </p:nvSpPr>
        <p:spPr>
          <a:xfrm>
            <a:off x="557548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0394" y="3522864"/>
            <a:ext cx="3491888" cy="349188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6015" y="3903635"/>
            <a:ext cx="3076697" cy="2941945"/>
          </a:xfrm>
          <a:prstGeom prst="rect">
            <a:avLst/>
          </a:prstGeom>
        </p:spPr>
      </p:pic>
      <p:sp>
        <p:nvSpPr>
          <p:cNvPr id="28" name="椭圆 27"/>
          <p:cNvSpPr/>
          <p:nvPr/>
        </p:nvSpPr>
        <p:spPr>
          <a:xfrm>
            <a:off x="6184518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</a:p>
        </p:txBody>
      </p:sp>
      <p:sp>
        <p:nvSpPr>
          <p:cNvPr id="29" name="椭圆 28"/>
          <p:cNvSpPr/>
          <p:nvPr/>
        </p:nvSpPr>
        <p:spPr>
          <a:xfrm>
            <a:off x="6690356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</a:p>
        </p:txBody>
      </p:sp>
      <p:sp>
        <p:nvSpPr>
          <p:cNvPr id="30" name="椭圆 29"/>
          <p:cNvSpPr/>
          <p:nvPr/>
        </p:nvSpPr>
        <p:spPr>
          <a:xfrm>
            <a:off x="7196194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</a:t>
            </a:r>
          </a:p>
        </p:txBody>
      </p:sp>
      <p:sp>
        <p:nvSpPr>
          <p:cNvPr id="31" name="椭圆 30"/>
          <p:cNvSpPr/>
          <p:nvPr/>
        </p:nvSpPr>
        <p:spPr>
          <a:xfrm>
            <a:off x="7702032" y="1239023"/>
            <a:ext cx="432000" cy="4320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起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7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894454"/>
            <a:ext cx="12202712" cy="5650911"/>
            <a:chOff x="0" y="894454"/>
            <a:chExt cx="12202712" cy="565091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4597" y="2478892"/>
              <a:ext cx="2028115" cy="406647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94454"/>
              <a:ext cx="1125770" cy="4066474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-10712" y="3793431"/>
            <a:ext cx="12213424" cy="3061433"/>
            <a:chOff x="-10712" y="4051865"/>
            <a:chExt cx="12213424" cy="306143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537600" y="4770562"/>
              <a:ext cx="6665112" cy="16394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12" y="4051865"/>
              <a:ext cx="4952002" cy="306143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0" y="5508170"/>
            <a:ext cx="12192000" cy="1355357"/>
            <a:chOff x="0" y="5508170"/>
            <a:chExt cx="12192000" cy="13553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1"/>
              <a:ext cx="12192000" cy="135535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508170"/>
              <a:ext cx="12192000" cy="1355357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69"/>
            <a:ext cx="2664331" cy="14858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" y="5107002"/>
            <a:ext cx="12191998" cy="1766239"/>
            <a:chOff x="1" y="5107002"/>
            <a:chExt cx="12191998" cy="176623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5107002"/>
              <a:ext cx="2733564" cy="174786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713" y="5406901"/>
              <a:ext cx="7229286" cy="146634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986" y="5800320"/>
              <a:ext cx="7229286" cy="1057680"/>
            </a:xfrm>
            <a:prstGeom prst="rect">
              <a:avLst/>
            </a:prstGeom>
          </p:spPr>
        </p:pic>
      </p:grpSp>
      <p:sp>
        <p:nvSpPr>
          <p:cNvPr id="3" name="矩形: 圆角 2"/>
          <p:cNvSpPr/>
          <p:nvPr/>
        </p:nvSpPr>
        <p:spPr>
          <a:xfrm>
            <a:off x="381000" y="323019"/>
            <a:ext cx="11429999" cy="6232729"/>
          </a:xfrm>
          <a:prstGeom prst="roundRect">
            <a:avLst>
              <a:gd name="adj" fmla="val 7756"/>
            </a:avLst>
          </a:prstGeom>
          <a:solidFill>
            <a:schemeClr val="bg1">
              <a:alpha val="9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0688" y="424537"/>
            <a:ext cx="6578056" cy="647686"/>
            <a:chOff x="836216" y="461997"/>
            <a:chExt cx="6578056" cy="647686"/>
          </a:xfrm>
        </p:grpSpPr>
        <p:sp>
          <p:nvSpPr>
            <p:cNvPr id="27" name="文本框 26"/>
            <p:cNvSpPr txBox="1"/>
            <p:nvPr/>
          </p:nvSpPr>
          <p:spPr>
            <a:xfrm>
              <a:off x="1307386" y="740351"/>
              <a:ext cx="61068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古往今来的勤俭节约故事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6216" y="461997"/>
              <a:ext cx="600531" cy="600531"/>
            </a:xfrm>
            <a:prstGeom prst="rect">
              <a:avLst/>
            </a:prstGeom>
          </p:spPr>
        </p:pic>
      </p:grpSp>
      <p:cxnSp>
        <p:nvCxnSpPr>
          <p:cNvPr id="2" name="直接连接符 1"/>
          <p:cNvCxnSpPr/>
          <p:nvPr/>
        </p:nvCxnSpPr>
        <p:spPr>
          <a:xfrm>
            <a:off x="1179689" y="2406679"/>
            <a:ext cx="6234584" cy="0"/>
          </a:xfrm>
          <a:prstGeom prst="line">
            <a:avLst/>
          </a:prstGeom>
          <a:ln w="28575">
            <a:solidFill>
              <a:srgbClr val="FF8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975827" y="1692894"/>
            <a:ext cx="1054348" cy="555690"/>
            <a:chOff x="975826" y="1847404"/>
            <a:chExt cx="1054348" cy="555690"/>
          </a:xfrm>
        </p:grpSpPr>
        <p:grpSp>
          <p:nvGrpSpPr>
            <p:cNvPr id="20" name="组合 19"/>
            <p:cNvGrpSpPr/>
            <p:nvPr/>
          </p:nvGrpSpPr>
          <p:grpSpPr>
            <a:xfrm>
              <a:off x="1175916" y="1894941"/>
              <a:ext cx="854258" cy="460616"/>
              <a:chOff x="3513818" y="1963801"/>
              <a:chExt cx="1051729" cy="354618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3513818" y="2141110"/>
                <a:ext cx="105172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dash"/>
                <a:tailEnd type="oval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4565547" y="1963801"/>
                <a:ext cx="0" cy="354618"/>
              </a:xfrm>
              <a:prstGeom prst="line">
                <a:avLst/>
              </a:prstGeom>
              <a:noFill/>
              <a:ln w="9525" cap="flat" cmpd="sng" algn="ctr">
                <a:solidFill>
                  <a:srgbClr val="FF8F00"/>
                </a:solidFill>
                <a:prstDash val="solid"/>
              </a:ln>
              <a:effectLst/>
            </p:spPr>
          </p:cxnSp>
        </p:grpSp>
        <p:sp>
          <p:nvSpPr>
            <p:cNvPr id="21" name="椭圆 20"/>
            <p:cNvSpPr/>
            <p:nvPr/>
          </p:nvSpPr>
          <p:spPr>
            <a:xfrm>
              <a:off x="975826" y="1847404"/>
              <a:ext cx="555690" cy="555690"/>
            </a:xfrm>
            <a:prstGeom prst="ellipse">
              <a:avLst/>
            </a:prstGeom>
            <a:solidFill>
              <a:srgbClr val="FF8F00"/>
            </a:solidFill>
            <a:ln w="25400" cap="flat" cmpd="sng" algn="ctr">
              <a:solidFill>
                <a:srgbClr val="FF8F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l" defTabSz="11874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4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★</a:t>
              </a: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2129205" y="1740431"/>
            <a:ext cx="38869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勤俭节约小故事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——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朱熹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946" y="1479016"/>
            <a:ext cx="903547" cy="7220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70770" y="2530740"/>
            <a:ext cx="740899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理学家朱熹历仕四朝却一生淡泊名利，安守清贫。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一次，他去看望女儿女婿，未料女婿不在家，女儿留他吃午饭。因家中贫困，女儿只端出几碗大麦饭和一碗葱汤，对父亲很是愧疚。朱熹却不以为意，开开心心地吃了，并告诉女儿俭朴度日本是我们的良好家风，对于饮食，不要计较多少和好坏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吃完饭后，他还题了一首诗：“葱汤麦饭两相宜，葱补丹田麦疗饥。莫谓此中滋味薄，前村还有未炊时。”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女婿回来后，对岳父的俭朴之风与仁爱之心大为感动，便将此诗作为家训，于书房悬挂。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713" y="1480046"/>
            <a:ext cx="4705802" cy="4705802"/>
          </a:xfrm>
          <a:prstGeom prst="rect">
            <a:avLst/>
          </a:prstGeom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ViMWRiMmMyYjQxOWVjNDI3OGI1ODQ4ZmViYjE5Y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1100"/>
  <p:tag name="MH_LIBRARY" val="CONTENTS"/>
  <p:tag name="MH_TYPE" val="OTHERS"/>
  <p:tag name="ID" val="5458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1100"/>
  <p:tag name="MH_LIBRARY" val="CONTENTS"/>
  <p:tag name="MH_TYPE" val="OTHERS"/>
  <p:tag name="ID" val="5458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1100"/>
  <p:tag name="MH_LIBRARY" val="CONTENTS"/>
  <p:tag name="MH_TYPE" val="OTHERS"/>
  <p:tag name="ID" val="5458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0151100"/>
  <p:tag name="MH_LIBRARY" val="CONTENTS"/>
  <p:tag name="MH_TYPE" val="OTHERS"/>
  <p:tag name="ID" val="545841"/>
</p:tagLst>
</file>

<file path=ppt/theme/theme1.xml><?xml version="1.0" encoding="utf-8"?>
<a:theme xmlns:a="http://schemas.openxmlformats.org/drawingml/2006/main" name="第一PPT模板网-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2185</Words>
  <Application>Microsoft Office PowerPoint</Application>
  <PresentationFormat>宽屏</PresentationFormat>
  <Paragraphs>182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阿里巴巴普惠体</vt:lpstr>
      <vt:lpstr>等线</vt:lpstr>
      <vt:lpstr>汉仪霸蛮体 W</vt:lpstr>
      <vt:lpstr>思源黑体 CN Medium</vt:lpstr>
      <vt:lpstr>思源黑体 Light</vt:lpstr>
      <vt:lpstr>宋体</vt:lpstr>
      <vt:lpstr>微软雅黑</vt:lpstr>
      <vt:lpstr>Arial</vt:lpstr>
      <vt:lpstr>Calibri</vt:lpstr>
      <vt:lpstr>Wingdings</vt:lpstr>
      <vt:lpstr>第一PPT模板网-WWW.1PPT.COM​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9</cp:revision>
  <dcterms:created xsi:type="dcterms:W3CDTF">2022-09-27T04:27:51Z</dcterms:created>
  <dcterms:modified xsi:type="dcterms:W3CDTF">2023-04-17T06:08:01Z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CB50794B74CB4179AF449FCD747AE12F</vt:lpwstr>
  </property>
  <property fmtid="{D5CDD505-2E9C-101B-9397-08002B2CF9AE}" pid="3" name="KSOProductBuildVer">
    <vt:lpwstr>2052-11.1.0.12302</vt:lpwstr>
  </property>
</Properties>
</file>