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26" r:id="rId2"/>
    <p:sldId id="430" r:id="rId3"/>
    <p:sldId id="428" r:id="rId4"/>
    <p:sldId id="472" r:id="rId5"/>
    <p:sldId id="474" r:id="rId6"/>
    <p:sldId id="476" r:id="rId7"/>
    <p:sldId id="477" r:id="rId8"/>
    <p:sldId id="478" r:id="rId9"/>
    <p:sldId id="498" r:id="rId10"/>
    <p:sldId id="480" r:id="rId11"/>
    <p:sldId id="481" r:id="rId12"/>
    <p:sldId id="482" r:id="rId13"/>
    <p:sldId id="483" r:id="rId14"/>
    <p:sldId id="499" r:id="rId15"/>
    <p:sldId id="486" r:id="rId16"/>
    <p:sldId id="487" r:id="rId17"/>
    <p:sldId id="488" r:id="rId18"/>
    <p:sldId id="489" r:id="rId19"/>
    <p:sldId id="490" r:id="rId20"/>
    <p:sldId id="491" r:id="rId21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8" autoAdjust="0"/>
    <p:restoredTop sz="96314" autoAdjust="0"/>
  </p:normalViewPr>
  <p:slideViewPr>
    <p:cSldViewPr snapToGrid="0">
      <p:cViewPr varScale="1">
        <p:scale>
          <a:sx n="106" d="100"/>
          <a:sy n="106" d="100"/>
        </p:scale>
        <p:origin x="768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1622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4D6B4-37C4-4216-8FD4-7A405E07E9B0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稻壳优创意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AFC9E-24FB-4BF8-A33D-FAAD86F239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1334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4BDB4-EAEB-4620-9CB6-CAD12AC26762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稻壳优创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8C422-447F-40CF-B2E2-2E4DCCB622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946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E4804-F594-4613-A37A-0A2522BD88B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2737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429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8A97B9E-B215-4554-BF09-ED2432B3FBD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9912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78F6036-E835-44CB-A25A-34C755DFD5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331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8A97B9E-B215-4554-BF09-ED2432B3FBD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214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8C422-447F-40CF-B2E2-2E4DCCB6229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0535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78F6036-E835-44CB-A25A-34C755DFD5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8857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8A97B9E-B215-4554-BF09-ED2432B3FBD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35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1" y="1600200"/>
            <a:ext cx="3735559" cy="342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3826" y="1600200"/>
            <a:ext cx="3437508" cy="3429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16944" y="2024738"/>
            <a:ext cx="549456" cy="167026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5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3156" y="2099586"/>
            <a:ext cx="363597" cy="24051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3826" y="1600200"/>
            <a:ext cx="3437508" cy="3429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>
            <a:fillRect/>
          </a:stretch>
        </p:blipFill>
        <p:spPr>
          <a:xfrm rot="16200000">
            <a:off x="9402800" y="1202421"/>
            <a:ext cx="711200" cy="211636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573363" y="3028611"/>
            <a:ext cx="370076" cy="244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391886" y="812800"/>
            <a:ext cx="11393714" cy="5863771"/>
          </a:xfrm>
          <a:prstGeom prst="rect">
            <a:avLst/>
          </a:prstGeom>
          <a:solidFill>
            <a:schemeClr val="bg1"/>
          </a:solidFill>
          <a:ln w="15875">
            <a:solidFill>
              <a:srgbClr val="2A24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file:///D:\qq&#25991;&#20214;\712321467\Image\C2C\Image2\%7b75232B38-A165-1FB7-499C-2E1C792CACB5%7d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4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/>
        </p:nvPicPr>
        <p:blipFill>
          <a:blip r:link="rId9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  <p:txStyles>
    <p:titleStyle>
      <a:lvl1pPr algn="l" defTabSz="1219200" rtl="0" eaLnBrk="1" latinLnBrk="0" hangingPunct="1">
        <a:lnSpc>
          <a:spcPct val="90000"/>
        </a:lnSpc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9200" rtl="0" eaLnBrk="1" latinLnBrk="0" hangingPunct="1">
        <a:lnSpc>
          <a:spcPct val="90000"/>
        </a:lnSpc>
        <a:spcBef>
          <a:spcPts val="1335"/>
        </a:spcBef>
        <a:buFont typeface="Arial" panose="020B0604020202020204" pitchFamily="34" charset="0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36.jpe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tags" Target="../tags/tag5.xml"/><Relationship Id="rId7" Type="http://schemas.openxmlformats.org/officeDocument/2006/relationships/image" Target="../media/image15.jpe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29"/>
          <p:cNvSpPr/>
          <p:nvPr/>
        </p:nvSpPr>
        <p:spPr>
          <a:xfrm rot="8100000">
            <a:off x="8576944" y="-754925"/>
            <a:ext cx="1698851" cy="1698851"/>
          </a:xfrm>
          <a:custGeom>
            <a:avLst/>
            <a:gdLst>
              <a:gd name="connsiteX0" fmla="*/ 2777438 w 7074569"/>
              <a:gd name="connsiteY0" fmla="*/ 6759831 h 7074569"/>
              <a:gd name="connsiteX1" fmla="*/ 2462700 w 7074569"/>
              <a:gd name="connsiteY1" fmla="*/ 5999985 h 7074569"/>
              <a:gd name="connsiteX2" fmla="*/ 2462699 w 7074569"/>
              <a:gd name="connsiteY2" fmla="*/ 4611870 h 7074569"/>
              <a:gd name="connsiteX3" fmla="*/ 1074586 w 7074569"/>
              <a:gd name="connsiteY3" fmla="*/ 4611870 h 7074569"/>
              <a:gd name="connsiteX4" fmla="*/ 0 w 7074569"/>
              <a:gd name="connsiteY4" fmla="*/ 3537284 h 7074569"/>
              <a:gd name="connsiteX5" fmla="*/ 1074585 w 7074569"/>
              <a:gd name="connsiteY5" fmla="*/ 2462699 h 7074569"/>
              <a:gd name="connsiteX6" fmla="*/ 2462700 w 7074569"/>
              <a:gd name="connsiteY6" fmla="*/ 2462700 h 7074569"/>
              <a:gd name="connsiteX7" fmla="*/ 2462699 w 7074569"/>
              <a:gd name="connsiteY7" fmla="*/ 1074585 h 7074569"/>
              <a:gd name="connsiteX8" fmla="*/ 3537284 w 7074569"/>
              <a:gd name="connsiteY8" fmla="*/ 0 h 7074569"/>
              <a:gd name="connsiteX9" fmla="*/ 4611870 w 7074569"/>
              <a:gd name="connsiteY9" fmla="*/ 1074586 h 7074569"/>
              <a:gd name="connsiteX10" fmla="*/ 4611869 w 7074569"/>
              <a:gd name="connsiteY10" fmla="*/ 2462699 h 7074569"/>
              <a:gd name="connsiteX11" fmla="*/ 5999984 w 7074569"/>
              <a:gd name="connsiteY11" fmla="*/ 2462700 h 7074569"/>
              <a:gd name="connsiteX12" fmla="*/ 7074569 w 7074569"/>
              <a:gd name="connsiteY12" fmla="*/ 3537285 h 7074569"/>
              <a:gd name="connsiteX13" fmla="*/ 5999984 w 7074569"/>
              <a:gd name="connsiteY13" fmla="*/ 4611870 h 7074569"/>
              <a:gd name="connsiteX14" fmla="*/ 4611869 w 7074569"/>
              <a:gd name="connsiteY14" fmla="*/ 4611870 h 7074569"/>
              <a:gd name="connsiteX15" fmla="*/ 4611869 w 7074569"/>
              <a:gd name="connsiteY15" fmla="*/ 5999984 h 7074569"/>
              <a:gd name="connsiteX16" fmla="*/ 3537284 w 7074569"/>
              <a:gd name="connsiteY16" fmla="*/ 7074569 h 7074569"/>
              <a:gd name="connsiteX17" fmla="*/ 2777438 w 7074569"/>
              <a:gd name="connsiteY17" fmla="*/ 6759831 h 707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074569" h="7074569">
                <a:moveTo>
                  <a:pt x="2777438" y="6759831"/>
                </a:moveTo>
                <a:cubicBezTo>
                  <a:pt x="2582977" y="6565369"/>
                  <a:pt x="2462700" y="6296723"/>
                  <a:pt x="2462700" y="5999985"/>
                </a:cubicBezTo>
                <a:lnTo>
                  <a:pt x="2462699" y="4611870"/>
                </a:lnTo>
                <a:lnTo>
                  <a:pt x="1074586" y="4611870"/>
                </a:lnTo>
                <a:cubicBezTo>
                  <a:pt x="481108" y="4611870"/>
                  <a:pt x="0" y="4130762"/>
                  <a:pt x="0" y="3537284"/>
                </a:cubicBezTo>
                <a:cubicBezTo>
                  <a:pt x="1" y="2943809"/>
                  <a:pt x="481109" y="2462701"/>
                  <a:pt x="1074585" y="2462699"/>
                </a:cubicBezTo>
                <a:lnTo>
                  <a:pt x="2462700" y="2462700"/>
                </a:lnTo>
                <a:lnTo>
                  <a:pt x="2462699" y="1074585"/>
                </a:lnTo>
                <a:cubicBezTo>
                  <a:pt x="2462700" y="481109"/>
                  <a:pt x="2943808" y="1"/>
                  <a:pt x="3537284" y="0"/>
                </a:cubicBezTo>
                <a:cubicBezTo>
                  <a:pt x="4130761" y="1"/>
                  <a:pt x="4611869" y="481109"/>
                  <a:pt x="4611870" y="1074586"/>
                </a:cubicBezTo>
                <a:lnTo>
                  <a:pt x="4611869" y="2462699"/>
                </a:lnTo>
                <a:lnTo>
                  <a:pt x="5999984" y="2462700"/>
                </a:lnTo>
                <a:cubicBezTo>
                  <a:pt x="6593460" y="2462700"/>
                  <a:pt x="7074569" y="2943809"/>
                  <a:pt x="7074569" y="3537285"/>
                </a:cubicBezTo>
                <a:cubicBezTo>
                  <a:pt x="7074569" y="4130762"/>
                  <a:pt x="6593461" y="4611870"/>
                  <a:pt x="5999984" y="4611870"/>
                </a:cubicBezTo>
                <a:lnTo>
                  <a:pt x="4611869" y="4611870"/>
                </a:lnTo>
                <a:lnTo>
                  <a:pt x="4611869" y="5999984"/>
                </a:lnTo>
                <a:cubicBezTo>
                  <a:pt x="4611869" y="6593462"/>
                  <a:pt x="4130762" y="7074570"/>
                  <a:pt x="3537284" y="7074569"/>
                </a:cubicBezTo>
                <a:cubicBezTo>
                  <a:pt x="3240546" y="7074569"/>
                  <a:pt x="2971900" y="6954292"/>
                  <a:pt x="2777438" y="6759831"/>
                </a:cubicBezTo>
                <a:close/>
              </a:path>
            </a:pathLst>
          </a:custGeom>
          <a:solidFill>
            <a:srgbClr val="352D3A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19050" tIns="19050" rIns="19050" bIns="1905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Полилиния 31"/>
          <p:cNvSpPr/>
          <p:nvPr/>
        </p:nvSpPr>
        <p:spPr>
          <a:xfrm rot="8100000">
            <a:off x="7840972" y="5078650"/>
            <a:ext cx="1392537" cy="1392537"/>
          </a:xfrm>
          <a:custGeom>
            <a:avLst/>
            <a:gdLst>
              <a:gd name="connsiteX0" fmla="*/ 2777438 w 7074569"/>
              <a:gd name="connsiteY0" fmla="*/ 6759831 h 7074569"/>
              <a:gd name="connsiteX1" fmla="*/ 2462700 w 7074569"/>
              <a:gd name="connsiteY1" fmla="*/ 5999985 h 7074569"/>
              <a:gd name="connsiteX2" fmla="*/ 2462699 w 7074569"/>
              <a:gd name="connsiteY2" fmla="*/ 4611870 h 7074569"/>
              <a:gd name="connsiteX3" fmla="*/ 1074586 w 7074569"/>
              <a:gd name="connsiteY3" fmla="*/ 4611870 h 7074569"/>
              <a:gd name="connsiteX4" fmla="*/ 0 w 7074569"/>
              <a:gd name="connsiteY4" fmla="*/ 3537284 h 7074569"/>
              <a:gd name="connsiteX5" fmla="*/ 1074585 w 7074569"/>
              <a:gd name="connsiteY5" fmla="*/ 2462699 h 7074569"/>
              <a:gd name="connsiteX6" fmla="*/ 2462700 w 7074569"/>
              <a:gd name="connsiteY6" fmla="*/ 2462700 h 7074569"/>
              <a:gd name="connsiteX7" fmla="*/ 2462699 w 7074569"/>
              <a:gd name="connsiteY7" fmla="*/ 1074585 h 7074569"/>
              <a:gd name="connsiteX8" fmla="*/ 3537284 w 7074569"/>
              <a:gd name="connsiteY8" fmla="*/ 0 h 7074569"/>
              <a:gd name="connsiteX9" fmla="*/ 4611870 w 7074569"/>
              <a:gd name="connsiteY9" fmla="*/ 1074586 h 7074569"/>
              <a:gd name="connsiteX10" fmla="*/ 4611869 w 7074569"/>
              <a:gd name="connsiteY10" fmla="*/ 2462699 h 7074569"/>
              <a:gd name="connsiteX11" fmla="*/ 5999984 w 7074569"/>
              <a:gd name="connsiteY11" fmla="*/ 2462700 h 7074569"/>
              <a:gd name="connsiteX12" fmla="*/ 7074569 w 7074569"/>
              <a:gd name="connsiteY12" fmla="*/ 3537285 h 7074569"/>
              <a:gd name="connsiteX13" fmla="*/ 5999984 w 7074569"/>
              <a:gd name="connsiteY13" fmla="*/ 4611870 h 7074569"/>
              <a:gd name="connsiteX14" fmla="*/ 4611869 w 7074569"/>
              <a:gd name="connsiteY14" fmla="*/ 4611870 h 7074569"/>
              <a:gd name="connsiteX15" fmla="*/ 4611869 w 7074569"/>
              <a:gd name="connsiteY15" fmla="*/ 5999984 h 7074569"/>
              <a:gd name="connsiteX16" fmla="*/ 3537284 w 7074569"/>
              <a:gd name="connsiteY16" fmla="*/ 7074569 h 7074569"/>
              <a:gd name="connsiteX17" fmla="*/ 2777438 w 7074569"/>
              <a:gd name="connsiteY17" fmla="*/ 6759831 h 707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074569" h="7074569">
                <a:moveTo>
                  <a:pt x="2777438" y="6759831"/>
                </a:moveTo>
                <a:cubicBezTo>
                  <a:pt x="2582977" y="6565369"/>
                  <a:pt x="2462700" y="6296723"/>
                  <a:pt x="2462700" y="5999985"/>
                </a:cubicBezTo>
                <a:lnTo>
                  <a:pt x="2462699" y="4611870"/>
                </a:lnTo>
                <a:lnTo>
                  <a:pt x="1074586" y="4611870"/>
                </a:lnTo>
                <a:cubicBezTo>
                  <a:pt x="481108" y="4611870"/>
                  <a:pt x="0" y="4130762"/>
                  <a:pt x="0" y="3537284"/>
                </a:cubicBezTo>
                <a:cubicBezTo>
                  <a:pt x="1" y="2943809"/>
                  <a:pt x="481109" y="2462701"/>
                  <a:pt x="1074585" y="2462699"/>
                </a:cubicBezTo>
                <a:lnTo>
                  <a:pt x="2462700" y="2462700"/>
                </a:lnTo>
                <a:lnTo>
                  <a:pt x="2462699" y="1074585"/>
                </a:lnTo>
                <a:cubicBezTo>
                  <a:pt x="2462700" y="481109"/>
                  <a:pt x="2943808" y="1"/>
                  <a:pt x="3537284" y="0"/>
                </a:cubicBezTo>
                <a:cubicBezTo>
                  <a:pt x="4130761" y="1"/>
                  <a:pt x="4611869" y="481109"/>
                  <a:pt x="4611870" y="1074586"/>
                </a:cubicBezTo>
                <a:lnTo>
                  <a:pt x="4611869" y="2462699"/>
                </a:lnTo>
                <a:lnTo>
                  <a:pt x="5999984" y="2462700"/>
                </a:lnTo>
                <a:cubicBezTo>
                  <a:pt x="6593460" y="2462700"/>
                  <a:pt x="7074569" y="2943809"/>
                  <a:pt x="7074569" y="3537285"/>
                </a:cubicBezTo>
                <a:cubicBezTo>
                  <a:pt x="7074569" y="4130762"/>
                  <a:pt x="6593461" y="4611870"/>
                  <a:pt x="5999984" y="4611870"/>
                </a:cubicBezTo>
                <a:lnTo>
                  <a:pt x="4611869" y="4611870"/>
                </a:lnTo>
                <a:lnTo>
                  <a:pt x="4611869" y="5999984"/>
                </a:lnTo>
                <a:cubicBezTo>
                  <a:pt x="4611869" y="6593462"/>
                  <a:pt x="4130762" y="7074570"/>
                  <a:pt x="3537284" y="7074569"/>
                </a:cubicBezTo>
                <a:cubicBezTo>
                  <a:pt x="3240546" y="7074569"/>
                  <a:pt x="2971900" y="6954292"/>
                  <a:pt x="2777438" y="6759831"/>
                </a:cubicBezTo>
                <a:close/>
              </a:path>
            </a:pathLst>
          </a:custGeom>
          <a:solidFill>
            <a:srgbClr val="352D3A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19050" tIns="19050" rIns="19050" bIns="1905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Полилиния 35"/>
          <p:cNvSpPr/>
          <p:nvPr/>
        </p:nvSpPr>
        <p:spPr>
          <a:xfrm rot="8100000">
            <a:off x="10863232" y="507018"/>
            <a:ext cx="522285" cy="522285"/>
          </a:xfrm>
          <a:custGeom>
            <a:avLst/>
            <a:gdLst>
              <a:gd name="connsiteX0" fmla="*/ 2777438 w 7074569"/>
              <a:gd name="connsiteY0" fmla="*/ 6759831 h 7074569"/>
              <a:gd name="connsiteX1" fmla="*/ 2462700 w 7074569"/>
              <a:gd name="connsiteY1" fmla="*/ 5999985 h 7074569"/>
              <a:gd name="connsiteX2" fmla="*/ 2462699 w 7074569"/>
              <a:gd name="connsiteY2" fmla="*/ 4611870 h 7074569"/>
              <a:gd name="connsiteX3" fmla="*/ 1074586 w 7074569"/>
              <a:gd name="connsiteY3" fmla="*/ 4611870 h 7074569"/>
              <a:gd name="connsiteX4" fmla="*/ 0 w 7074569"/>
              <a:gd name="connsiteY4" fmla="*/ 3537284 h 7074569"/>
              <a:gd name="connsiteX5" fmla="*/ 1074585 w 7074569"/>
              <a:gd name="connsiteY5" fmla="*/ 2462699 h 7074569"/>
              <a:gd name="connsiteX6" fmla="*/ 2462700 w 7074569"/>
              <a:gd name="connsiteY6" fmla="*/ 2462700 h 7074569"/>
              <a:gd name="connsiteX7" fmla="*/ 2462699 w 7074569"/>
              <a:gd name="connsiteY7" fmla="*/ 1074585 h 7074569"/>
              <a:gd name="connsiteX8" fmla="*/ 3537284 w 7074569"/>
              <a:gd name="connsiteY8" fmla="*/ 0 h 7074569"/>
              <a:gd name="connsiteX9" fmla="*/ 4611870 w 7074569"/>
              <a:gd name="connsiteY9" fmla="*/ 1074586 h 7074569"/>
              <a:gd name="connsiteX10" fmla="*/ 4611869 w 7074569"/>
              <a:gd name="connsiteY10" fmla="*/ 2462699 h 7074569"/>
              <a:gd name="connsiteX11" fmla="*/ 5999984 w 7074569"/>
              <a:gd name="connsiteY11" fmla="*/ 2462700 h 7074569"/>
              <a:gd name="connsiteX12" fmla="*/ 7074569 w 7074569"/>
              <a:gd name="connsiteY12" fmla="*/ 3537285 h 7074569"/>
              <a:gd name="connsiteX13" fmla="*/ 5999984 w 7074569"/>
              <a:gd name="connsiteY13" fmla="*/ 4611870 h 7074569"/>
              <a:gd name="connsiteX14" fmla="*/ 4611869 w 7074569"/>
              <a:gd name="connsiteY14" fmla="*/ 4611870 h 7074569"/>
              <a:gd name="connsiteX15" fmla="*/ 4611869 w 7074569"/>
              <a:gd name="connsiteY15" fmla="*/ 5999984 h 7074569"/>
              <a:gd name="connsiteX16" fmla="*/ 3537284 w 7074569"/>
              <a:gd name="connsiteY16" fmla="*/ 7074569 h 7074569"/>
              <a:gd name="connsiteX17" fmla="*/ 2777438 w 7074569"/>
              <a:gd name="connsiteY17" fmla="*/ 6759831 h 707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074569" h="7074569">
                <a:moveTo>
                  <a:pt x="2777438" y="6759831"/>
                </a:moveTo>
                <a:cubicBezTo>
                  <a:pt x="2582977" y="6565369"/>
                  <a:pt x="2462700" y="6296723"/>
                  <a:pt x="2462700" y="5999985"/>
                </a:cubicBezTo>
                <a:lnTo>
                  <a:pt x="2462699" y="4611870"/>
                </a:lnTo>
                <a:lnTo>
                  <a:pt x="1074586" y="4611870"/>
                </a:lnTo>
                <a:cubicBezTo>
                  <a:pt x="481108" y="4611870"/>
                  <a:pt x="0" y="4130762"/>
                  <a:pt x="0" y="3537284"/>
                </a:cubicBezTo>
                <a:cubicBezTo>
                  <a:pt x="1" y="2943809"/>
                  <a:pt x="481109" y="2462701"/>
                  <a:pt x="1074585" y="2462699"/>
                </a:cubicBezTo>
                <a:lnTo>
                  <a:pt x="2462700" y="2462700"/>
                </a:lnTo>
                <a:lnTo>
                  <a:pt x="2462699" y="1074585"/>
                </a:lnTo>
                <a:cubicBezTo>
                  <a:pt x="2462700" y="481109"/>
                  <a:pt x="2943808" y="1"/>
                  <a:pt x="3537284" y="0"/>
                </a:cubicBezTo>
                <a:cubicBezTo>
                  <a:pt x="4130761" y="1"/>
                  <a:pt x="4611869" y="481109"/>
                  <a:pt x="4611870" y="1074586"/>
                </a:cubicBezTo>
                <a:lnTo>
                  <a:pt x="4611869" y="2462699"/>
                </a:lnTo>
                <a:lnTo>
                  <a:pt x="5999984" y="2462700"/>
                </a:lnTo>
                <a:cubicBezTo>
                  <a:pt x="6593460" y="2462700"/>
                  <a:pt x="7074569" y="2943809"/>
                  <a:pt x="7074569" y="3537285"/>
                </a:cubicBezTo>
                <a:cubicBezTo>
                  <a:pt x="7074569" y="4130762"/>
                  <a:pt x="6593461" y="4611870"/>
                  <a:pt x="5999984" y="4611870"/>
                </a:cubicBezTo>
                <a:lnTo>
                  <a:pt x="4611869" y="4611870"/>
                </a:lnTo>
                <a:lnTo>
                  <a:pt x="4611869" y="5999984"/>
                </a:lnTo>
                <a:cubicBezTo>
                  <a:pt x="4611869" y="6593462"/>
                  <a:pt x="4130762" y="7074570"/>
                  <a:pt x="3537284" y="7074569"/>
                </a:cubicBezTo>
                <a:cubicBezTo>
                  <a:pt x="3240546" y="7074569"/>
                  <a:pt x="2971900" y="6954292"/>
                  <a:pt x="2777438" y="6759831"/>
                </a:cubicBezTo>
                <a:close/>
              </a:path>
            </a:pathLst>
          </a:custGeom>
          <a:solidFill>
            <a:srgbClr val="352D3A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19050" tIns="19050" rIns="19050" bIns="1905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Полилиния 37"/>
          <p:cNvSpPr/>
          <p:nvPr/>
        </p:nvSpPr>
        <p:spPr>
          <a:xfrm rot="8100000">
            <a:off x="3934344" y="4598967"/>
            <a:ext cx="1559344" cy="1559345"/>
          </a:xfrm>
          <a:custGeom>
            <a:avLst/>
            <a:gdLst>
              <a:gd name="connsiteX0" fmla="*/ 2777438 w 7074569"/>
              <a:gd name="connsiteY0" fmla="*/ 6759831 h 7074569"/>
              <a:gd name="connsiteX1" fmla="*/ 2462700 w 7074569"/>
              <a:gd name="connsiteY1" fmla="*/ 5999985 h 7074569"/>
              <a:gd name="connsiteX2" fmla="*/ 2462699 w 7074569"/>
              <a:gd name="connsiteY2" fmla="*/ 4611870 h 7074569"/>
              <a:gd name="connsiteX3" fmla="*/ 1074586 w 7074569"/>
              <a:gd name="connsiteY3" fmla="*/ 4611870 h 7074569"/>
              <a:gd name="connsiteX4" fmla="*/ 0 w 7074569"/>
              <a:gd name="connsiteY4" fmla="*/ 3537284 h 7074569"/>
              <a:gd name="connsiteX5" fmla="*/ 1074585 w 7074569"/>
              <a:gd name="connsiteY5" fmla="*/ 2462699 h 7074569"/>
              <a:gd name="connsiteX6" fmla="*/ 2462700 w 7074569"/>
              <a:gd name="connsiteY6" fmla="*/ 2462700 h 7074569"/>
              <a:gd name="connsiteX7" fmla="*/ 2462699 w 7074569"/>
              <a:gd name="connsiteY7" fmla="*/ 1074585 h 7074569"/>
              <a:gd name="connsiteX8" fmla="*/ 3537284 w 7074569"/>
              <a:gd name="connsiteY8" fmla="*/ 0 h 7074569"/>
              <a:gd name="connsiteX9" fmla="*/ 4611870 w 7074569"/>
              <a:gd name="connsiteY9" fmla="*/ 1074586 h 7074569"/>
              <a:gd name="connsiteX10" fmla="*/ 4611869 w 7074569"/>
              <a:gd name="connsiteY10" fmla="*/ 2462699 h 7074569"/>
              <a:gd name="connsiteX11" fmla="*/ 5999984 w 7074569"/>
              <a:gd name="connsiteY11" fmla="*/ 2462700 h 7074569"/>
              <a:gd name="connsiteX12" fmla="*/ 7074569 w 7074569"/>
              <a:gd name="connsiteY12" fmla="*/ 3537285 h 7074569"/>
              <a:gd name="connsiteX13" fmla="*/ 5999984 w 7074569"/>
              <a:gd name="connsiteY13" fmla="*/ 4611870 h 7074569"/>
              <a:gd name="connsiteX14" fmla="*/ 4611869 w 7074569"/>
              <a:gd name="connsiteY14" fmla="*/ 4611870 h 7074569"/>
              <a:gd name="connsiteX15" fmla="*/ 4611869 w 7074569"/>
              <a:gd name="connsiteY15" fmla="*/ 5999984 h 7074569"/>
              <a:gd name="connsiteX16" fmla="*/ 3537284 w 7074569"/>
              <a:gd name="connsiteY16" fmla="*/ 7074569 h 7074569"/>
              <a:gd name="connsiteX17" fmla="*/ 2777438 w 7074569"/>
              <a:gd name="connsiteY17" fmla="*/ 6759831 h 707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074569" h="7074569">
                <a:moveTo>
                  <a:pt x="2777438" y="6759831"/>
                </a:moveTo>
                <a:cubicBezTo>
                  <a:pt x="2582977" y="6565369"/>
                  <a:pt x="2462700" y="6296723"/>
                  <a:pt x="2462700" y="5999985"/>
                </a:cubicBezTo>
                <a:lnTo>
                  <a:pt x="2462699" y="4611870"/>
                </a:lnTo>
                <a:lnTo>
                  <a:pt x="1074586" y="4611870"/>
                </a:lnTo>
                <a:cubicBezTo>
                  <a:pt x="481108" y="4611870"/>
                  <a:pt x="0" y="4130762"/>
                  <a:pt x="0" y="3537284"/>
                </a:cubicBezTo>
                <a:cubicBezTo>
                  <a:pt x="1" y="2943809"/>
                  <a:pt x="481109" y="2462701"/>
                  <a:pt x="1074585" y="2462699"/>
                </a:cubicBezTo>
                <a:lnTo>
                  <a:pt x="2462700" y="2462700"/>
                </a:lnTo>
                <a:lnTo>
                  <a:pt x="2462699" y="1074585"/>
                </a:lnTo>
                <a:cubicBezTo>
                  <a:pt x="2462700" y="481109"/>
                  <a:pt x="2943808" y="1"/>
                  <a:pt x="3537284" y="0"/>
                </a:cubicBezTo>
                <a:cubicBezTo>
                  <a:pt x="4130761" y="1"/>
                  <a:pt x="4611869" y="481109"/>
                  <a:pt x="4611870" y="1074586"/>
                </a:cubicBezTo>
                <a:lnTo>
                  <a:pt x="4611869" y="2462699"/>
                </a:lnTo>
                <a:lnTo>
                  <a:pt x="5999984" y="2462700"/>
                </a:lnTo>
                <a:cubicBezTo>
                  <a:pt x="6593460" y="2462700"/>
                  <a:pt x="7074569" y="2943809"/>
                  <a:pt x="7074569" y="3537285"/>
                </a:cubicBezTo>
                <a:cubicBezTo>
                  <a:pt x="7074569" y="4130762"/>
                  <a:pt x="6593461" y="4611870"/>
                  <a:pt x="5999984" y="4611870"/>
                </a:cubicBezTo>
                <a:lnTo>
                  <a:pt x="4611869" y="4611870"/>
                </a:lnTo>
                <a:lnTo>
                  <a:pt x="4611869" y="5999984"/>
                </a:lnTo>
                <a:cubicBezTo>
                  <a:pt x="4611869" y="6593462"/>
                  <a:pt x="4130762" y="7074570"/>
                  <a:pt x="3537284" y="7074569"/>
                </a:cubicBezTo>
                <a:cubicBezTo>
                  <a:pt x="3240546" y="7074569"/>
                  <a:pt x="2971900" y="6954292"/>
                  <a:pt x="2777438" y="6759831"/>
                </a:cubicBezTo>
                <a:close/>
              </a:path>
            </a:pathLst>
          </a:custGeom>
          <a:solidFill>
            <a:srgbClr val="352D3A">
              <a:alpha val="63000"/>
            </a:srgb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19050" tIns="19050" rIns="19050" bIns="1905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Полилиния 28"/>
          <p:cNvSpPr/>
          <p:nvPr/>
        </p:nvSpPr>
        <p:spPr>
          <a:xfrm rot="8100000">
            <a:off x="6909111" y="232567"/>
            <a:ext cx="520347" cy="520347"/>
          </a:xfrm>
          <a:custGeom>
            <a:avLst/>
            <a:gdLst>
              <a:gd name="connsiteX0" fmla="*/ 2777438 w 7074569"/>
              <a:gd name="connsiteY0" fmla="*/ 6759831 h 7074569"/>
              <a:gd name="connsiteX1" fmla="*/ 2462700 w 7074569"/>
              <a:gd name="connsiteY1" fmla="*/ 5999985 h 7074569"/>
              <a:gd name="connsiteX2" fmla="*/ 2462699 w 7074569"/>
              <a:gd name="connsiteY2" fmla="*/ 4611870 h 7074569"/>
              <a:gd name="connsiteX3" fmla="*/ 1074586 w 7074569"/>
              <a:gd name="connsiteY3" fmla="*/ 4611870 h 7074569"/>
              <a:gd name="connsiteX4" fmla="*/ 0 w 7074569"/>
              <a:gd name="connsiteY4" fmla="*/ 3537284 h 7074569"/>
              <a:gd name="connsiteX5" fmla="*/ 1074585 w 7074569"/>
              <a:gd name="connsiteY5" fmla="*/ 2462699 h 7074569"/>
              <a:gd name="connsiteX6" fmla="*/ 2462700 w 7074569"/>
              <a:gd name="connsiteY6" fmla="*/ 2462700 h 7074569"/>
              <a:gd name="connsiteX7" fmla="*/ 2462699 w 7074569"/>
              <a:gd name="connsiteY7" fmla="*/ 1074585 h 7074569"/>
              <a:gd name="connsiteX8" fmla="*/ 3537284 w 7074569"/>
              <a:gd name="connsiteY8" fmla="*/ 0 h 7074569"/>
              <a:gd name="connsiteX9" fmla="*/ 4611870 w 7074569"/>
              <a:gd name="connsiteY9" fmla="*/ 1074586 h 7074569"/>
              <a:gd name="connsiteX10" fmla="*/ 4611869 w 7074569"/>
              <a:gd name="connsiteY10" fmla="*/ 2462699 h 7074569"/>
              <a:gd name="connsiteX11" fmla="*/ 5999984 w 7074569"/>
              <a:gd name="connsiteY11" fmla="*/ 2462700 h 7074569"/>
              <a:gd name="connsiteX12" fmla="*/ 7074569 w 7074569"/>
              <a:gd name="connsiteY12" fmla="*/ 3537285 h 7074569"/>
              <a:gd name="connsiteX13" fmla="*/ 5999984 w 7074569"/>
              <a:gd name="connsiteY13" fmla="*/ 4611870 h 7074569"/>
              <a:gd name="connsiteX14" fmla="*/ 4611869 w 7074569"/>
              <a:gd name="connsiteY14" fmla="*/ 4611870 h 7074569"/>
              <a:gd name="connsiteX15" fmla="*/ 4611869 w 7074569"/>
              <a:gd name="connsiteY15" fmla="*/ 5999984 h 7074569"/>
              <a:gd name="connsiteX16" fmla="*/ 3537284 w 7074569"/>
              <a:gd name="connsiteY16" fmla="*/ 7074569 h 7074569"/>
              <a:gd name="connsiteX17" fmla="*/ 2777438 w 7074569"/>
              <a:gd name="connsiteY17" fmla="*/ 6759831 h 707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074569" h="7074569">
                <a:moveTo>
                  <a:pt x="2777438" y="6759831"/>
                </a:moveTo>
                <a:cubicBezTo>
                  <a:pt x="2582977" y="6565369"/>
                  <a:pt x="2462700" y="6296723"/>
                  <a:pt x="2462700" y="5999985"/>
                </a:cubicBezTo>
                <a:lnTo>
                  <a:pt x="2462699" y="4611870"/>
                </a:lnTo>
                <a:lnTo>
                  <a:pt x="1074586" y="4611870"/>
                </a:lnTo>
                <a:cubicBezTo>
                  <a:pt x="481108" y="4611870"/>
                  <a:pt x="0" y="4130762"/>
                  <a:pt x="0" y="3537284"/>
                </a:cubicBezTo>
                <a:cubicBezTo>
                  <a:pt x="1" y="2943809"/>
                  <a:pt x="481109" y="2462701"/>
                  <a:pt x="1074585" y="2462699"/>
                </a:cubicBezTo>
                <a:lnTo>
                  <a:pt x="2462700" y="2462700"/>
                </a:lnTo>
                <a:lnTo>
                  <a:pt x="2462699" y="1074585"/>
                </a:lnTo>
                <a:cubicBezTo>
                  <a:pt x="2462700" y="481109"/>
                  <a:pt x="2943808" y="1"/>
                  <a:pt x="3537284" y="0"/>
                </a:cubicBezTo>
                <a:cubicBezTo>
                  <a:pt x="4130761" y="1"/>
                  <a:pt x="4611869" y="481109"/>
                  <a:pt x="4611870" y="1074586"/>
                </a:cubicBezTo>
                <a:lnTo>
                  <a:pt x="4611869" y="2462699"/>
                </a:lnTo>
                <a:lnTo>
                  <a:pt x="5999984" y="2462700"/>
                </a:lnTo>
                <a:cubicBezTo>
                  <a:pt x="6593460" y="2462700"/>
                  <a:pt x="7074569" y="2943809"/>
                  <a:pt x="7074569" y="3537285"/>
                </a:cubicBezTo>
                <a:cubicBezTo>
                  <a:pt x="7074569" y="4130762"/>
                  <a:pt x="6593461" y="4611870"/>
                  <a:pt x="5999984" y="4611870"/>
                </a:cubicBezTo>
                <a:lnTo>
                  <a:pt x="4611869" y="4611870"/>
                </a:lnTo>
                <a:lnTo>
                  <a:pt x="4611869" y="5999984"/>
                </a:lnTo>
                <a:cubicBezTo>
                  <a:pt x="4611869" y="6593462"/>
                  <a:pt x="4130762" y="7074570"/>
                  <a:pt x="3537284" y="7074569"/>
                </a:cubicBezTo>
                <a:cubicBezTo>
                  <a:pt x="3240546" y="7074569"/>
                  <a:pt x="2971900" y="6954292"/>
                  <a:pt x="2777438" y="6759831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19050" tIns="19050" rIns="19050" bIns="1905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Полилиния 28"/>
          <p:cNvSpPr/>
          <p:nvPr/>
        </p:nvSpPr>
        <p:spPr>
          <a:xfrm rot="8100000">
            <a:off x="6907841" y="250347"/>
            <a:ext cx="520347" cy="520347"/>
          </a:xfrm>
          <a:custGeom>
            <a:avLst/>
            <a:gdLst>
              <a:gd name="connsiteX0" fmla="*/ 2777438 w 7074569"/>
              <a:gd name="connsiteY0" fmla="*/ 6759831 h 7074569"/>
              <a:gd name="connsiteX1" fmla="*/ 2462700 w 7074569"/>
              <a:gd name="connsiteY1" fmla="*/ 5999985 h 7074569"/>
              <a:gd name="connsiteX2" fmla="*/ 2462699 w 7074569"/>
              <a:gd name="connsiteY2" fmla="*/ 4611870 h 7074569"/>
              <a:gd name="connsiteX3" fmla="*/ 1074586 w 7074569"/>
              <a:gd name="connsiteY3" fmla="*/ 4611870 h 7074569"/>
              <a:gd name="connsiteX4" fmla="*/ 0 w 7074569"/>
              <a:gd name="connsiteY4" fmla="*/ 3537284 h 7074569"/>
              <a:gd name="connsiteX5" fmla="*/ 1074585 w 7074569"/>
              <a:gd name="connsiteY5" fmla="*/ 2462699 h 7074569"/>
              <a:gd name="connsiteX6" fmla="*/ 2462700 w 7074569"/>
              <a:gd name="connsiteY6" fmla="*/ 2462700 h 7074569"/>
              <a:gd name="connsiteX7" fmla="*/ 2462699 w 7074569"/>
              <a:gd name="connsiteY7" fmla="*/ 1074585 h 7074569"/>
              <a:gd name="connsiteX8" fmla="*/ 3537284 w 7074569"/>
              <a:gd name="connsiteY8" fmla="*/ 0 h 7074569"/>
              <a:gd name="connsiteX9" fmla="*/ 4611870 w 7074569"/>
              <a:gd name="connsiteY9" fmla="*/ 1074586 h 7074569"/>
              <a:gd name="connsiteX10" fmla="*/ 4611869 w 7074569"/>
              <a:gd name="connsiteY10" fmla="*/ 2462699 h 7074569"/>
              <a:gd name="connsiteX11" fmla="*/ 5999984 w 7074569"/>
              <a:gd name="connsiteY11" fmla="*/ 2462700 h 7074569"/>
              <a:gd name="connsiteX12" fmla="*/ 7074569 w 7074569"/>
              <a:gd name="connsiteY12" fmla="*/ 3537285 h 7074569"/>
              <a:gd name="connsiteX13" fmla="*/ 5999984 w 7074569"/>
              <a:gd name="connsiteY13" fmla="*/ 4611870 h 7074569"/>
              <a:gd name="connsiteX14" fmla="*/ 4611869 w 7074569"/>
              <a:gd name="connsiteY14" fmla="*/ 4611870 h 7074569"/>
              <a:gd name="connsiteX15" fmla="*/ 4611869 w 7074569"/>
              <a:gd name="connsiteY15" fmla="*/ 5999984 h 7074569"/>
              <a:gd name="connsiteX16" fmla="*/ 3537284 w 7074569"/>
              <a:gd name="connsiteY16" fmla="*/ 7074569 h 7074569"/>
              <a:gd name="connsiteX17" fmla="*/ 2777438 w 7074569"/>
              <a:gd name="connsiteY17" fmla="*/ 6759831 h 707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074569" h="7074569">
                <a:moveTo>
                  <a:pt x="2777438" y="6759831"/>
                </a:moveTo>
                <a:cubicBezTo>
                  <a:pt x="2582977" y="6565369"/>
                  <a:pt x="2462700" y="6296723"/>
                  <a:pt x="2462700" y="5999985"/>
                </a:cubicBezTo>
                <a:lnTo>
                  <a:pt x="2462699" y="4611870"/>
                </a:lnTo>
                <a:lnTo>
                  <a:pt x="1074586" y="4611870"/>
                </a:lnTo>
                <a:cubicBezTo>
                  <a:pt x="481108" y="4611870"/>
                  <a:pt x="0" y="4130762"/>
                  <a:pt x="0" y="3537284"/>
                </a:cubicBezTo>
                <a:cubicBezTo>
                  <a:pt x="1" y="2943809"/>
                  <a:pt x="481109" y="2462701"/>
                  <a:pt x="1074585" y="2462699"/>
                </a:cubicBezTo>
                <a:lnTo>
                  <a:pt x="2462700" y="2462700"/>
                </a:lnTo>
                <a:lnTo>
                  <a:pt x="2462699" y="1074585"/>
                </a:lnTo>
                <a:cubicBezTo>
                  <a:pt x="2462700" y="481109"/>
                  <a:pt x="2943808" y="1"/>
                  <a:pt x="3537284" y="0"/>
                </a:cubicBezTo>
                <a:cubicBezTo>
                  <a:pt x="4130761" y="1"/>
                  <a:pt x="4611869" y="481109"/>
                  <a:pt x="4611870" y="1074586"/>
                </a:cubicBezTo>
                <a:lnTo>
                  <a:pt x="4611869" y="2462699"/>
                </a:lnTo>
                <a:lnTo>
                  <a:pt x="5999984" y="2462700"/>
                </a:lnTo>
                <a:cubicBezTo>
                  <a:pt x="6593460" y="2462700"/>
                  <a:pt x="7074569" y="2943809"/>
                  <a:pt x="7074569" y="3537285"/>
                </a:cubicBezTo>
                <a:cubicBezTo>
                  <a:pt x="7074569" y="4130762"/>
                  <a:pt x="6593461" y="4611870"/>
                  <a:pt x="5999984" y="4611870"/>
                </a:cubicBezTo>
                <a:lnTo>
                  <a:pt x="4611869" y="4611870"/>
                </a:lnTo>
                <a:lnTo>
                  <a:pt x="4611869" y="5999984"/>
                </a:lnTo>
                <a:cubicBezTo>
                  <a:pt x="4611869" y="6593462"/>
                  <a:pt x="4130762" y="7074570"/>
                  <a:pt x="3537284" y="7074569"/>
                </a:cubicBezTo>
                <a:cubicBezTo>
                  <a:pt x="3240546" y="7074569"/>
                  <a:pt x="2971900" y="6954292"/>
                  <a:pt x="2777438" y="6759831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19050" tIns="19050" rIns="19050" bIns="1905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-1135991" y="-1749932"/>
            <a:ext cx="4363655" cy="4363655"/>
          </a:xfrm>
          <a:prstGeom prst="ellipse">
            <a:avLst/>
          </a:prstGeom>
          <a:gradFill>
            <a:gsLst>
              <a:gs pos="0">
                <a:srgbClr val="FAC2A7"/>
              </a:gs>
              <a:gs pos="63000">
                <a:srgbClr val="9C6D4F"/>
              </a:gs>
            </a:gsLst>
            <a:lin ang="27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408960" y="1379380"/>
            <a:ext cx="567160" cy="567160"/>
          </a:xfrm>
          <a:prstGeom prst="ellipse">
            <a:avLst/>
          </a:prstGeom>
          <a:solidFill>
            <a:srgbClr val="2A2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圆: 空心 15"/>
          <p:cNvSpPr/>
          <p:nvPr/>
        </p:nvSpPr>
        <p:spPr>
          <a:xfrm>
            <a:off x="6244542" y="-3550920"/>
            <a:ext cx="7833360" cy="7833360"/>
          </a:xfrm>
          <a:prstGeom prst="donut">
            <a:avLst/>
          </a:prstGeom>
          <a:gradFill>
            <a:gsLst>
              <a:gs pos="0">
                <a:srgbClr val="FAC2A7"/>
              </a:gs>
              <a:gs pos="63000">
                <a:srgbClr val="9C6D4F"/>
              </a:gs>
            </a:gsLst>
            <a:lin ang="27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1136910" y="4588781"/>
            <a:ext cx="455659" cy="455659"/>
          </a:xfrm>
          <a:prstGeom prst="ellipse">
            <a:avLst/>
          </a:prstGeom>
          <a:gradFill>
            <a:gsLst>
              <a:gs pos="0">
                <a:srgbClr val="FAC2A7"/>
              </a:gs>
              <a:gs pos="63000">
                <a:srgbClr val="9C6D4F"/>
              </a:gs>
            </a:gsLst>
            <a:lin ang="2700000" scaled="0"/>
          </a:gradFill>
          <a:ln>
            <a:noFill/>
          </a:ln>
          <a:effectLst>
            <a:outerShdw blurRad="50800" dist="38100" dir="10800000" sx="103000" sy="103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-795577" y="4816610"/>
            <a:ext cx="1463146" cy="1463146"/>
          </a:xfrm>
          <a:prstGeom prst="ellipse">
            <a:avLst/>
          </a:prstGeom>
          <a:gradFill>
            <a:gsLst>
              <a:gs pos="0">
                <a:srgbClr val="FAC2A7"/>
              </a:gs>
              <a:gs pos="63000">
                <a:srgbClr val="9C6D4F"/>
              </a:gs>
            </a:gsLst>
            <a:lin ang="27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9429649" y="38142"/>
            <a:ext cx="1463146" cy="1463146"/>
          </a:xfrm>
          <a:prstGeom prst="ellipse">
            <a:avLst/>
          </a:prstGeom>
          <a:gradFill>
            <a:gsLst>
              <a:gs pos="0">
                <a:srgbClr val="FAC2A7"/>
              </a:gs>
              <a:gs pos="63000">
                <a:srgbClr val="9C6D4F"/>
              </a:gs>
            </a:gsLst>
            <a:lin ang="2700000" scaled="0"/>
          </a:gradFill>
          <a:ln>
            <a:noFill/>
          </a:ln>
          <a:effectLst>
            <a:outerShdw blurRad="50800" dist="38100" dir="10800000" sx="103000" sy="103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164962" y="4588781"/>
            <a:ext cx="35989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defTabSz="1219200"/>
            <a:r>
              <a:rPr lang="zh-CN" altLang="en-US" sz="3200">
                <a:solidFill>
                  <a:schemeClr val="bg1"/>
                </a:solidFill>
                <a:latin typeface="Arial"/>
                <a:ea typeface="微软雅黑"/>
              </a:rPr>
              <a:t>文明</a:t>
            </a:r>
            <a:r>
              <a:rPr lang="en-US" altLang="zh-CN" sz="3200">
                <a:solidFill>
                  <a:schemeClr val="bg1"/>
                </a:solidFill>
                <a:latin typeface="Arial"/>
                <a:ea typeface="微软雅黑"/>
              </a:rPr>
              <a:t>·</a:t>
            </a:r>
            <a:r>
              <a:rPr lang="zh-CN" altLang="en-US" sz="3200">
                <a:solidFill>
                  <a:schemeClr val="bg1"/>
                </a:solidFill>
                <a:latin typeface="Arial"/>
                <a:ea typeface="微软雅黑"/>
              </a:rPr>
              <a:t>健康</a:t>
            </a:r>
          </a:p>
        </p:txBody>
      </p:sp>
      <p:sp>
        <p:nvSpPr>
          <p:cNvPr id="2" name="矩形 1"/>
          <p:cNvSpPr/>
          <p:nvPr/>
        </p:nvSpPr>
        <p:spPr>
          <a:xfrm>
            <a:off x="580322" y="3247119"/>
            <a:ext cx="67681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200"/>
            <a:r>
              <a:rPr lang="zh-CN" altLang="en-US" sz="4000" b="1" dirty="0">
                <a:solidFill>
                  <a:srgbClr val="FFFFFF"/>
                </a:solidFill>
              </a:rPr>
              <a:t>倡导文明就餐   请用公筷公勺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308012" y="1773591"/>
            <a:ext cx="6907755" cy="743001"/>
            <a:chOff x="3897409" y="4508243"/>
            <a:chExt cx="6907754" cy="838140"/>
          </a:xfrm>
        </p:grpSpPr>
        <p:sp>
          <p:nvSpPr>
            <p:cNvPr id="5" name="圆角矩形 4"/>
            <p:cNvSpPr/>
            <p:nvPr/>
          </p:nvSpPr>
          <p:spPr>
            <a:xfrm>
              <a:off x="3897409" y="4508243"/>
              <a:ext cx="6907754" cy="83814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956680" y="4602486"/>
              <a:ext cx="6754357" cy="593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lnSpc>
                  <a:spcPct val="150000"/>
                </a:lnSpc>
              </a:pPr>
              <a:r>
                <a:rPr lang="zh-CN" altLang="en-US" sz="2135">
                  <a:solidFill>
                    <a:srgbClr val="FFFFFF"/>
                  </a:solidFill>
                  <a:latin typeface="Arial"/>
                  <a:ea typeface="微软雅黑"/>
                  <a:cs typeface="+mn-ea"/>
                  <a:sym typeface="+mn-lt"/>
                </a:rPr>
                <a:t>中国的亲情与人情，在餐桌上就能体现的淋漓尽致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6818233" y="2571290"/>
            <a:ext cx="4375007" cy="3058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1865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sym typeface="字魂35号-经典雅黑" panose="00000500000000000000" pitchFamily="2" charset="-122"/>
              </a:rPr>
              <a:t>中国的亲情与人情，某种程度上，在餐桌上就能体现的淋漓尽致。一家人、亲戚、朋友、同学在一起吃饭的场景我们每个人都经常遇到，一盘盘美食，你给我夹、我给你夹、大家一起夹，欢声笑语、频频举杯，“中式共餐”确实体现亲情友情、热闹非凡、温馨无比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913" y="1773593"/>
            <a:ext cx="2689195" cy="201689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335722" y="2694618"/>
            <a:ext cx="2430805" cy="3172783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/>
              <a:sym typeface="字魂35号-经典雅黑" panose="00000500000000000000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3962986"/>
            <a:ext cx="2856621" cy="190441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662859" y="251194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zh-CN" altLang="en-US" sz="2400">
                <a:solidFill>
                  <a:schemeClr val="bg1"/>
                </a:solidFill>
                <a:latin typeface="Arial"/>
                <a:ea typeface="微软雅黑"/>
              </a:rPr>
              <a:t>私筷共餐的危害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矩形 17"/>
          <p:cNvSpPr/>
          <p:nvPr>
            <p:custDataLst>
              <p:tags r:id="rId1"/>
            </p:custDataLst>
          </p:nvPr>
        </p:nvSpPr>
        <p:spPr>
          <a:xfrm>
            <a:off x="1016000" y="4250814"/>
            <a:ext cx="10464800" cy="151092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2135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微软雅黑"/>
                <a:cs typeface="+mn-ea"/>
                <a:sym typeface="+mn-lt"/>
              </a:rPr>
              <a:t>然而，殊不知，这亲情、热闹、温馨的背后，却隐藏着极大的健康风险。因为，每个人的唾液就随着这筷子、勺子，随着这亲密交谈进入了食物、交流到每个人的身体里了，这也给 细菌病毒在人与人之间传播带来了极好的机会。</a:t>
            </a:r>
          </a:p>
        </p:txBody>
      </p:sp>
      <p:sp>
        <p:nvSpPr>
          <p:cNvPr id="8" name="矩形 7"/>
          <p:cNvSpPr/>
          <p:nvPr/>
        </p:nvSpPr>
        <p:spPr>
          <a:xfrm>
            <a:off x="8839200" y="3702127"/>
            <a:ext cx="2844800" cy="370648"/>
          </a:xfrm>
          <a:prstGeom prst="rect">
            <a:avLst/>
          </a:prstGeom>
          <a:solidFill>
            <a:srgbClr val="6A3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en-US" altLang="zh-CN" sz="9600">
              <a:solidFill>
                <a:srgbClr val="FFFFFF"/>
              </a:solidFill>
              <a:latin typeface="微软雅黑" panose="020B0503020204020204" charset="-122"/>
              <a:ea typeface="微软雅黑"/>
              <a:sym typeface="字魂35号-经典雅黑" panose="00000500000000000000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601" y="1803401"/>
            <a:ext cx="3559833" cy="22693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8400" y="1810766"/>
            <a:ext cx="3638931" cy="22693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9200" y="1806437"/>
            <a:ext cx="2336800" cy="177621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62859" y="251194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zh-CN" altLang="en-US" sz="2400">
                <a:solidFill>
                  <a:schemeClr val="bg1"/>
                </a:solidFill>
                <a:latin typeface="Arial"/>
                <a:ea typeface="微软雅黑"/>
              </a:rPr>
              <a:t>私筷共餐的危害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descr="e7d195523061f1c031c703ae827a41d82d848b4543d3ea7289D8E8F86A53FC6163EC8A81A8A66F8C4722339FE4B4358C18D1CC4D5B5DBA40FE7B27962A37062774402BE64D77ED352C2DED658BBCE1926E34682D63BB5E7C00511D1D94FF01816D771A3139527167A1E6CB96225077A228CD38FA89F8441811D770B2AD06FEA969B6D4BA531CB8C4"/>
          <p:cNvSpPr txBox="1"/>
          <p:nvPr/>
        </p:nvSpPr>
        <p:spPr>
          <a:xfrm>
            <a:off x="1380944" y="1403494"/>
            <a:ext cx="9448800" cy="941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kumimoji="1" lang="zh-CN" altLang="en-US" sz="2400" dirty="0">
                <a:solidFill>
                  <a:srgbClr val="404040"/>
                </a:solidFill>
                <a:latin typeface="微软雅黑" panose="020B0503020204020204" charset="-122"/>
                <a:ea typeface="微软雅黑"/>
                <a:cs typeface="华文细黑"/>
              </a:rPr>
              <a:t>我国有</a:t>
            </a:r>
            <a:r>
              <a:rPr kumimoji="1" lang="en-US" altLang="zh-CN" sz="2400" dirty="0">
                <a:solidFill>
                  <a:srgbClr val="404040"/>
                </a:solidFill>
                <a:latin typeface="微软雅黑" panose="020B0503020204020204" charset="-122"/>
                <a:ea typeface="微软雅黑"/>
                <a:cs typeface="华文细黑"/>
              </a:rPr>
              <a:t>7</a:t>
            </a:r>
            <a:r>
              <a:rPr kumimoji="1" lang="zh-CN" altLang="en-US" sz="2400" dirty="0">
                <a:solidFill>
                  <a:srgbClr val="404040"/>
                </a:solidFill>
                <a:latin typeface="微软雅黑" panose="020B0503020204020204" charset="-122"/>
                <a:ea typeface="微软雅黑"/>
                <a:cs typeface="华文细黑"/>
              </a:rPr>
              <a:t>亿人被</a:t>
            </a:r>
            <a:r>
              <a:rPr kumimoji="1" lang="en-US" altLang="zh-CN" sz="2400" dirty="0" err="1">
                <a:solidFill>
                  <a:srgbClr val="404040"/>
                </a:solidFill>
                <a:latin typeface="微软雅黑" panose="020B0503020204020204" charset="-122"/>
                <a:ea typeface="微软雅黑"/>
                <a:cs typeface="华文细黑"/>
              </a:rPr>
              <a:t>Hp</a:t>
            </a:r>
            <a:r>
              <a:rPr kumimoji="1" lang="zh-CN" altLang="en-US" sz="2400" dirty="0">
                <a:solidFill>
                  <a:srgbClr val="404040"/>
                </a:solidFill>
                <a:latin typeface="微软雅黑" panose="020B0503020204020204" charset="-122"/>
                <a:ea typeface="微软雅黑"/>
                <a:cs typeface="华文细黑"/>
              </a:rPr>
              <a:t>感染，</a:t>
            </a:r>
            <a:r>
              <a:rPr kumimoji="1" lang="en-US" altLang="zh-CN" sz="2400" dirty="0" err="1">
                <a:solidFill>
                  <a:srgbClr val="404040"/>
                </a:solidFill>
                <a:latin typeface="微软雅黑" panose="020B0503020204020204" charset="-122"/>
                <a:ea typeface="微软雅黑"/>
                <a:cs typeface="华文细黑"/>
              </a:rPr>
              <a:t>Hp</a:t>
            </a:r>
            <a:r>
              <a:rPr kumimoji="1" lang="zh-CN" altLang="en-US" sz="2400" dirty="0">
                <a:solidFill>
                  <a:srgbClr val="404040"/>
                </a:solidFill>
                <a:latin typeface="微软雅黑" panose="020B0503020204020204" charset="-122"/>
                <a:ea typeface="微软雅黑"/>
                <a:cs typeface="华文细黑"/>
              </a:rPr>
              <a:t>是造成多种胃病的原因，如慢性胃炎</a:t>
            </a:r>
            <a:endParaRPr kumimoji="1" lang="en-US" altLang="zh-CN" sz="2400" dirty="0">
              <a:solidFill>
                <a:srgbClr val="404040"/>
              </a:solidFill>
              <a:latin typeface="微软雅黑" panose="020B0503020204020204" charset="-122"/>
              <a:ea typeface="微软雅黑"/>
              <a:cs typeface="华文细黑"/>
            </a:endParaRPr>
          </a:p>
          <a:p>
            <a:pPr defTabSz="1219200">
              <a:lnSpc>
                <a:spcPct val="120000"/>
              </a:lnSpc>
            </a:pPr>
            <a:r>
              <a:rPr kumimoji="1" lang="zh-CN" altLang="en-US" sz="2400" dirty="0">
                <a:solidFill>
                  <a:srgbClr val="404040"/>
                </a:solidFill>
                <a:latin typeface="微软雅黑" panose="020B0503020204020204" charset="-122"/>
                <a:ea typeface="微软雅黑"/>
                <a:cs typeface="华文细黑"/>
              </a:rPr>
              <a:t>胃溃疡、十二指肠溃疡等常见病</a:t>
            </a:r>
          </a:p>
        </p:txBody>
      </p:sp>
      <p:pic>
        <p:nvPicPr>
          <p:cNvPr id="5" name="图片占位符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6260" y="2500473"/>
            <a:ext cx="2559357" cy="1706239"/>
          </a:xfrm>
          <a:prstGeom prst="rect">
            <a:avLst/>
          </a:prstGeom>
        </p:spPr>
      </p:pic>
      <p:pic>
        <p:nvPicPr>
          <p:cNvPr id="6" name="图片占位符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2533" y="2504889"/>
            <a:ext cx="2601611" cy="1701436"/>
          </a:xfrm>
          <a:prstGeom prst="rect">
            <a:avLst/>
          </a:prstGeom>
        </p:spPr>
      </p:pic>
      <p:pic>
        <p:nvPicPr>
          <p:cNvPr id="7" name="图片占位符 2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5343" y="2504499"/>
            <a:ext cx="2553317" cy="1702212"/>
          </a:xfrm>
          <a:prstGeom prst="rect">
            <a:avLst/>
          </a:prstGeom>
        </p:spPr>
      </p:pic>
      <p:sp>
        <p:nvSpPr>
          <p:cNvPr id="8" name="文本框 7" descr="e7d195523061f1c031c703ae827a41d82d848b4543d3ea7289D8E8F86A53FC6163EC8A81A8A66F8C4722339FE4B4358C18D1CC4D5B5DBA40FE7B27962A37062774402BE64D77ED352C2DED658BBCE1921F97DB8696E58B7AD23A162825BC831F267BDAD1F90E6CE98B06461A8709D452FE98B97B69AC97001F8ADD5344F6D58ED1C8C6A0759AC1FA"/>
          <p:cNvSpPr txBox="1"/>
          <p:nvPr/>
        </p:nvSpPr>
        <p:spPr>
          <a:xfrm>
            <a:off x="1320801" y="4428613"/>
            <a:ext cx="9508943" cy="1765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1865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cs typeface="Roboto Condensed Light" charset="0"/>
                <a:sym typeface="Century Gothic" panose="020B0502020202020204" pitchFamily="34" charset="0"/>
              </a:rPr>
              <a:t>如果家中有一人感染了</a:t>
            </a:r>
            <a:r>
              <a:rPr lang="en-US" altLang="zh-CN" sz="1865" dirty="0" err="1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cs typeface="Roboto Condensed Light" charset="0"/>
                <a:sym typeface="Century Gothic" panose="020B0502020202020204" pitchFamily="34" charset="0"/>
              </a:rPr>
              <a:t>Hp</a:t>
            </a:r>
            <a:r>
              <a:rPr lang="zh-CN" altLang="en-US" sz="1865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cs typeface="Roboto Condensed Light" charset="0"/>
                <a:sym typeface="Century Gothic" panose="020B0502020202020204" pitchFamily="34" charset="0"/>
              </a:rPr>
              <a:t>，</a:t>
            </a:r>
            <a:r>
              <a:rPr lang="en-US" altLang="zh-CN" sz="1865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cs typeface="Roboto Condensed Light" charset="0"/>
                <a:sym typeface="Century Gothic" panose="020B0502020202020204" pitchFamily="34" charset="0"/>
              </a:rPr>
              <a:t>80%</a:t>
            </a:r>
            <a:r>
              <a:rPr lang="zh-CN" altLang="en-US" sz="1865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cs typeface="Roboto Condensed Light" charset="0"/>
                <a:sym typeface="Century Gothic" panose="020B0502020202020204" pitchFamily="34" charset="0"/>
              </a:rPr>
              <a:t>的家人都会受到感染。研究表明，唾液中能检出</a:t>
            </a:r>
            <a:r>
              <a:rPr lang="en-US" altLang="zh-CN" sz="1865" dirty="0" err="1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cs typeface="Roboto Condensed Light" charset="0"/>
                <a:sym typeface="Century Gothic" panose="020B0502020202020204" pitchFamily="34" charset="0"/>
              </a:rPr>
              <a:t>Hp</a:t>
            </a:r>
            <a:r>
              <a:rPr lang="zh-CN" altLang="en-US" sz="1865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cs typeface="Roboto Condensed Light" charset="0"/>
                <a:sym typeface="Century Gothic" panose="020B0502020202020204" pitchFamily="34" charset="0"/>
              </a:rPr>
              <a:t>。在我国家庭中，大都实行共餐制，如果家人中有一人被</a:t>
            </a:r>
            <a:r>
              <a:rPr lang="en-US" altLang="zh-CN" sz="1865" dirty="0" err="1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cs typeface="Roboto Condensed Light" charset="0"/>
                <a:sym typeface="Century Gothic" panose="020B0502020202020204" pitchFamily="34" charset="0"/>
              </a:rPr>
              <a:t>Hp</a:t>
            </a:r>
            <a:r>
              <a:rPr lang="zh-CN" altLang="en-US" sz="1865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cs typeface="Roboto Condensed Light" charset="0"/>
                <a:sym typeface="Century Gothic" panose="020B0502020202020204" pitchFamily="34" charset="0"/>
              </a:rPr>
              <a:t>感染了，在进餐时，这种菌会沾在筷子上，筷子翻菜、夹菜，使每盘菜就像“洗菌水”一样，共餐的一家人会通过这种方式染菌。</a:t>
            </a:r>
          </a:p>
        </p:txBody>
      </p:sp>
      <p:sp>
        <p:nvSpPr>
          <p:cNvPr id="9" name="矩形 8"/>
          <p:cNvSpPr/>
          <p:nvPr/>
        </p:nvSpPr>
        <p:spPr>
          <a:xfrm>
            <a:off x="662859" y="251194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zh-CN" altLang="en-US" sz="2400">
                <a:solidFill>
                  <a:schemeClr val="bg1"/>
                </a:solidFill>
                <a:latin typeface="Arial"/>
                <a:ea typeface="微软雅黑"/>
              </a:rPr>
              <a:t>私筷共餐的危害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1287611" y="2108200"/>
            <a:ext cx="10061565" cy="0"/>
          </a:xfrm>
          <a:prstGeom prst="line">
            <a:avLst/>
          </a:prstGeom>
          <a:ln w="12700">
            <a:solidFill>
              <a:srgbClr val="6A36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219200" y="1491093"/>
            <a:ext cx="8128000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200">
              <a:lnSpc>
                <a:spcPct val="120000"/>
              </a:lnSpc>
            </a:pPr>
            <a:r>
              <a:rPr lang="zh-CN" altLang="en-US" sz="2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sym typeface="字魂35号-经典雅黑" panose="00000500000000000000" pitchFamily="2" charset="-122"/>
              </a:rPr>
              <a:t>很多疾病都是在互相夹菜、公私筷不分中悄悄传播蔓延的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54778" y="2209800"/>
            <a:ext cx="5550823" cy="3489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200">
              <a:lnSpc>
                <a:spcPct val="150000"/>
              </a:lnSpc>
            </a:pPr>
            <a:r>
              <a:rPr lang="zh-CN" altLang="en-US" sz="1865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sym typeface="字魂35号-经典雅黑" panose="00000500000000000000" pitchFamily="2" charset="-122"/>
              </a:rPr>
              <a:t>除了幽门螺旋杆菌，感冒病毒、乙肝病毒等也会因此传播。世卫组织统计数据表明，唾液是疾病传播的主要途径之一，很多疾病都是在互相夹菜、公私筷不分中悄悄传播蔓延的。</a:t>
            </a:r>
            <a:r>
              <a:rPr lang="en-US" altLang="zh-CN" sz="1865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sym typeface="字魂35号-经典雅黑" panose="00000500000000000000" pitchFamily="2" charset="-122"/>
              </a:rPr>
              <a:t>2003</a:t>
            </a:r>
            <a:r>
              <a:rPr lang="zh-CN" altLang="en-US" sz="1865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sym typeface="字魂35号-经典雅黑" panose="00000500000000000000" pitchFamily="2" charset="-122"/>
              </a:rPr>
              <a:t>年非典爆发后，钟南山院士就呼吁过使用公筷。此次新冠肺炎疫情期间，钟南山院士向公众详解家庭卫生消毒重点时，再次强调使用公筷的重要性：“建议家庭中也要使用公筷，或每人有专用碗筷。”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1624" y="2311401"/>
            <a:ext cx="4477553" cy="298503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62859" y="251194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zh-CN" altLang="en-US" sz="2400">
                <a:solidFill>
                  <a:schemeClr val="bg1"/>
                </a:solidFill>
                <a:latin typeface="Arial"/>
                <a:ea typeface="微软雅黑"/>
              </a:rPr>
              <a:t>私筷共餐的危害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31"/>
          <p:cNvSpPr/>
          <p:nvPr/>
        </p:nvSpPr>
        <p:spPr>
          <a:xfrm rot="8100000">
            <a:off x="7840972" y="5078650"/>
            <a:ext cx="1392537" cy="1392537"/>
          </a:xfrm>
          <a:custGeom>
            <a:avLst/>
            <a:gdLst>
              <a:gd name="connsiteX0" fmla="*/ 2777438 w 7074569"/>
              <a:gd name="connsiteY0" fmla="*/ 6759831 h 7074569"/>
              <a:gd name="connsiteX1" fmla="*/ 2462700 w 7074569"/>
              <a:gd name="connsiteY1" fmla="*/ 5999985 h 7074569"/>
              <a:gd name="connsiteX2" fmla="*/ 2462699 w 7074569"/>
              <a:gd name="connsiteY2" fmla="*/ 4611870 h 7074569"/>
              <a:gd name="connsiteX3" fmla="*/ 1074586 w 7074569"/>
              <a:gd name="connsiteY3" fmla="*/ 4611870 h 7074569"/>
              <a:gd name="connsiteX4" fmla="*/ 0 w 7074569"/>
              <a:gd name="connsiteY4" fmla="*/ 3537284 h 7074569"/>
              <a:gd name="connsiteX5" fmla="*/ 1074585 w 7074569"/>
              <a:gd name="connsiteY5" fmla="*/ 2462699 h 7074569"/>
              <a:gd name="connsiteX6" fmla="*/ 2462700 w 7074569"/>
              <a:gd name="connsiteY6" fmla="*/ 2462700 h 7074569"/>
              <a:gd name="connsiteX7" fmla="*/ 2462699 w 7074569"/>
              <a:gd name="connsiteY7" fmla="*/ 1074585 h 7074569"/>
              <a:gd name="connsiteX8" fmla="*/ 3537284 w 7074569"/>
              <a:gd name="connsiteY8" fmla="*/ 0 h 7074569"/>
              <a:gd name="connsiteX9" fmla="*/ 4611870 w 7074569"/>
              <a:gd name="connsiteY9" fmla="*/ 1074586 h 7074569"/>
              <a:gd name="connsiteX10" fmla="*/ 4611869 w 7074569"/>
              <a:gd name="connsiteY10" fmla="*/ 2462699 h 7074569"/>
              <a:gd name="connsiteX11" fmla="*/ 5999984 w 7074569"/>
              <a:gd name="connsiteY11" fmla="*/ 2462700 h 7074569"/>
              <a:gd name="connsiteX12" fmla="*/ 7074569 w 7074569"/>
              <a:gd name="connsiteY12" fmla="*/ 3537285 h 7074569"/>
              <a:gd name="connsiteX13" fmla="*/ 5999984 w 7074569"/>
              <a:gd name="connsiteY13" fmla="*/ 4611870 h 7074569"/>
              <a:gd name="connsiteX14" fmla="*/ 4611869 w 7074569"/>
              <a:gd name="connsiteY14" fmla="*/ 4611870 h 7074569"/>
              <a:gd name="connsiteX15" fmla="*/ 4611869 w 7074569"/>
              <a:gd name="connsiteY15" fmla="*/ 5999984 h 7074569"/>
              <a:gd name="connsiteX16" fmla="*/ 3537284 w 7074569"/>
              <a:gd name="connsiteY16" fmla="*/ 7074569 h 7074569"/>
              <a:gd name="connsiteX17" fmla="*/ 2777438 w 7074569"/>
              <a:gd name="connsiteY17" fmla="*/ 6759831 h 707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074569" h="7074569">
                <a:moveTo>
                  <a:pt x="2777438" y="6759831"/>
                </a:moveTo>
                <a:cubicBezTo>
                  <a:pt x="2582977" y="6565369"/>
                  <a:pt x="2462700" y="6296723"/>
                  <a:pt x="2462700" y="5999985"/>
                </a:cubicBezTo>
                <a:lnTo>
                  <a:pt x="2462699" y="4611870"/>
                </a:lnTo>
                <a:lnTo>
                  <a:pt x="1074586" y="4611870"/>
                </a:lnTo>
                <a:cubicBezTo>
                  <a:pt x="481108" y="4611870"/>
                  <a:pt x="0" y="4130762"/>
                  <a:pt x="0" y="3537284"/>
                </a:cubicBezTo>
                <a:cubicBezTo>
                  <a:pt x="1" y="2943809"/>
                  <a:pt x="481109" y="2462701"/>
                  <a:pt x="1074585" y="2462699"/>
                </a:cubicBezTo>
                <a:lnTo>
                  <a:pt x="2462700" y="2462700"/>
                </a:lnTo>
                <a:lnTo>
                  <a:pt x="2462699" y="1074585"/>
                </a:lnTo>
                <a:cubicBezTo>
                  <a:pt x="2462700" y="481109"/>
                  <a:pt x="2943808" y="1"/>
                  <a:pt x="3537284" y="0"/>
                </a:cubicBezTo>
                <a:cubicBezTo>
                  <a:pt x="4130761" y="1"/>
                  <a:pt x="4611869" y="481109"/>
                  <a:pt x="4611870" y="1074586"/>
                </a:cubicBezTo>
                <a:lnTo>
                  <a:pt x="4611869" y="2462699"/>
                </a:lnTo>
                <a:lnTo>
                  <a:pt x="5999984" y="2462700"/>
                </a:lnTo>
                <a:cubicBezTo>
                  <a:pt x="6593460" y="2462700"/>
                  <a:pt x="7074569" y="2943809"/>
                  <a:pt x="7074569" y="3537285"/>
                </a:cubicBezTo>
                <a:cubicBezTo>
                  <a:pt x="7074569" y="4130762"/>
                  <a:pt x="6593461" y="4611870"/>
                  <a:pt x="5999984" y="4611870"/>
                </a:cubicBezTo>
                <a:lnTo>
                  <a:pt x="4611869" y="4611870"/>
                </a:lnTo>
                <a:lnTo>
                  <a:pt x="4611869" y="5999984"/>
                </a:lnTo>
                <a:cubicBezTo>
                  <a:pt x="4611869" y="6593462"/>
                  <a:pt x="4130762" y="7074570"/>
                  <a:pt x="3537284" y="7074569"/>
                </a:cubicBezTo>
                <a:cubicBezTo>
                  <a:pt x="3240546" y="7074569"/>
                  <a:pt x="2971900" y="6954292"/>
                  <a:pt x="2777438" y="6759831"/>
                </a:cubicBezTo>
                <a:close/>
              </a:path>
            </a:pathLst>
          </a:custGeom>
          <a:solidFill>
            <a:srgbClr val="352D3A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19050" tIns="19050" rIns="19050" bIns="1905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Полилиния 37"/>
          <p:cNvSpPr/>
          <p:nvPr/>
        </p:nvSpPr>
        <p:spPr>
          <a:xfrm rot="8100000">
            <a:off x="3934344" y="4598967"/>
            <a:ext cx="1559344" cy="1559345"/>
          </a:xfrm>
          <a:custGeom>
            <a:avLst/>
            <a:gdLst>
              <a:gd name="connsiteX0" fmla="*/ 2777438 w 7074569"/>
              <a:gd name="connsiteY0" fmla="*/ 6759831 h 7074569"/>
              <a:gd name="connsiteX1" fmla="*/ 2462700 w 7074569"/>
              <a:gd name="connsiteY1" fmla="*/ 5999985 h 7074569"/>
              <a:gd name="connsiteX2" fmla="*/ 2462699 w 7074569"/>
              <a:gd name="connsiteY2" fmla="*/ 4611870 h 7074569"/>
              <a:gd name="connsiteX3" fmla="*/ 1074586 w 7074569"/>
              <a:gd name="connsiteY3" fmla="*/ 4611870 h 7074569"/>
              <a:gd name="connsiteX4" fmla="*/ 0 w 7074569"/>
              <a:gd name="connsiteY4" fmla="*/ 3537284 h 7074569"/>
              <a:gd name="connsiteX5" fmla="*/ 1074585 w 7074569"/>
              <a:gd name="connsiteY5" fmla="*/ 2462699 h 7074569"/>
              <a:gd name="connsiteX6" fmla="*/ 2462700 w 7074569"/>
              <a:gd name="connsiteY6" fmla="*/ 2462700 h 7074569"/>
              <a:gd name="connsiteX7" fmla="*/ 2462699 w 7074569"/>
              <a:gd name="connsiteY7" fmla="*/ 1074585 h 7074569"/>
              <a:gd name="connsiteX8" fmla="*/ 3537284 w 7074569"/>
              <a:gd name="connsiteY8" fmla="*/ 0 h 7074569"/>
              <a:gd name="connsiteX9" fmla="*/ 4611870 w 7074569"/>
              <a:gd name="connsiteY9" fmla="*/ 1074586 h 7074569"/>
              <a:gd name="connsiteX10" fmla="*/ 4611869 w 7074569"/>
              <a:gd name="connsiteY10" fmla="*/ 2462699 h 7074569"/>
              <a:gd name="connsiteX11" fmla="*/ 5999984 w 7074569"/>
              <a:gd name="connsiteY11" fmla="*/ 2462700 h 7074569"/>
              <a:gd name="connsiteX12" fmla="*/ 7074569 w 7074569"/>
              <a:gd name="connsiteY12" fmla="*/ 3537285 h 7074569"/>
              <a:gd name="connsiteX13" fmla="*/ 5999984 w 7074569"/>
              <a:gd name="connsiteY13" fmla="*/ 4611870 h 7074569"/>
              <a:gd name="connsiteX14" fmla="*/ 4611869 w 7074569"/>
              <a:gd name="connsiteY14" fmla="*/ 4611870 h 7074569"/>
              <a:gd name="connsiteX15" fmla="*/ 4611869 w 7074569"/>
              <a:gd name="connsiteY15" fmla="*/ 5999984 h 7074569"/>
              <a:gd name="connsiteX16" fmla="*/ 3537284 w 7074569"/>
              <a:gd name="connsiteY16" fmla="*/ 7074569 h 7074569"/>
              <a:gd name="connsiteX17" fmla="*/ 2777438 w 7074569"/>
              <a:gd name="connsiteY17" fmla="*/ 6759831 h 707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074569" h="7074569">
                <a:moveTo>
                  <a:pt x="2777438" y="6759831"/>
                </a:moveTo>
                <a:cubicBezTo>
                  <a:pt x="2582977" y="6565369"/>
                  <a:pt x="2462700" y="6296723"/>
                  <a:pt x="2462700" y="5999985"/>
                </a:cubicBezTo>
                <a:lnTo>
                  <a:pt x="2462699" y="4611870"/>
                </a:lnTo>
                <a:lnTo>
                  <a:pt x="1074586" y="4611870"/>
                </a:lnTo>
                <a:cubicBezTo>
                  <a:pt x="481108" y="4611870"/>
                  <a:pt x="0" y="4130762"/>
                  <a:pt x="0" y="3537284"/>
                </a:cubicBezTo>
                <a:cubicBezTo>
                  <a:pt x="1" y="2943809"/>
                  <a:pt x="481109" y="2462701"/>
                  <a:pt x="1074585" y="2462699"/>
                </a:cubicBezTo>
                <a:lnTo>
                  <a:pt x="2462700" y="2462700"/>
                </a:lnTo>
                <a:lnTo>
                  <a:pt x="2462699" y="1074585"/>
                </a:lnTo>
                <a:cubicBezTo>
                  <a:pt x="2462700" y="481109"/>
                  <a:pt x="2943808" y="1"/>
                  <a:pt x="3537284" y="0"/>
                </a:cubicBezTo>
                <a:cubicBezTo>
                  <a:pt x="4130761" y="1"/>
                  <a:pt x="4611869" y="481109"/>
                  <a:pt x="4611870" y="1074586"/>
                </a:cubicBezTo>
                <a:lnTo>
                  <a:pt x="4611869" y="2462699"/>
                </a:lnTo>
                <a:lnTo>
                  <a:pt x="5999984" y="2462700"/>
                </a:lnTo>
                <a:cubicBezTo>
                  <a:pt x="6593460" y="2462700"/>
                  <a:pt x="7074569" y="2943809"/>
                  <a:pt x="7074569" y="3537285"/>
                </a:cubicBezTo>
                <a:cubicBezTo>
                  <a:pt x="7074569" y="4130762"/>
                  <a:pt x="6593461" y="4611870"/>
                  <a:pt x="5999984" y="4611870"/>
                </a:cubicBezTo>
                <a:lnTo>
                  <a:pt x="4611869" y="4611870"/>
                </a:lnTo>
                <a:lnTo>
                  <a:pt x="4611869" y="5999984"/>
                </a:lnTo>
                <a:cubicBezTo>
                  <a:pt x="4611869" y="6593462"/>
                  <a:pt x="4130762" y="7074570"/>
                  <a:pt x="3537284" y="7074569"/>
                </a:cubicBezTo>
                <a:cubicBezTo>
                  <a:pt x="3240546" y="7074569"/>
                  <a:pt x="2971900" y="6954292"/>
                  <a:pt x="2777438" y="6759831"/>
                </a:cubicBezTo>
                <a:close/>
              </a:path>
            </a:pathLst>
          </a:custGeom>
          <a:solidFill>
            <a:srgbClr val="352D3A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19050" tIns="19050" rIns="19050" bIns="1905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Полилиния 28"/>
          <p:cNvSpPr/>
          <p:nvPr/>
        </p:nvSpPr>
        <p:spPr>
          <a:xfrm rot="8100000">
            <a:off x="6909111" y="232567"/>
            <a:ext cx="520347" cy="520347"/>
          </a:xfrm>
          <a:custGeom>
            <a:avLst/>
            <a:gdLst>
              <a:gd name="connsiteX0" fmla="*/ 2777438 w 7074569"/>
              <a:gd name="connsiteY0" fmla="*/ 6759831 h 7074569"/>
              <a:gd name="connsiteX1" fmla="*/ 2462700 w 7074569"/>
              <a:gd name="connsiteY1" fmla="*/ 5999985 h 7074569"/>
              <a:gd name="connsiteX2" fmla="*/ 2462699 w 7074569"/>
              <a:gd name="connsiteY2" fmla="*/ 4611870 h 7074569"/>
              <a:gd name="connsiteX3" fmla="*/ 1074586 w 7074569"/>
              <a:gd name="connsiteY3" fmla="*/ 4611870 h 7074569"/>
              <a:gd name="connsiteX4" fmla="*/ 0 w 7074569"/>
              <a:gd name="connsiteY4" fmla="*/ 3537284 h 7074569"/>
              <a:gd name="connsiteX5" fmla="*/ 1074585 w 7074569"/>
              <a:gd name="connsiteY5" fmla="*/ 2462699 h 7074569"/>
              <a:gd name="connsiteX6" fmla="*/ 2462700 w 7074569"/>
              <a:gd name="connsiteY6" fmla="*/ 2462700 h 7074569"/>
              <a:gd name="connsiteX7" fmla="*/ 2462699 w 7074569"/>
              <a:gd name="connsiteY7" fmla="*/ 1074585 h 7074569"/>
              <a:gd name="connsiteX8" fmla="*/ 3537284 w 7074569"/>
              <a:gd name="connsiteY8" fmla="*/ 0 h 7074569"/>
              <a:gd name="connsiteX9" fmla="*/ 4611870 w 7074569"/>
              <a:gd name="connsiteY9" fmla="*/ 1074586 h 7074569"/>
              <a:gd name="connsiteX10" fmla="*/ 4611869 w 7074569"/>
              <a:gd name="connsiteY10" fmla="*/ 2462699 h 7074569"/>
              <a:gd name="connsiteX11" fmla="*/ 5999984 w 7074569"/>
              <a:gd name="connsiteY11" fmla="*/ 2462700 h 7074569"/>
              <a:gd name="connsiteX12" fmla="*/ 7074569 w 7074569"/>
              <a:gd name="connsiteY12" fmla="*/ 3537285 h 7074569"/>
              <a:gd name="connsiteX13" fmla="*/ 5999984 w 7074569"/>
              <a:gd name="connsiteY13" fmla="*/ 4611870 h 7074569"/>
              <a:gd name="connsiteX14" fmla="*/ 4611869 w 7074569"/>
              <a:gd name="connsiteY14" fmla="*/ 4611870 h 7074569"/>
              <a:gd name="connsiteX15" fmla="*/ 4611869 w 7074569"/>
              <a:gd name="connsiteY15" fmla="*/ 5999984 h 7074569"/>
              <a:gd name="connsiteX16" fmla="*/ 3537284 w 7074569"/>
              <a:gd name="connsiteY16" fmla="*/ 7074569 h 7074569"/>
              <a:gd name="connsiteX17" fmla="*/ 2777438 w 7074569"/>
              <a:gd name="connsiteY17" fmla="*/ 6759831 h 707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074569" h="7074569">
                <a:moveTo>
                  <a:pt x="2777438" y="6759831"/>
                </a:moveTo>
                <a:cubicBezTo>
                  <a:pt x="2582977" y="6565369"/>
                  <a:pt x="2462700" y="6296723"/>
                  <a:pt x="2462700" y="5999985"/>
                </a:cubicBezTo>
                <a:lnTo>
                  <a:pt x="2462699" y="4611870"/>
                </a:lnTo>
                <a:lnTo>
                  <a:pt x="1074586" y="4611870"/>
                </a:lnTo>
                <a:cubicBezTo>
                  <a:pt x="481108" y="4611870"/>
                  <a:pt x="0" y="4130762"/>
                  <a:pt x="0" y="3537284"/>
                </a:cubicBezTo>
                <a:cubicBezTo>
                  <a:pt x="1" y="2943809"/>
                  <a:pt x="481109" y="2462701"/>
                  <a:pt x="1074585" y="2462699"/>
                </a:cubicBezTo>
                <a:lnTo>
                  <a:pt x="2462700" y="2462700"/>
                </a:lnTo>
                <a:lnTo>
                  <a:pt x="2462699" y="1074585"/>
                </a:lnTo>
                <a:cubicBezTo>
                  <a:pt x="2462700" y="481109"/>
                  <a:pt x="2943808" y="1"/>
                  <a:pt x="3537284" y="0"/>
                </a:cubicBezTo>
                <a:cubicBezTo>
                  <a:pt x="4130761" y="1"/>
                  <a:pt x="4611869" y="481109"/>
                  <a:pt x="4611870" y="1074586"/>
                </a:cubicBezTo>
                <a:lnTo>
                  <a:pt x="4611869" y="2462699"/>
                </a:lnTo>
                <a:lnTo>
                  <a:pt x="5999984" y="2462700"/>
                </a:lnTo>
                <a:cubicBezTo>
                  <a:pt x="6593460" y="2462700"/>
                  <a:pt x="7074569" y="2943809"/>
                  <a:pt x="7074569" y="3537285"/>
                </a:cubicBezTo>
                <a:cubicBezTo>
                  <a:pt x="7074569" y="4130762"/>
                  <a:pt x="6593461" y="4611870"/>
                  <a:pt x="5999984" y="4611870"/>
                </a:cubicBezTo>
                <a:lnTo>
                  <a:pt x="4611869" y="4611870"/>
                </a:lnTo>
                <a:lnTo>
                  <a:pt x="4611869" y="5999984"/>
                </a:lnTo>
                <a:cubicBezTo>
                  <a:pt x="4611869" y="6593462"/>
                  <a:pt x="4130762" y="7074570"/>
                  <a:pt x="3537284" y="7074569"/>
                </a:cubicBezTo>
                <a:cubicBezTo>
                  <a:pt x="3240546" y="7074569"/>
                  <a:pt x="2971900" y="6954292"/>
                  <a:pt x="2777438" y="6759831"/>
                </a:cubicBezTo>
                <a:close/>
              </a:path>
            </a:pathLst>
          </a:custGeom>
          <a:solidFill>
            <a:srgbClr val="352D3A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19050" tIns="19050" rIns="19050" bIns="1905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圆: 空心 4"/>
          <p:cNvSpPr/>
          <p:nvPr/>
        </p:nvSpPr>
        <p:spPr>
          <a:xfrm>
            <a:off x="1083310" y="-1583690"/>
            <a:ext cx="10025380" cy="10025380"/>
          </a:xfrm>
          <a:prstGeom prst="donut">
            <a:avLst>
              <a:gd name="adj" fmla="val 12924"/>
            </a:avLst>
          </a:prstGeom>
          <a:gradFill>
            <a:gsLst>
              <a:gs pos="0">
                <a:srgbClr val="FAC2A7"/>
              </a:gs>
              <a:gs pos="63000">
                <a:srgbClr val="9C6D4F"/>
              </a:gs>
            </a:gsLst>
            <a:lin ang="2700000" scaled="0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017010" y="1357630"/>
            <a:ext cx="4158615" cy="4158615"/>
          </a:xfrm>
          <a:prstGeom prst="ellipse">
            <a:avLst/>
          </a:prstGeom>
          <a:gradFill>
            <a:gsLst>
              <a:gs pos="0">
                <a:srgbClr val="FAC2A7"/>
              </a:gs>
              <a:gs pos="63000">
                <a:srgbClr val="9C6D4F"/>
              </a:gs>
            </a:gsLst>
            <a:lin ang="2700000" scaled="0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229736" y="2939308"/>
            <a:ext cx="3669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60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公筷公勺从下一餐开始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4729902" y="2086803"/>
            <a:ext cx="2945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i="0" u="none" strike="noStrike" kern="1200" cap="none" spc="60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PART 03</a:t>
            </a:r>
          </a:p>
        </p:txBody>
      </p:sp>
      <p:sp>
        <p:nvSpPr>
          <p:cNvPr id="36" name="矩形 35"/>
          <p:cNvSpPr/>
          <p:nvPr/>
        </p:nvSpPr>
        <p:spPr>
          <a:xfrm>
            <a:off x="4431909" y="3835594"/>
            <a:ext cx="3541543" cy="664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en-US" altLang="en-US" sz="1000">
                <a:solidFill>
                  <a:schemeClr val="bg1"/>
                </a:solidFill>
                <a:cs typeface="+mn-ea"/>
                <a:sym typeface="+mn-lt"/>
              </a:rPr>
              <a:t>Input the title contentInput the title contentInput the title contentInput the title contentInput </a:t>
            </a:r>
            <a:endParaRPr lang="en-US" altLang="en-US" sz="1000" spc="3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7875" y="1624687"/>
            <a:ext cx="5086236" cy="3179396"/>
          </a:xfrm>
          <a:prstGeom prst="rect">
            <a:avLst/>
          </a:prstGeom>
        </p:spPr>
      </p:pic>
      <p:pic>
        <p:nvPicPr>
          <p:cNvPr id="6" name="图片占位符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9200" y="3285333"/>
            <a:ext cx="1705928" cy="2274571"/>
          </a:xfrm>
          <a:prstGeom prst="rect">
            <a:avLst/>
          </a:prstGeom>
        </p:spPr>
      </p:pic>
      <p:sp>
        <p:nvSpPr>
          <p:cNvPr id="7" name="文本框 6" descr="e7d195523061f1c031c703ae827a41d82d848b4543d3ea7289D8E8F86A53FC6163EC8A81A8A66F8C4722339FE4B4358C18D1CC4D5B5DBA40FE7B27962A37062774402BE64D77ED352C2DED658BBCE1926E34682D63BB5E7C00511D1D94FF01816D771A3139527167A1E6CB96225077A228CD38FA89F8441811D770B2AD06FEA969B6D4BA531CB8C4"/>
          <p:cNvSpPr txBox="1"/>
          <p:nvPr/>
        </p:nvSpPr>
        <p:spPr>
          <a:xfrm>
            <a:off x="1422400" y="1548250"/>
            <a:ext cx="4368800" cy="1528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kumimoji="1" lang="zh-CN" altLang="en-US" sz="2665">
                <a:solidFill>
                  <a:srgbClr val="404040"/>
                </a:solidFill>
                <a:latin typeface="微软雅黑" panose="020B0503020204020204" charset="-122"/>
                <a:ea typeface="微软雅黑"/>
                <a:cs typeface="华文细黑"/>
              </a:rPr>
              <a:t>每家庭成员有自己的碗筷子勺子、水杯，外形或颜色上容易辨别。</a:t>
            </a:r>
          </a:p>
        </p:txBody>
      </p:sp>
      <p:sp>
        <p:nvSpPr>
          <p:cNvPr id="8" name="文本框 7" descr="e7d195523061f1c031c703ae827a41d82d848b4543d3ea7289D8E8F86A53FC6163EC8A81A8A66F8C4722339FE4B4358C18D1CC4D5B5DBA40FE7B27962A37062774402BE64D77ED352C2DED658BBCE1926E34682D63BB5E7C00511D1D94FF01816D771A3139527167A1E6CB96225077A228CD38FA89F8441811D770B2AD06FEA969B6D4BA531CB8C4"/>
          <p:cNvSpPr txBox="1"/>
          <p:nvPr/>
        </p:nvSpPr>
        <p:spPr>
          <a:xfrm>
            <a:off x="1454864" y="3250288"/>
            <a:ext cx="2101137" cy="2305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ts val="2460"/>
              </a:lnSpc>
            </a:pPr>
            <a:r>
              <a:rPr lang="zh-CN" altLang="en-US" sz="160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cs typeface="Roboto Condensed Light" charset="0"/>
                <a:sym typeface="Century Gothic" panose="020B0502020202020204" pitchFamily="34" charset="0"/>
              </a:rPr>
              <a:t>筷子、勺子、水杯，外形或颜色上容易辨别。践行分餐 ：把做好的饭菜直接分到家庭成员的盘子、碗里面，大家只是围坐在桌子上一起吃饭。</a:t>
            </a:r>
          </a:p>
        </p:txBody>
      </p:sp>
      <p:sp>
        <p:nvSpPr>
          <p:cNvPr id="9" name="文本框 8" descr="e7d195523061f1c031c703ae827a41d82d848b4543d3ea7289D8E8F86A53FC6163EC8A81A8A66F8C4722339FE4B4358C18D1CC4D5B5DBA40FE7B27962A37062774402BE64D77ED352C2DED658BBCE1921F97DB8696E58B7AD23A162825BC831F267BDAD1F90E6CE98B06461A8709D452FE98B97B69AC97001F8ADD5344F6D58ED1C8C6A0759AC1FA"/>
          <p:cNvSpPr txBox="1"/>
          <p:nvPr/>
        </p:nvSpPr>
        <p:spPr>
          <a:xfrm>
            <a:off x="5588000" y="4831699"/>
            <a:ext cx="5535507" cy="903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1865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cs typeface="Roboto Condensed Light" charset="0"/>
                <a:sym typeface="Century Gothic" panose="020B0502020202020204" pitchFamily="34" charset="0"/>
              </a:rPr>
              <a:t>不能分餐，每个人使用自己的碗、筷子和勺子吃饭在每个菜盘、盆、锅等盛食物的容器上</a:t>
            </a:r>
          </a:p>
        </p:txBody>
      </p:sp>
      <p:sp>
        <p:nvSpPr>
          <p:cNvPr id="10" name="矩形 9"/>
          <p:cNvSpPr/>
          <p:nvPr/>
        </p:nvSpPr>
        <p:spPr>
          <a:xfrm>
            <a:off x="662859" y="251194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zh-CN" altLang="en-US" sz="2400">
                <a:solidFill>
                  <a:schemeClr val="bg1"/>
                </a:solidFill>
                <a:latin typeface="Arial"/>
                <a:ea typeface="微软雅黑"/>
              </a:rPr>
              <a:t>公筷公勺从下一餐开始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501217" y="2451027"/>
            <a:ext cx="6064031" cy="1937028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1219200"/>
            <a:endParaRPr lang="zh-CN" altLang="en-US">
              <a:solidFill>
                <a:srgbClr val="FFFFFF"/>
              </a:solidFill>
              <a:latin typeface="Arial"/>
              <a:ea typeface="微软雅黑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43846" y="1543255"/>
            <a:ext cx="4203065" cy="2803525"/>
          </a:xfrm>
          <a:prstGeom prst="rect">
            <a:avLst/>
          </a:prstGeom>
          <a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1219200"/>
            <a:endParaRPr lang="zh-CN" altLang="en-US">
              <a:solidFill>
                <a:srgbClr val="FFFFFF"/>
              </a:solidFill>
              <a:latin typeface="Arial"/>
              <a:ea typeface="微软雅黑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500966" y="1543254"/>
            <a:ext cx="6064281" cy="806172"/>
          </a:xfrm>
          <a:prstGeom prst="rect">
            <a:avLst/>
          </a:prstGeom>
          <a:solidFill>
            <a:srgbClr val="9C6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1219200"/>
            <a:endParaRPr lang="zh-CN" altLang="en-US">
              <a:solidFill>
                <a:srgbClr val="FFFFFF"/>
              </a:solidFill>
              <a:latin typeface="Arial"/>
              <a:ea typeface="微软雅黑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14401" y="4489655"/>
            <a:ext cx="10890092" cy="155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30000"/>
              </a:lnSpc>
            </a:pPr>
            <a:r>
              <a:rPr lang="zh-CN" altLang="en-US" sz="1865">
                <a:solidFill>
                  <a:srgbClr val="000000"/>
                </a:solidFill>
                <a:latin typeface="Arial Black" panose="020B0A04020102020204" pitchFamily="34" charset="0"/>
                <a:ea typeface="微软雅黑"/>
                <a:sym typeface="+mn-ea"/>
              </a:rPr>
              <a:t>公筷公勺 ： 不能分餐，每个人使用自己的碗、筷子和勺子吃饭，在每个菜盘、盆、锅等盛食物的容器上，放上公筷公勺，每个人都用公勺公筷夹、盛食物。儿童喂养 ： 鼓励孩子尽早独立进食。 对不能进食的婴幼儿，家长或监护人一定用适当的方式感觉孩子食物的温度，严格禁止用嘴尝试孩子食物、帮助孩子咀嚼食物、口对口喂食孩子、与孩子公用餐具等做法。</a:t>
            </a:r>
          </a:p>
        </p:txBody>
      </p:sp>
      <p:sp>
        <p:nvSpPr>
          <p:cNvPr id="10" name="矩形 9"/>
          <p:cNvSpPr/>
          <p:nvPr/>
        </p:nvSpPr>
        <p:spPr>
          <a:xfrm>
            <a:off x="7411326" y="5803828"/>
            <a:ext cx="4153921" cy="227793"/>
          </a:xfrm>
          <a:prstGeom prst="rect">
            <a:avLst/>
          </a:prstGeom>
          <a:solidFill>
            <a:srgbClr val="9C6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1219200"/>
            <a:endParaRPr lang="zh-CN" altLang="en-US">
              <a:solidFill>
                <a:srgbClr val="FFFFFF"/>
              </a:solidFill>
              <a:latin typeface="Arial"/>
              <a:ea typeface="微软雅黑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828240" y="1536627"/>
            <a:ext cx="5533808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1865">
                <a:solidFill>
                  <a:srgbClr val="FFFFFF"/>
                </a:solidFill>
                <a:latin typeface="黑体" panose="02010609060101010101" charset="-122"/>
                <a:ea typeface="微软雅黑"/>
              </a:rPr>
              <a:t>锅等盛食物的容器上，放上公筷公勺，每个人都用公勺公筷夹、盛食物。</a:t>
            </a:r>
          </a:p>
        </p:txBody>
      </p:sp>
      <p:sp>
        <p:nvSpPr>
          <p:cNvPr id="12" name="矩形 11"/>
          <p:cNvSpPr/>
          <p:nvPr/>
        </p:nvSpPr>
        <p:spPr>
          <a:xfrm>
            <a:off x="662859" y="251194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zh-CN" altLang="en-US" sz="2400">
                <a:solidFill>
                  <a:schemeClr val="bg1"/>
                </a:solidFill>
                <a:latin typeface="Arial"/>
                <a:ea typeface="微软雅黑"/>
              </a:rPr>
              <a:t>公筷公勺从下一餐开始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 animBg="1"/>
      <p:bldP spid="11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558724" y="3566345"/>
            <a:ext cx="4460240" cy="2188455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>
              <a:solidFill>
                <a:srgbClr val="FFFFFF"/>
              </a:solidFill>
              <a:latin typeface="Arial"/>
              <a:ea typeface="微软雅黑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920945" y="1803400"/>
            <a:ext cx="3078480" cy="163068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>
              <a:solidFill>
                <a:srgbClr val="FFFFFF"/>
              </a:solidFill>
              <a:latin typeface="Arial"/>
              <a:ea typeface="微软雅黑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24000" y="1581162"/>
            <a:ext cx="1625600" cy="1613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40000"/>
              </a:lnSpc>
            </a:pPr>
            <a:r>
              <a:rPr lang="zh-CN" altLang="en-US" sz="3735" b="1">
                <a:solidFill>
                  <a:srgbClr val="6A3611"/>
                </a:solidFill>
                <a:latin typeface="微软雅黑" panose="020B0503020204020204" charset="-122"/>
                <a:ea typeface="微软雅黑"/>
                <a:sym typeface="+mn-ea"/>
              </a:rPr>
              <a:t>餐馆就餐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294847" y="1498601"/>
            <a:ext cx="4876800" cy="403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200000"/>
              </a:lnSpc>
            </a:pPr>
            <a:r>
              <a:rPr lang="zh-CN" altLang="en-US" sz="1865">
                <a:solidFill>
                  <a:srgbClr val="000000"/>
                </a:solidFill>
                <a:latin typeface="Arial Black" panose="020B0A04020102020204" pitchFamily="34" charset="0"/>
                <a:ea typeface="微软雅黑"/>
                <a:sym typeface="+mn-ea"/>
              </a:rPr>
              <a:t>提倡带上自己的筷子和勺子 ，把餐馆的餐具作为公筷公勺。使用餐馆的餐具，主动要求在每个菜盘、盆、锅等盛食物的容器上 配备公筷公勺 。广大市民和游客人人身体力行、以身示范，做“公筷行动”的落实者。向身边亲朋好友宣传使用公筷公勺，影响身边越来越多的人形成使用公筷公勺的意识和习惯</a:t>
            </a:r>
          </a:p>
        </p:txBody>
      </p:sp>
      <p:sp>
        <p:nvSpPr>
          <p:cNvPr id="10" name="矩形 9"/>
          <p:cNvSpPr/>
          <p:nvPr/>
        </p:nvSpPr>
        <p:spPr>
          <a:xfrm>
            <a:off x="662859" y="251194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zh-CN" altLang="en-US" sz="2400">
                <a:solidFill>
                  <a:schemeClr val="bg1"/>
                </a:solidFill>
                <a:latin typeface="Arial"/>
                <a:ea typeface="微软雅黑"/>
              </a:rPr>
              <a:t>公筷公勺从下一餐开始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-文本框 3"/>
          <p:cNvSpPr txBox="1"/>
          <p:nvPr>
            <p:custDataLst>
              <p:tags r:id="rId1"/>
            </p:custDataLst>
          </p:nvPr>
        </p:nvSpPr>
        <p:spPr>
          <a:xfrm>
            <a:off x="1424746" y="2514600"/>
            <a:ext cx="4976055" cy="3043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30000"/>
              </a:lnSpc>
            </a:pPr>
            <a:r>
              <a:rPr lang="zh-CN" altLang="en-US" sz="1865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（</a:t>
            </a:r>
            <a:r>
              <a:rPr lang="en-US" altLang="zh-CN" sz="1865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1</a:t>
            </a:r>
            <a:r>
              <a:rPr lang="zh-CN" altLang="en-US" sz="1865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） 应主动要求在每个菜盘、盆、锅等盛食物的容器上配备公筷公勺</a:t>
            </a:r>
          </a:p>
          <a:p>
            <a:pPr defTabSz="1219200">
              <a:lnSpc>
                <a:spcPct val="130000"/>
              </a:lnSpc>
            </a:pPr>
            <a:r>
              <a:rPr lang="zh-CN" altLang="en-US" sz="1865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（</a:t>
            </a:r>
            <a:r>
              <a:rPr lang="en-US" altLang="zh-CN" sz="1865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2</a:t>
            </a:r>
            <a:r>
              <a:rPr lang="zh-CN" altLang="en-US" sz="1865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） 使用公勺公筷后应放回原处</a:t>
            </a:r>
          </a:p>
          <a:p>
            <a:pPr defTabSz="1219200">
              <a:lnSpc>
                <a:spcPct val="130000"/>
              </a:lnSpc>
            </a:pPr>
            <a:r>
              <a:rPr lang="zh-CN" altLang="en-US" sz="1865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（</a:t>
            </a:r>
            <a:r>
              <a:rPr lang="en-US" altLang="zh-CN" sz="1865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3</a:t>
            </a:r>
            <a:r>
              <a:rPr lang="zh-CN" altLang="en-US" sz="1865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） 公筷取菜应适量，不将多余的菜返回菜盘</a:t>
            </a:r>
          </a:p>
          <a:p>
            <a:pPr defTabSz="1219200">
              <a:lnSpc>
                <a:spcPct val="130000"/>
              </a:lnSpc>
            </a:pPr>
            <a:r>
              <a:rPr lang="zh-CN" altLang="en-US" sz="1865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（</a:t>
            </a:r>
            <a:r>
              <a:rPr lang="en-US" altLang="zh-CN" sz="1865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4</a:t>
            </a:r>
            <a:r>
              <a:rPr lang="zh-CN" altLang="en-US" sz="1865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） 夹取盛器中靠近自己的菜，不随意翻菜</a:t>
            </a:r>
          </a:p>
          <a:p>
            <a:pPr defTabSz="1219200">
              <a:lnSpc>
                <a:spcPct val="130000"/>
              </a:lnSpc>
            </a:pPr>
            <a:r>
              <a:rPr lang="zh-CN" altLang="en-US" sz="1865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（</a:t>
            </a:r>
            <a:r>
              <a:rPr lang="en-US" altLang="zh-CN" sz="1865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5</a:t>
            </a:r>
            <a:r>
              <a:rPr lang="zh-CN" altLang="en-US" sz="1865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） 不将公筷公勺插入自己的菜和饭中</a:t>
            </a:r>
          </a:p>
          <a:p>
            <a:pPr defTabSz="1219200">
              <a:lnSpc>
                <a:spcPct val="130000"/>
              </a:lnSpc>
            </a:pPr>
            <a:r>
              <a:rPr lang="zh-CN" altLang="en-US" sz="1865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（</a:t>
            </a:r>
            <a:r>
              <a:rPr lang="en-US" altLang="zh-CN" sz="1865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6</a:t>
            </a:r>
            <a:r>
              <a:rPr lang="zh-CN" altLang="en-US" sz="1865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） 餐后剩余食物收集，应使用公勺公筷</a:t>
            </a:r>
          </a:p>
        </p:txBody>
      </p:sp>
      <p:sp>
        <p:nvSpPr>
          <p:cNvPr id="7" name="矩形 6"/>
          <p:cNvSpPr/>
          <p:nvPr/>
        </p:nvSpPr>
        <p:spPr>
          <a:xfrm>
            <a:off x="6502400" y="2177406"/>
            <a:ext cx="4572000" cy="326116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PangMenZhengDao" panose="02010600030101010101" pitchFamily="2" charset="-122"/>
              <a:sym typeface="Ebrima" panose="02000000000000000000" pitchFamily="2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320800" y="1803404"/>
            <a:ext cx="6389171" cy="701234"/>
            <a:chOff x="914399" y="3638550"/>
            <a:chExt cx="5098437" cy="525925"/>
          </a:xfrm>
        </p:grpSpPr>
        <p:sp>
          <p:nvSpPr>
            <p:cNvPr id="9" name="矩形 8"/>
            <p:cNvSpPr/>
            <p:nvPr/>
          </p:nvSpPr>
          <p:spPr>
            <a:xfrm>
              <a:off x="914399" y="3638550"/>
              <a:ext cx="5098437" cy="525925"/>
            </a:xfrm>
            <a:prstGeom prst="rect">
              <a:avLst/>
            </a:prstGeom>
            <a:solidFill>
              <a:srgbClr val="9C6D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/>
                <a:sym typeface="Ebrima" panose="02000000000000000000" pitchFamily="2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449558" y="3714750"/>
              <a:ext cx="4036841" cy="3770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200"/>
              <a:r>
                <a:rPr lang="zh-CN" altLang="en-US" sz="2665">
                  <a:solidFill>
                    <a:srgbClr val="FFFFFF"/>
                  </a:solidFill>
                  <a:latin typeface="Arial"/>
                  <a:ea typeface="微软雅黑"/>
                  <a:cs typeface="+mn-ea"/>
                  <a:sym typeface="+mn-lt"/>
                </a:rPr>
                <a:t>餐馆就餐时公筷的正确使用指南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662859" y="251194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zh-CN" altLang="en-US" sz="2400">
                <a:solidFill>
                  <a:schemeClr val="bg1"/>
                </a:solidFill>
                <a:latin typeface="Arial"/>
                <a:ea typeface="微软雅黑"/>
              </a:rPr>
              <a:t>公筷公勺从下一餐开始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099835" y="1741220"/>
            <a:ext cx="5226685" cy="770067"/>
          </a:xfrm>
          <a:prstGeom prst="rect">
            <a:avLst/>
          </a:prstGeom>
          <a:solidFill>
            <a:srgbClr val="9C6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/>
              <a:sym typeface="字魂35号-经典雅黑" panose="000005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06515" y="1701800"/>
            <a:ext cx="4920615" cy="635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200">
              <a:lnSpc>
                <a:spcPct val="150000"/>
              </a:lnSpc>
            </a:pPr>
            <a:r>
              <a:rPr lang="zh-CN" altLang="en-US" sz="2665">
                <a:solidFill>
                  <a:srgbClr val="FFFFFF"/>
                </a:solidFill>
                <a:latin typeface="微软雅黑" panose="020B0503020204020204" charset="-122"/>
                <a:ea typeface="微软雅黑"/>
                <a:sym typeface="字魂35号-经典雅黑" panose="00000500000000000000" pitchFamily="2" charset="-122"/>
              </a:rPr>
              <a:t>使用公筷 健康你我”倡议书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994400" y="2108200"/>
            <a:ext cx="5384800" cy="3489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200">
              <a:lnSpc>
                <a:spcPct val="150000"/>
              </a:lnSpc>
            </a:pPr>
            <a:endParaRPr lang="zh-CN" altLang="en-US" sz="1865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/>
              <a:sym typeface="字魂35号-经典雅黑" panose="00000500000000000000" pitchFamily="2" charset="-122"/>
            </a:endParaRPr>
          </a:p>
          <a:p>
            <a:pPr defTabSz="1219200">
              <a:lnSpc>
                <a:spcPct val="150000"/>
              </a:lnSpc>
            </a:pPr>
            <a:r>
              <a:rPr lang="zh-CN" altLang="en-US" sz="1865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sym typeface="字魂35号-经典雅黑" panose="00000500000000000000" pitchFamily="2" charset="-122"/>
              </a:rPr>
              <a:t>我们倡议，全市城乡各行各业、各社会团体发挥积极作用，做“公筷行动”的推动者。 我们倡议，各饭店、餐馆、集体合食的场所，每上一道菜，服务人员要为客人提供公筷（或公勺），实行一菜一公筷（或公勺），做“公筷行动”的先行者。 我们倡议，家庭聚餐“一菜一筷，一汤一勺”，做“公筷行动”的践行者。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0801" y="1803400"/>
            <a:ext cx="4474209" cy="3556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62859" y="251194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zh-CN" altLang="en-US" sz="2400">
                <a:solidFill>
                  <a:schemeClr val="bg1"/>
                </a:solidFill>
                <a:latin typeface="Arial"/>
                <a:ea typeface="微软雅黑"/>
              </a:rPr>
              <a:t>公筷公勺从下一餐开始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1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5"/>
          <p:cNvSpPr/>
          <p:nvPr/>
        </p:nvSpPr>
        <p:spPr>
          <a:xfrm rot="10800000">
            <a:off x="-10160" y="2603049"/>
            <a:ext cx="13901195" cy="4291965"/>
          </a:xfrm>
          <a:custGeom>
            <a:avLst/>
            <a:gdLst>
              <a:gd name="connsiteX0" fmla="*/ 0 w 19200"/>
              <a:gd name="connsiteY0" fmla="*/ 0 h 6759"/>
              <a:gd name="connsiteX1" fmla="*/ 19200 w 19200"/>
              <a:gd name="connsiteY1" fmla="*/ 0 h 6759"/>
              <a:gd name="connsiteX2" fmla="*/ 19200 w 19200"/>
              <a:gd name="connsiteY2" fmla="*/ 4651 h 6759"/>
              <a:gd name="connsiteX3" fmla="*/ 13419 w 19200"/>
              <a:gd name="connsiteY3" fmla="*/ 3427 h 6759"/>
              <a:gd name="connsiteX4" fmla="*/ 5916 w 19200"/>
              <a:gd name="connsiteY4" fmla="*/ 2792 h 6759"/>
              <a:gd name="connsiteX5" fmla="*/ 0 w 19200"/>
              <a:gd name="connsiteY5" fmla="*/ 6759 h 6759"/>
              <a:gd name="connsiteX6" fmla="*/ 0 w 19200"/>
              <a:gd name="connsiteY6" fmla="*/ 0 h 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00" h="6758">
                <a:moveTo>
                  <a:pt x="0" y="0"/>
                </a:moveTo>
                <a:lnTo>
                  <a:pt x="19200" y="0"/>
                </a:lnTo>
                <a:lnTo>
                  <a:pt x="19200" y="4651"/>
                </a:lnTo>
                <a:cubicBezTo>
                  <a:pt x="18237" y="5222"/>
                  <a:pt x="15663" y="5331"/>
                  <a:pt x="13419" y="3427"/>
                </a:cubicBezTo>
                <a:cubicBezTo>
                  <a:pt x="11175" y="1523"/>
                  <a:pt x="4942" y="-1017"/>
                  <a:pt x="5916" y="2792"/>
                </a:cubicBezTo>
                <a:cubicBezTo>
                  <a:pt x="6890" y="6601"/>
                  <a:pt x="1725" y="6003"/>
                  <a:pt x="0" y="6759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AC2A7"/>
              </a:gs>
              <a:gs pos="63000">
                <a:srgbClr val="9C6D4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29853" y="2187128"/>
            <a:ext cx="400110" cy="24837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CONTENTS</a:t>
            </a:r>
            <a:endParaRPr lang="zh-CN" altLang="en-US" sz="1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032695" y="5066177"/>
            <a:ext cx="219918" cy="219918"/>
          </a:xfrm>
          <a:prstGeom prst="ellipse">
            <a:avLst/>
          </a:prstGeom>
          <a:solidFill>
            <a:schemeClr val="bg1"/>
          </a:solidFill>
          <a:ln>
            <a:solidFill>
              <a:srgbClr val="1D20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032695" y="1633556"/>
            <a:ext cx="219918" cy="219918"/>
          </a:xfrm>
          <a:prstGeom prst="ellipse">
            <a:avLst/>
          </a:prstGeom>
          <a:solidFill>
            <a:schemeClr val="bg1"/>
          </a:solidFill>
          <a:ln>
            <a:solidFill>
              <a:srgbClr val="1D20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íšḷidê"/>
          <p:cNvSpPr txBox="1"/>
          <p:nvPr/>
        </p:nvSpPr>
        <p:spPr>
          <a:xfrm>
            <a:off x="3717489" y="1633556"/>
            <a:ext cx="2136970" cy="377924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zh-CN" altLang="en-US" sz="2000">
                <a:solidFill>
                  <a:schemeClr val="bg1"/>
                </a:solidFill>
                <a:cs typeface="+mn-ea"/>
                <a:sym typeface="+mn-lt"/>
              </a:rPr>
              <a:t>中国的筷子文化</a:t>
            </a:r>
          </a:p>
        </p:txBody>
      </p:sp>
      <p:sp>
        <p:nvSpPr>
          <p:cNvPr id="8" name="iSḻiḍè"/>
          <p:cNvSpPr txBox="1"/>
          <p:nvPr/>
        </p:nvSpPr>
        <p:spPr>
          <a:xfrm>
            <a:off x="3717489" y="2011479"/>
            <a:ext cx="2136970" cy="590931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Copy paste fonts. Choose the only option to retain text.</a:t>
            </a: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íšḷidê"/>
          <p:cNvSpPr txBox="1"/>
          <p:nvPr/>
        </p:nvSpPr>
        <p:spPr>
          <a:xfrm>
            <a:off x="6991252" y="2407737"/>
            <a:ext cx="2602679" cy="377924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 fontScale="92500" lnSpcReduction="10000"/>
          </a:bodyPr>
          <a:lstStyle/>
          <a:p>
            <a:pPr>
              <a:spcBef>
                <a:spcPct val="0"/>
              </a:spcBef>
            </a:pPr>
            <a:r>
              <a:rPr lang="zh-CN" altLang="en-US" sz="2000">
                <a:solidFill>
                  <a:schemeClr val="bg1"/>
                </a:solidFill>
                <a:cs typeface="+mn-ea"/>
                <a:sym typeface="+mn-lt"/>
              </a:rPr>
              <a:t>公筷公勺从下一餐开始</a:t>
            </a:r>
            <a:endParaRPr lang="en-US" altLang="zh-CN" sz="2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iSḻiḍè"/>
          <p:cNvSpPr txBox="1"/>
          <p:nvPr/>
        </p:nvSpPr>
        <p:spPr>
          <a:xfrm>
            <a:off x="6991253" y="2785660"/>
            <a:ext cx="2136970" cy="590931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>
                <a:solidFill>
                  <a:schemeClr val="bg1"/>
                </a:solidFill>
                <a:cs typeface="+mn-ea"/>
                <a:sym typeface="+mn-lt"/>
              </a:rPr>
              <a:t>Copy paste fonts. Choose the only option to retain text.</a:t>
            </a:r>
            <a:endParaRPr lang="zh-CN" altLang="en-US" sz="11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íšḷidê"/>
          <p:cNvSpPr txBox="1"/>
          <p:nvPr/>
        </p:nvSpPr>
        <p:spPr>
          <a:xfrm>
            <a:off x="3717489" y="3209082"/>
            <a:ext cx="2136970" cy="377924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zh-CN" altLang="en-US" sz="2000">
                <a:solidFill>
                  <a:schemeClr val="bg1"/>
                </a:solidFill>
                <a:cs typeface="+mn-ea"/>
                <a:sym typeface="+mn-lt"/>
              </a:rPr>
              <a:t>私筷共餐的危害</a:t>
            </a:r>
            <a:endParaRPr lang="en-US" altLang="zh-CN" sz="2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iSḻiḍè"/>
          <p:cNvSpPr txBox="1"/>
          <p:nvPr/>
        </p:nvSpPr>
        <p:spPr>
          <a:xfrm>
            <a:off x="3717489" y="3587005"/>
            <a:ext cx="2136970" cy="590931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>
                <a:solidFill>
                  <a:schemeClr val="bg1"/>
                </a:solidFill>
                <a:cs typeface="+mn-ea"/>
                <a:sym typeface="+mn-lt"/>
              </a:rPr>
              <a:t>Copy paste fonts. Choose the only option to retain text.</a:t>
            </a:r>
            <a:endParaRPr lang="zh-CN" altLang="en-US" sz="11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íšḷidê"/>
          <p:cNvSpPr txBox="1"/>
          <p:nvPr/>
        </p:nvSpPr>
        <p:spPr>
          <a:xfrm>
            <a:off x="6991253" y="3983263"/>
            <a:ext cx="2136970" cy="377924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zh-CN" altLang="en-US" sz="200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  <a:endParaRPr lang="en-US" altLang="zh-CN" sz="2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iSḻiḍè"/>
          <p:cNvSpPr txBox="1"/>
          <p:nvPr/>
        </p:nvSpPr>
        <p:spPr>
          <a:xfrm>
            <a:off x="6991253" y="4361186"/>
            <a:ext cx="2136970" cy="590931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>
                <a:solidFill>
                  <a:schemeClr val="bg1"/>
                </a:solidFill>
                <a:cs typeface="+mn-ea"/>
                <a:sym typeface="+mn-lt"/>
              </a:rPr>
              <a:t>Copy paste fonts. Choose the only option to retain text.</a:t>
            </a:r>
            <a:endParaRPr lang="zh-CN" altLang="en-US" sz="110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25" name="直接连接符 24"/>
          <p:cNvCxnSpPr/>
          <p:nvPr/>
        </p:nvCxnSpPr>
        <p:spPr>
          <a:xfrm flipH="1">
            <a:off x="11445225" y="1275501"/>
            <a:ext cx="0" cy="15101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/>
          <p:cNvGrpSpPr/>
          <p:nvPr/>
        </p:nvGrpSpPr>
        <p:grpSpPr>
          <a:xfrm>
            <a:off x="11404749" y="3478142"/>
            <a:ext cx="219918" cy="1010242"/>
            <a:chOff x="11226114" y="5096656"/>
            <a:chExt cx="219918" cy="1010242"/>
          </a:xfrm>
        </p:grpSpPr>
        <p:sp>
          <p:nvSpPr>
            <p:cNvPr id="27" name="椭圆 26"/>
            <p:cNvSpPr/>
            <p:nvPr/>
          </p:nvSpPr>
          <p:spPr>
            <a:xfrm>
              <a:off x="11226114" y="5472271"/>
              <a:ext cx="219918" cy="2199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11226114" y="5096656"/>
              <a:ext cx="219918" cy="2199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11226114" y="5886980"/>
              <a:ext cx="219918" cy="2199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TextBox 9"/>
          <p:cNvSpPr txBox="1"/>
          <p:nvPr/>
        </p:nvSpPr>
        <p:spPr>
          <a:xfrm>
            <a:off x="1953091" y="5224444"/>
            <a:ext cx="3299301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4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CONTENTS</a:t>
            </a:r>
            <a:r>
              <a:rPr lang="id-ID" sz="44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.</a:t>
            </a:r>
          </a:p>
        </p:txBody>
      </p:sp>
      <p:sp>
        <p:nvSpPr>
          <p:cNvPr id="6" name="椭圆 5"/>
          <p:cNvSpPr/>
          <p:nvPr/>
        </p:nvSpPr>
        <p:spPr>
          <a:xfrm>
            <a:off x="3147695" y="1842770"/>
            <a:ext cx="415925" cy="415925"/>
          </a:xfrm>
          <a:prstGeom prst="ellipse">
            <a:avLst/>
          </a:prstGeom>
          <a:gradFill>
            <a:gsLst>
              <a:gs pos="0">
                <a:srgbClr val="FAC2A7"/>
              </a:gs>
              <a:gs pos="63000">
                <a:srgbClr val="9C6D4F"/>
              </a:gs>
            </a:gsLst>
            <a:lin ang="2700000" scaled="0"/>
          </a:gradFill>
          <a:ln>
            <a:noFill/>
          </a:ln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147695" y="3281680"/>
            <a:ext cx="415925" cy="415925"/>
          </a:xfrm>
          <a:prstGeom prst="ellipse">
            <a:avLst/>
          </a:prstGeom>
          <a:gradFill>
            <a:gsLst>
              <a:gs pos="0">
                <a:srgbClr val="FAC2A7"/>
              </a:gs>
              <a:gs pos="63000">
                <a:srgbClr val="9C6D4F"/>
              </a:gs>
            </a:gsLst>
            <a:lin ang="2700000" scaled="0"/>
          </a:gradFill>
          <a:ln>
            <a:noFill/>
          </a:ln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423025" y="2602865"/>
            <a:ext cx="415925" cy="415925"/>
          </a:xfrm>
          <a:prstGeom prst="ellipse">
            <a:avLst/>
          </a:prstGeom>
          <a:gradFill>
            <a:gsLst>
              <a:gs pos="0">
                <a:srgbClr val="FAC2A7"/>
              </a:gs>
              <a:gs pos="63000">
                <a:srgbClr val="9C6D4F"/>
              </a:gs>
            </a:gsLst>
            <a:lin ang="2700000" scaled="0"/>
          </a:gradFill>
          <a:ln>
            <a:noFill/>
          </a:ln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6423025" y="4041775"/>
            <a:ext cx="415925" cy="415925"/>
          </a:xfrm>
          <a:prstGeom prst="ellipse">
            <a:avLst/>
          </a:prstGeom>
          <a:gradFill>
            <a:gsLst>
              <a:gs pos="0">
                <a:srgbClr val="FAC2A7"/>
              </a:gs>
              <a:gs pos="63000">
                <a:srgbClr val="9C6D4F"/>
              </a:gs>
            </a:gsLst>
            <a:lin ang="2700000" scaled="0"/>
          </a:gradFill>
          <a:ln>
            <a:noFill/>
          </a:ln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7" grpId="0"/>
      <p:bldP spid="8" grpId="0"/>
      <p:bldP spid="10" grpId="0"/>
      <p:bldP spid="11" grpId="0"/>
      <p:bldP spid="19" grpId="0"/>
      <p:bldP spid="20" grpId="0"/>
      <p:bldP spid="22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/>
          <p:cNvSpPr txBox="1"/>
          <p:nvPr>
            <p:custDataLst>
              <p:tags r:id="rId1"/>
            </p:custDataLst>
          </p:nvPr>
        </p:nvSpPr>
        <p:spPr>
          <a:xfrm>
            <a:off x="1117600" y="3742750"/>
            <a:ext cx="9550400" cy="2196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1865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微软雅黑"/>
                <a:cs typeface="+mn-ea"/>
                <a:sym typeface="+mn-lt"/>
              </a:rPr>
              <a:t>养成使用公筷公勺和消毒餐具的健康习惯，各取所食。在来人接待和朋友聚会等集体用餐时主人要主动提供公筷公勺。 我们倡议，广大市民和游客人人身体力行、以身示范，做“公筷行动”的落实者。向身边亲朋好友宣传使用公筷公勺，影响身边越来越多的人形成使用公筷公勺的意识和习惯。 多一双公筷，多一份健康。让我们从现在做起，从自身做起，养成使用公筷公勺的良好习惯。 一双公筷，健康常在！ </a:t>
            </a:r>
          </a:p>
        </p:txBody>
      </p:sp>
      <p:sp>
        <p:nvSpPr>
          <p:cNvPr id="5" name="PA-矩形 12"/>
          <p:cNvSpPr/>
          <p:nvPr>
            <p:custDataLst>
              <p:tags r:id="rId2"/>
            </p:custDataLst>
          </p:nvPr>
        </p:nvSpPr>
        <p:spPr>
          <a:xfrm>
            <a:off x="5137586" y="1701800"/>
            <a:ext cx="5428815" cy="1936648"/>
          </a:xfrm>
          <a:prstGeom prst="rect">
            <a:avLst/>
          </a:prstGeom>
          <a:solidFill>
            <a:srgbClr val="9C6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" name="PA-文本框 13"/>
          <p:cNvSpPr txBox="1"/>
          <p:nvPr>
            <p:custDataLst>
              <p:tags r:id="rId3"/>
            </p:custDataLst>
          </p:nvPr>
        </p:nvSpPr>
        <p:spPr>
          <a:xfrm>
            <a:off x="5358954" y="2117804"/>
            <a:ext cx="5207447" cy="101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2135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rPr>
              <a:t>文明用餐新风范，分餐分筷不分爱“筷“来加入我们的公筷行动吧</a:t>
            </a:r>
          </a:p>
        </p:txBody>
      </p:sp>
      <p:pic>
        <p:nvPicPr>
          <p:cNvPr id="7" name="PA-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0800" y="1701801"/>
            <a:ext cx="3556000" cy="188639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62859" y="251194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zh-CN" altLang="en-US" sz="2400">
                <a:solidFill>
                  <a:schemeClr val="bg1"/>
                </a:solidFill>
                <a:latin typeface="Arial"/>
                <a:ea typeface="微软雅黑"/>
              </a:rPr>
              <a:t>公筷公勺从下一餐开始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31"/>
          <p:cNvSpPr/>
          <p:nvPr/>
        </p:nvSpPr>
        <p:spPr>
          <a:xfrm rot="8100000">
            <a:off x="7840972" y="5078650"/>
            <a:ext cx="1392537" cy="1392537"/>
          </a:xfrm>
          <a:custGeom>
            <a:avLst/>
            <a:gdLst>
              <a:gd name="connsiteX0" fmla="*/ 2777438 w 7074569"/>
              <a:gd name="connsiteY0" fmla="*/ 6759831 h 7074569"/>
              <a:gd name="connsiteX1" fmla="*/ 2462700 w 7074569"/>
              <a:gd name="connsiteY1" fmla="*/ 5999985 h 7074569"/>
              <a:gd name="connsiteX2" fmla="*/ 2462699 w 7074569"/>
              <a:gd name="connsiteY2" fmla="*/ 4611870 h 7074569"/>
              <a:gd name="connsiteX3" fmla="*/ 1074586 w 7074569"/>
              <a:gd name="connsiteY3" fmla="*/ 4611870 h 7074569"/>
              <a:gd name="connsiteX4" fmla="*/ 0 w 7074569"/>
              <a:gd name="connsiteY4" fmla="*/ 3537284 h 7074569"/>
              <a:gd name="connsiteX5" fmla="*/ 1074585 w 7074569"/>
              <a:gd name="connsiteY5" fmla="*/ 2462699 h 7074569"/>
              <a:gd name="connsiteX6" fmla="*/ 2462700 w 7074569"/>
              <a:gd name="connsiteY6" fmla="*/ 2462700 h 7074569"/>
              <a:gd name="connsiteX7" fmla="*/ 2462699 w 7074569"/>
              <a:gd name="connsiteY7" fmla="*/ 1074585 h 7074569"/>
              <a:gd name="connsiteX8" fmla="*/ 3537284 w 7074569"/>
              <a:gd name="connsiteY8" fmla="*/ 0 h 7074569"/>
              <a:gd name="connsiteX9" fmla="*/ 4611870 w 7074569"/>
              <a:gd name="connsiteY9" fmla="*/ 1074586 h 7074569"/>
              <a:gd name="connsiteX10" fmla="*/ 4611869 w 7074569"/>
              <a:gd name="connsiteY10" fmla="*/ 2462699 h 7074569"/>
              <a:gd name="connsiteX11" fmla="*/ 5999984 w 7074569"/>
              <a:gd name="connsiteY11" fmla="*/ 2462700 h 7074569"/>
              <a:gd name="connsiteX12" fmla="*/ 7074569 w 7074569"/>
              <a:gd name="connsiteY12" fmla="*/ 3537285 h 7074569"/>
              <a:gd name="connsiteX13" fmla="*/ 5999984 w 7074569"/>
              <a:gd name="connsiteY13" fmla="*/ 4611870 h 7074569"/>
              <a:gd name="connsiteX14" fmla="*/ 4611869 w 7074569"/>
              <a:gd name="connsiteY14" fmla="*/ 4611870 h 7074569"/>
              <a:gd name="connsiteX15" fmla="*/ 4611869 w 7074569"/>
              <a:gd name="connsiteY15" fmla="*/ 5999984 h 7074569"/>
              <a:gd name="connsiteX16" fmla="*/ 3537284 w 7074569"/>
              <a:gd name="connsiteY16" fmla="*/ 7074569 h 7074569"/>
              <a:gd name="connsiteX17" fmla="*/ 2777438 w 7074569"/>
              <a:gd name="connsiteY17" fmla="*/ 6759831 h 707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074569" h="7074569">
                <a:moveTo>
                  <a:pt x="2777438" y="6759831"/>
                </a:moveTo>
                <a:cubicBezTo>
                  <a:pt x="2582977" y="6565369"/>
                  <a:pt x="2462700" y="6296723"/>
                  <a:pt x="2462700" y="5999985"/>
                </a:cubicBezTo>
                <a:lnTo>
                  <a:pt x="2462699" y="4611870"/>
                </a:lnTo>
                <a:lnTo>
                  <a:pt x="1074586" y="4611870"/>
                </a:lnTo>
                <a:cubicBezTo>
                  <a:pt x="481108" y="4611870"/>
                  <a:pt x="0" y="4130762"/>
                  <a:pt x="0" y="3537284"/>
                </a:cubicBezTo>
                <a:cubicBezTo>
                  <a:pt x="1" y="2943809"/>
                  <a:pt x="481109" y="2462701"/>
                  <a:pt x="1074585" y="2462699"/>
                </a:cubicBezTo>
                <a:lnTo>
                  <a:pt x="2462700" y="2462700"/>
                </a:lnTo>
                <a:lnTo>
                  <a:pt x="2462699" y="1074585"/>
                </a:lnTo>
                <a:cubicBezTo>
                  <a:pt x="2462700" y="481109"/>
                  <a:pt x="2943808" y="1"/>
                  <a:pt x="3537284" y="0"/>
                </a:cubicBezTo>
                <a:cubicBezTo>
                  <a:pt x="4130761" y="1"/>
                  <a:pt x="4611869" y="481109"/>
                  <a:pt x="4611870" y="1074586"/>
                </a:cubicBezTo>
                <a:lnTo>
                  <a:pt x="4611869" y="2462699"/>
                </a:lnTo>
                <a:lnTo>
                  <a:pt x="5999984" y="2462700"/>
                </a:lnTo>
                <a:cubicBezTo>
                  <a:pt x="6593460" y="2462700"/>
                  <a:pt x="7074569" y="2943809"/>
                  <a:pt x="7074569" y="3537285"/>
                </a:cubicBezTo>
                <a:cubicBezTo>
                  <a:pt x="7074569" y="4130762"/>
                  <a:pt x="6593461" y="4611870"/>
                  <a:pt x="5999984" y="4611870"/>
                </a:cubicBezTo>
                <a:lnTo>
                  <a:pt x="4611869" y="4611870"/>
                </a:lnTo>
                <a:lnTo>
                  <a:pt x="4611869" y="5999984"/>
                </a:lnTo>
                <a:cubicBezTo>
                  <a:pt x="4611869" y="6593462"/>
                  <a:pt x="4130762" y="7074570"/>
                  <a:pt x="3537284" y="7074569"/>
                </a:cubicBezTo>
                <a:cubicBezTo>
                  <a:pt x="3240546" y="7074569"/>
                  <a:pt x="2971900" y="6954292"/>
                  <a:pt x="2777438" y="6759831"/>
                </a:cubicBezTo>
                <a:close/>
              </a:path>
            </a:pathLst>
          </a:custGeom>
          <a:solidFill>
            <a:srgbClr val="352D3A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19050" tIns="19050" rIns="19050" bIns="1905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Полилиния 37"/>
          <p:cNvSpPr/>
          <p:nvPr/>
        </p:nvSpPr>
        <p:spPr>
          <a:xfrm rot="8100000">
            <a:off x="3934344" y="4598967"/>
            <a:ext cx="1559344" cy="1559345"/>
          </a:xfrm>
          <a:custGeom>
            <a:avLst/>
            <a:gdLst>
              <a:gd name="connsiteX0" fmla="*/ 2777438 w 7074569"/>
              <a:gd name="connsiteY0" fmla="*/ 6759831 h 7074569"/>
              <a:gd name="connsiteX1" fmla="*/ 2462700 w 7074569"/>
              <a:gd name="connsiteY1" fmla="*/ 5999985 h 7074569"/>
              <a:gd name="connsiteX2" fmla="*/ 2462699 w 7074569"/>
              <a:gd name="connsiteY2" fmla="*/ 4611870 h 7074569"/>
              <a:gd name="connsiteX3" fmla="*/ 1074586 w 7074569"/>
              <a:gd name="connsiteY3" fmla="*/ 4611870 h 7074569"/>
              <a:gd name="connsiteX4" fmla="*/ 0 w 7074569"/>
              <a:gd name="connsiteY4" fmla="*/ 3537284 h 7074569"/>
              <a:gd name="connsiteX5" fmla="*/ 1074585 w 7074569"/>
              <a:gd name="connsiteY5" fmla="*/ 2462699 h 7074569"/>
              <a:gd name="connsiteX6" fmla="*/ 2462700 w 7074569"/>
              <a:gd name="connsiteY6" fmla="*/ 2462700 h 7074569"/>
              <a:gd name="connsiteX7" fmla="*/ 2462699 w 7074569"/>
              <a:gd name="connsiteY7" fmla="*/ 1074585 h 7074569"/>
              <a:gd name="connsiteX8" fmla="*/ 3537284 w 7074569"/>
              <a:gd name="connsiteY8" fmla="*/ 0 h 7074569"/>
              <a:gd name="connsiteX9" fmla="*/ 4611870 w 7074569"/>
              <a:gd name="connsiteY9" fmla="*/ 1074586 h 7074569"/>
              <a:gd name="connsiteX10" fmla="*/ 4611869 w 7074569"/>
              <a:gd name="connsiteY10" fmla="*/ 2462699 h 7074569"/>
              <a:gd name="connsiteX11" fmla="*/ 5999984 w 7074569"/>
              <a:gd name="connsiteY11" fmla="*/ 2462700 h 7074569"/>
              <a:gd name="connsiteX12" fmla="*/ 7074569 w 7074569"/>
              <a:gd name="connsiteY12" fmla="*/ 3537285 h 7074569"/>
              <a:gd name="connsiteX13" fmla="*/ 5999984 w 7074569"/>
              <a:gd name="connsiteY13" fmla="*/ 4611870 h 7074569"/>
              <a:gd name="connsiteX14" fmla="*/ 4611869 w 7074569"/>
              <a:gd name="connsiteY14" fmla="*/ 4611870 h 7074569"/>
              <a:gd name="connsiteX15" fmla="*/ 4611869 w 7074569"/>
              <a:gd name="connsiteY15" fmla="*/ 5999984 h 7074569"/>
              <a:gd name="connsiteX16" fmla="*/ 3537284 w 7074569"/>
              <a:gd name="connsiteY16" fmla="*/ 7074569 h 7074569"/>
              <a:gd name="connsiteX17" fmla="*/ 2777438 w 7074569"/>
              <a:gd name="connsiteY17" fmla="*/ 6759831 h 707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074569" h="7074569">
                <a:moveTo>
                  <a:pt x="2777438" y="6759831"/>
                </a:moveTo>
                <a:cubicBezTo>
                  <a:pt x="2582977" y="6565369"/>
                  <a:pt x="2462700" y="6296723"/>
                  <a:pt x="2462700" y="5999985"/>
                </a:cubicBezTo>
                <a:lnTo>
                  <a:pt x="2462699" y="4611870"/>
                </a:lnTo>
                <a:lnTo>
                  <a:pt x="1074586" y="4611870"/>
                </a:lnTo>
                <a:cubicBezTo>
                  <a:pt x="481108" y="4611870"/>
                  <a:pt x="0" y="4130762"/>
                  <a:pt x="0" y="3537284"/>
                </a:cubicBezTo>
                <a:cubicBezTo>
                  <a:pt x="1" y="2943809"/>
                  <a:pt x="481109" y="2462701"/>
                  <a:pt x="1074585" y="2462699"/>
                </a:cubicBezTo>
                <a:lnTo>
                  <a:pt x="2462700" y="2462700"/>
                </a:lnTo>
                <a:lnTo>
                  <a:pt x="2462699" y="1074585"/>
                </a:lnTo>
                <a:cubicBezTo>
                  <a:pt x="2462700" y="481109"/>
                  <a:pt x="2943808" y="1"/>
                  <a:pt x="3537284" y="0"/>
                </a:cubicBezTo>
                <a:cubicBezTo>
                  <a:pt x="4130761" y="1"/>
                  <a:pt x="4611869" y="481109"/>
                  <a:pt x="4611870" y="1074586"/>
                </a:cubicBezTo>
                <a:lnTo>
                  <a:pt x="4611869" y="2462699"/>
                </a:lnTo>
                <a:lnTo>
                  <a:pt x="5999984" y="2462700"/>
                </a:lnTo>
                <a:cubicBezTo>
                  <a:pt x="6593460" y="2462700"/>
                  <a:pt x="7074569" y="2943809"/>
                  <a:pt x="7074569" y="3537285"/>
                </a:cubicBezTo>
                <a:cubicBezTo>
                  <a:pt x="7074569" y="4130762"/>
                  <a:pt x="6593461" y="4611870"/>
                  <a:pt x="5999984" y="4611870"/>
                </a:cubicBezTo>
                <a:lnTo>
                  <a:pt x="4611869" y="4611870"/>
                </a:lnTo>
                <a:lnTo>
                  <a:pt x="4611869" y="5999984"/>
                </a:lnTo>
                <a:cubicBezTo>
                  <a:pt x="4611869" y="6593462"/>
                  <a:pt x="4130762" y="7074570"/>
                  <a:pt x="3537284" y="7074569"/>
                </a:cubicBezTo>
                <a:cubicBezTo>
                  <a:pt x="3240546" y="7074569"/>
                  <a:pt x="2971900" y="6954292"/>
                  <a:pt x="2777438" y="6759831"/>
                </a:cubicBezTo>
                <a:close/>
              </a:path>
            </a:pathLst>
          </a:custGeom>
          <a:solidFill>
            <a:srgbClr val="352D3A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19050" tIns="19050" rIns="19050" bIns="1905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Полилиния 28"/>
          <p:cNvSpPr/>
          <p:nvPr/>
        </p:nvSpPr>
        <p:spPr>
          <a:xfrm rot="8100000">
            <a:off x="6909111" y="232567"/>
            <a:ext cx="520347" cy="520347"/>
          </a:xfrm>
          <a:custGeom>
            <a:avLst/>
            <a:gdLst>
              <a:gd name="connsiteX0" fmla="*/ 2777438 w 7074569"/>
              <a:gd name="connsiteY0" fmla="*/ 6759831 h 7074569"/>
              <a:gd name="connsiteX1" fmla="*/ 2462700 w 7074569"/>
              <a:gd name="connsiteY1" fmla="*/ 5999985 h 7074569"/>
              <a:gd name="connsiteX2" fmla="*/ 2462699 w 7074569"/>
              <a:gd name="connsiteY2" fmla="*/ 4611870 h 7074569"/>
              <a:gd name="connsiteX3" fmla="*/ 1074586 w 7074569"/>
              <a:gd name="connsiteY3" fmla="*/ 4611870 h 7074569"/>
              <a:gd name="connsiteX4" fmla="*/ 0 w 7074569"/>
              <a:gd name="connsiteY4" fmla="*/ 3537284 h 7074569"/>
              <a:gd name="connsiteX5" fmla="*/ 1074585 w 7074569"/>
              <a:gd name="connsiteY5" fmla="*/ 2462699 h 7074569"/>
              <a:gd name="connsiteX6" fmla="*/ 2462700 w 7074569"/>
              <a:gd name="connsiteY6" fmla="*/ 2462700 h 7074569"/>
              <a:gd name="connsiteX7" fmla="*/ 2462699 w 7074569"/>
              <a:gd name="connsiteY7" fmla="*/ 1074585 h 7074569"/>
              <a:gd name="connsiteX8" fmla="*/ 3537284 w 7074569"/>
              <a:gd name="connsiteY8" fmla="*/ 0 h 7074569"/>
              <a:gd name="connsiteX9" fmla="*/ 4611870 w 7074569"/>
              <a:gd name="connsiteY9" fmla="*/ 1074586 h 7074569"/>
              <a:gd name="connsiteX10" fmla="*/ 4611869 w 7074569"/>
              <a:gd name="connsiteY10" fmla="*/ 2462699 h 7074569"/>
              <a:gd name="connsiteX11" fmla="*/ 5999984 w 7074569"/>
              <a:gd name="connsiteY11" fmla="*/ 2462700 h 7074569"/>
              <a:gd name="connsiteX12" fmla="*/ 7074569 w 7074569"/>
              <a:gd name="connsiteY12" fmla="*/ 3537285 h 7074569"/>
              <a:gd name="connsiteX13" fmla="*/ 5999984 w 7074569"/>
              <a:gd name="connsiteY13" fmla="*/ 4611870 h 7074569"/>
              <a:gd name="connsiteX14" fmla="*/ 4611869 w 7074569"/>
              <a:gd name="connsiteY14" fmla="*/ 4611870 h 7074569"/>
              <a:gd name="connsiteX15" fmla="*/ 4611869 w 7074569"/>
              <a:gd name="connsiteY15" fmla="*/ 5999984 h 7074569"/>
              <a:gd name="connsiteX16" fmla="*/ 3537284 w 7074569"/>
              <a:gd name="connsiteY16" fmla="*/ 7074569 h 7074569"/>
              <a:gd name="connsiteX17" fmla="*/ 2777438 w 7074569"/>
              <a:gd name="connsiteY17" fmla="*/ 6759831 h 707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074569" h="7074569">
                <a:moveTo>
                  <a:pt x="2777438" y="6759831"/>
                </a:moveTo>
                <a:cubicBezTo>
                  <a:pt x="2582977" y="6565369"/>
                  <a:pt x="2462700" y="6296723"/>
                  <a:pt x="2462700" y="5999985"/>
                </a:cubicBezTo>
                <a:lnTo>
                  <a:pt x="2462699" y="4611870"/>
                </a:lnTo>
                <a:lnTo>
                  <a:pt x="1074586" y="4611870"/>
                </a:lnTo>
                <a:cubicBezTo>
                  <a:pt x="481108" y="4611870"/>
                  <a:pt x="0" y="4130762"/>
                  <a:pt x="0" y="3537284"/>
                </a:cubicBezTo>
                <a:cubicBezTo>
                  <a:pt x="1" y="2943809"/>
                  <a:pt x="481109" y="2462701"/>
                  <a:pt x="1074585" y="2462699"/>
                </a:cubicBezTo>
                <a:lnTo>
                  <a:pt x="2462700" y="2462700"/>
                </a:lnTo>
                <a:lnTo>
                  <a:pt x="2462699" y="1074585"/>
                </a:lnTo>
                <a:cubicBezTo>
                  <a:pt x="2462700" y="481109"/>
                  <a:pt x="2943808" y="1"/>
                  <a:pt x="3537284" y="0"/>
                </a:cubicBezTo>
                <a:cubicBezTo>
                  <a:pt x="4130761" y="1"/>
                  <a:pt x="4611869" y="481109"/>
                  <a:pt x="4611870" y="1074586"/>
                </a:cubicBezTo>
                <a:lnTo>
                  <a:pt x="4611869" y="2462699"/>
                </a:lnTo>
                <a:lnTo>
                  <a:pt x="5999984" y="2462700"/>
                </a:lnTo>
                <a:cubicBezTo>
                  <a:pt x="6593460" y="2462700"/>
                  <a:pt x="7074569" y="2943809"/>
                  <a:pt x="7074569" y="3537285"/>
                </a:cubicBezTo>
                <a:cubicBezTo>
                  <a:pt x="7074569" y="4130762"/>
                  <a:pt x="6593461" y="4611870"/>
                  <a:pt x="5999984" y="4611870"/>
                </a:cubicBezTo>
                <a:lnTo>
                  <a:pt x="4611869" y="4611870"/>
                </a:lnTo>
                <a:lnTo>
                  <a:pt x="4611869" y="5999984"/>
                </a:lnTo>
                <a:cubicBezTo>
                  <a:pt x="4611869" y="6593462"/>
                  <a:pt x="4130762" y="7074570"/>
                  <a:pt x="3537284" y="7074569"/>
                </a:cubicBezTo>
                <a:cubicBezTo>
                  <a:pt x="3240546" y="7074569"/>
                  <a:pt x="2971900" y="6954292"/>
                  <a:pt x="2777438" y="6759831"/>
                </a:cubicBezTo>
                <a:close/>
              </a:path>
            </a:pathLst>
          </a:custGeom>
          <a:solidFill>
            <a:srgbClr val="352D3A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19050" tIns="19050" rIns="19050" bIns="1905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圆: 空心 4"/>
          <p:cNvSpPr/>
          <p:nvPr/>
        </p:nvSpPr>
        <p:spPr>
          <a:xfrm>
            <a:off x="1083310" y="-1583690"/>
            <a:ext cx="10025380" cy="10025380"/>
          </a:xfrm>
          <a:prstGeom prst="donut">
            <a:avLst>
              <a:gd name="adj" fmla="val 12924"/>
            </a:avLst>
          </a:prstGeom>
          <a:gradFill>
            <a:gsLst>
              <a:gs pos="0">
                <a:srgbClr val="FAC2A7"/>
              </a:gs>
              <a:gs pos="63000">
                <a:srgbClr val="9C6D4F"/>
              </a:gs>
            </a:gsLst>
            <a:lin ang="2700000" scaled="0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017010" y="1357630"/>
            <a:ext cx="4158615" cy="4158615"/>
          </a:xfrm>
          <a:prstGeom prst="ellipse">
            <a:avLst/>
          </a:prstGeom>
          <a:gradFill>
            <a:gsLst>
              <a:gs pos="0">
                <a:srgbClr val="FAC2A7"/>
              </a:gs>
              <a:gs pos="63000">
                <a:srgbClr val="9C6D4F"/>
              </a:gs>
            </a:gsLst>
            <a:lin ang="2700000" scaled="0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835698" y="3129458"/>
            <a:ext cx="452060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800" i="0" u="none" strike="noStrike" kern="1200" cap="none" spc="60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中国的筷子文化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4729902" y="2086803"/>
            <a:ext cx="2945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i="0" u="none" strike="noStrike" kern="1200" cap="none" spc="60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PART 01</a:t>
            </a:r>
          </a:p>
        </p:txBody>
      </p:sp>
      <p:sp>
        <p:nvSpPr>
          <p:cNvPr id="36" name="矩形 35"/>
          <p:cNvSpPr/>
          <p:nvPr/>
        </p:nvSpPr>
        <p:spPr>
          <a:xfrm>
            <a:off x="4431909" y="3835594"/>
            <a:ext cx="3541543" cy="664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en-US" altLang="en-US" sz="1000" dirty="0">
                <a:solidFill>
                  <a:schemeClr val="bg1"/>
                </a:solidFill>
                <a:cs typeface="+mn-ea"/>
                <a:sym typeface="+mn-lt"/>
              </a:rPr>
              <a:t>Input the title </a:t>
            </a:r>
            <a:r>
              <a:rPr lang="en-US" altLang="en-US" sz="1000" dirty="0" err="1">
                <a:solidFill>
                  <a:schemeClr val="bg1"/>
                </a:solidFill>
                <a:cs typeface="+mn-ea"/>
                <a:sym typeface="+mn-lt"/>
              </a:rPr>
              <a:t>contentInput</a:t>
            </a:r>
            <a:r>
              <a:rPr lang="en-US" altLang="en-US" sz="1000" dirty="0">
                <a:solidFill>
                  <a:schemeClr val="bg1"/>
                </a:solidFill>
                <a:cs typeface="+mn-ea"/>
                <a:sym typeface="+mn-lt"/>
              </a:rPr>
              <a:t> the title </a:t>
            </a:r>
            <a:r>
              <a:rPr lang="en-US" altLang="en-US" sz="1000" dirty="0" err="1">
                <a:solidFill>
                  <a:schemeClr val="bg1"/>
                </a:solidFill>
                <a:cs typeface="+mn-ea"/>
                <a:sym typeface="+mn-lt"/>
              </a:rPr>
              <a:t>contentInput</a:t>
            </a:r>
            <a:r>
              <a:rPr lang="en-US" altLang="en-US" sz="1000" dirty="0">
                <a:solidFill>
                  <a:schemeClr val="bg1"/>
                </a:solidFill>
                <a:cs typeface="+mn-ea"/>
                <a:sym typeface="+mn-lt"/>
              </a:rPr>
              <a:t> the title </a:t>
            </a:r>
            <a:r>
              <a:rPr lang="en-US" altLang="en-US" sz="1000" dirty="0" err="1">
                <a:solidFill>
                  <a:schemeClr val="bg1"/>
                </a:solidFill>
                <a:cs typeface="+mn-ea"/>
                <a:sym typeface="+mn-lt"/>
              </a:rPr>
              <a:t>contentInput</a:t>
            </a:r>
            <a:r>
              <a:rPr lang="en-US" altLang="en-US" sz="1000" dirty="0">
                <a:solidFill>
                  <a:schemeClr val="bg1"/>
                </a:solidFill>
                <a:cs typeface="+mn-ea"/>
                <a:sym typeface="+mn-lt"/>
              </a:rPr>
              <a:t> the title </a:t>
            </a:r>
            <a:r>
              <a:rPr lang="en-US" altLang="en-US" sz="1000" dirty="0" err="1">
                <a:solidFill>
                  <a:schemeClr val="bg1"/>
                </a:solidFill>
                <a:cs typeface="+mn-ea"/>
                <a:sym typeface="+mn-lt"/>
              </a:rPr>
              <a:t>contentInput</a:t>
            </a:r>
            <a:r>
              <a:rPr lang="en-US" altLang="en-US" sz="10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en-US" altLang="en-US" sz="1000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-文本框 19"/>
          <p:cNvSpPr txBox="1"/>
          <p:nvPr>
            <p:custDataLst>
              <p:tags r:id="rId1"/>
            </p:custDataLst>
          </p:nvPr>
        </p:nvSpPr>
        <p:spPr>
          <a:xfrm>
            <a:off x="3258941" y="1258945"/>
            <a:ext cx="3970980" cy="74315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3200" b="1" dirty="0">
                <a:solidFill>
                  <a:srgbClr val="6A3611"/>
                </a:solidFill>
                <a:latin typeface="Arial"/>
                <a:ea typeface="微软雅黑"/>
                <a:cs typeface="+mn-ea"/>
                <a:sym typeface="+mn-lt"/>
              </a:rPr>
              <a:t>强调用餐应使用公筷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2079715"/>
            <a:ext cx="5486400" cy="3650565"/>
          </a:xfrm>
          <a:prstGeom prst="rect">
            <a:avLst/>
          </a:prstGeom>
        </p:spPr>
      </p:pic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7246723" y="1498600"/>
            <a:ext cx="3827677" cy="4470400"/>
          </a:xfrm>
          <a:prstGeom prst="rect">
            <a:avLst/>
          </a:prstGeom>
          <a:solidFill>
            <a:srgbClr val="9C6D4F"/>
          </a:solidFill>
          <a:ln>
            <a:noFill/>
          </a:ln>
        </p:spPr>
        <p:txBody>
          <a:bodyPr/>
          <a:lstStyle/>
          <a:p>
            <a:pPr defTabSz="914400">
              <a:defRPr/>
            </a:pPr>
            <a:endParaRPr lang="zh-CN" altLang="en-US" sz="2400">
              <a:solidFill>
                <a:prstClr val="black"/>
              </a:solidFill>
              <a:latin typeface="微软雅黑" panose="020B0503020204020204" charset="-122"/>
              <a:ea typeface="微软雅黑"/>
              <a:sym typeface="字魂35号-经典雅黑" panose="00000500000000000000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416801" y="1563745"/>
            <a:ext cx="3395372" cy="4111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prstClr val="white"/>
                </a:solidFill>
                <a:latin typeface="微软雅黑" panose="020B0503020204020204" charset="-122"/>
                <a:ea typeface="微软雅黑"/>
                <a:sym typeface="字魂35号-经典雅黑" panose="00000500000000000000" pitchFamily="2" charset="-122"/>
              </a:rPr>
              <a:t>新型冠状病毒感染的肺炎疫情暴发以来，戴口罩、勤洗手、少外出成为了全国人民的共识。然而，围桌共食、不用公筷的就餐方式也在危及人民的健康，给病毒传播提供了便捷的途径。公开报道资料显示，早在十多年前钟南山院士就呼吁过，在家庭中也要使用公筷。新冠肺炎疫情期间，钟南山院士向公众详解家庭卫生消毒重点时，也强调家庭用餐应使用公筷。</a:t>
            </a:r>
          </a:p>
        </p:txBody>
      </p:sp>
      <p:sp>
        <p:nvSpPr>
          <p:cNvPr id="6" name="矩形 5"/>
          <p:cNvSpPr/>
          <p:nvPr/>
        </p:nvSpPr>
        <p:spPr>
          <a:xfrm>
            <a:off x="662859" y="251194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zh-CN" altLang="en-US" sz="2400" dirty="0">
                <a:solidFill>
                  <a:schemeClr val="bg1"/>
                </a:solidFill>
                <a:latin typeface="Arial"/>
                <a:ea typeface="微软雅黑"/>
              </a:rPr>
              <a:t>中国的筷子文化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41033" y="1258945"/>
            <a:ext cx="1438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smtClean="0">
                <a:solidFill>
                  <a:srgbClr val="FFFFFF"/>
                </a:solidFill>
              </a:rPr>
              <a:t>https://www.PPT818.com/</a:t>
            </a:r>
            <a:endParaRPr lang="zh-CN" altLang="en-US" sz="9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833" y="1814529"/>
            <a:ext cx="4502033" cy="300135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188969" y="3485277"/>
            <a:ext cx="4392931" cy="2585324"/>
          </a:xfrm>
          <a:prstGeom prst="rect">
            <a:avLst/>
          </a:prstGeom>
          <a:solidFill>
            <a:srgbClr val="9C6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/>
              <a:sym typeface="字魂35号-经典雅黑" panose="00000500000000000000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620000" y="3485278"/>
            <a:ext cx="3759200" cy="2627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1865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sym typeface="字魂35号-经典雅黑" panose="00000500000000000000" pitchFamily="2" charset="-122"/>
              </a:rPr>
              <a:t>《</a:t>
            </a:r>
            <a:r>
              <a:rPr lang="zh-CN" altLang="en-US" sz="1865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sym typeface="字魂35号-经典雅黑" panose="00000500000000000000" pitchFamily="2" charset="-122"/>
              </a:rPr>
              <a:t>礼记</a:t>
            </a:r>
            <a:r>
              <a:rPr lang="en-US" altLang="zh-CN" sz="1865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sym typeface="字魂35号-经典雅黑" panose="00000500000000000000" pitchFamily="2" charset="-122"/>
              </a:rPr>
              <a:t>·</a:t>
            </a:r>
            <a:r>
              <a:rPr lang="zh-CN" altLang="en-US" sz="1865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sym typeface="字魂35号-经典雅黑" panose="00000500000000000000" pitchFamily="2" charset="-122"/>
              </a:rPr>
              <a:t>曲礼上</a:t>
            </a:r>
            <a:r>
              <a:rPr lang="en-US" altLang="zh-CN" sz="1865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sym typeface="字魂35号-经典雅黑" panose="00000500000000000000" pitchFamily="2" charset="-122"/>
              </a:rPr>
              <a:t>》</a:t>
            </a:r>
            <a:r>
              <a:rPr lang="zh-CN" altLang="en-US" sz="1865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sym typeface="字魂35号-经典雅黑" panose="00000500000000000000" pitchFamily="2" charset="-122"/>
              </a:rPr>
              <a:t>提及“羹之有菜者用梜”，</a:t>
            </a:r>
            <a:r>
              <a:rPr lang="en-US" altLang="zh-CN" sz="1865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sym typeface="字魂35号-经典雅黑" panose="00000500000000000000" pitchFamily="2" charset="-122"/>
              </a:rPr>
              <a:t>《</a:t>
            </a:r>
            <a:r>
              <a:rPr lang="zh-CN" altLang="en-US" sz="1865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sym typeface="字魂35号-经典雅黑" panose="00000500000000000000" pitchFamily="2" charset="-122"/>
              </a:rPr>
              <a:t>急救篇</a:t>
            </a:r>
            <a:r>
              <a:rPr lang="en-US" altLang="zh-CN" sz="1865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sym typeface="字魂35号-经典雅黑" panose="00000500000000000000" pitchFamily="2" charset="-122"/>
              </a:rPr>
              <a:t>》</a:t>
            </a:r>
            <a:r>
              <a:rPr lang="zh-CN" altLang="en-US" sz="1865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sym typeface="字魂35号-经典雅黑" panose="00000500000000000000" pitchFamily="2" charset="-122"/>
              </a:rPr>
              <a:t>说：“箸一名梜所以夹食也”，</a:t>
            </a:r>
            <a:r>
              <a:rPr lang="en-US" altLang="zh-CN" sz="1865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sym typeface="字魂35号-经典雅黑" panose="00000500000000000000" pitchFamily="2" charset="-122"/>
              </a:rPr>
              <a:t>《</a:t>
            </a:r>
            <a:r>
              <a:rPr lang="zh-CN" altLang="en-US" sz="1865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sym typeface="字魂35号-经典雅黑" panose="00000500000000000000" pitchFamily="2" charset="-122"/>
              </a:rPr>
              <a:t>礼记</a:t>
            </a:r>
            <a:r>
              <a:rPr lang="en-US" altLang="zh-CN" sz="1865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sym typeface="字魂35号-经典雅黑" panose="00000500000000000000" pitchFamily="2" charset="-122"/>
              </a:rPr>
              <a:t>》</a:t>
            </a:r>
            <a:r>
              <a:rPr lang="zh-CN" altLang="en-US" sz="1865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sym typeface="字魂35号-经典雅黑" panose="00000500000000000000" pitchFamily="2" charset="-122"/>
              </a:rPr>
              <a:t>郑玄注“梜犹箸也”。</a:t>
            </a:r>
            <a:r>
              <a:rPr lang="en-US" altLang="zh-CN" sz="1865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sym typeface="字魂35号-经典雅黑" panose="00000500000000000000" pitchFamily="2" charset="-122"/>
              </a:rPr>
              <a:t>《</a:t>
            </a:r>
            <a:r>
              <a:rPr lang="zh-CN" altLang="en-US" sz="1865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sym typeface="字魂35号-经典雅黑" panose="00000500000000000000" pitchFamily="2" charset="-122"/>
              </a:rPr>
              <a:t>云仙杂记</a:t>
            </a:r>
            <a:r>
              <a:rPr lang="en-US" altLang="zh-CN" sz="1865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sym typeface="字魂35号-经典雅黑" panose="00000500000000000000" pitchFamily="2" charset="-122"/>
              </a:rPr>
              <a:t>》</a:t>
            </a:r>
            <a:r>
              <a:rPr lang="zh-CN" altLang="en-US" sz="1865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sym typeface="字魂35号-经典雅黑" panose="00000500000000000000" pitchFamily="2" charset="-122"/>
              </a:rPr>
              <a:t>载：“向范待侍，有漆花盘科斗箸，鱼尾匙。</a:t>
            </a:r>
          </a:p>
        </p:txBody>
      </p:sp>
      <p:sp>
        <p:nvSpPr>
          <p:cNvPr id="7" name="矩形 6"/>
          <p:cNvSpPr/>
          <p:nvPr/>
        </p:nvSpPr>
        <p:spPr>
          <a:xfrm>
            <a:off x="3498216" y="3846530"/>
            <a:ext cx="3775075" cy="1895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1600" dirty="0">
                <a:solidFill>
                  <a:srgbClr val="FFFFFF"/>
                </a:solidFill>
                <a:latin typeface="微软雅黑" panose="020B0503020204020204" charset="-122"/>
                <a:ea typeface="微软雅黑"/>
                <a:sym typeface="字魂35号-经典雅黑" panose="00000500000000000000" pitchFamily="2" charset="-122"/>
              </a:rPr>
              <a:t>世界上常用餐具之一，中华饮食文化的标志之一，发明于中国，后传至朝鲜、日本、越南等汉字文化圈。筷子在先秦时代称为“梜”，汉代时已称“箸”，明代开始称“筷”。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994400" y="1871583"/>
            <a:ext cx="5588000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2665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sym typeface="字魂35号-经典雅黑" panose="00000500000000000000" pitchFamily="2" charset="-122"/>
              </a:rPr>
              <a:t>筷子，是指中国常用的饮食工具通常由竹、木、骨、瓷、象牙、金属塑料等材料制作。</a:t>
            </a:r>
          </a:p>
        </p:txBody>
      </p:sp>
      <p:sp>
        <p:nvSpPr>
          <p:cNvPr id="9" name="矩形 8"/>
          <p:cNvSpPr/>
          <p:nvPr/>
        </p:nvSpPr>
        <p:spPr>
          <a:xfrm>
            <a:off x="662859" y="251194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zh-CN" altLang="en-US" sz="2400">
                <a:solidFill>
                  <a:schemeClr val="bg1"/>
                </a:solidFill>
                <a:latin typeface="Arial"/>
                <a:ea typeface="微软雅黑"/>
              </a:rPr>
              <a:t>中国的筷子文化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1"/>
      <p:bldP spid="7" grpId="1"/>
      <p:bldP spid="8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0710" y="1750277"/>
            <a:ext cx="3162300" cy="2096036"/>
          </a:xfrm>
          <a:prstGeom prst="rect">
            <a:avLst/>
          </a:prstGeom>
        </p:spPr>
      </p:pic>
      <p:pic>
        <p:nvPicPr>
          <p:cNvPr id="4" name="图片占位符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0710" y="3999219"/>
            <a:ext cx="1623637" cy="1969781"/>
          </a:xfrm>
          <a:prstGeom prst="rect">
            <a:avLst/>
          </a:prstGeom>
        </p:spPr>
      </p:pic>
      <p:pic>
        <p:nvPicPr>
          <p:cNvPr id="5" name="图片占位符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6501" y="3999219"/>
            <a:ext cx="3374499" cy="1969781"/>
          </a:xfrm>
          <a:prstGeom prst="rect">
            <a:avLst/>
          </a:prstGeom>
        </p:spPr>
      </p:pic>
      <p:sp>
        <p:nvSpPr>
          <p:cNvPr id="6" name="文本框 5" descr="e7d195523061f1c031c703ae827a41d82d848b4543d3ea7289D8E8F86A53FC6163EC8A81A8A66F8C4722339FE4B4358C18D1CC4D5B5DBA40FE7B27962A37062774402BE64D77ED352C2DED658BBCE1926E34682D63BB5E7C00511D1D94FF01816D771A3139527167A1E6CB96225077A228CD38FA89F8441811D770B2AD06FEA969B6D4BA531CB8C4"/>
          <p:cNvSpPr txBox="1"/>
          <p:nvPr/>
        </p:nvSpPr>
        <p:spPr>
          <a:xfrm>
            <a:off x="1320800" y="1575621"/>
            <a:ext cx="4457755" cy="4028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200000"/>
              </a:lnSpc>
            </a:pPr>
            <a:r>
              <a:rPr lang="zh-CN" altLang="en-US" sz="1865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cs typeface="Roboto Condensed Light" charset="0"/>
                <a:sym typeface="Century Gothic" panose="020B0502020202020204" pitchFamily="34" charset="0"/>
              </a:rPr>
              <a:t>中国很早就已经使用餐具，用勺子的历史大概有</a:t>
            </a:r>
            <a:r>
              <a:rPr lang="en-US" altLang="zh-CN" sz="1865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cs typeface="Roboto Condensed Light" charset="0"/>
                <a:sym typeface="Century Gothic" panose="020B0502020202020204" pitchFamily="34" charset="0"/>
              </a:rPr>
              <a:t>8000</a:t>
            </a:r>
            <a:r>
              <a:rPr lang="zh-CN" altLang="en-US" sz="1865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cs typeface="Roboto Condensed Light" charset="0"/>
                <a:sym typeface="Century Gothic" panose="020B0502020202020204" pitchFamily="34" charset="0"/>
              </a:rPr>
              <a:t>年，用叉子的历史约</a:t>
            </a:r>
            <a:r>
              <a:rPr lang="en-US" altLang="zh-CN" sz="1865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cs typeface="Roboto Condensed Light" charset="0"/>
                <a:sym typeface="Century Gothic" panose="020B0502020202020204" pitchFamily="34" charset="0"/>
              </a:rPr>
              <a:t>4000</a:t>
            </a:r>
            <a:r>
              <a:rPr lang="zh-CN" altLang="en-US" sz="1865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cs typeface="Roboto Condensed Light" charset="0"/>
                <a:sym typeface="Century Gothic" panose="020B0502020202020204" pitchFamily="34" charset="0"/>
              </a:rPr>
              <a:t>年，用筷子的时间上限还不确定，但至少已有</a:t>
            </a:r>
            <a:r>
              <a:rPr lang="en-US" altLang="zh-CN" sz="1865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cs typeface="Roboto Condensed Light" charset="0"/>
                <a:sym typeface="Century Gothic" panose="020B0502020202020204" pitchFamily="34" charset="0"/>
              </a:rPr>
              <a:t>3000</a:t>
            </a:r>
            <a:r>
              <a:rPr lang="zh-CN" altLang="en-US" sz="1865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cs typeface="Roboto Condensed Light" charset="0"/>
                <a:sym typeface="Century Gothic" panose="020B0502020202020204" pitchFamily="34" charset="0"/>
              </a:rPr>
              <a:t>年历史，餐叉直到战国时仍在用，河南洛阳的战国墓葬曾出土捆成一捆的</a:t>
            </a:r>
            <a:r>
              <a:rPr lang="en-US" altLang="zh-CN" sz="1865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cs typeface="Roboto Condensed Light" charset="0"/>
                <a:sym typeface="Century Gothic" panose="020B0502020202020204" pitchFamily="34" charset="0"/>
              </a:rPr>
              <a:t>51</a:t>
            </a:r>
            <a:r>
              <a:rPr lang="zh-CN" altLang="en-US" sz="1865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cs typeface="Roboto Condensed Light" charset="0"/>
                <a:sym typeface="Century Gothic" panose="020B0502020202020204" pitchFamily="34" charset="0"/>
              </a:rPr>
              <a:t>枚餐叉。战国以后，餐叉可能被淘汰了，记载和实物较少出现。</a:t>
            </a:r>
          </a:p>
        </p:txBody>
      </p:sp>
      <p:sp>
        <p:nvSpPr>
          <p:cNvPr id="7" name="文本框 6" descr="e7d195523061f1c031c703ae827a41d82d848b4543d3ea7289D8E8F86A53FC6163EC8A81A8A66F8C4722339FE4B4358C18D1CC4D5B5DBA40FE7B27962A37062774402BE64D77ED352C2DED658BBCE1926E34682D63BB5E7C00511D1D94FF01816D771A3139527167A1E6CB96225077A228CD38FA89F8441811D770B2AD06FEA969B6D4BA531CB8C4"/>
          <p:cNvSpPr txBox="1"/>
          <p:nvPr/>
        </p:nvSpPr>
        <p:spPr>
          <a:xfrm>
            <a:off x="9359317" y="1685656"/>
            <a:ext cx="2168328" cy="2196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kumimoji="1" lang="zh-CN" altLang="en-US" sz="1865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华文细黑"/>
              </a:rPr>
              <a:t>勺子和筷子在先秦时的分工很明确</a:t>
            </a:r>
            <a:endParaRPr kumimoji="1" lang="en-US" altLang="zh-CN" sz="1865">
              <a:solidFill>
                <a:srgbClr val="000000"/>
              </a:solidFill>
              <a:latin typeface="微软雅黑" panose="020B0503020204020204" charset="-122"/>
              <a:ea typeface="微软雅黑"/>
              <a:cs typeface="华文细黑"/>
            </a:endParaRPr>
          </a:p>
          <a:p>
            <a:pPr defTabSz="1219200">
              <a:lnSpc>
                <a:spcPct val="150000"/>
              </a:lnSpc>
            </a:pPr>
            <a:r>
              <a:rPr kumimoji="1" lang="zh-CN" altLang="en-US" sz="1865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华文细黑"/>
              </a:rPr>
              <a:t>勺子用来吃饭，筷子用来吃羹里头的菜。</a:t>
            </a:r>
          </a:p>
        </p:txBody>
      </p:sp>
      <p:sp>
        <p:nvSpPr>
          <p:cNvPr id="8" name="矩形 7"/>
          <p:cNvSpPr/>
          <p:nvPr/>
        </p:nvSpPr>
        <p:spPr>
          <a:xfrm>
            <a:off x="662859" y="251194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zh-CN" altLang="en-US" sz="2400">
                <a:solidFill>
                  <a:schemeClr val="bg1"/>
                </a:solidFill>
                <a:latin typeface="Arial"/>
                <a:ea typeface="微软雅黑"/>
              </a:rPr>
              <a:t>中国的筷子文化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矩形 21"/>
          <p:cNvSpPr/>
          <p:nvPr>
            <p:custDataLst>
              <p:tags r:id="rId1"/>
            </p:custDataLst>
          </p:nvPr>
        </p:nvSpPr>
        <p:spPr>
          <a:xfrm>
            <a:off x="1016000" y="1497947"/>
            <a:ext cx="10464800" cy="6669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defTabSz="1219200"/>
            <a:r>
              <a:rPr lang="zh-CN" altLang="en-US" sz="1865">
                <a:solidFill>
                  <a:srgbClr val="6A3611"/>
                </a:solidFill>
                <a:latin typeface="Arial"/>
                <a:ea typeface="微软雅黑"/>
                <a:cs typeface="+mn-ea"/>
                <a:sym typeface="+mn-lt"/>
              </a:rPr>
              <a:t>什么才是真正的中国筷子！首先，筷子一头圆、一头方。圆的象征天。方的象征地，对应天圆地方这是中国人对世界基本原则的理解</a:t>
            </a:r>
          </a:p>
        </p:txBody>
      </p:sp>
      <p:grpSp>
        <p:nvGrpSpPr>
          <p:cNvPr id="5" name="PA_组合 22"/>
          <p:cNvGrpSpPr/>
          <p:nvPr>
            <p:custDataLst>
              <p:tags r:id="rId2"/>
            </p:custDataLst>
          </p:nvPr>
        </p:nvGrpSpPr>
        <p:grpSpPr>
          <a:xfrm>
            <a:off x="6081854" y="3632201"/>
            <a:ext cx="817423" cy="817423"/>
            <a:chOff x="6656905" y="4039660"/>
            <a:chExt cx="817468" cy="817468"/>
          </a:xfrm>
        </p:grpSpPr>
        <p:sp>
          <p:nvSpPr>
            <p:cNvPr id="6" name="Oval 24"/>
            <p:cNvSpPr/>
            <p:nvPr/>
          </p:nvSpPr>
          <p:spPr>
            <a:xfrm>
              <a:off x="6656905" y="4039660"/>
              <a:ext cx="817468" cy="81746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bIns="91435" rtlCol="0" anchor="ctr"/>
            <a:lstStyle/>
            <a:p>
              <a:pPr algn="ctr" defTabSz="914400">
                <a:defRPr/>
              </a:pPr>
              <a:endParaRPr lang="en-US" sz="2800" kern="0">
                <a:solidFill>
                  <a:prstClr val="white"/>
                </a:solidFill>
                <a:latin typeface="微软雅黑" panose="020B0503020204020204" charset="-122"/>
                <a:ea typeface="PangMenZhengDao" panose="02010600030101010101" pitchFamily="2" charset="-122"/>
                <a:sym typeface="Ebrima" panose="02000000000000000000" pitchFamily="2" charset="0"/>
              </a:endParaRPr>
            </a:p>
          </p:txBody>
        </p:sp>
        <p:sp>
          <p:nvSpPr>
            <p:cNvPr id="7" name="Freeform 11"/>
            <p:cNvSpPr>
              <a:spLocks noEditPoints="1"/>
            </p:cNvSpPr>
            <p:nvPr/>
          </p:nvSpPr>
          <p:spPr bwMode="auto">
            <a:xfrm>
              <a:off x="6855774" y="4244079"/>
              <a:ext cx="408629" cy="408629"/>
            </a:xfrm>
            <a:custGeom>
              <a:avLst/>
              <a:gdLst>
                <a:gd name="T0" fmla="*/ 118 w 236"/>
                <a:gd name="T1" fmla="*/ 142 h 236"/>
                <a:gd name="T2" fmla="*/ 142 w 236"/>
                <a:gd name="T3" fmla="*/ 118 h 236"/>
                <a:gd name="T4" fmla="*/ 137 w 236"/>
                <a:gd name="T5" fmla="*/ 105 h 236"/>
                <a:gd name="T6" fmla="*/ 118 w 236"/>
                <a:gd name="T7" fmla="*/ 95 h 236"/>
                <a:gd name="T8" fmla="*/ 99 w 236"/>
                <a:gd name="T9" fmla="*/ 105 h 236"/>
                <a:gd name="T10" fmla="*/ 94 w 236"/>
                <a:gd name="T11" fmla="*/ 118 h 236"/>
                <a:gd name="T12" fmla="*/ 118 w 236"/>
                <a:gd name="T13" fmla="*/ 142 h 236"/>
                <a:gd name="T14" fmla="*/ 170 w 236"/>
                <a:gd name="T15" fmla="*/ 89 h 236"/>
                <a:gd name="T16" fmla="*/ 170 w 236"/>
                <a:gd name="T17" fmla="*/ 70 h 236"/>
                <a:gd name="T18" fmla="*/ 170 w 236"/>
                <a:gd name="T19" fmla="*/ 67 h 236"/>
                <a:gd name="T20" fmla="*/ 167 w 236"/>
                <a:gd name="T21" fmla="*/ 67 h 236"/>
                <a:gd name="T22" fmla="*/ 147 w 236"/>
                <a:gd name="T23" fmla="*/ 67 h 236"/>
                <a:gd name="T24" fmla="*/ 147 w 236"/>
                <a:gd name="T25" fmla="*/ 90 h 236"/>
                <a:gd name="T26" fmla="*/ 170 w 236"/>
                <a:gd name="T27" fmla="*/ 89 h 236"/>
                <a:gd name="T28" fmla="*/ 118 w 236"/>
                <a:gd name="T29" fmla="*/ 0 h 236"/>
                <a:gd name="T30" fmla="*/ 0 w 236"/>
                <a:gd name="T31" fmla="*/ 118 h 236"/>
                <a:gd name="T32" fmla="*/ 118 w 236"/>
                <a:gd name="T33" fmla="*/ 236 h 236"/>
                <a:gd name="T34" fmla="*/ 236 w 236"/>
                <a:gd name="T35" fmla="*/ 118 h 236"/>
                <a:gd name="T36" fmla="*/ 118 w 236"/>
                <a:gd name="T37" fmla="*/ 0 h 236"/>
                <a:gd name="T38" fmla="*/ 185 w 236"/>
                <a:gd name="T39" fmla="*/ 105 h 236"/>
                <a:gd name="T40" fmla="*/ 185 w 236"/>
                <a:gd name="T41" fmla="*/ 160 h 236"/>
                <a:gd name="T42" fmla="*/ 159 w 236"/>
                <a:gd name="T43" fmla="*/ 186 h 236"/>
                <a:gd name="T44" fmla="*/ 77 w 236"/>
                <a:gd name="T45" fmla="*/ 186 h 236"/>
                <a:gd name="T46" fmla="*/ 51 w 236"/>
                <a:gd name="T47" fmla="*/ 160 h 236"/>
                <a:gd name="T48" fmla="*/ 51 w 236"/>
                <a:gd name="T49" fmla="*/ 105 h 236"/>
                <a:gd name="T50" fmla="*/ 51 w 236"/>
                <a:gd name="T51" fmla="*/ 77 h 236"/>
                <a:gd name="T52" fmla="*/ 77 w 236"/>
                <a:gd name="T53" fmla="*/ 51 h 236"/>
                <a:gd name="T54" fmla="*/ 159 w 236"/>
                <a:gd name="T55" fmla="*/ 51 h 236"/>
                <a:gd name="T56" fmla="*/ 185 w 236"/>
                <a:gd name="T57" fmla="*/ 77 h 236"/>
                <a:gd name="T58" fmla="*/ 185 w 236"/>
                <a:gd name="T59" fmla="*/ 105 h 236"/>
                <a:gd name="T60" fmla="*/ 155 w 236"/>
                <a:gd name="T61" fmla="*/ 118 h 236"/>
                <a:gd name="T62" fmla="*/ 118 w 236"/>
                <a:gd name="T63" fmla="*/ 155 h 236"/>
                <a:gd name="T64" fmla="*/ 81 w 236"/>
                <a:gd name="T65" fmla="*/ 118 h 236"/>
                <a:gd name="T66" fmla="*/ 84 w 236"/>
                <a:gd name="T67" fmla="*/ 105 h 236"/>
                <a:gd name="T68" fmla="*/ 64 w 236"/>
                <a:gd name="T69" fmla="*/ 105 h 236"/>
                <a:gd name="T70" fmla="*/ 64 w 236"/>
                <a:gd name="T71" fmla="*/ 160 h 236"/>
                <a:gd name="T72" fmla="*/ 77 w 236"/>
                <a:gd name="T73" fmla="*/ 172 h 236"/>
                <a:gd name="T74" fmla="*/ 159 w 236"/>
                <a:gd name="T75" fmla="*/ 172 h 236"/>
                <a:gd name="T76" fmla="*/ 172 w 236"/>
                <a:gd name="T77" fmla="*/ 160 h 236"/>
                <a:gd name="T78" fmla="*/ 172 w 236"/>
                <a:gd name="T79" fmla="*/ 105 h 236"/>
                <a:gd name="T80" fmla="*/ 152 w 236"/>
                <a:gd name="T81" fmla="*/ 105 h 236"/>
                <a:gd name="T82" fmla="*/ 155 w 236"/>
                <a:gd name="T83" fmla="*/ 11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6" h="236">
                  <a:moveTo>
                    <a:pt x="118" y="142"/>
                  </a:moveTo>
                  <a:cubicBezTo>
                    <a:pt x="131" y="142"/>
                    <a:pt x="142" y="131"/>
                    <a:pt x="142" y="118"/>
                  </a:cubicBezTo>
                  <a:cubicBezTo>
                    <a:pt x="142" y="113"/>
                    <a:pt x="140" y="108"/>
                    <a:pt x="137" y="105"/>
                  </a:cubicBezTo>
                  <a:cubicBezTo>
                    <a:pt x="133" y="99"/>
                    <a:pt x="126" y="95"/>
                    <a:pt x="118" y="95"/>
                  </a:cubicBezTo>
                  <a:cubicBezTo>
                    <a:pt x="110" y="95"/>
                    <a:pt x="103" y="99"/>
                    <a:pt x="99" y="105"/>
                  </a:cubicBezTo>
                  <a:cubicBezTo>
                    <a:pt x="96" y="108"/>
                    <a:pt x="94" y="113"/>
                    <a:pt x="94" y="118"/>
                  </a:cubicBezTo>
                  <a:cubicBezTo>
                    <a:pt x="94" y="131"/>
                    <a:pt x="105" y="142"/>
                    <a:pt x="118" y="142"/>
                  </a:cubicBezTo>
                  <a:close/>
                  <a:moveTo>
                    <a:pt x="170" y="89"/>
                  </a:moveTo>
                  <a:cubicBezTo>
                    <a:pt x="170" y="70"/>
                    <a:pt x="170" y="70"/>
                    <a:pt x="170" y="70"/>
                  </a:cubicBezTo>
                  <a:cubicBezTo>
                    <a:pt x="170" y="67"/>
                    <a:pt x="170" y="67"/>
                    <a:pt x="170" y="6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7" y="90"/>
                    <a:pt x="147" y="90"/>
                    <a:pt x="147" y="90"/>
                  </a:cubicBezTo>
                  <a:lnTo>
                    <a:pt x="170" y="89"/>
                  </a:ln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5" y="105"/>
                  </a:moveTo>
                  <a:cubicBezTo>
                    <a:pt x="185" y="160"/>
                    <a:pt x="185" y="160"/>
                    <a:pt x="185" y="160"/>
                  </a:cubicBezTo>
                  <a:cubicBezTo>
                    <a:pt x="185" y="174"/>
                    <a:pt x="173" y="186"/>
                    <a:pt x="159" y="186"/>
                  </a:cubicBezTo>
                  <a:cubicBezTo>
                    <a:pt x="77" y="186"/>
                    <a:pt x="77" y="186"/>
                    <a:pt x="77" y="186"/>
                  </a:cubicBezTo>
                  <a:cubicBezTo>
                    <a:pt x="62" y="186"/>
                    <a:pt x="51" y="174"/>
                    <a:pt x="51" y="160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63"/>
                    <a:pt x="62" y="51"/>
                    <a:pt x="77" y="51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73" y="51"/>
                    <a:pt x="185" y="63"/>
                    <a:pt x="185" y="77"/>
                  </a:cubicBezTo>
                  <a:lnTo>
                    <a:pt x="185" y="105"/>
                  </a:lnTo>
                  <a:close/>
                  <a:moveTo>
                    <a:pt x="155" y="118"/>
                  </a:moveTo>
                  <a:cubicBezTo>
                    <a:pt x="155" y="139"/>
                    <a:pt x="138" y="155"/>
                    <a:pt x="118" y="155"/>
                  </a:cubicBezTo>
                  <a:cubicBezTo>
                    <a:pt x="98" y="155"/>
                    <a:pt x="81" y="139"/>
                    <a:pt x="81" y="118"/>
                  </a:cubicBezTo>
                  <a:cubicBezTo>
                    <a:pt x="81" y="114"/>
                    <a:pt x="82" y="109"/>
                    <a:pt x="84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4" y="167"/>
                    <a:pt x="70" y="172"/>
                    <a:pt x="77" y="172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6" y="172"/>
                    <a:pt x="172" y="167"/>
                    <a:pt x="172" y="160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54" y="109"/>
                    <a:pt x="155" y="114"/>
                    <a:pt x="155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23" tIns="91411" rIns="182823" bIns="91411" numCol="1" anchor="t" anchorCtr="0" compatLnSpc="1"/>
            <a:lstStyle/>
            <a:p>
              <a:pPr defTabSz="1828165">
                <a:lnSpc>
                  <a:spcPct val="150000"/>
                </a:lnSpc>
                <a:defRPr/>
              </a:pPr>
              <a:endParaRPr lang="en-GB" sz="3600" kern="0">
                <a:solidFill>
                  <a:sysClr val="windowText" lastClr="000000"/>
                </a:solidFill>
                <a:latin typeface="微软雅黑" panose="020B0503020204020204" charset="-122"/>
                <a:ea typeface="PangMenZhengDao" panose="02010600030101010101" pitchFamily="2" charset="-122"/>
                <a:sym typeface="Ebrima" panose="02000000000000000000" pitchFamily="2" charset="0"/>
              </a:endParaRPr>
            </a:p>
          </p:txBody>
        </p:sp>
      </p:grpSp>
      <p:grpSp>
        <p:nvGrpSpPr>
          <p:cNvPr id="8" name="PA_组合 23"/>
          <p:cNvGrpSpPr/>
          <p:nvPr>
            <p:custDataLst>
              <p:tags r:id="rId3"/>
            </p:custDataLst>
          </p:nvPr>
        </p:nvGrpSpPr>
        <p:grpSpPr>
          <a:xfrm>
            <a:off x="6081854" y="2368139"/>
            <a:ext cx="817423" cy="817423"/>
            <a:chOff x="6656905" y="2780928"/>
            <a:chExt cx="817468" cy="817468"/>
          </a:xfrm>
        </p:grpSpPr>
        <p:sp>
          <p:nvSpPr>
            <p:cNvPr id="9" name="Oval 23"/>
            <p:cNvSpPr/>
            <p:nvPr/>
          </p:nvSpPr>
          <p:spPr>
            <a:xfrm>
              <a:off x="6656905" y="2780928"/>
              <a:ext cx="817468" cy="817468"/>
            </a:xfrm>
            <a:prstGeom prst="ellipse">
              <a:avLst/>
            </a:prstGeom>
            <a:solidFill>
              <a:srgbClr val="6A3611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2800" kern="0">
                <a:solidFill>
                  <a:prstClr val="white"/>
                </a:solidFill>
                <a:latin typeface="微软雅黑" panose="020B0503020204020204" charset="-122"/>
                <a:ea typeface="PangMenZhengDao" panose="02010600030101010101" pitchFamily="2" charset="-122"/>
                <a:sym typeface="Ebrima" panose="02000000000000000000" pitchFamily="2" charset="0"/>
              </a:endParaRPr>
            </a:p>
          </p:txBody>
        </p:sp>
        <p:sp>
          <p:nvSpPr>
            <p:cNvPr id="10" name="Freeform 65"/>
            <p:cNvSpPr>
              <a:spLocks noEditPoints="1"/>
            </p:cNvSpPr>
            <p:nvPr/>
          </p:nvSpPr>
          <p:spPr bwMode="auto">
            <a:xfrm>
              <a:off x="6861324" y="2985347"/>
              <a:ext cx="408629" cy="408629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23" tIns="91411" rIns="182823" bIns="91411" numCol="1" anchor="t" anchorCtr="0" compatLnSpc="1"/>
            <a:lstStyle/>
            <a:p>
              <a:pPr defTabSz="1828165">
                <a:lnSpc>
                  <a:spcPct val="150000"/>
                </a:lnSpc>
                <a:defRPr/>
              </a:pPr>
              <a:endParaRPr lang="en-GB" sz="3600" kern="0">
                <a:solidFill>
                  <a:sysClr val="windowText" lastClr="000000"/>
                </a:solidFill>
                <a:latin typeface="微软雅黑" panose="020B0503020204020204" charset="-122"/>
                <a:ea typeface="PangMenZhengDao" panose="02010600030101010101" pitchFamily="2" charset="-122"/>
                <a:sym typeface="Ebrima" panose="02000000000000000000" pitchFamily="2" charset="0"/>
              </a:endParaRPr>
            </a:p>
          </p:txBody>
        </p:sp>
      </p:grpSp>
      <p:grpSp>
        <p:nvGrpSpPr>
          <p:cNvPr id="11" name="PA_组合 21"/>
          <p:cNvGrpSpPr/>
          <p:nvPr>
            <p:custDataLst>
              <p:tags r:id="rId4"/>
            </p:custDataLst>
          </p:nvPr>
        </p:nvGrpSpPr>
        <p:grpSpPr>
          <a:xfrm>
            <a:off x="6086343" y="4846778"/>
            <a:ext cx="817423" cy="817423"/>
            <a:chOff x="6661394" y="5219816"/>
            <a:chExt cx="817468" cy="817468"/>
          </a:xfrm>
        </p:grpSpPr>
        <p:sp>
          <p:nvSpPr>
            <p:cNvPr id="12" name="Oval 25"/>
            <p:cNvSpPr/>
            <p:nvPr/>
          </p:nvSpPr>
          <p:spPr>
            <a:xfrm>
              <a:off x="6661394" y="5219816"/>
              <a:ext cx="817468" cy="817468"/>
            </a:xfrm>
            <a:prstGeom prst="ellipse">
              <a:avLst/>
            </a:prstGeom>
            <a:solidFill>
              <a:srgbClr val="6A3611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2800" kern="0">
                <a:solidFill>
                  <a:prstClr val="white"/>
                </a:solidFill>
                <a:latin typeface="微软雅黑" panose="020B0503020204020204" charset="-122"/>
                <a:ea typeface="PangMenZhengDao" panose="02010600030101010101" pitchFamily="2" charset="-122"/>
                <a:sym typeface="Ebrima" panose="02000000000000000000" pitchFamily="2" charset="0"/>
              </a:endParaRPr>
            </a:p>
          </p:txBody>
        </p:sp>
        <p:sp>
          <p:nvSpPr>
            <p:cNvPr id="13" name="Freeform 87"/>
            <p:cNvSpPr>
              <a:spLocks noEditPoints="1"/>
            </p:cNvSpPr>
            <p:nvPr/>
          </p:nvSpPr>
          <p:spPr bwMode="auto">
            <a:xfrm>
              <a:off x="6865813" y="5429230"/>
              <a:ext cx="408629" cy="408629"/>
            </a:xfrm>
            <a:custGeom>
              <a:avLst/>
              <a:gdLst>
                <a:gd name="T0" fmla="*/ 119 w 236"/>
                <a:gd name="T1" fmla="*/ 123 h 236"/>
                <a:gd name="T2" fmla="*/ 111 w 236"/>
                <a:gd name="T3" fmla="*/ 131 h 236"/>
                <a:gd name="T4" fmla="*/ 115 w 236"/>
                <a:gd name="T5" fmla="*/ 138 h 236"/>
                <a:gd name="T6" fmla="*/ 115 w 236"/>
                <a:gd name="T7" fmla="*/ 150 h 236"/>
                <a:gd name="T8" fmla="*/ 118 w 236"/>
                <a:gd name="T9" fmla="*/ 154 h 236"/>
                <a:gd name="T10" fmla="*/ 119 w 236"/>
                <a:gd name="T11" fmla="*/ 154 h 236"/>
                <a:gd name="T12" fmla="*/ 122 w 236"/>
                <a:gd name="T13" fmla="*/ 150 h 236"/>
                <a:gd name="T14" fmla="*/ 122 w 236"/>
                <a:gd name="T15" fmla="*/ 138 h 236"/>
                <a:gd name="T16" fmla="*/ 126 w 236"/>
                <a:gd name="T17" fmla="*/ 131 h 236"/>
                <a:gd name="T18" fmla="*/ 119 w 236"/>
                <a:gd name="T19" fmla="*/ 123 h 236"/>
                <a:gd name="T20" fmla="*/ 119 w 236"/>
                <a:gd name="T21" fmla="*/ 66 h 236"/>
                <a:gd name="T22" fmla="*/ 100 w 236"/>
                <a:gd name="T23" fmla="*/ 84 h 236"/>
                <a:gd name="T24" fmla="*/ 100 w 236"/>
                <a:gd name="T25" fmla="*/ 102 h 236"/>
                <a:gd name="T26" fmla="*/ 137 w 236"/>
                <a:gd name="T27" fmla="*/ 102 h 236"/>
                <a:gd name="T28" fmla="*/ 137 w 236"/>
                <a:gd name="T29" fmla="*/ 84 h 236"/>
                <a:gd name="T30" fmla="*/ 119 w 236"/>
                <a:gd name="T31" fmla="*/ 66 h 236"/>
                <a:gd name="T32" fmla="*/ 118 w 236"/>
                <a:gd name="T33" fmla="*/ 0 h 236"/>
                <a:gd name="T34" fmla="*/ 0 w 236"/>
                <a:gd name="T35" fmla="*/ 118 h 236"/>
                <a:gd name="T36" fmla="*/ 118 w 236"/>
                <a:gd name="T37" fmla="*/ 236 h 236"/>
                <a:gd name="T38" fmla="*/ 236 w 236"/>
                <a:gd name="T39" fmla="*/ 118 h 236"/>
                <a:gd name="T40" fmla="*/ 118 w 236"/>
                <a:gd name="T41" fmla="*/ 0 h 236"/>
                <a:gd name="T42" fmla="*/ 164 w 236"/>
                <a:gd name="T43" fmla="*/ 161 h 236"/>
                <a:gd name="T44" fmla="*/ 149 w 236"/>
                <a:gd name="T45" fmla="*/ 176 h 236"/>
                <a:gd name="T46" fmla="*/ 88 w 236"/>
                <a:gd name="T47" fmla="*/ 176 h 236"/>
                <a:gd name="T48" fmla="*/ 73 w 236"/>
                <a:gd name="T49" fmla="*/ 161 h 236"/>
                <a:gd name="T50" fmla="*/ 73 w 236"/>
                <a:gd name="T51" fmla="*/ 105 h 236"/>
                <a:gd name="T52" fmla="*/ 76 w 236"/>
                <a:gd name="T53" fmla="*/ 102 h 236"/>
                <a:gd name="T54" fmla="*/ 86 w 236"/>
                <a:gd name="T55" fmla="*/ 102 h 236"/>
                <a:gd name="T56" fmla="*/ 86 w 236"/>
                <a:gd name="T57" fmla="*/ 84 h 236"/>
                <a:gd name="T58" fmla="*/ 118 w 236"/>
                <a:gd name="T59" fmla="*/ 51 h 236"/>
                <a:gd name="T60" fmla="*/ 119 w 236"/>
                <a:gd name="T61" fmla="*/ 51 h 236"/>
                <a:gd name="T62" fmla="*/ 152 w 236"/>
                <a:gd name="T63" fmla="*/ 84 h 236"/>
                <a:gd name="T64" fmla="*/ 152 w 236"/>
                <a:gd name="T65" fmla="*/ 102 h 236"/>
                <a:gd name="T66" fmla="*/ 161 w 236"/>
                <a:gd name="T67" fmla="*/ 102 h 236"/>
                <a:gd name="T68" fmla="*/ 164 w 236"/>
                <a:gd name="T69" fmla="*/ 105 h 236"/>
                <a:gd name="T70" fmla="*/ 164 w 236"/>
                <a:gd name="T71" fmla="*/ 16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6" h="236">
                  <a:moveTo>
                    <a:pt x="119" y="123"/>
                  </a:moveTo>
                  <a:cubicBezTo>
                    <a:pt x="114" y="123"/>
                    <a:pt x="111" y="127"/>
                    <a:pt x="111" y="131"/>
                  </a:cubicBezTo>
                  <a:cubicBezTo>
                    <a:pt x="111" y="134"/>
                    <a:pt x="112" y="136"/>
                    <a:pt x="115" y="138"/>
                  </a:cubicBezTo>
                  <a:cubicBezTo>
                    <a:pt x="115" y="150"/>
                    <a:pt x="115" y="150"/>
                    <a:pt x="115" y="150"/>
                  </a:cubicBezTo>
                  <a:cubicBezTo>
                    <a:pt x="115" y="152"/>
                    <a:pt x="116" y="154"/>
                    <a:pt x="118" y="154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21" y="154"/>
                    <a:pt x="122" y="152"/>
                    <a:pt x="122" y="150"/>
                  </a:cubicBezTo>
                  <a:cubicBezTo>
                    <a:pt x="122" y="138"/>
                    <a:pt x="122" y="138"/>
                    <a:pt x="122" y="138"/>
                  </a:cubicBezTo>
                  <a:cubicBezTo>
                    <a:pt x="125" y="136"/>
                    <a:pt x="126" y="134"/>
                    <a:pt x="126" y="131"/>
                  </a:cubicBezTo>
                  <a:cubicBezTo>
                    <a:pt x="126" y="126"/>
                    <a:pt x="123" y="123"/>
                    <a:pt x="119" y="123"/>
                  </a:cubicBezTo>
                  <a:close/>
                  <a:moveTo>
                    <a:pt x="119" y="66"/>
                  </a:moveTo>
                  <a:cubicBezTo>
                    <a:pt x="108" y="66"/>
                    <a:pt x="100" y="74"/>
                    <a:pt x="100" y="84"/>
                  </a:cubicBezTo>
                  <a:cubicBezTo>
                    <a:pt x="100" y="102"/>
                    <a:pt x="100" y="102"/>
                    <a:pt x="100" y="102"/>
                  </a:cubicBezTo>
                  <a:cubicBezTo>
                    <a:pt x="137" y="102"/>
                    <a:pt x="137" y="102"/>
                    <a:pt x="137" y="102"/>
                  </a:cubicBezTo>
                  <a:cubicBezTo>
                    <a:pt x="137" y="84"/>
                    <a:pt x="137" y="84"/>
                    <a:pt x="137" y="84"/>
                  </a:cubicBezTo>
                  <a:cubicBezTo>
                    <a:pt x="137" y="74"/>
                    <a:pt x="129" y="66"/>
                    <a:pt x="119" y="66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64" y="161"/>
                  </a:moveTo>
                  <a:cubicBezTo>
                    <a:pt x="164" y="169"/>
                    <a:pt x="157" y="176"/>
                    <a:pt x="149" y="176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80" y="176"/>
                    <a:pt x="73" y="169"/>
                    <a:pt x="73" y="161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3" y="103"/>
                    <a:pt x="74" y="102"/>
                    <a:pt x="76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86" y="84"/>
                    <a:pt x="86" y="84"/>
                    <a:pt x="86" y="84"/>
                  </a:cubicBezTo>
                  <a:cubicBezTo>
                    <a:pt x="86" y="66"/>
                    <a:pt x="100" y="52"/>
                    <a:pt x="118" y="51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37" y="52"/>
                    <a:pt x="152" y="66"/>
                    <a:pt x="152" y="84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61" y="102"/>
                    <a:pt x="161" y="102"/>
                    <a:pt x="161" y="102"/>
                  </a:cubicBezTo>
                  <a:cubicBezTo>
                    <a:pt x="163" y="102"/>
                    <a:pt x="164" y="103"/>
                    <a:pt x="164" y="105"/>
                  </a:cubicBezTo>
                  <a:lnTo>
                    <a:pt x="164" y="1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23" tIns="91411" rIns="182823" bIns="91411" numCol="1" anchor="t" anchorCtr="0" compatLnSpc="1"/>
            <a:lstStyle/>
            <a:p>
              <a:pPr defTabSz="1828165">
                <a:lnSpc>
                  <a:spcPct val="150000"/>
                </a:lnSpc>
                <a:defRPr/>
              </a:pPr>
              <a:endParaRPr lang="en-GB" sz="3600" kern="0">
                <a:solidFill>
                  <a:sysClr val="windowText" lastClr="000000"/>
                </a:solidFill>
                <a:latin typeface="微软雅黑" panose="020B0503020204020204" charset="-122"/>
                <a:ea typeface="PangMenZhengDao" panose="02010600030101010101" pitchFamily="2" charset="-122"/>
                <a:sym typeface="Ebrima" panose="02000000000000000000" pitchFamily="2" charset="0"/>
              </a:endParaRPr>
            </a:p>
          </p:txBody>
        </p:sp>
      </p:grpSp>
      <p:sp>
        <p:nvSpPr>
          <p:cNvPr id="2" name="矩形 12"/>
          <p:cNvSpPr/>
          <p:nvPr/>
        </p:nvSpPr>
        <p:spPr>
          <a:xfrm>
            <a:off x="0" y="6750278"/>
            <a:ext cx="276038" cy="1077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">
                <a:noFill/>
              </a:rPr>
              <a:t>docerID:4610637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600" y="2516432"/>
            <a:ext cx="4746203" cy="3046168"/>
          </a:xfrm>
          <a:custGeom>
            <a:avLst/>
            <a:gdLst>
              <a:gd name="connsiteX0" fmla="*/ 0 w 5892060"/>
              <a:gd name="connsiteY0" fmla="*/ 0 h 6858000"/>
              <a:gd name="connsiteX1" fmla="*/ 5892060 w 5892060"/>
              <a:gd name="connsiteY1" fmla="*/ 0 h 6858000"/>
              <a:gd name="connsiteX2" fmla="*/ 5892060 w 5892060"/>
              <a:gd name="connsiteY2" fmla="*/ 6858000 h 6858000"/>
              <a:gd name="connsiteX3" fmla="*/ 0 w 589206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92060" h="6858000">
                <a:moveTo>
                  <a:pt x="0" y="0"/>
                </a:moveTo>
                <a:lnTo>
                  <a:pt x="5892060" y="0"/>
                </a:lnTo>
                <a:lnTo>
                  <a:pt x="5892060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sp>
        <p:nvSpPr>
          <p:cNvPr id="15" name="矩形 14"/>
          <p:cNvSpPr/>
          <p:nvPr/>
        </p:nvSpPr>
        <p:spPr>
          <a:xfrm>
            <a:off x="6898178" y="2500374"/>
            <a:ext cx="4568476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/>
            <a:r>
              <a:rPr lang="zh-CN" altLang="en-US" sz="1865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微软雅黑"/>
                <a:cs typeface="+mn-ea"/>
                <a:sym typeface="+mn-lt"/>
              </a:rPr>
              <a:t>其次，手持筷子时，拇指食指在上，无名指小指在下</a:t>
            </a:r>
          </a:p>
        </p:txBody>
      </p:sp>
      <p:sp>
        <p:nvSpPr>
          <p:cNvPr id="16" name="矩形 15"/>
          <p:cNvSpPr/>
          <p:nvPr/>
        </p:nvSpPr>
        <p:spPr>
          <a:xfrm>
            <a:off x="6912325" y="3823721"/>
            <a:ext cx="4771676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/>
            <a:r>
              <a:rPr lang="zh-CN" altLang="en-US" sz="1865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微软雅黑"/>
                <a:cs typeface="+mn-ea"/>
                <a:sym typeface="+mn-lt"/>
              </a:rPr>
              <a:t>中指在中间，是为天地人三才之象</a:t>
            </a:r>
          </a:p>
        </p:txBody>
      </p:sp>
      <p:sp>
        <p:nvSpPr>
          <p:cNvPr id="17" name="矩形 16"/>
          <p:cNvSpPr/>
          <p:nvPr/>
        </p:nvSpPr>
        <p:spPr>
          <a:xfrm>
            <a:off x="6898178" y="5097139"/>
            <a:ext cx="4771676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/>
            <a:r>
              <a:rPr lang="zh-CN" altLang="en-US" sz="1865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微软雅黑"/>
                <a:cs typeface="+mn-ea"/>
                <a:sym typeface="+mn-lt"/>
              </a:rPr>
              <a:t>这是中国人对人和世界的关系理解。</a:t>
            </a:r>
          </a:p>
        </p:txBody>
      </p:sp>
      <p:sp>
        <p:nvSpPr>
          <p:cNvPr id="18" name="矩形 17"/>
          <p:cNvSpPr/>
          <p:nvPr/>
        </p:nvSpPr>
        <p:spPr>
          <a:xfrm>
            <a:off x="662859" y="251194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zh-CN" altLang="en-US" sz="2400">
                <a:solidFill>
                  <a:schemeClr val="bg1"/>
                </a:solidFill>
                <a:latin typeface="Arial"/>
                <a:ea typeface="微软雅黑"/>
              </a:rPr>
              <a:t>中国的筷子文化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4470401" y="2514601"/>
            <a:ext cx="5982980" cy="1329977"/>
          </a:xfrm>
          <a:prstGeom prst="round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1219200">
              <a:lnSpc>
                <a:spcPct val="150000"/>
              </a:lnSpc>
            </a:pPr>
            <a:r>
              <a:rPr lang="zh-CN" altLang="en-US" sz="1600" ker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微软雅黑"/>
                <a:cs typeface="+mn-ea"/>
                <a:sym typeface="+mn-lt"/>
              </a:rPr>
              <a:t>不能将筷子插入一碗米或饭。这是祖先奉献物安置方法，有不祥的征兆，参见脚尾饭。不与他人的筷子相争。赴宴的时候</a:t>
            </a:r>
            <a:endParaRPr lang="en-US" altLang="zh-CN" sz="1600" kern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微软雅黑"/>
              <a:cs typeface="+mn-ea"/>
              <a:sym typeface="+mn-lt"/>
            </a:endParaRPr>
          </a:p>
          <a:p>
            <a:pPr defTabSz="1219200">
              <a:lnSpc>
                <a:spcPct val="150000"/>
              </a:lnSpc>
            </a:pPr>
            <a:r>
              <a:rPr lang="zh-CN" altLang="en-US" sz="1600" ker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微软雅黑"/>
                <a:cs typeface="+mn-ea"/>
                <a:sym typeface="+mn-lt"/>
              </a:rPr>
              <a:t>不应提前于主人动筷子（汤匙亦然）。</a:t>
            </a:r>
          </a:p>
        </p:txBody>
      </p:sp>
      <p:sp>
        <p:nvSpPr>
          <p:cNvPr id="6" name="圆角矩形 31"/>
          <p:cNvSpPr/>
          <p:nvPr/>
        </p:nvSpPr>
        <p:spPr>
          <a:xfrm>
            <a:off x="4572000" y="2006601"/>
            <a:ext cx="5486400" cy="516753"/>
          </a:xfrm>
          <a:prstGeom prst="roundRect">
            <a:avLst>
              <a:gd name="adj" fmla="val 0"/>
            </a:avLst>
          </a:prstGeom>
          <a:solidFill>
            <a:srgbClr val="9C6D4F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200"/>
            <a:r>
              <a:rPr lang="zh-CN" altLang="en-US" sz="2800" kern="0">
                <a:gradFill>
                  <a:gsLst>
                    <a:gs pos="100000">
                      <a:prstClr val="white"/>
                    </a:gs>
                    <a:gs pos="0">
                      <a:prstClr val="white">
                        <a:lumMod val="95000"/>
                      </a:prstClr>
                    </a:gs>
                  </a:gsLst>
                  <a:path path="circle">
                    <a:fillToRect l="100000" b="100000"/>
                  </a:path>
                </a:gradFill>
                <a:latin typeface="Arial"/>
                <a:ea typeface="微软雅黑"/>
                <a:cs typeface="+mn-ea"/>
                <a:sym typeface="+mn-lt"/>
              </a:rPr>
              <a:t>夹起食物之后，不应该放回盘碟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4394368" y="4340672"/>
            <a:ext cx="5968833" cy="1323528"/>
          </a:xfrm>
          <a:prstGeom prst="round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1219200">
              <a:lnSpc>
                <a:spcPct val="150000"/>
              </a:lnSpc>
            </a:pPr>
            <a:r>
              <a:rPr lang="zh-CN" altLang="en-US" sz="1600" kern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在用餐过程中，已经举起筷子，但不知道该吃哪道菜，这时不可将筷子在各碟菜中来回移动或在空中游弋，在菜盘上来回的转而却又不夹菜。在席间说话的时候</a:t>
            </a:r>
          </a:p>
        </p:txBody>
      </p:sp>
      <p:sp>
        <p:nvSpPr>
          <p:cNvPr id="8" name="矩形 7"/>
          <p:cNvSpPr/>
          <p:nvPr/>
        </p:nvSpPr>
        <p:spPr>
          <a:xfrm>
            <a:off x="1888944" y="1600200"/>
            <a:ext cx="9185456" cy="4470400"/>
          </a:xfrm>
          <a:prstGeom prst="rect">
            <a:avLst/>
          </a:prstGeom>
          <a:noFill/>
          <a:ln>
            <a:solidFill>
              <a:srgbClr val="6A3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>
              <a:solidFill>
                <a:srgbClr val="FFFFFF"/>
              </a:solidFill>
              <a:latin typeface="Arial"/>
              <a:ea typeface="微软雅黑"/>
            </a:endParaRPr>
          </a:p>
        </p:txBody>
      </p:sp>
      <p:sp>
        <p:nvSpPr>
          <p:cNvPr id="9" name="圆角矩形 31"/>
          <p:cNvSpPr/>
          <p:nvPr/>
        </p:nvSpPr>
        <p:spPr>
          <a:xfrm>
            <a:off x="4600139" y="3844578"/>
            <a:ext cx="5458261" cy="516753"/>
          </a:xfrm>
          <a:prstGeom prst="roundRect">
            <a:avLst>
              <a:gd name="adj" fmla="val 0"/>
            </a:avLst>
          </a:prstGeom>
          <a:solidFill>
            <a:srgbClr val="9C6D4F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200"/>
            <a:r>
              <a:rPr lang="zh-CN" altLang="en-US" sz="2800" kern="0">
                <a:gradFill>
                  <a:gsLst>
                    <a:gs pos="100000">
                      <a:prstClr val="white"/>
                    </a:gs>
                    <a:gs pos="0">
                      <a:prstClr val="white">
                        <a:lumMod val="95000"/>
                      </a:prstClr>
                    </a:gs>
                  </a:gsLst>
                  <a:path path="circle">
                    <a:fillToRect l="100000" b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cs typeface="+mn-ea"/>
                <a:sym typeface="+mn-lt"/>
              </a:rPr>
              <a:t>不能用筷子对着人</a:t>
            </a:r>
          </a:p>
        </p:txBody>
      </p:sp>
      <p:pic>
        <p:nvPicPr>
          <p:cNvPr id="10" name="图片占位符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1" y="1905001"/>
            <a:ext cx="2824071" cy="376542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662859" y="251194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zh-CN" altLang="en-US" sz="2400">
                <a:solidFill>
                  <a:schemeClr val="bg1"/>
                </a:solidFill>
                <a:latin typeface="Arial"/>
                <a:ea typeface="微软雅黑"/>
              </a:rPr>
              <a:t>中国的筷子文化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31"/>
          <p:cNvSpPr/>
          <p:nvPr/>
        </p:nvSpPr>
        <p:spPr>
          <a:xfrm rot="8100000">
            <a:off x="7840972" y="5078650"/>
            <a:ext cx="1392537" cy="1392537"/>
          </a:xfrm>
          <a:custGeom>
            <a:avLst/>
            <a:gdLst>
              <a:gd name="connsiteX0" fmla="*/ 2777438 w 7074569"/>
              <a:gd name="connsiteY0" fmla="*/ 6759831 h 7074569"/>
              <a:gd name="connsiteX1" fmla="*/ 2462700 w 7074569"/>
              <a:gd name="connsiteY1" fmla="*/ 5999985 h 7074569"/>
              <a:gd name="connsiteX2" fmla="*/ 2462699 w 7074569"/>
              <a:gd name="connsiteY2" fmla="*/ 4611870 h 7074569"/>
              <a:gd name="connsiteX3" fmla="*/ 1074586 w 7074569"/>
              <a:gd name="connsiteY3" fmla="*/ 4611870 h 7074569"/>
              <a:gd name="connsiteX4" fmla="*/ 0 w 7074569"/>
              <a:gd name="connsiteY4" fmla="*/ 3537284 h 7074569"/>
              <a:gd name="connsiteX5" fmla="*/ 1074585 w 7074569"/>
              <a:gd name="connsiteY5" fmla="*/ 2462699 h 7074569"/>
              <a:gd name="connsiteX6" fmla="*/ 2462700 w 7074569"/>
              <a:gd name="connsiteY6" fmla="*/ 2462700 h 7074569"/>
              <a:gd name="connsiteX7" fmla="*/ 2462699 w 7074569"/>
              <a:gd name="connsiteY7" fmla="*/ 1074585 h 7074569"/>
              <a:gd name="connsiteX8" fmla="*/ 3537284 w 7074569"/>
              <a:gd name="connsiteY8" fmla="*/ 0 h 7074569"/>
              <a:gd name="connsiteX9" fmla="*/ 4611870 w 7074569"/>
              <a:gd name="connsiteY9" fmla="*/ 1074586 h 7074569"/>
              <a:gd name="connsiteX10" fmla="*/ 4611869 w 7074569"/>
              <a:gd name="connsiteY10" fmla="*/ 2462699 h 7074569"/>
              <a:gd name="connsiteX11" fmla="*/ 5999984 w 7074569"/>
              <a:gd name="connsiteY11" fmla="*/ 2462700 h 7074569"/>
              <a:gd name="connsiteX12" fmla="*/ 7074569 w 7074569"/>
              <a:gd name="connsiteY12" fmla="*/ 3537285 h 7074569"/>
              <a:gd name="connsiteX13" fmla="*/ 5999984 w 7074569"/>
              <a:gd name="connsiteY13" fmla="*/ 4611870 h 7074569"/>
              <a:gd name="connsiteX14" fmla="*/ 4611869 w 7074569"/>
              <a:gd name="connsiteY14" fmla="*/ 4611870 h 7074569"/>
              <a:gd name="connsiteX15" fmla="*/ 4611869 w 7074569"/>
              <a:gd name="connsiteY15" fmla="*/ 5999984 h 7074569"/>
              <a:gd name="connsiteX16" fmla="*/ 3537284 w 7074569"/>
              <a:gd name="connsiteY16" fmla="*/ 7074569 h 7074569"/>
              <a:gd name="connsiteX17" fmla="*/ 2777438 w 7074569"/>
              <a:gd name="connsiteY17" fmla="*/ 6759831 h 707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074569" h="7074569">
                <a:moveTo>
                  <a:pt x="2777438" y="6759831"/>
                </a:moveTo>
                <a:cubicBezTo>
                  <a:pt x="2582977" y="6565369"/>
                  <a:pt x="2462700" y="6296723"/>
                  <a:pt x="2462700" y="5999985"/>
                </a:cubicBezTo>
                <a:lnTo>
                  <a:pt x="2462699" y="4611870"/>
                </a:lnTo>
                <a:lnTo>
                  <a:pt x="1074586" y="4611870"/>
                </a:lnTo>
                <a:cubicBezTo>
                  <a:pt x="481108" y="4611870"/>
                  <a:pt x="0" y="4130762"/>
                  <a:pt x="0" y="3537284"/>
                </a:cubicBezTo>
                <a:cubicBezTo>
                  <a:pt x="1" y="2943809"/>
                  <a:pt x="481109" y="2462701"/>
                  <a:pt x="1074585" y="2462699"/>
                </a:cubicBezTo>
                <a:lnTo>
                  <a:pt x="2462700" y="2462700"/>
                </a:lnTo>
                <a:lnTo>
                  <a:pt x="2462699" y="1074585"/>
                </a:lnTo>
                <a:cubicBezTo>
                  <a:pt x="2462700" y="481109"/>
                  <a:pt x="2943808" y="1"/>
                  <a:pt x="3537284" y="0"/>
                </a:cubicBezTo>
                <a:cubicBezTo>
                  <a:pt x="4130761" y="1"/>
                  <a:pt x="4611869" y="481109"/>
                  <a:pt x="4611870" y="1074586"/>
                </a:cubicBezTo>
                <a:lnTo>
                  <a:pt x="4611869" y="2462699"/>
                </a:lnTo>
                <a:lnTo>
                  <a:pt x="5999984" y="2462700"/>
                </a:lnTo>
                <a:cubicBezTo>
                  <a:pt x="6593460" y="2462700"/>
                  <a:pt x="7074569" y="2943809"/>
                  <a:pt x="7074569" y="3537285"/>
                </a:cubicBezTo>
                <a:cubicBezTo>
                  <a:pt x="7074569" y="4130762"/>
                  <a:pt x="6593461" y="4611870"/>
                  <a:pt x="5999984" y="4611870"/>
                </a:cubicBezTo>
                <a:lnTo>
                  <a:pt x="4611869" y="4611870"/>
                </a:lnTo>
                <a:lnTo>
                  <a:pt x="4611869" y="5999984"/>
                </a:lnTo>
                <a:cubicBezTo>
                  <a:pt x="4611869" y="6593462"/>
                  <a:pt x="4130762" y="7074570"/>
                  <a:pt x="3537284" y="7074569"/>
                </a:cubicBezTo>
                <a:cubicBezTo>
                  <a:pt x="3240546" y="7074569"/>
                  <a:pt x="2971900" y="6954292"/>
                  <a:pt x="2777438" y="6759831"/>
                </a:cubicBezTo>
                <a:close/>
              </a:path>
            </a:pathLst>
          </a:custGeom>
          <a:solidFill>
            <a:srgbClr val="352D3A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19050" tIns="19050" rIns="19050" bIns="1905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Полилиния 37"/>
          <p:cNvSpPr/>
          <p:nvPr/>
        </p:nvSpPr>
        <p:spPr>
          <a:xfrm rot="8100000">
            <a:off x="3934344" y="4598967"/>
            <a:ext cx="1559344" cy="1559345"/>
          </a:xfrm>
          <a:custGeom>
            <a:avLst/>
            <a:gdLst>
              <a:gd name="connsiteX0" fmla="*/ 2777438 w 7074569"/>
              <a:gd name="connsiteY0" fmla="*/ 6759831 h 7074569"/>
              <a:gd name="connsiteX1" fmla="*/ 2462700 w 7074569"/>
              <a:gd name="connsiteY1" fmla="*/ 5999985 h 7074569"/>
              <a:gd name="connsiteX2" fmla="*/ 2462699 w 7074569"/>
              <a:gd name="connsiteY2" fmla="*/ 4611870 h 7074569"/>
              <a:gd name="connsiteX3" fmla="*/ 1074586 w 7074569"/>
              <a:gd name="connsiteY3" fmla="*/ 4611870 h 7074569"/>
              <a:gd name="connsiteX4" fmla="*/ 0 w 7074569"/>
              <a:gd name="connsiteY4" fmla="*/ 3537284 h 7074569"/>
              <a:gd name="connsiteX5" fmla="*/ 1074585 w 7074569"/>
              <a:gd name="connsiteY5" fmla="*/ 2462699 h 7074569"/>
              <a:gd name="connsiteX6" fmla="*/ 2462700 w 7074569"/>
              <a:gd name="connsiteY6" fmla="*/ 2462700 h 7074569"/>
              <a:gd name="connsiteX7" fmla="*/ 2462699 w 7074569"/>
              <a:gd name="connsiteY7" fmla="*/ 1074585 h 7074569"/>
              <a:gd name="connsiteX8" fmla="*/ 3537284 w 7074569"/>
              <a:gd name="connsiteY8" fmla="*/ 0 h 7074569"/>
              <a:gd name="connsiteX9" fmla="*/ 4611870 w 7074569"/>
              <a:gd name="connsiteY9" fmla="*/ 1074586 h 7074569"/>
              <a:gd name="connsiteX10" fmla="*/ 4611869 w 7074569"/>
              <a:gd name="connsiteY10" fmla="*/ 2462699 h 7074569"/>
              <a:gd name="connsiteX11" fmla="*/ 5999984 w 7074569"/>
              <a:gd name="connsiteY11" fmla="*/ 2462700 h 7074569"/>
              <a:gd name="connsiteX12" fmla="*/ 7074569 w 7074569"/>
              <a:gd name="connsiteY12" fmla="*/ 3537285 h 7074569"/>
              <a:gd name="connsiteX13" fmla="*/ 5999984 w 7074569"/>
              <a:gd name="connsiteY13" fmla="*/ 4611870 h 7074569"/>
              <a:gd name="connsiteX14" fmla="*/ 4611869 w 7074569"/>
              <a:gd name="connsiteY14" fmla="*/ 4611870 h 7074569"/>
              <a:gd name="connsiteX15" fmla="*/ 4611869 w 7074569"/>
              <a:gd name="connsiteY15" fmla="*/ 5999984 h 7074569"/>
              <a:gd name="connsiteX16" fmla="*/ 3537284 w 7074569"/>
              <a:gd name="connsiteY16" fmla="*/ 7074569 h 7074569"/>
              <a:gd name="connsiteX17" fmla="*/ 2777438 w 7074569"/>
              <a:gd name="connsiteY17" fmla="*/ 6759831 h 707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074569" h="7074569">
                <a:moveTo>
                  <a:pt x="2777438" y="6759831"/>
                </a:moveTo>
                <a:cubicBezTo>
                  <a:pt x="2582977" y="6565369"/>
                  <a:pt x="2462700" y="6296723"/>
                  <a:pt x="2462700" y="5999985"/>
                </a:cubicBezTo>
                <a:lnTo>
                  <a:pt x="2462699" y="4611870"/>
                </a:lnTo>
                <a:lnTo>
                  <a:pt x="1074586" y="4611870"/>
                </a:lnTo>
                <a:cubicBezTo>
                  <a:pt x="481108" y="4611870"/>
                  <a:pt x="0" y="4130762"/>
                  <a:pt x="0" y="3537284"/>
                </a:cubicBezTo>
                <a:cubicBezTo>
                  <a:pt x="1" y="2943809"/>
                  <a:pt x="481109" y="2462701"/>
                  <a:pt x="1074585" y="2462699"/>
                </a:cubicBezTo>
                <a:lnTo>
                  <a:pt x="2462700" y="2462700"/>
                </a:lnTo>
                <a:lnTo>
                  <a:pt x="2462699" y="1074585"/>
                </a:lnTo>
                <a:cubicBezTo>
                  <a:pt x="2462700" y="481109"/>
                  <a:pt x="2943808" y="1"/>
                  <a:pt x="3537284" y="0"/>
                </a:cubicBezTo>
                <a:cubicBezTo>
                  <a:pt x="4130761" y="1"/>
                  <a:pt x="4611869" y="481109"/>
                  <a:pt x="4611870" y="1074586"/>
                </a:cubicBezTo>
                <a:lnTo>
                  <a:pt x="4611869" y="2462699"/>
                </a:lnTo>
                <a:lnTo>
                  <a:pt x="5999984" y="2462700"/>
                </a:lnTo>
                <a:cubicBezTo>
                  <a:pt x="6593460" y="2462700"/>
                  <a:pt x="7074569" y="2943809"/>
                  <a:pt x="7074569" y="3537285"/>
                </a:cubicBezTo>
                <a:cubicBezTo>
                  <a:pt x="7074569" y="4130762"/>
                  <a:pt x="6593461" y="4611870"/>
                  <a:pt x="5999984" y="4611870"/>
                </a:cubicBezTo>
                <a:lnTo>
                  <a:pt x="4611869" y="4611870"/>
                </a:lnTo>
                <a:lnTo>
                  <a:pt x="4611869" y="5999984"/>
                </a:lnTo>
                <a:cubicBezTo>
                  <a:pt x="4611869" y="6593462"/>
                  <a:pt x="4130762" y="7074570"/>
                  <a:pt x="3537284" y="7074569"/>
                </a:cubicBezTo>
                <a:cubicBezTo>
                  <a:pt x="3240546" y="7074569"/>
                  <a:pt x="2971900" y="6954292"/>
                  <a:pt x="2777438" y="6759831"/>
                </a:cubicBezTo>
                <a:close/>
              </a:path>
            </a:pathLst>
          </a:custGeom>
          <a:solidFill>
            <a:srgbClr val="352D3A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19050" tIns="19050" rIns="19050" bIns="1905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Полилиния 28"/>
          <p:cNvSpPr/>
          <p:nvPr/>
        </p:nvSpPr>
        <p:spPr>
          <a:xfrm rot="8100000">
            <a:off x="6909111" y="232567"/>
            <a:ext cx="520347" cy="520347"/>
          </a:xfrm>
          <a:custGeom>
            <a:avLst/>
            <a:gdLst>
              <a:gd name="connsiteX0" fmla="*/ 2777438 w 7074569"/>
              <a:gd name="connsiteY0" fmla="*/ 6759831 h 7074569"/>
              <a:gd name="connsiteX1" fmla="*/ 2462700 w 7074569"/>
              <a:gd name="connsiteY1" fmla="*/ 5999985 h 7074569"/>
              <a:gd name="connsiteX2" fmla="*/ 2462699 w 7074569"/>
              <a:gd name="connsiteY2" fmla="*/ 4611870 h 7074569"/>
              <a:gd name="connsiteX3" fmla="*/ 1074586 w 7074569"/>
              <a:gd name="connsiteY3" fmla="*/ 4611870 h 7074569"/>
              <a:gd name="connsiteX4" fmla="*/ 0 w 7074569"/>
              <a:gd name="connsiteY4" fmla="*/ 3537284 h 7074569"/>
              <a:gd name="connsiteX5" fmla="*/ 1074585 w 7074569"/>
              <a:gd name="connsiteY5" fmla="*/ 2462699 h 7074569"/>
              <a:gd name="connsiteX6" fmla="*/ 2462700 w 7074569"/>
              <a:gd name="connsiteY6" fmla="*/ 2462700 h 7074569"/>
              <a:gd name="connsiteX7" fmla="*/ 2462699 w 7074569"/>
              <a:gd name="connsiteY7" fmla="*/ 1074585 h 7074569"/>
              <a:gd name="connsiteX8" fmla="*/ 3537284 w 7074569"/>
              <a:gd name="connsiteY8" fmla="*/ 0 h 7074569"/>
              <a:gd name="connsiteX9" fmla="*/ 4611870 w 7074569"/>
              <a:gd name="connsiteY9" fmla="*/ 1074586 h 7074569"/>
              <a:gd name="connsiteX10" fmla="*/ 4611869 w 7074569"/>
              <a:gd name="connsiteY10" fmla="*/ 2462699 h 7074569"/>
              <a:gd name="connsiteX11" fmla="*/ 5999984 w 7074569"/>
              <a:gd name="connsiteY11" fmla="*/ 2462700 h 7074569"/>
              <a:gd name="connsiteX12" fmla="*/ 7074569 w 7074569"/>
              <a:gd name="connsiteY12" fmla="*/ 3537285 h 7074569"/>
              <a:gd name="connsiteX13" fmla="*/ 5999984 w 7074569"/>
              <a:gd name="connsiteY13" fmla="*/ 4611870 h 7074569"/>
              <a:gd name="connsiteX14" fmla="*/ 4611869 w 7074569"/>
              <a:gd name="connsiteY14" fmla="*/ 4611870 h 7074569"/>
              <a:gd name="connsiteX15" fmla="*/ 4611869 w 7074569"/>
              <a:gd name="connsiteY15" fmla="*/ 5999984 h 7074569"/>
              <a:gd name="connsiteX16" fmla="*/ 3537284 w 7074569"/>
              <a:gd name="connsiteY16" fmla="*/ 7074569 h 7074569"/>
              <a:gd name="connsiteX17" fmla="*/ 2777438 w 7074569"/>
              <a:gd name="connsiteY17" fmla="*/ 6759831 h 707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074569" h="7074569">
                <a:moveTo>
                  <a:pt x="2777438" y="6759831"/>
                </a:moveTo>
                <a:cubicBezTo>
                  <a:pt x="2582977" y="6565369"/>
                  <a:pt x="2462700" y="6296723"/>
                  <a:pt x="2462700" y="5999985"/>
                </a:cubicBezTo>
                <a:lnTo>
                  <a:pt x="2462699" y="4611870"/>
                </a:lnTo>
                <a:lnTo>
                  <a:pt x="1074586" y="4611870"/>
                </a:lnTo>
                <a:cubicBezTo>
                  <a:pt x="481108" y="4611870"/>
                  <a:pt x="0" y="4130762"/>
                  <a:pt x="0" y="3537284"/>
                </a:cubicBezTo>
                <a:cubicBezTo>
                  <a:pt x="1" y="2943809"/>
                  <a:pt x="481109" y="2462701"/>
                  <a:pt x="1074585" y="2462699"/>
                </a:cubicBezTo>
                <a:lnTo>
                  <a:pt x="2462700" y="2462700"/>
                </a:lnTo>
                <a:lnTo>
                  <a:pt x="2462699" y="1074585"/>
                </a:lnTo>
                <a:cubicBezTo>
                  <a:pt x="2462700" y="481109"/>
                  <a:pt x="2943808" y="1"/>
                  <a:pt x="3537284" y="0"/>
                </a:cubicBezTo>
                <a:cubicBezTo>
                  <a:pt x="4130761" y="1"/>
                  <a:pt x="4611869" y="481109"/>
                  <a:pt x="4611870" y="1074586"/>
                </a:cubicBezTo>
                <a:lnTo>
                  <a:pt x="4611869" y="2462699"/>
                </a:lnTo>
                <a:lnTo>
                  <a:pt x="5999984" y="2462700"/>
                </a:lnTo>
                <a:cubicBezTo>
                  <a:pt x="6593460" y="2462700"/>
                  <a:pt x="7074569" y="2943809"/>
                  <a:pt x="7074569" y="3537285"/>
                </a:cubicBezTo>
                <a:cubicBezTo>
                  <a:pt x="7074569" y="4130762"/>
                  <a:pt x="6593461" y="4611870"/>
                  <a:pt x="5999984" y="4611870"/>
                </a:cubicBezTo>
                <a:lnTo>
                  <a:pt x="4611869" y="4611870"/>
                </a:lnTo>
                <a:lnTo>
                  <a:pt x="4611869" y="5999984"/>
                </a:lnTo>
                <a:cubicBezTo>
                  <a:pt x="4611869" y="6593462"/>
                  <a:pt x="4130762" y="7074570"/>
                  <a:pt x="3537284" y="7074569"/>
                </a:cubicBezTo>
                <a:cubicBezTo>
                  <a:pt x="3240546" y="7074569"/>
                  <a:pt x="2971900" y="6954292"/>
                  <a:pt x="2777438" y="6759831"/>
                </a:cubicBezTo>
                <a:close/>
              </a:path>
            </a:pathLst>
          </a:custGeom>
          <a:solidFill>
            <a:srgbClr val="352D3A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19050" tIns="19050" rIns="19050" bIns="1905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圆: 空心 4"/>
          <p:cNvSpPr/>
          <p:nvPr/>
        </p:nvSpPr>
        <p:spPr>
          <a:xfrm>
            <a:off x="1083310" y="-1583690"/>
            <a:ext cx="10025380" cy="10025380"/>
          </a:xfrm>
          <a:prstGeom prst="donut">
            <a:avLst>
              <a:gd name="adj" fmla="val 12924"/>
            </a:avLst>
          </a:prstGeom>
          <a:gradFill>
            <a:gsLst>
              <a:gs pos="0">
                <a:srgbClr val="FAC2A7"/>
              </a:gs>
              <a:gs pos="63000">
                <a:srgbClr val="9C6D4F"/>
              </a:gs>
            </a:gsLst>
            <a:lin ang="2700000" scaled="0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017010" y="1357630"/>
            <a:ext cx="4158615" cy="4158615"/>
          </a:xfrm>
          <a:prstGeom prst="ellipse">
            <a:avLst/>
          </a:prstGeom>
          <a:gradFill>
            <a:gsLst>
              <a:gs pos="0">
                <a:srgbClr val="FAC2A7"/>
              </a:gs>
              <a:gs pos="63000">
                <a:srgbClr val="9C6D4F"/>
              </a:gs>
            </a:gsLst>
            <a:lin ang="2700000" scaled="0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835698" y="3129458"/>
            <a:ext cx="452060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800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私筷共餐的危害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4729902" y="2086803"/>
            <a:ext cx="2945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i="0" u="none" strike="noStrike" kern="1200" cap="none" spc="60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PART 02</a:t>
            </a:r>
          </a:p>
        </p:txBody>
      </p:sp>
      <p:sp>
        <p:nvSpPr>
          <p:cNvPr id="36" name="矩形 35"/>
          <p:cNvSpPr/>
          <p:nvPr/>
        </p:nvSpPr>
        <p:spPr>
          <a:xfrm>
            <a:off x="4431909" y="3835594"/>
            <a:ext cx="3541543" cy="664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en-US" altLang="en-US" sz="1000">
                <a:solidFill>
                  <a:schemeClr val="bg1"/>
                </a:solidFill>
                <a:cs typeface="+mn-ea"/>
                <a:sym typeface="+mn-lt"/>
              </a:rPr>
              <a:t>Input the title contentInput the title contentInput the title contentInput the title contentInput </a:t>
            </a:r>
            <a:endParaRPr lang="en-US" altLang="en-US" sz="1000" spc="3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ZTBiZDUwYmI5YzQ1MTZkMTlmMTkxNTY1MzQ1OWU1MTEifQ=="/>
  <p:tag name="KSO_WPP_MARK_KEY" val="43dae81b-dd04-4e3a-903f-f5e71e7461ef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第一PPT模板网-WWW.1PPT.COM">
  <a:themeElements>
    <a:clrScheme name="自定义 10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C5004"/>
      </a:accent1>
      <a:accent2>
        <a:srgbClr val="FF9543"/>
      </a:accent2>
      <a:accent3>
        <a:srgbClr val="AC5004"/>
      </a:accent3>
      <a:accent4>
        <a:srgbClr val="FF9543"/>
      </a:accent4>
      <a:accent5>
        <a:srgbClr val="AC5004"/>
      </a:accent5>
      <a:accent6>
        <a:srgbClr val="FF9543"/>
      </a:accent6>
      <a:hlink>
        <a:srgbClr val="AC5004"/>
      </a:hlink>
      <a:folHlink>
        <a:srgbClr val="FF9543"/>
      </a:folHlink>
    </a:clrScheme>
    <a:fontScheme name="自定义 1">
      <a:majorFont>
        <a:latin typeface="Arial Black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1864</Words>
  <Application>Microsoft Office PowerPoint</Application>
  <PresentationFormat>宽屏</PresentationFormat>
  <Paragraphs>91</Paragraphs>
  <Slides>20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3" baseType="lpstr">
      <vt:lpstr>PangMenZhengDao</vt:lpstr>
      <vt:lpstr>Roboto Condensed Light</vt:lpstr>
      <vt:lpstr>等线</vt:lpstr>
      <vt:lpstr>黑体</vt:lpstr>
      <vt:lpstr>华文细黑</vt:lpstr>
      <vt:lpstr>微软雅黑</vt:lpstr>
      <vt:lpstr>字魂35号-经典雅黑</vt:lpstr>
      <vt:lpstr>Arial</vt:lpstr>
      <vt:lpstr>Arial Black</vt:lpstr>
      <vt:lpstr>Calibri</vt:lpstr>
      <vt:lpstr>Century Gothic</vt:lpstr>
      <vt:lpstr>Ebrima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6</cp:revision>
  <cp:lastPrinted>2022-10-18T16:46:21Z</cp:lastPrinted>
  <dcterms:created xsi:type="dcterms:W3CDTF">2022-10-18T16:46:21Z</dcterms:created>
  <dcterms:modified xsi:type="dcterms:W3CDTF">2023-04-17T06:11:02Z</dcterms:modified>
</cp:coreProperties>
</file>