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37" r:id="rId4"/>
    <p:sldId id="341" r:id="rId5"/>
    <p:sldId id="342" r:id="rId6"/>
    <p:sldId id="353" r:id="rId7"/>
    <p:sldId id="343" r:id="rId8"/>
    <p:sldId id="338" r:id="rId9"/>
    <p:sldId id="344" r:id="rId10"/>
    <p:sldId id="345" r:id="rId11"/>
    <p:sldId id="346" r:id="rId12"/>
    <p:sldId id="354" r:id="rId13"/>
    <p:sldId id="355" r:id="rId14"/>
    <p:sldId id="356" r:id="rId15"/>
    <p:sldId id="339" r:id="rId16"/>
    <p:sldId id="347" r:id="rId17"/>
    <p:sldId id="348" r:id="rId18"/>
    <p:sldId id="340" r:id="rId19"/>
    <p:sldId id="350" r:id="rId20"/>
    <p:sldId id="351" r:id="rId21"/>
    <p:sldId id="352" r:id="rId22"/>
    <p:sldId id="357" r:id="rId23"/>
    <p:sldId id="358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2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584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26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E3E36D9-F7A7-4D74-A163-E9F789A5D71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AE5B4F6-D0DD-4456-A403-CFED260A07F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2244" y="4953000"/>
            <a:ext cx="2419755" cy="1905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480" y="3625833"/>
            <a:ext cx="2711247" cy="193660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426539" y="1706688"/>
            <a:ext cx="9220794" cy="1323440"/>
            <a:chOff x="1426539" y="1622221"/>
            <a:chExt cx="9220794" cy="1323440"/>
          </a:xfrm>
        </p:grpSpPr>
        <p:sp>
          <p:nvSpPr>
            <p:cNvPr id="17" name="矩形 16"/>
            <p:cNvSpPr/>
            <p:nvPr/>
          </p:nvSpPr>
          <p:spPr>
            <a:xfrm>
              <a:off x="1426539" y="1622222"/>
              <a:ext cx="922079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8000">
                  <a:ln w="12700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不负</a:t>
              </a:r>
              <a:r>
                <a:rPr lang="en-US" altLang="zh-CN" sz="8000">
                  <a:ln w="12700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'</a:t>
              </a:r>
              <a:r>
                <a:rPr lang="zh-CN" altLang="en-US" sz="8000">
                  <a:ln w="12700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食</a:t>
              </a:r>
              <a:r>
                <a:rPr lang="en-US" altLang="zh-CN" sz="8000">
                  <a:ln w="12700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'</a:t>
              </a:r>
              <a:r>
                <a:rPr lang="zh-CN" altLang="en-US" sz="8000">
                  <a:ln w="12700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光拒绝浪费</a:t>
              </a:r>
              <a:endParaRPr lang="zh-CN" altLang="en-US" sz="8000">
                <a:ln w="12700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426539" y="1622221"/>
              <a:ext cx="922079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不负</a:t>
              </a:r>
              <a:r>
                <a:rPr lang="en-US" altLang="zh-CN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'</a:t>
              </a:r>
              <a:r>
                <a:rPr lang="zh-CN" altLang="en-US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食</a:t>
              </a:r>
              <a:r>
                <a:rPr lang="en-US" altLang="zh-CN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'</a:t>
              </a:r>
              <a:r>
                <a:rPr lang="zh-CN" altLang="en-US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光拒绝浪费</a:t>
              </a:r>
              <a:endParaRPr lang="zh-CN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149339" y="965358"/>
            <a:ext cx="5936866" cy="400110"/>
            <a:chOff x="2843561" y="3141301"/>
            <a:chExt cx="5936866" cy="400110"/>
          </a:xfrm>
        </p:grpSpPr>
        <p:sp>
          <p:nvSpPr>
            <p:cNvPr id="21" name="矩形 20"/>
            <p:cNvSpPr/>
            <p:nvPr/>
          </p:nvSpPr>
          <p:spPr>
            <a:xfrm>
              <a:off x="3553208" y="3141301"/>
              <a:ext cx="4452256" cy="40011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中小学节约粮食主题班会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2843561" y="3336753"/>
              <a:ext cx="537152" cy="0"/>
            </a:xfrm>
            <a:prstGeom prst="line">
              <a:avLst/>
            </a:prstGeom>
            <a:ln w="101600" cmpd="tri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132427" y="3336753"/>
              <a:ext cx="648000" cy="0"/>
            </a:xfrm>
            <a:prstGeom prst="line">
              <a:avLst/>
            </a:prstGeom>
            <a:ln w="101600" cmpd="tri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3657908" y="3304256"/>
            <a:ext cx="4523105" cy="417195"/>
            <a:chOff x="5832" y="6831"/>
            <a:chExt cx="7123" cy="657"/>
          </a:xfrm>
        </p:grpSpPr>
        <p:grpSp>
          <p:nvGrpSpPr>
            <p:cNvPr id="25" name="组合 24"/>
            <p:cNvGrpSpPr/>
            <p:nvPr/>
          </p:nvGrpSpPr>
          <p:grpSpPr>
            <a:xfrm>
              <a:off x="5832" y="6831"/>
              <a:ext cx="657" cy="657"/>
              <a:chOff x="891974" y="4415843"/>
              <a:chExt cx="450443" cy="450443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891974" y="4415843"/>
                <a:ext cx="450443" cy="450443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2" name="椭圆 39"/>
              <p:cNvSpPr/>
              <p:nvPr/>
            </p:nvSpPr>
            <p:spPr>
              <a:xfrm>
                <a:off x="993275" y="4502064"/>
                <a:ext cx="247839" cy="278000"/>
              </a:xfrm>
              <a:custGeom>
                <a:avLst/>
                <a:gdLst>
                  <a:gd name="connsiteX0" fmla="*/ 199932 w 300038"/>
                  <a:gd name="connsiteY0" fmla="*/ 273051 h 336551"/>
                  <a:gd name="connsiteX1" fmla="*/ 192088 w 300038"/>
                  <a:gd name="connsiteY1" fmla="*/ 280989 h 336551"/>
                  <a:gd name="connsiteX2" fmla="*/ 192088 w 300038"/>
                  <a:gd name="connsiteY2" fmla="*/ 306124 h 336551"/>
                  <a:gd name="connsiteX3" fmla="*/ 199932 w 300038"/>
                  <a:gd name="connsiteY3" fmla="*/ 312739 h 336551"/>
                  <a:gd name="connsiteX4" fmla="*/ 250919 w 300038"/>
                  <a:gd name="connsiteY4" fmla="*/ 312739 h 336551"/>
                  <a:gd name="connsiteX5" fmla="*/ 258763 w 300038"/>
                  <a:gd name="connsiteY5" fmla="*/ 306124 h 336551"/>
                  <a:gd name="connsiteX6" fmla="*/ 258763 w 300038"/>
                  <a:gd name="connsiteY6" fmla="*/ 280989 h 336551"/>
                  <a:gd name="connsiteX7" fmla="*/ 250919 w 300038"/>
                  <a:gd name="connsiteY7" fmla="*/ 273051 h 336551"/>
                  <a:gd name="connsiteX8" fmla="*/ 199932 w 300038"/>
                  <a:gd name="connsiteY8" fmla="*/ 273051 h 336551"/>
                  <a:gd name="connsiteX9" fmla="*/ 101328 w 300038"/>
                  <a:gd name="connsiteY9" fmla="*/ 196851 h 336551"/>
                  <a:gd name="connsiteX10" fmla="*/ 107908 w 300038"/>
                  <a:gd name="connsiteY10" fmla="*/ 196851 h 336551"/>
                  <a:gd name="connsiteX11" fmla="*/ 111856 w 300038"/>
                  <a:gd name="connsiteY11" fmla="*/ 202123 h 336551"/>
                  <a:gd name="connsiteX12" fmla="*/ 128964 w 300038"/>
                  <a:gd name="connsiteY12" fmla="*/ 248250 h 336551"/>
                  <a:gd name="connsiteX13" fmla="*/ 131595 w 300038"/>
                  <a:gd name="connsiteY13" fmla="*/ 239025 h 336551"/>
                  <a:gd name="connsiteX14" fmla="*/ 126332 w 300038"/>
                  <a:gd name="connsiteY14" fmla="*/ 225845 h 336551"/>
                  <a:gd name="connsiteX15" fmla="*/ 127648 w 300038"/>
                  <a:gd name="connsiteY15" fmla="*/ 217938 h 336551"/>
                  <a:gd name="connsiteX16" fmla="*/ 132911 w 300038"/>
                  <a:gd name="connsiteY16" fmla="*/ 215302 h 336551"/>
                  <a:gd name="connsiteX17" fmla="*/ 167126 w 300038"/>
                  <a:gd name="connsiteY17" fmla="*/ 215302 h 336551"/>
                  <a:gd name="connsiteX18" fmla="*/ 172390 w 300038"/>
                  <a:gd name="connsiteY18" fmla="*/ 217938 h 336551"/>
                  <a:gd name="connsiteX19" fmla="*/ 173706 w 300038"/>
                  <a:gd name="connsiteY19" fmla="*/ 225845 h 336551"/>
                  <a:gd name="connsiteX20" fmla="*/ 168442 w 300038"/>
                  <a:gd name="connsiteY20" fmla="*/ 239025 h 336551"/>
                  <a:gd name="connsiteX21" fmla="*/ 171074 w 300038"/>
                  <a:gd name="connsiteY21" fmla="*/ 248250 h 336551"/>
                  <a:gd name="connsiteX22" fmla="*/ 188182 w 300038"/>
                  <a:gd name="connsiteY22" fmla="*/ 202123 h 336551"/>
                  <a:gd name="connsiteX23" fmla="*/ 192130 w 300038"/>
                  <a:gd name="connsiteY23" fmla="*/ 196851 h 336551"/>
                  <a:gd name="connsiteX24" fmla="*/ 198710 w 300038"/>
                  <a:gd name="connsiteY24" fmla="*/ 196851 h 336551"/>
                  <a:gd name="connsiteX25" fmla="*/ 265823 w 300038"/>
                  <a:gd name="connsiteY25" fmla="*/ 224527 h 336551"/>
                  <a:gd name="connsiteX26" fmla="*/ 300038 w 300038"/>
                  <a:gd name="connsiteY26" fmla="*/ 274609 h 336551"/>
                  <a:gd name="connsiteX27" fmla="*/ 300038 w 300038"/>
                  <a:gd name="connsiteY27" fmla="*/ 328643 h 336551"/>
                  <a:gd name="connsiteX28" fmla="*/ 292142 w 300038"/>
                  <a:gd name="connsiteY28" fmla="*/ 336551 h 336551"/>
                  <a:gd name="connsiteX29" fmla="*/ 7896 w 300038"/>
                  <a:gd name="connsiteY29" fmla="*/ 336551 h 336551"/>
                  <a:gd name="connsiteX30" fmla="*/ 0 w 300038"/>
                  <a:gd name="connsiteY30" fmla="*/ 328643 h 336551"/>
                  <a:gd name="connsiteX31" fmla="*/ 0 w 300038"/>
                  <a:gd name="connsiteY31" fmla="*/ 274609 h 336551"/>
                  <a:gd name="connsiteX32" fmla="*/ 34215 w 300038"/>
                  <a:gd name="connsiteY32" fmla="*/ 224527 h 336551"/>
                  <a:gd name="connsiteX33" fmla="*/ 101328 w 300038"/>
                  <a:gd name="connsiteY33" fmla="*/ 196851 h 336551"/>
                  <a:gd name="connsiteX34" fmla="*/ 155328 w 300038"/>
                  <a:gd name="connsiteY34" fmla="*/ 0 h 336551"/>
                  <a:gd name="connsiteX35" fmla="*/ 201775 w 300038"/>
                  <a:gd name="connsiteY35" fmla="*/ 15854 h 336551"/>
                  <a:gd name="connsiteX36" fmla="*/ 223008 w 300038"/>
                  <a:gd name="connsiteY36" fmla="*/ 79268 h 336551"/>
                  <a:gd name="connsiteX37" fmla="*/ 224335 w 300038"/>
                  <a:gd name="connsiteY37" fmla="*/ 93801 h 336551"/>
                  <a:gd name="connsiteX38" fmla="*/ 229643 w 300038"/>
                  <a:gd name="connsiteY38" fmla="*/ 100407 h 336551"/>
                  <a:gd name="connsiteX39" fmla="*/ 232297 w 300038"/>
                  <a:gd name="connsiteY39" fmla="*/ 125508 h 336551"/>
                  <a:gd name="connsiteX40" fmla="*/ 208410 w 300038"/>
                  <a:gd name="connsiteY40" fmla="*/ 151931 h 336551"/>
                  <a:gd name="connsiteX41" fmla="*/ 185850 w 300038"/>
                  <a:gd name="connsiteY41" fmla="*/ 183639 h 336551"/>
                  <a:gd name="connsiteX42" fmla="*/ 172579 w 300038"/>
                  <a:gd name="connsiteY42" fmla="*/ 192887 h 336551"/>
                  <a:gd name="connsiteX43" fmla="*/ 150019 w 300038"/>
                  <a:gd name="connsiteY43" fmla="*/ 196850 h 336551"/>
                  <a:gd name="connsiteX44" fmla="*/ 127459 w 300038"/>
                  <a:gd name="connsiteY44" fmla="*/ 192887 h 336551"/>
                  <a:gd name="connsiteX45" fmla="*/ 114189 w 300038"/>
                  <a:gd name="connsiteY45" fmla="*/ 183639 h 336551"/>
                  <a:gd name="connsiteX46" fmla="*/ 91629 w 300038"/>
                  <a:gd name="connsiteY46" fmla="*/ 151931 h 336551"/>
                  <a:gd name="connsiteX47" fmla="*/ 67742 w 300038"/>
                  <a:gd name="connsiteY47" fmla="*/ 125508 h 336551"/>
                  <a:gd name="connsiteX48" fmla="*/ 70396 w 300038"/>
                  <a:gd name="connsiteY48" fmla="*/ 100407 h 336551"/>
                  <a:gd name="connsiteX49" fmla="*/ 75704 w 300038"/>
                  <a:gd name="connsiteY49" fmla="*/ 93801 h 336551"/>
                  <a:gd name="connsiteX50" fmla="*/ 77031 w 300038"/>
                  <a:gd name="connsiteY50" fmla="*/ 85874 h 336551"/>
                  <a:gd name="connsiteX51" fmla="*/ 74377 w 300038"/>
                  <a:gd name="connsiteY51" fmla="*/ 50203 h 336551"/>
                  <a:gd name="connsiteX52" fmla="*/ 103572 w 300038"/>
                  <a:gd name="connsiteY52" fmla="*/ 27744 h 336551"/>
                  <a:gd name="connsiteX53" fmla="*/ 119497 w 300038"/>
                  <a:gd name="connsiteY53" fmla="*/ 10569 h 336551"/>
                  <a:gd name="connsiteX54" fmla="*/ 155328 w 300038"/>
                  <a:gd name="connsiteY54" fmla="*/ 0 h 33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300038" h="336551">
                    <a:moveTo>
                      <a:pt x="199932" y="273051"/>
                    </a:moveTo>
                    <a:cubicBezTo>
                      <a:pt x="194703" y="273051"/>
                      <a:pt x="192088" y="277020"/>
                      <a:pt x="192088" y="280989"/>
                    </a:cubicBezTo>
                    <a:cubicBezTo>
                      <a:pt x="192088" y="306124"/>
                      <a:pt x="192088" y="306124"/>
                      <a:pt x="192088" y="306124"/>
                    </a:cubicBezTo>
                    <a:cubicBezTo>
                      <a:pt x="192088" y="310093"/>
                      <a:pt x="194703" y="312739"/>
                      <a:pt x="199932" y="312739"/>
                    </a:cubicBezTo>
                    <a:cubicBezTo>
                      <a:pt x="250919" y="312739"/>
                      <a:pt x="250919" y="312739"/>
                      <a:pt x="250919" y="312739"/>
                    </a:cubicBezTo>
                    <a:cubicBezTo>
                      <a:pt x="254841" y="312739"/>
                      <a:pt x="258763" y="310093"/>
                      <a:pt x="258763" y="306124"/>
                    </a:cubicBezTo>
                    <a:lnTo>
                      <a:pt x="258763" y="280989"/>
                    </a:lnTo>
                    <a:cubicBezTo>
                      <a:pt x="258763" y="277020"/>
                      <a:pt x="254841" y="273051"/>
                      <a:pt x="250919" y="273051"/>
                    </a:cubicBezTo>
                    <a:cubicBezTo>
                      <a:pt x="199932" y="273051"/>
                      <a:pt x="199932" y="273051"/>
                      <a:pt x="199932" y="273051"/>
                    </a:cubicBezTo>
                    <a:close/>
                    <a:moveTo>
                      <a:pt x="101328" y="196851"/>
                    </a:moveTo>
                    <a:cubicBezTo>
                      <a:pt x="103960" y="196851"/>
                      <a:pt x="105276" y="196851"/>
                      <a:pt x="107908" y="196851"/>
                    </a:cubicBezTo>
                    <a:cubicBezTo>
                      <a:pt x="109224" y="198169"/>
                      <a:pt x="110540" y="199487"/>
                      <a:pt x="111856" y="202123"/>
                    </a:cubicBezTo>
                    <a:cubicBezTo>
                      <a:pt x="128964" y="248250"/>
                      <a:pt x="128964" y="248250"/>
                      <a:pt x="128964" y="248250"/>
                    </a:cubicBezTo>
                    <a:cubicBezTo>
                      <a:pt x="131595" y="239025"/>
                      <a:pt x="131595" y="239025"/>
                      <a:pt x="131595" y="239025"/>
                    </a:cubicBezTo>
                    <a:cubicBezTo>
                      <a:pt x="126332" y="225845"/>
                      <a:pt x="126332" y="225845"/>
                      <a:pt x="126332" y="225845"/>
                    </a:cubicBezTo>
                    <a:cubicBezTo>
                      <a:pt x="125016" y="223209"/>
                      <a:pt x="126332" y="220574"/>
                      <a:pt x="127648" y="217938"/>
                    </a:cubicBezTo>
                    <a:cubicBezTo>
                      <a:pt x="128964" y="216620"/>
                      <a:pt x="131595" y="215302"/>
                      <a:pt x="132911" y="215302"/>
                    </a:cubicBezTo>
                    <a:cubicBezTo>
                      <a:pt x="167126" y="215302"/>
                      <a:pt x="167126" y="215302"/>
                      <a:pt x="167126" y="215302"/>
                    </a:cubicBezTo>
                    <a:cubicBezTo>
                      <a:pt x="168442" y="215302"/>
                      <a:pt x="171074" y="216620"/>
                      <a:pt x="172390" y="217938"/>
                    </a:cubicBezTo>
                    <a:cubicBezTo>
                      <a:pt x="173706" y="220574"/>
                      <a:pt x="175022" y="223209"/>
                      <a:pt x="173706" y="225845"/>
                    </a:cubicBezTo>
                    <a:cubicBezTo>
                      <a:pt x="168442" y="239025"/>
                      <a:pt x="168442" y="239025"/>
                      <a:pt x="168442" y="239025"/>
                    </a:cubicBezTo>
                    <a:cubicBezTo>
                      <a:pt x="171074" y="248250"/>
                      <a:pt x="171074" y="248250"/>
                      <a:pt x="171074" y="248250"/>
                    </a:cubicBezTo>
                    <a:cubicBezTo>
                      <a:pt x="188182" y="202123"/>
                      <a:pt x="188182" y="202123"/>
                      <a:pt x="188182" y="202123"/>
                    </a:cubicBezTo>
                    <a:cubicBezTo>
                      <a:pt x="189498" y="199487"/>
                      <a:pt x="190814" y="198169"/>
                      <a:pt x="192130" y="196851"/>
                    </a:cubicBezTo>
                    <a:cubicBezTo>
                      <a:pt x="194762" y="196851"/>
                      <a:pt x="196078" y="196851"/>
                      <a:pt x="198710" y="196851"/>
                    </a:cubicBezTo>
                    <a:cubicBezTo>
                      <a:pt x="265823" y="224527"/>
                      <a:pt x="265823" y="224527"/>
                      <a:pt x="265823" y="224527"/>
                    </a:cubicBezTo>
                    <a:cubicBezTo>
                      <a:pt x="286879" y="232435"/>
                      <a:pt x="300038" y="252204"/>
                      <a:pt x="300038" y="274609"/>
                    </a:cubicBezTo>
                    <a:cubicBezTo>
                      <a:pt x="300038" y="328643"/>
                      <a:pt x="300038" y="328643"/>
                      <a:pt x="300038" y="328643"/>
                    </a:cubicBezTo>
                    <a:cubicBezTo>
                      <a:pt x="300038" y="332597"/>
                      <a:pt x="296090" y="336551"/>
                      <a:pt x="292142" y="336551"/>
                    </a:cubicBezTo>
                    <a:cubicBezTo>
                      <a:pt x="7896" y="336551"/>
                      <a:pt x="7896" y="336551"/>
                      <a:pt x="7896" y="336551"/>
                    </a:cubicBezTo>
                    <a:cubicBezTo>
                      <a:pt x="3948" y="336551"/>
                      <a:pt x="0" y="332597"/>
                      <a:pt x="0" y="328643"/>
                    </a:cubicBezTo>
                    <a:cubicBezTo>
                      <a:pt x="0" y="274609"/>
                      <a:pt x="0" y="274609"/>
                      <a:pt x="0" y="274609"/>
                    </a:cubicBezTo>
                    <a:cubicBezTo>
                      <a:pt x="0" y="252204"/>
                      <a:pt x="13159" y="232435"/>
                      <a:pt x="34215" y="224527"/>
                    </a:cubicBezTo>
                    <a:cubicBezTo>
                      <a:pt x="101328" y="196851"/>
                      <a:pt x="101328" y="196851"/>
                      <a:pt x="101328" y="196851"/>
                    </a:cubicBezTo>
                    <a:close/>
                    <a:moveTo>
                      <a:pt x="155328" y="0"/>
                    </a:moveTo>
                    <a:cubicBezTo>
                      <a:pt x="171252" y="0"/>
                      <a:pt x="187177" y="5285"/>
                      <a:pt x="201775" y="15854"/>
                    </a:cubicBezTo>
                    <a:cubicBezTo>
                      <a:pt x="225662" y="34350"/>
                      <a:pt x="223008" y="72663"/>
                      <a:pt x="223008" y="79268"/>
                    </a:cubicBezTo>
                    <a:cubicBezTo>
                      <a:pt x="223008" y="84553"/>
                      <a:pt x="224335" y="89838"/>
                      <a:pt x="224335" y="93801"/>
                    </a:cubicBezTo>
                    <a:cubicBezTo>
                      <a:pt x="225662" y="95122"/>
                      <a:pt x="228316" y="96443"/>
                      <a:pt x="229643" y="100407"/>
                    </a:cubicBezTo>
                    <a:cubicBezTo>
                      <a:pt x="234951" y="107012"/>
                      <a:pt x="234951" y="114939"/>
                      <a:pt x="232297" y="125508"/>
                    </a:cubicBezTo>
                    <a:cubicBezTo>
                      <a:pt x="226989" y="146647"/>
                      <a:pt x="215045" y="150610"/>
                      <a:pt x="208410" y="151931"/>
                    </a:cubicBezTo>
                    <a:cubicBezTo>
                      <a:pt x="204429" y="159858"/>
                      <a:pt x="195139" y="175712"/>
                      <a:pt x="185850" y="183639"/>
                    </a:cubicBezTo>
                    <a:cubicBezTo>
                      <a:pt x="183196" y="187602"/>
                      <a:pt x="177888" y="190244"/>
                      <a:pt x="172579" y="192887"/>
                    </a:cubicBezTo>
                    <a:cubicBezTo>
                      <a:pt x="164617" y="195529"/>
                      <a:pt x="157982" y="196850"/>
                      <a:pt x="150019" y="196850"/>
                    </a:cubicBezTo>
                    <a:cubicBezTo>
                      <a:pt x="142057" y="196850"/>
                      <a:pt x="135422" y="195529"/>
                      <a:pt x="127459" y="192887"/>
                    </a:cubicBezTo>
                    <a:cubicBezTo>
                      <a:pt x="122151" y="190244"/>
                      <a:pt x="116843" y="187602"/>
                      <a:pt x="114189" y="183639"/>
                    </a:cubicBezTo>
                    <a:cubicBezTo>
                      <a:pt x="104900" y="175712"/>
                      <a:pt x="95610" y="159858"/>
                      <a:pt x="91629" y="151931"/>
                    </a:cubicBezTo>
                    <a:cubicBezTo>
                      <a:pt x="84994" y="150610"/>
                      <a:pt x="73050" y="146647"/>
                      <a:pt x="67742" y="125508"/>
                    </a:cubicBezTo>
                    <a:cubicBezTo>
                      <a:pt x="65088" y="114939"/>
                      <a:pt x="65088" y="107012"/>
                      <a:pt x="70396" y="100407"/>
                    </a:cubicBezTo>
                    <a:cubicBezTo>
                      <a:pt x="71723" y="96443"/>
                      <a:pt x="74377" y="95122"/>
                      <a:pt x="75704" y="93801"/>
                    </a:cubicBezTo>
                    <a:cubicBezTo>
                      <a:pt x="75704" y="91159"/>
                      <a:pt x="75704" y="88516"/>
                      <a:pt x="77031" y="85874"/>
                    </a:cubicBezTo>
                    <a:cubicBezTo>
                      <a:pt x="73050" y="80590"/>
                      <a:pt x="67742" y="68699"/>
                      <a:pt x="74377" y="50203"/>
                    </a:cubicBezTo>
                    <a:cubicBezTo>
                      <a:pt x="81013" y="30386"/>
                      <a:pt x="95610" y="27744"/>
                      <a:pt x="103572" y="27744"/>
                    </a:cubicBezTo>
                    <a:cubicBezTo>
                      <a:pt x="106227" y="22459"/>
                      <a:pt x="111535" y="17175"/>
                      <a:pt x="119497" y="10569"/>
                    </a:cubicBezTo>
                    <a:cubicBezTo>
                      <a:pt x="128786" y="3963"/>
                      <a:pt x="142057" y="0"/>
                      <a:pt x="15532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6574" y="6877"/>
              <a:ext cx="1959" cy="5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l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defRPr/>
              </a:pPr>
              <a:r>
                <a:rPr lang="zh-CN" altLang="en-US" b="1" kern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rPr>
                <a:t>教师 xxxx</a:t>
              </a:r>
              <a:endParaRPr lang="en-US" altLang="zh-CN" b="1" kern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0020" y="6831"/>
              <a:ext cx="657" cy="657"/>
              <a:chOff x="1012638" y="4415843"/>
              <a:chExt cx="450443" cy="450443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1012638" y="4415843"/>
                <a:ext cx="450443" cy="450443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30" name="椭圆 44"/>
              <p:cNvSpPr/>
              <p:nvPr/>
            </p:nvSpPr>
            <p:spPr>
              <a:xfrm>
                <a:off x="1122045" y="4510710"/>
                <a:ext cx="278000" cy="260708"/>
              </a:xfrm>
              <a:custGeom>
                <a:avLst/>
                <a:gdLst>
                  <a:gd name="connsiteX0" fmla="*/ 249749 w 331788"/>
                  <a:gd name="connsiteY0" fmla="*/ 163513 h 311151"/>
                  <a:gd name="connsiteX1" fmla="*/ 243291 w 331788"/>
                  <a:gd name="connsiteY1" fmla="*/ 171424 h 311151"/>
                  <a:gd name="connsiteX2" fmla="*/ 243291 w 331788"/>
                  <a:gd name="connsiteY2" fmla="*/ 218888 h 311151"/>
                  <a:gd name="connsiteX3" fmla="*/ 238125 w 331788"/>
                  <a:gd name="connsiteY3" fmla="*/ 229435 h 311151"/>
                  <a:gd name="connsiteX4" fmla="*/ 249749 w 331788"/>
                  <a:gd name="connsiteY4" fmla="*/ 241301 h 311151"/>
                  <a:gd name="connsiteX5" fmla="*/ 260081 w 331788"/>
                  <a:gd name="connsiteY5" fmla="*/ 236027 h 311151"/>
                  <a:gd name="connsiteX6" fmla="*/ 288495 w 331788"/>
                  <a:gd name="connsiteY6" fmla="*/ 236027 h 311151"/>
                  <a:gd name="connsiteX7" fmla="*/ 307868 w 331788"/>
                  <a:gd name="connsiteY7" fmla="*/ 236027 h 311151"/>
                  <a:gd name="connsiteX8" fmla="*/ 314325 w 331788"/>
                  <a:gd name="connsiteY8" fmla="*/ 229435 h 311151"/>
                  <a:gd name="connsiteX9" fmla="*/ 307868 w 331788"/>
                  <a:gd name="connsiteY9" fmla="*/ 221525 h 311151"/>
                  <a:gd name="connsiteX10" fmla="*/ 260081 w 331788"/>
                  <a:gd name="connsiteY10" fmla="*/ 221525 h 311151"/>
                  <a:gd name="connsiteX11" fmla="*/ 257498 w 331788"/>
                  <a:gd name="connsiteY11" fmla="*/ 218888 h 311151"/>
                  <a:gd name="connsiteX12" fmla="*/ 257498 w 331788"/>
                  <a:gd name="connsiteY12" fmla="*/ 171424 h 311151"/>
                  <a:gd name="connsiteX13" fmla="*/ 249749 w 331788"/>
                  <a:gd name="connsiteY13" fmla="*/ 163513 h 311151"/>
                  <a:gd name="connsiteX14" fmla="*/ 250178 w 331788"/>
                  <a:gd name="connsiteY14" fmla="*/ 147638 h 311151"/>
                  <a:gd name="connsiteX15" fmla="*/ 289040 w 331788"/>
                  <a:gd name="connsiteY15" fmla="*/ 158020 h 311151"/>
                  <a:gd name="connsiteX16" fmla="*/ 331788 w 331788"/>
                  <a:gd name="connsiteY16" fmla="*/ 229395 h 311151"/>
                  <a:gd name="connsiteX17" fmla="*/ 250178 w 331788"/>
                  <a:gd name="connsiteY17" fmla="*/ 311151 h 311151"/>
                  <a:gd name="connsiteX18" fmla="*/ 175044 w 331788"/>
                  <a:gd name="connsiteY18" fmla="*/ 260540 h 311151"/>
                  <a:gd name="connsiteX19" fmla="*/ 169863 w 331788"/>
                  <a:gd name="connsiteY19" fmla="*/ 229395 h 311151"/>
                  <a:gd name="connsiteX20" fmla="*/ 250178 w 331788"/>
                  <a:gd name="connsiteY20" fmla="*/ 147638 h 311151"/>
                  <a:gd name="connsiteX21" fmla="*/ 22336 w 331788"/>
                  <a:gd name="connsiteY21" fmla="*/ 44450 h 311151"/>
                  <a:gd name="connsiteX22" fmla="*/ 15875 w 331788"/>
                  <a:gd name="connsiteY22" fmla="*/ 49630 h 311151"/>
                  <a:gd name="connsiteX23" fmla="*/ 15875 w 331788"/>
                  <a:gd name="connsiteY23" fmla="*/ 93663 h 311151"/>
                  <a:gd name="connsiteX24" fmla="*/ 273050 w 331788"/>
                  <a:gd name="connsiteY24" fmla="*/ 93663 h 311151"/>
                  <a:gd name="connsiteX25" fmla="*/ 273050 w 331788"/>
                  <a:gd name="connsiteY25" fmla="*/ 49630 h 311151"/>
                  <a:gd name="connsiteX26" fmla="*/ 267881 w 331788"/>
                  <a:gd name="connsiteY26" fmla="*/ 44450 h 311151"/>
                  <a:gd name="connsiteX27" fmla="*/ 245911 w 331788"/>
                  <a:gd name="connsiteY27" fmla="*/ 44450 h 311151"/>
                  <a:gd name="connsiteX28" fmla="*/ 245911 w 331788"/>
                  <a:gd name="connsiteY28" fmla="*/ 53515 h 311151"/>
                  <a:gd name="connsiteX29" fmla="*/ 231695 w 331788"/>
                  <a:gd name="connsiteY29" fmla="*/ 67761 h 311151"/>
                  <a:gd name="connsiteX30" fmla="*/ 212310 w 331788"/>
                  <a:gd name="connsiteY30" fmla="*/ 67761 h 311151"/>
                  <a:gd name="connsiteX31" fmla="*/ 198094 w 331788"/>
                  <a:gd name="connsiteY31" fmla="*/ 53515 h 311151"/>
                  <a:gd name="connsiteX32" fmla="*/ 198094 w 331788"/>
                  <a:gd name="connsiteY32" fmla="*/ 44450 h 311151"/>
                  <a:gd name="connsiteX33" fmla="*/ 168370 w 331788"/>
                  <a:gd name="connsiteY33" fmla="*/ 44450 h 311151"/>
                  <a:gd name="connsiteX34" fmla="*/ 168370 w 331788"/>
                  <a:gd name="connsiteY34" fmla="*/ 53515 h 311151"/>
                  <a:gd name="connsiteX35" fmla="*/ 154155 w 331788"/>
                  <a:gd name="connsiteY35" fmla="*/ 67761 h 311151"/>
                  <a:gd name="connsiteX36" fmla="*/ 134770 w 331788"/>
                  <a:gd name="connsiteY36" fmla="*/ 67761 h 311151"/>
                  <a:gd name="connsiteX37" fmla="*/ 120554 w 331788"/>
                  <a:gd name="connsiteY37" fmla="*/ 53515 h 311151"/>
                  <a:gd name="connsiteX38" fmla="*/ 120554 w 331788"/>
                  <a:gd name="connsiteY38" fmla="*/ 44450 h 311151"/>
                  <a:gd name="connsiteX39" fmla="*/ 92123 w 331788"/>
                  <a:gd name="connsiteY39" fmla="*/ 44450 h 311151"/>
                  <a:gd name="connsiteX40" fmla="*/ 92123 w 331788"/>
                  <a:gd name="connsiteY40" fmla="*/ 53515 h 311151"/>
                  <a:gd name="connsiteX41" fmla="*/ 77907 w 331788"/>
                  <a:gd name="connsiteY41" fmla="*/ 67761 h 311151"/>
                  <a:gd name="connsiteX42" fmla="*/ 58522 w 331788"/>
                  <a:gd name="connsiteY42" fmla="*/ 67761 h 311151"/>
                  <a:gd name="connsiteX43" fmla="*/ 44306 w 331788"/>
                  <a:gd name="connsiteY43" fmla="*/ 53515 h 311151"/>
                  <a:gd name="connsiteX44" fmla="*/ 44306 w 331788"/>
                  <a:gd name="connsiteY44" fmla="*/ 44450 h 311151"/>
                  <a:gd name="connsiteX45" fmla="*/ 22336 w 331788"/>
                  <a:gd name="connsiteY45" fmla="*/ 44450 h 311151"/>
                  <a:gd name="connsiteX46" fmla="*/ 58303 w 331788"/>
                  <a:gd name="connsiteY46" fmla="*/ 0 h 311151"/>
                  <a:gd name="connsiteX47" fmla="*/ 77737 w 331788"/>
                  <a:gd name="connsiteY47" fmla="*/ 0 h 311151"/>
                  <a:gd name="connsiteX48" fmla="*/ 91989 w 331788"/>
                  <a:gd name="connsiteY48" fmla="*/ 14248 h 311151"/>
                  <a:gd name="connsiteX49" fmla="*/ 91989 w 331788"/>
                  <a:gd name="connsiteY49" fmla="*/ 29791 h 311151"/>
                  <a:gd name="connsiteX50" fmla="*/ 120493 w 331788"/>
                  <a:gd name="connsiteY50" fmla="*/ 29791 h 311151"/>
                  <a:gd name="connsiteX51" fmla="*/ 120493 w 331788"/>
                  <a:gd name="connsiteY51" fmla="*/ 14248 h 311151"/>
                  <a:gd name="connsiteX52" fmla="*/ 134745 w 331788"/>
                  <a:gd name="connsiteY52" fmla="*/ 0 h 311151"/>
                  <a:gd name="connsiteX53" fmla="*/ 154179 w 331788"/>
                  <a:gd name="connsiteY53" fmla="*/ 0 h 311151"/>
                  <a:gd name="connsiteX54" fmla="*/ 168431 w 331788"/>
                  <a:gd name="connsiteY54" fmla="*/ 14248 h 311151"/>
                  <a:gd name="connsiteX55" fmla="*/ 168431 w 331788"/>
                  <a:gd name="connsiteY55" fmla="*/ 29791 h 311151"/>
                  <a:gd name="connsiteX56" fmla="*/ 198231 w 331788"/>
                  <a:gd name="connsiteY56" fmla="*/ 29791 h 311151"/>
                  <a:gd name="connsiteX57" fmla="*/ 198231 w 331788"/>
                  <a:gd name="connsiteY57" fmla="*/ 14248 h 311151"/>
                  <a:gd name="connsiteX58" fmla="*/ 212483 w 331788"/>
                  <a:gd name="connsiteY58" fmla="*/ 0 h 311151"/>
                  <a:gd name="connsiteX59" fmla="*/ 231917 w 331788"/>
                  <a:gd name="connsiteY59" fmla="*/ 0 h 311151"/>
                  <a:gd name="connsiteX60" fmla="*/ 246170 w 331788"/>
                  <a:gd name="connsiteY60" fmla="*/ 14248 h 311151"/>
                  <a:gd name="connsiteX61" fmla="*/ 246170 w 331788"/>
                  <a:gd name="connsiteY61" fmla="*/ 29791 h 311151"/>
                  <a:gd name="connsiteX62" fmla="*/ 268195 w 331788"/>
                  <a:gd name="connsiteY62" fmla="*/ 29791 h 311151"/>
                  <a:gd name="connsiteX63" fmla="*/ 288925 w 331788"/>
                  <a:gd name="connsiteY63" fmla="*/ 50516 h 311151"/>
                  <a:gd name="connsiteX64" fmla="*/ 288925 w 331788"/>
                  <a:gd name="connsiteY64" fmla="*/ 146366 h 311151"/>
                  <a:gd name="connsiteX65" fmla="*/ 286334 w 331788"/>
                  <a:gd name="connsiteY65" fmla="*/ 143775 h 311151"/>
                  <a:gd name="connsiteX66" fmla="*/ 250056 w 331788"/>
                  <a:gd name="connsiteY66" fmla="*/ 137299 h 311151"/>
                  <a:gd name="connsiteX67" fmla="*/ 215074 w 331788"/>
                  <a:gd name="connsiteY67" fmla="*/ 143775 h 311151"/>
                  <a:gd name="connsiteX68" fmla="*/ 185275 w 331788"/>
                  <a:gd name="connsiteY68" fmla="*/ 164500 h 311151"/>
                  <a:gd name="connsiteX69" fmla="*/ 165840 w 331788"/>
                  <a:gd name="connsiteY69" fmla="*/ 192996 h 311151"/>
                  <a:gd name="connsiteX70" fmla="*/ 158066 w 331788"/>
                  <a:gd name="connsiteY70" fmla="*/ 229264 h 311151"/>
                  <a:gd name="connsiteX71" fmla="*/ 163249 w 331788"/>
                  <a:gd name="connsiteY71" fmla="*/ 260350 h 311151"/>
                  <a:gd name="connsiteX72" fmla="*/ 22025 w 331788"/>
                  <a:gd name="connsiteY72" fmla="*/ 260350 h 311151"/>
                  <a:gd name="connsiteX73" fmla="*/ 0 w 331788"/>
                  <a:gd name="connsiteY73" fmla="*/ 238330 h 311151"/>
                  <a:gd name="connsiteX74" fmla="*/ 0 w 331788"/>
                  <a:gd name="connsiteY74" fmla="*/ 50516 h 311151"/>
                  <a:gd name="connsiteX75" fmla="*/ 22025 w 331788"/>
                  <a:gd name="connsiteY75" fmla="*/ 29791 h 311151"/>
                  <a:gd name="connsiteX76" fmla="*/ 44051 w 331788"/>
                  <a:gd name="connsiteY76" fmla="*/ 29791 h 311151"/>
                  <a:gd name="connsiteX77" fmla="*/ 44051 w 331788"/>
                  <a:gd name="connsiteY77" fmla="*/ 14248 h 311151"/>
                  <a:gd name="connsiteX78" fmla="*/ 58303 w 331788"/>
                  <a:gd name="connsiteY78" fmla="*/ 0 h 311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331788" h="311151">
                    <a:moveTo>
                      <a:pt x="249749" y="163513"/>
                    </a:moveTo>
                    <a:cubicBezTo>
                      <a:pt x="245874" y="163513"/>
                      <a:pt x="243291" y="167468"/>
                      <a:pt x="243291" y="171424"/>
                    </a:cubicBezTo>
                    <a:cubicBezTo>
                      <a:pt x="243291" y="171424"/>
                      <a:pt x="243291" y="171424"/>
                      <a:pt x="243291" y="218888"/>
                    </a:cubicBezTo>
                    <a:cubicBezTo>
                      <a:pt x="239417" y="221525"/>
                      <a:pt x="238125" y="225480"/>
                      <a:pt x="238125" y="229435"/>
                    </a:cubicBezTo>
                    <a:cubicBezTo>
                      <a:pt x="238125" y="236027"/>
                      <a:pt x="243291" y="241301"/>
                      <a:pt x="249749" y="241301"/>
                    </a:cubicBezTo>
                    <a:cubicBezTo>
                      <a:pt x="253624" y="241301"/>
                      <a:pt x="257498" y="239983"/>
                      <a:pt x="260081" y="236027"/>
                    </a:cubicBezTo>
                    <a:cubicBezTo>
                      <a:pt x="260081" y="236027"/>
                      <a:pt x="260081" y="236027"/>
                      <a:pt x="288495" y="236027"/>
                    </a:cubicBezTo>
                    <a:lnTo>
                      <a:pt x="307868" y="236027"/>
                    </a:lnTo>
                    <a:cubicBezTo>
                      <a:pt x="311742" y="236027"/>
                      <a:pt x="314325" y="233390"/>
                      <a:pt x="314325" y="229435"/>
                    </a:cubicBezTo>
                    <a:cubicBezTo>
                      <a:pt x="314325" y="225480"/>
                      <a:pt x="311742" y="221525"/>
                      <a:pt x="307868" y="221525"/>
                    </a:cubicBezTo>
                    <a:cubicBezTo>
                      <a:pt x="307868" y="221525"/>
                      <a:pt x="307868" y="221525"/>
                      <a:pt x="260081" y="221525"/>
                    </a:cubicBezTo>
                    <a:cubicBezTo>
                      <a:pt x="258790" y="221525"/>
                      <a:pt x="257498" y="220206"/>
                      <a:pt x="257498" y="218888"/>
                    </a:cubicBezTo>
                    <a:cubicBezTo>
                      <a:pt x="257498" y="218888"/>
                      <a:pt x="257498" y="218888"/>
                      <a:pt x="257498" y="171424"/>
                    </a:cubicBezTo>
                    <a:cubicBezTo>
                      <a:pt x="257498" y="167468"/>
                      <a:pt x="253624" y="163513"/>
                      <a:pt x="249749" y="163513"/>
                    </a:cubicBezTo>
                    <a:close/>
                    <a:moveTo>
                      <a:pt x="250178" y="147638"/>
                    </a:moveTo>
                    <a:cubicBezTo>
                      <a:pt x="264427" y="147638"/>
                      <a:pt x="277381" y="151531"/>
                      <a:pt x="289040" y="158020"/>
                    </a:cubicBezTo>
                    <a:cubicBezTo>
                      <a:pt x="314948" y="172295"/>
                      <a:pt x="331788" y="198249"/>
                      <a:pt x="331788" y="229395"/>
                    </a:cubicBezTo>
                    <a:cubicBezTo>
                      <a:pt x="331788" y="274815"/>
                      <a:pt x="295517" y="311151"/>
                      <a:pt x="250178" y="311151"/>
                    </a:cubicBezTo>
                    <a:cubicBezTo>
                      <a:pt x="216497" y="311151"/>
                      <a:pt x="186703" y="289090"/>
                      <a:pt x="175044" y="260540"/>
                    </a:cubicBezTo>
                    <a:cubicBezTo>
                      <a:pt x="171158" y="250158"/>
                      <a:pt x="169863" y="239776"/>
                      <a:pt x="169863" y="229395"/>
                    </a:cubicBezTo>
                    <a:cubicBezTo>
                      <a:pt x="169863" y="183974"/>
                      <a:pt x="206134" y="147638"/>
                      <a:pt x="250178" y="147638"/>
                    </a:cubicBezTo>
                    <a:close/>
                    <a:moveTo>
                      <a:pt x="22336" y="44450"/>
                    </a:moveTo>
                    <a:cubicBezTo>
                      <a:pt x="18459" y="44450"/>
                      <a:pt x="15875" y="47040"/>
                      <a:pt x="15875" y="49630"/>
                    </a:cubicBezTo>
                    <a:lnTo>
                      <a:pt x="15875" y="93663"/>
                    </a:lnTo>
                    <a:cubicBezTo>
                      <a:pt x="15875" y="93663"/>
                      <a:pt x="15875" y="93663"/>
                      <a:pt x="273050" y="93663"/>
                    </a:cubicBezTo>
                    <a:cubicBezTo>
                      <a:pt x="273050" y="93663"/>
                      <a:pt x="273050" y="93663"/>
                      <a:pt x="273050" y="49630"/>
                    </a:cubicBezTo>
                    <a:cubicBezTo>
                      <a:pt x="273050" y="47040"/>
                      <a:pt x="270466" y="44450"/>
                      <a:pt x="267881" y="44450"/>
                    </a:cubicBezTo>
                    <a:cubicBezTo>
                      <a:pt x="267881" y="44450"/>
                      <a:pt x="267881" y="44450"/>
                      <a:pt x="245911" y="44450"/>
                    </a:cubicBezTo>
                    <a:cubicBezTo>
                      <a:pt x="245911" y="44450"/>
                      <a:pt x="245911" y="44450"/>
                      <a:pt x="245911" y="53515"/>
                    </a:cubicBezTo>
                    <a:cubicBezTo>
                      <a:pt x="245911" y="61286"/>
                      <a:pt x="239449" y="67761"/>
                      <a:pt x="231695" y="67761"/>
                    </a:cubicBezTo>
                    <a:cubicBezTo>
                      <a:pt x="231695" y="67761"/>
                      <a:pt x="231695" y="67761"/>
                      <a:pt x="212310" y="67761"/>
                    </a:cubicBezTo>
                    <a:cubicBezTo>
                      <a:pt x="204556" y="67761"/>
                      <a:pt x="198094" y="61286"/>
                      <a:pt x="198094" y="53515"/>
                    </a:cubicBezTo>
                    <a:cubicBezTo>
                      <a:pt x="198094" y="53515"/>
                      <a:pt x="198094" y="53515"/>
                      <a:pt x="198094" y="44450"/>
                    </a:cubicBezTo>
                    <a:cubicBezTo>
                      <a:pt x="198094" y="44450"/>
                      <a:pt x="198094" y="44450"/>
                      <a:pt x="168370" y="44450"/>
                    </a:cubicBezTo>
                    <a:cubicBezTo>
                      <a:pt x="168370" y="44450"/>
                      <a:pt x="168370" y="44450"/>
                      <a:pt x="168370" y="53515"/>
                    </a:cubicBezTo>
                    <a:cubicBezTo>
                      <a:pt x="168370" y="61286"/>
                      <a:pt x="161909" y="67761"/>
                      <a:pt x="154155" y="67761"/>
                    </a:cubicBezTo>
                    <a:cubicBezTo>
                      <a:pt x="154155" y="67761"/>
                      <a:pt x="154155" y="67761"/>
                      <a:pt x="134770" y="67761"/>
                    </a:cubicBezTo>
                    <a:cubicBezTo>
                      <a:pt x="127016" y="67761"/>
                      <a:pt x="120554" y="61286"/>
                      <a:pt x="120554" y="53515"/>
                    </a:cubicBezTo>
                    <a:cubicBezTo>
                      <a:pt x="120554" y="53515"/>
                      <a:pt x="120554" y="53515"/>
                      <a:pt x="120554" y="44450"/>
                    </a:cubicBezTo>
                    <a:cubicBezTo>
                      <a:pt x="120554" y="44450"/>
                      <a:pt x="120554" y="44450"/>
                      <a:pt x="92123" y="44450"/>
                    </a:cubicBezTo>
                    <a:cubicBezTo>
                      <a:pt x="92123" y="44450"/>
                      <a:pt x="92123" y="44450"/>
                      <a:pt x="92123" y="53515"/>
                    </a:cubicBezTo>
                    <a:cubicBezTo>
                      <a:pt x="92123" y="61286"/>
                      <a:pt x="85661" y="67761"/>
                      <a:pt x="77907" y="67761"/>
                    </a:cubicBezTo>
                    <a:cubicBezTo>
                      <a:pt x="77907" y="67761"/>
                      <a:pt x="77907" y="67761"/>
                      <a:pt x="58522" y="67761"/>
                    </a:cubicBezTo>
                    <a:cubicBezTo>
                      <a:pt x="50768" y="67761"/>
                      <a:pt x="44306" y="61286"/>
                      <a:pt x="44306" y="53515"/>
                    </a:cubicBezTo>
                    <a:cubicBezTo>
                      <a:pt x="44306" y="53515"/>
                      <a:pt x="44306" y="53515"/>
                      <a:pt x="44306" y="44450"/>
                    </a:cubicBezTo>
                    <a:cubicBezTo>
                      <a:pt x="44306" y="44450"/>
                      <a:pt x="44306" y="44450"/>
                      <a:pt x="22336" y="44450"/>
                    </a:cubicBezTo>
                    <a:close/>
                    <a:moveTo>
                      <a:pt x="58303" y="0"/>
                    </a:moveTo>
                    <a:cubicBezTo>
                      <a:pt x="58303" y="0"/>
                      <a:pt x="58303" y="0"/>
                      <a:pt x="77737" y="0"/>
                    </a:cubicBezTo>
                    <a:cubicBezTo>
                      <a:pt x="85511" y="0"/>
                      <a:pt x="91989" y="6476"/>
                      <a:pt x="91989" y="14248"/>
                    </a:cubicBezTo>
                    <a:cubicBezTo>
                      <a:pt x="91989" y="14248"/>
                      <a:pt x="91989" y="14248"/>
                      <a:pt x="91989" y="29791"/>
                    </a:cubicBezTo>
                    <a:cubicBezTo>
                      <a:pt x="91989" y="29791"/>
                      <a:pt x="91989" y="29791"/>
                      <a:pt x="120493" y="29791"/>
                    </a:cubicBezTo>
                    <a:cubicBezTo>
                      <a:pt x="120493" y="29791"/>
                      <a:pt x="120493" y="29791"/>
                      <a:pt x="120493" y="14248"/>
                    </a:cubicBezTo>
                    <a:cubicBezTo>
                      <a:pt x="120493" y="6476"/>
                      <a:pt x="126971" y="0"/>
                      <a:pt x="134745" y="0"/>
                    </a:cubicBezTo>
                    <a:cubicBezTo>
                      <a:pt x="134745" y="0"/>
                      <a:pt x="134745" y="0"/>
                      <a:pt x="154179" y="0"/>
                    </a:cubicBezTo>
                    <a:cubicBezTo>
                      <a:pt x="161953" y="0"/>
                      <a:pt x="168431" y="6476"/>
                      <a:pt x="168431" y="14248"/>
                    </a:cubicBezTo>
                    <a:cubicBezTo>
                      <a:pt x="168431" y="14248"/>
                      <a:pt x="168431" y="14248"/>
                      <a:pt x="168431" y="29791"/>
                    </a:cubicBezTo>
                    <a:cubicBezTo>
                      <a:pt x="168431" y="29791"/>
                      <a:pt x="168431" y="29791"/>
                      <a:pt x="198231" y="29791"/>
                    </a:cubicBezTo>
                    <a:cubicBezTo>
                      <a:pt x="198231" y="29791"/>
                      <a:pt x="198231" y="29791"/>
                      <a:pt x="198231" y="14248"/>
                    </a:cubicBezTo>
                    <a:cubicBezTo>
                      <a:pt x="198231" y="6476"/>
                      <a:pt x="204709" y="0"/>
                      <a:pt x="212483" y="0"/>
                    </a:cubicBezTo>
                    <a:cubicBezTo>
                      <a:pt x="212483" y="0"/>
                      <a:pt x="212483" y="0"/>
                      <a:pt x="231917" y="0"/>
                    </a:cubicBezTo>
                    <a:cubicBezTo>
                      <a:pt x="239691" y="0"/>
                      <a:pt x="246170" y="6476"/>
                      <a:pt x="246170" y="14248"/>
                    </a:cubicBezTo>
                    <a:cubicBezTo>
                      <a:pt x="246170" y="14248"/>
                      <a:pt x="246170" y="14248"/>
                      <a:pt x="246170" y="29791"/>
                    </a:cubicBezTo>
                    <a:cubicBezTo>
                      <a:pt x="246170" y="29791"/>
                      <a:pt x="246170" y="29791"/>
                      <a:pt x="268195" y="29791"/>
                    </a:cubicBezTo>
                    <a:cubicBezTo>
                      <a:pt x="279856" y="29791"/>
                      <a:pt x="288925" y="38858"/>
                      <a:pt x="288925" y="50516"/>
                    </a:cubicBezTo>
                    <a:cubicBezTo>
                      <a:pt x="288925" y="50516"/>
                      <a:pt x="288925" y="50516"/>
                      <a:pt x="288925" y="146366"/>
                    </a:cubicBezTo>
                    <a:cubicBezTo>
                      <a:pt x="288925" y="145071"/>
                      <a:pt x="287630" y="145071"/>
                      <a:pt x="286334" y="143775"/>
                    </a:cubicBezTo>
                    <a:cubicBezTo>
                      <a:pt x="274673" y="139889"/>
                      <a:pt x="263013" y="137299"/>
                      <a:pt x="250056" y="137299"/>
                    </a:cubicBezTo>
                    <a:cubicBezTo>
                      <a:pt x="238396" y="137299"/>
                      <a:pt x="225439" y="139889"/>
                      <a:pt x="215074" y="143775"/>
                    </a:cubicBezTo>
                    <a:cubicBezTo>
                      <a:pt x="203413" y="148956"/>
                      <a:pt x="194344" y="155433"/>
                      <a:pt x="185275" y="164500"/>
                    </a:cubicBezTo>
                    <a:cubicBezTo>
                      <a:pt x="177501" y="172272"/>
                      <a:pt x="169727" y="182634"/>
                      <a:pt x="165840" y="192996"/>
                    </a:cubicBezTo>
                    <a:cubicBezTo>
                      <a:pt x="160658" y="204653"/>
                      <a:pt x="158066" y="216311"/>
                      <a:pt x="158066" y="229264"/>
                    </a:cubicBezTo>
                    <a:cubicBezTo>
                      <a:pt x="158066" y="239626"/>
                      <a:pt x="160658" y="249988"/>
                      <a:pt x="163249" y="260350"/>
                    </a:cubicBezTo>
                    <a:cubicBezTo>
                      <a:pt x="163249" y="260350"/>
                      <a:pt x="163249" y="260350"/>
                      <a:pt x="22025" y="260350"/>
                    </a:cubicBezTo>
                    <a:cubicBezTo>
                      <a:pt x="9069" y="260350"/>
                      <a:pt x="0" y="249988"/>
                      <a:pt x="0" y="238330"/>
                    </a:cubicBezTo>
                    <a:cubicBezTo>
                      <a:pt x="0" y="238330"/>
                      <a:pt x="0" y="238330"/>
                      <a:pt x="0" y="50516"/>
                    </a:cubicBezTo>
                    <a:cubicBezTo>
                      <a:pt x="0" y="38858"/>
                      <a:pt x="9069" y="29791"/>
                      <a:pt x="22025" y="29791"/>
                    </a:cubicBezTo>
                    <a:cubicBezTo>
                      <a:pt x="22025" y="29791"/>
                      <a:pt x="22025" y="29791"/>
                      <a:pt x="44051" y="29791"/>
                    </a:cubicBezTo>
                    <a:cubicBezTo>
                      <a:pt x="44051" y="29791"/>
                      <a:pt x="44051" y="29791"/>
                      <a:pt x="44051" y="14248"/>
                    </a:cubicBezTo>
                    <a:cubicBezTo>
                      <a:pt x="44051" y="6476"/>
                      <a:pt x="50529" y="0"/>
                      <a:pt x="58303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FF99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10761" y="6877"/>
              <a:ext cx="2194" cy="58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b="1" i="0" u="none" strike="noStrike" kern="0" cap="none" normalizeH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思源黑体 CN Medium" panose="020B0600000000000000" charset="-122"/>
                </a:rPr>
                <a:t>时间  </a:t>
              </a:r>
              <a:r>
                <a:rPr kumimoji="0" lang="zh-CN" altLang="en-US" b="1" i="0" u="none" strike="noStrike" kern="0" cap="none" normalizeH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思源黑体 CN Medium" panose="020B0600000000000000" charset="-122"/>
                </a:rPr>
                <a:t>20</a:t>
              </a:r>
              <a:r>
                <a:rPr kumimoji="0" lang="en-US" altLang="zh-CN" b="1" i="0" u="none" strike="noStrike" kern="0" cap="none" normalizeH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思源黑体 CN Medium" panose="020B0600000000000000" charset="-122"/>
                </a:rPr>
                <a:t>XX</a:t>
              </a:r>
              <a:endParaRPr kumimoji="0" lang="en-US" altLang="zh-CN" b="1" i="0" u="none" strike="noStrike" kern="0" cap="none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思源黑体 CN Medium" panose="020B0600000000000000" charset="-122"/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853" y="789069"/>
            <a:ext cx="1022702" cy="576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170213" y="2210154"/>
            <a:ext cx="5257800" cy="357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你见过挨饿的这种情景吗？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schemeClr val="bg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我们能给的是什么呢？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那些，被人们所忽略、遗忘、不削，但仍残喘生存的 生命 ！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schemeClr val="bg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2339" y="1344665"/>
            <a:ext cx="5138057" cy="51380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3048000" y="1318693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其实他们要的很简单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4662" y="2364821"/>
            <a:ext cx="3674521" cy="36745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468" y="2364820"/>
            <a:ext cx="3674521" cy="367452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9856" y="2364822"/>
            <a:ext cx="3674521" cy="367452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98033" y="2633920"/>
            <a:ext cx="5846234" cy="2536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目前世界上有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个国家严重缺少粮食，其中有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个在非洲，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个在亚洲，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个在拉丁美洲，还有两个国家在欧洲。在非洲，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万厄立特里亚人在遭受严重的干旱后几乎没有剩余的粮食，与临国埃塞俄比亚的不断战争使其人民的生活更是雪上加霜。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1320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万埃塞俄比亚人、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万赞比亚人和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万津巴布韦人也正焦急地等待着粮食援助。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57299" y="1684281"/>
            <a:ext cx="4724400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“38</a:t>
            </a:r>
            <a:r>
              <a:rPr lang="zh-CN" altLang="en-US" sz="4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国”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1096" y="1208311"/>
            <a:ext cx="4669977" cy="46699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26267" y="2195449"/>
            <a:ext cx="5726289" cy="8617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你在饥饿中挣扎，死亡在你的身边盘旋。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世界在你的眼中就像你的皮肤一样，黑暗。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126267" y="3474484"/>
            <a:ext cx="6096000" cy="1237918"/>
            <a:chOff x="1006524" y="3310039"/>
            <a:chExt cx="6096000" cy="1237918"/>
          </a:xfrm>
        </p:grpSpPr>
        <p:sp>
          <p:nvSpPr>
            <p:cNvPr id="7" name="文本框 6"/>
            <p:cNvSpPr txBox="1"/>
            <p:nvPr/>
          </p:nvSpPr>
          <p:spPr>
            <a:xfrm>
              <a:off x="1006524" y="3310039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>
                      <a:schemeClr val="bg1">
                        <a:alpha val="40000"/>
                      </a:schemeClr>
                    </a:glo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应该怎么样做呢？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06524" y="4147847"/>
              <a:ext cx="60960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小组讨论：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说一说自己的想法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469502"/>
            <a:ext cx="4806754" cy="466255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6422521" y="2969716"/>
            <a:ext cx="4071307" cy="222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人们常说“勤以修身，俭以养德”，从古到今，有“谁知盘中餐粒粒皆辛苦”的古诗，又有“历览前贤四与家成由俭败由奢’的古话。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97625" y="2074302"/>
            <a:ext cx="854075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拒绝舌尖上的浪费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43" y="1556656"/>
            <a:ext cx="5007437" cy="400594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799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1858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7317" y="3246825"/>
            <a:ext cx="3611175" cy="3611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41329" y="2464226"/>
            <a:ext cx="61093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文明用餐小知识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汉仪润圆-75W" panose="00020600040101010101" pitchFamily="18" charset="-122"/>
              <a:ea typeface="汉仪润圆-75W" panose="00020600040101010101" pitchFamily="18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853078" y="1223705"/>
            <a:ext cx="6455228" cy="936171"/>
            <a:chOff x="2868386" y="1102176"/>
            <a:chExt cx="6455228" cy="936171"/>
          </a:xfrm>
        </p:grpSpPr>
        <p:grpSp>
          <p:nvGrpSpPr>
            <p:cNvPr id="24" name="组合 23"/>
            <p:cNvGrpSpPr/>
            <p:nvPr/>
          </p:nvGrpSpPr>
          <p:grpSpPr>
            <a:xfrm>
              <a:off x="4887685" y="1102176"/>
              <a:ext cx="2416628" cy="936171"/>
              <a:chOff x="4887686" y="1273629"/>
              <a:chExt cx="2416628" cy="936171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5007427" y="1356230"/>
                <a:ext cx="2177143" cy="766055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矩形: 圆角 22"/>
              <p:cNvSpPr/>
              <p:nvPr/>
            </p:nvSpPr>
            <p:spPr>
              <a:xfrm>
                <a:off x="4887686" y="1273629"/>
                <a:ext cx="2416628" cy="93617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2868386" y="1278876"/>
              <a:ext cx="64552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第三章节</a:t>
              </a:r>
              <a:endPara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文明用餐小知识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981610" y="1536159"/>
            <a:ext cx="6371689" cy="640314"/>
            <a:chOff x="1630146" y="1903031"/>
            <a:chExt cx="6371689" cy="640314"/>
          </a:xfrm>
        </p:grpSpPr>
        <p:sp>
          <p:nvSpPr>
            <p:cNvPr id="4" name="矩形: 圆角 3"/>
            <p:cNvSpPr/>
            <p:nvPr/>
          </p:nvSpPr>
          <p:spPr>
            <a:xfrm>
              <a:off x="1661854" y="1967345"/>
              <a:ext cx="6242958" cy="5760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30146" y="1903031"/>
              <a:ext cx="6371689" cy="5810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中国是文明古国，有着历史、悠久的饮食文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13318" y="2307658"/>
            <a:ext cx="10329596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吃饭是社会生活的一个重要部分，餐桌文明是社会文明的重要提现，我们每个人都应该自觉传承“礼仪之邦”的美德，珍惜粮食，文明用餐。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013318" y="3485846"/>
            <a:ext cx="8792936" cy="2303527"/>
            <a:chOff x="1013318" y="4022696"/>
            <a:chExt cx="8792936" cy="2303527"/>
          </a:xfrm>
        </p:grpSpPr>
        <p:sp>
          <p:nvSpPr>
            <p:cNvPr id="12" name="文本框 11"/>
            <p:cNvSpPr txBox="1"/>
            <p:nvPr/>
          </p:nvSpPr>
          <p:spPr>
            <a:xfrm>
              <a:off x="1013318" y="4615546"/>
              <a:ext cx="6096000" cy="17054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餐桌上不要大声讲话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餐桌上不要大声咀嚼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餐上桌不要敲餐具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不要大声招呼服务员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 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013318" y="4022696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p"/>
              </a:pP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文明用餐小知识</a:t>
              </a:r>
              <a:endPara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710254" y="4620820"/>
              <a:ext cx="6096000" cy="17054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+mj-lt"/>
                <a:buAutoNum type="arabicPeriod" startAt="5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手前臂放桌子上，不要让手肘上桌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 startAt="5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筷子不要乱放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 startAt="5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用筷子去夹菜的时候，要注意筷子上面是否粘着饭粒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 startAt="5"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按量取餐，吃多少取多少，不浪费粮食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3894" y="2307658"/>
            <a:ext cx="3864935" cy="386493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文明用餐小知识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758371" y="2480045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01 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倡导节约，文明用餐，从我做起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8371" y="3482238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02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文明餐桌小行动，科学发展大作为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371" y="4591021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03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粒米虽小君莫扔，勤俭节的留美名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34762" y="2476786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04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文明就餐你我他省吃俭用好人家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734761" y="3486821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05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文明用餐，节俭借福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734761" y="4591021"/>
            <a:ext cx="4101637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06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珍惜粮食就是热爱生命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960812" y="1349942"/>
            <a:ext cx="4270375" cy="6075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chemeClr val="bg1"/>
                </a:solidFill>
                <a:effectLst>
                  <a:glow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文明餐桌公约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566" y="2035349"/>
            <a:ext cx="4101637" cy="410163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2" fill="hold" grpId="3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2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" presetClass="entr" presetSubtype="2" fill="hold" grpId="5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7" grpId="2"/>
      <p:bldP spid="9" grpId="3"/>
      <p:bldP spid="10" grpId="4"/>
      <p:bldP spid="12" grpId="5"/>
      <p:bldP spid="13" grpId="6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7317" y="3246825"/>
            <a:ext cx="3611175" cy="3611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18141" y="2464226"/>
            <a:ext cx="69557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节约粮食从我做起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汉仪润圆-75W" panose="00020600040101010101" pitchFamily="18" charset="-122"/>
              <a:ea typeface="汉仪润圆-75W" panose="00020600040101010101" pitchFamily="18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853078" y="1223705"/>
            <a:ext cx="6455228" cy="936171"/>
            <a:chOff x="2868386" y="1102176"/>
            <a:chExt cx="6455228" cy="936171"/>
          </a:xfrm>
        </p:grpSpPr>
        <p:grpSp>
          <p:nvGrpSpPr>
            <p:cNvPr id="24" name="组合 23"/>
            <p:cNvGrpSpPr/>
            <p:nvPr/>
          </p:nvGrpSpPr>
          <p:grpSpPr>
            <a:xfrm>
              <a:off x="4887685" y="1102176"/>
              <a:ext cx="2416628" cy="936171"/>
              <a:chOff x="4887686" y="1273629"/>
              <a:chExt cx="2416628" cy="936171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5007427" y="1356230"/>
                <a:ext cx="2177143" cy="766055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矩形: 圆角 22"/>
              <p:cNvSpPr/>
              <p:nvPr/>
            </p:nvSpPr>
            <p:spPr>
              <a:xfrm>
                <a:off x="4887686" y="1273629"/>
                <a:ext cx="2416628" cy="93617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2868386" y="1278876"/>
              <a:ext cx="64552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第四章节</a:t>
              </a:r>
              <a:endPara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989237" y="2504671"/>
            <a:ext cx="5318910" cy="82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每一粒粮食都来之不易，所以浪费是可耻的，我们要学会节约这是我们责任。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9238" y="3537429"/>
            <a:ext cx="5318909" cy="1213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正如古诗所言“谁知盘中餐粒粒皆辛苦”，</a:t>
            </a:r>
          </a:p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从现在开始拒绝舌尖上的浪费吃多少盛多少点菜打饭要适量。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89237" y="5053036"/>
            <a:ext cx="5688000" cy="43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光盘行动，从我做起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!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677237" y="1565130"/>
            <a:ext cx="854075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珍惜粮食从我做起</a:t>
            </a:r>
            <a:r>
              <a:rPr lang="en-US" altLang="zh-CN" sz="36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!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0022" y="2158126"/>
            <a:ext cx="3972335" cy="3972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99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438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737"/>
                            </p:stCondLst>
                            <p:childTnLst>
                              <p:par>
                                <p:cTn id="14" presetID="22" presetClass="entr" presetSubtype="8" fill="hold" grpId="1" nodeType="afterEffect">
                                  <p:stCondLst>
                                    <p:cond delay="1938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175"/>
                            </p:stCondLst>
                            <p:childTnLst>
                              <p:par>
                                <p:cTn id="18" presetID="22" presetClass="entr" presetSubtype="8" fill="hold" grpId="2" nodeType="afterEffect">
                                  <p:stCondLst>
                                    <p:cond delay="2438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113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2938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7" grpId="2"/>
      <p:bldP spid="9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sp>
        <p:nvSpPr>
          <p:cNvPr id="3" name="矩形: 圆角 2"/>
          <p:cNvSpPr/>
          <p:nvPr/>
        </p:nvSpPr>
        <p:spPr>
          <a:xfrm>
            <a:off x="1349832" y="957943"/>
            <a:ext cx="9457010" cy="4402208"/>
          </a:xfrm>
          <a:prstGeom prst="roundRect">
            <a:avLst>
              <a:gd name="adj" fmla="val 5943"/>
            </a:avLst>
          </a:prstGeom>
          <a:solidFill>
            <a:schemeClr val="bg1">
              <a:alpha val="77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4917" y="3730136"/>
            <a:ext cx="3611175" cy="3611175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832643" y="2502069"/>
            <a:ext cx="7276555" cy="821761"/>
            <a:chOff x="2038945" y="2537219"/>
            <a:chExt cx="7276555" cy="821761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38945" y="2537219"/>
              <a:ext cx="821761" cy="82176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838500" y="2642849"/>
              <a:ext cx="6477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01:</a:t>
              </a: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粮食是怎么来的？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82733" y="1100297"/>
            <a:ext cx="3648306" cy="1209335"/>
            <a:chOff x="4678620" y="856596"/>
            <a:chExt cx="3648306" cy="1209335"/>
          </a:xfrm>
        </p:grpSpPr>
        <p:sp>
          <p:nvSpPr>
            <p:cNvPr id="41" name="文本框 40"/>
            <p:cNvSpPr txBox="1"/>
            <p:nvPr/>
          </p:nvSpPr>
          <p:spPr>
            <a:xfrm>
              <a:off x="4678620" y="865602"/>
              <a:ext cx="36483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7200" i="0" u="none" strike="noStrike" kern="1200" cap="none" spc="0" normalizeH="0" baseline="0" noProof="0">
                  <a:ln w="127000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FFC84F"/>
                      </a:gs>
                      <a:gs pos="97000">
                        <a:srgbClr val="FE5C42"/>
                      </a:gs>
                    </a:gsLst>
                    <a:lin ang="189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目录</a:t>
              </a:r>
              <a:r>
                <a:rPr kumimoji="0" lang="en-US" altLang="zh-CN" sz="4400" i="0" u="none" strike="noStrike" kern="1200" cap="none" spc="0" normalizeH="0" baseline="0" noProof="0">
                  <a:ln w="127000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FFC84F"/>
                      </a:gs>
                      <a:gs pos="97000">
                        <a:srgbClr val="FE5C42"/>
                      </a:gs>
                    </a:gsLst>
                    <a:lin ang="189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/</a:t>
              </a:r>
              <a:r>
                <a:rPr kumimoji="0" lang="en-US" altLang="zh-CN" sz="2000" i="0" u="none" strike="noStrike" kern="1200" cap="none" spc="0" normalizeH="0" baseline="0" noProof="0">
                  <a:ln w="127000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FFC84F"/>
                      </a:gs>
                      <a:gs pos="97000">
                        <a:srgbClr val="FE5C42"/>
                      </a:gs>
                    </a:gsLst>
                    <a:lin ang="189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CONTENTS</a:t>
              </a:r>
              <a:endParaRPr kumimoji="0" lang="zh-CN" altLang="en-US" sz="2400" i="0" u="none" strike="noStrike" kern="1200" cap="none" spc="0" normalizeH="0" baseline="0" noProof="0">
                <a:ln w="127000">
                  <a:solidFill>
                    <a:schemeClr val="bg1"/>
                  </a:solidFill>
                </a:ln>
                <a:gradFill>
                  <a:gsLst>
                    <a:gs pos="0">
                      <a:srgbClr val="FFC84F"/>
                    </a:gs>
                    <a:gs pos="97000">
                      <a:srgbClr val="FE5C42"/>
                    </a:gs>
                  </a:gsLst>
                  <a:lin ang="189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4678620" y="856596"/>
              <a:ext cx="36483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7200" i="0" u="none" strike="noStrike" kern="1200" cap="none" spc="0" normalizeH="0" baseline="0" noProof="0"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目录</a:t>
              </a:r>
              <a:r>
                <a:rPr kumimoji="0" lang="en-US" altLang="zh-CN" sz="4400" i="0" u="none" strike="noStrike" kern="1200" cap="none" spc="0" normalizeH="0" baseline="0" noProof="0"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/</a:t>
              </a:r>
              <a:r>
                <a:rPr kumimoji="0" lang="en-US" altLang="zh-CN" sz="2000" i="0" u="none" strike="noStrike" kern="1200" cap="none" spc="0" normalizeH="0" baseline="0" noProof="0"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CONTENTS</a:t>
              </a:r>
              <a:endParaRPr kumimoji="0" lang="zh-CN" altLang="en-US" sz="2400" i="0" u="none" strike="noStrike" kern="1200" cap="none" spc="0" normalizeH="0" baseline="0" noProof="0"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1832643" y="3516088"/>
            <a:ext cx="7330985" cy="821761"/>
            <a:chOff x="1832643" y="3429000"/>
            <a:chExt cx="7330985" cy="821761"/>
          </a:xfrm>
        </p:grpSpPr>
        <p:sp>
          <p:nvSpPr>
            <p:cNvPr id="36" name="文本框 35"/>
            <p:cNvSpPr txBox="1"/>
            <p:nvPr/>
          </p:nvSpPr>
          <p:spPr>
            <a:xfrm>
              <a:off x="2686628" y="3657120"/>
              <a:ext cx="6477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03:</a:t>
              </a:r>
              <a:r>
                <a:rPr lang="zh-CN" altLang="en-US" sz="2400" b="1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文明用餐小知识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</p:txBody>
        </p:sp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2643" y="3429000"/>
              <a:ext cx="821761" cy="821761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5911511" y="2466827"/>
            <a:ext cx="7279056" cy="821761"/>
            <a:chOff x="5911511" y="2466827"/>
            <a:chExt cx="7279056" cy="821761"/>
          </a:xfrm>
        </p:grpSpPr>
        <p:sp>
          <p:nvSpPr>
            <p:cNvPr id="14" name="文本框 13"/>
            <p:cNvSpPr txBox="1"/>
            <p:nvPr/>
          </p:nvSpPr>
          <p:spPr>
            <a:xfrm>
              <a:off x="6713567" y="2637172"/>
              <a:ext cx="6477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02:</a:t>
              </a: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11511" y="2466827"/>
              <a:ext cx="821761" cy="821761"/>
            </a:xfrm>
            <a:prstGeom prst="rect">
              <a:avLst/>
            </a:prstGeom>
          </p:spPr>
        </p:pic>
      </p:grpSp>
      <p:grpSp>
        <p:nvGrpSpPr>
          <p:cNvPr id="58" name="组合 57"/>
          <p:cNvGrpSpPr/>
          <p:nvPr/>
        </p:nvGrpSpPr>
        <p:grpSpPr>
          <a:xfrm>
            <a:off x="5905707" y="3564159"/>
            <a:ext cx="7339290" cy="821761"/>
            <a:chOff x="5905707" y="3477071"/>
            <a:chExt cx="7339290" cy="821761"/>
          </a:xfrm>
        </p:grpSpPr>
        <p:sp>
          <p:nvSpPr>
            <p:cNvPr id="39" name="文本框 38"/>
            <p:cNvSpPr txBox="1"/>
            <p:nvPr/>
          </p:nvSpPr>
          <p:spPr>
            <a:xfrm>
              <a:off x="6767997" y="3643049"/>
              <a:ext cx="6477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400" b="1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04:</a:t>
              </a:r>
              <a:r>
                <a:rPr lang="zh-CN" altLang="en-US" sz="2400" b="1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05707" y="3477071"/>
              <a:ext cx="821761" cy="821761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824646" y="1855873"/>
            <a:ext cx="8540750" cy="3749512"/>
            <a:chOff x="846418" y="1532472"/>
            <a:chExt cx="8540750" cy="3749512"/>
          </a:xfrm>
        </p:grpSpPr>
        <p:grpSp>
          <p:nvGrpSpPr>
            <p:cNvPr id="9" name="组合 8"/>
            <p:cNvGrpSpPr/>
            <p:nvPr/>
          </p:nvGrpSpPr>
          <p:grpSpPr>
            <a:xfrm>
              <a:off x="846418" y="1532472"/>
              <a:ext cx="8540750" cy="3749512"/>
              <a:chOff x="846418" y="1532472"/>
              <a:chExt cx="8540750" cy="3749512"/>
            </a:xfrm>
          </p:grpSpPr>
          <p:sp>
            <p:nvSpPr>
              <p:cNvPr id="2" name="Rectangle 2"/>
              <p:cNvSpPr txBox="1">
                <a:spLocks noChangeArrowheads="1"/>
              </p:cNvSpPr>
              <p:nvPr/>
            </p:nvSpPr>
            <p:spPr>
              <a:xfrm>
                <a:off x="846418" y="1532472"/>
                <a:ext cx="8540750" cy="792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zh-CN" altLang="en-US" sz="3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>
                        <a:schemeClr val="bg1">
                          <a:alpha val="40000"/>
                        </a:schemeClr>
                      </a:glo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节约粮食从我做起</a:t>
                </a:r>
                <a:r>
                  <a:rPr lang="en-US" altLang="zh-CN" sz="3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glow>
                        <a:schemeClr val="bg1">
                          <a:alpha val="40000"/>
                        </a:schemeClr>
                      </a:glo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!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846418" y="2517060"/>
                <a:ext cx="5761211" cy="2764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珍惜粮食，适量定餐，避免剩餐，减少浪费。</a:t>
                </a:r>
              </a:p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吃饭时吃多少盛多少，不扔剩饭剩菜。</a:t>
                </a:r>
              </a:p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不偏食，不挑食。</a:t>
                </a:r>
              </a:p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在餐馆用餐时点菜要适量，吃不完的饭菜打包带回家。</a:t>
                </a:r>
              </a:p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看到浪费现象勇敢地起来制止，尽力减少浪费。</a:t>
                </a:r>
              </a:p>
              <a:p>
                <a:pPr marL="285750" indent="-285750">
                  <a:lnSpc>
                    <a:spcPct val="14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做节约宣传员，向家人、亲戚、朋友宣传浪费的可怕后果。</a:t>
                </a: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1055914" y="2296886"/>
              <a:ext cx="2253343" cy="8708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2686" y="1855873"/>
            <a:ext cx="4479223" cy="4479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5709557" y="1896943"/>
            <a:ext cx="6096000" cy="3539598"/>
            <a:chOff x="5992586" y="1755429"/>
            <a:chExt cx="6096000" cy="3539598"/>
          </a:xfrm>
        </p:grpSpPr>
        <p:sp>
          <p:nvSpPr>
            <p:cNvPr id="4" name="文本框 3"/>
            <p:cNvSpPr txBox="1"/>
            <p:nvPr/>
          </p:nvSpPr>
          <p:spPr>
            <a:xfrm>
              <a:off x="5992586" y="1962255"/>
              <a:ext cx="6096000" cy="3332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珍惜粮食，远离浪费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珍惜粮食就是热爱生命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存粮如存金，有粮不心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饱时省一口，饿时得一斗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endParaRPr>
            </a:p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盘内一分钟，厨内更多功</a:t>
              </a:r>
            </a:p>
            <a:p>
              <a:pPr marL="342900" indent="-342900">
                <a:lnSpc>
                  <a:spcPct val="200000"/>
                </a:lnSpc>
                <a:buFont typeface="+mj-ea"/>
                <a:buAutoNum type="circleNumDbPlain"/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农民种的粮食是用来满足温饱的不是用来浪费的 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990893" y="1755429"/>
              <a:ext cx="677108" cy="2554545"/>
            </a:xfrm>
            <a:prstGeom prst="rect">
              <a:avLst/>
            </a:prstGeom>
            <a:solidFill>
              <a:srgbClr val="00B050"/>
            </a:solidFill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节约粮食名言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616" y="1434526"/>
            <a:ext cx="4580063" cy="4580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321742" y="2258525"/>
            <a:ext cx="3600000" cy="953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07</a:t>
            </a:r>
          </a:p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假如每人节约一粒米，挽救世间千万人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02762" y="3574421"/>
            <a:ext cx="3065531" cy="667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08</a:t>
            </a:r>
          </a:p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倒下的是剩饭，流走的是血汗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57054" y="4890317"/>
            <a:ext cx="3794906" cy="953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09</a:t>
            </a:r>
          </a:p>
          <a:p>
            <a:pPr algn="r"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锄禾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》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不止是诗，知辛苦，更需要行动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70258" y="2258525"/>
            <a:ext cx="3600000" cy="667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10</a:t>
            </a:r>
          </a:p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节约是一种美德，请珍惜盘中食物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!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23707" y="3574421"/>
            <a:ext cx="3600000" cy="960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11</a:t>
            </a:r>
          </a:p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一米一谷，都是春夏秋冬滴汗水的收获，请珍惜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阿里巴巴普惠体" panose="00020600040101010101" pitchFamily="18" charset="-122"/>
              </a:rPr>
              <a:t>!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440042" y="4890317"/>
            <a:ext cx="3600000" cy="667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12</a:t>
            </a:r>
          </a:p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疼惜粮食，人人有责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! 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825625" y="991881"/>
            <a:ext cx="854075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节约粮食名言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4000" y="2223539"/>
            <a:ext cx="3564000" cy="356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99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99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99"/>
                            </p:stCondLst>
                            <p:childTnLst>
                              <p:par>
                                <p:cTn id="19" presetID="22" presetClass="entr" presetSubtype="1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799"/>
                            </p:stCondLst>
                            <p:childTnLst>
                              <p:par>
                                <p:cTn id="23" presetID="22" presetClass="entr" presetSubtype="1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799"/>
                            </p:stCondLst>
                            <p:childTnLst>
                              <p:par>
                                <p:cTn id="27" presetID="22" presetClass="entr" presetSubtype="1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299"/>
                            </p:stCondLst>
                            <p:childTnLst>
                              <p:par>
                                <p:cTn id="31" presetID="22" presetClass="entr" presetSubtype="1" fill="hold" grpId="4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299"/>
                            </p:stCondLst>
                            <p:childTnLst>
                              <p:par>
                                <p:cTn id="35" presetID="22" presetClass="entr" presetSubtype="1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7" grpId="2"/>
      <p:bldP spid="9" grpId="3"/>
      <p:bldP spid="10" grpId="4"/>
      <p:bldP spid="12" grpId="5"/>
      <p:bldP spid="13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节约粮食从我做起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257299" y="2382318"/>
            <a:ext cx="4136571" cy="2778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节约是一种美德</a:t>
            </a:r>
            <a:endParaRPr lang="en-US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节约是一种智慧</a:t>
            </a:r>
            <a:endParaRPr lang="en-US" altLang="zh-CN" sz="1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  <a:sym typeface="阿里巴巴普惠体" panose="00020600040101010101" pitchFamily="18" charset="-12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节约更应该成为一种习惯和风气。</a:t>
            </a:r>
          </a:p>
          <a:p>
            <a:pPr>
              <a:lnSpc>
                <a:spcPct val="200000"/>
              </a:lnSpc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  <a:sym typeface="阿里巴巴普惠体" panose="00020600040101010101" pitchFamily="18" charset="-122"/>
              </a:rPr>
              <a:t>我们要积极行动起来，从自身做起节约一粒米，一滴水；拒绝舌尖上的浪费！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1451" y="0"/>
            <a:ext cx="5236139" cy="52361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7317" y="3246825"/>
            <a:ext cx="3611175" cy="3611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41317" y="2464226"/>
            <a:ext cx="61093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粮食是怎么来的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汉仪润圆-75W" panose="00020600040101010101" pitchFamily="18" charset="-122"/>
              <a:ea typeface="汉仪润圆-75W" panose="00020600040101010101" pitchFamily="18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853078" y="1223705"/>
            <a:ext cx="6455228" cy="936171"/>
            <a:chOff x="2868386" y="1102176"/>
            <a:chExt cx="6455228" cy="936171"/>
          </a:xfrm>
        </p:grpSpPr>
        <p:grpSp>
          <p:nvGrpSpPr>
            <p:cNvPr id="24" name="组合 23"/>
            <p:cNvGrpSpPr/>
            <p:nvPr/>
          </p:nvGrpSpPr>
          <p:grpSpPr>
            <a:xfrm>
              <a:off x="4887685" y="1102176"/>
              <a:ext cx="2416628" cy="936171"/>
              <a:chOff x="4887686" y="1273629"/>
              <a:chExt cx="2416628" cy="936171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5007427" y="1356230"/>
                <a:ext cx="2177143" cy="766055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矩形: 圆角 22"/>
              <p:cNvSpPr/>
              <p:nvPr/>
            </p:nvSpPr>
            <p:spPr>
              <a:xfrm>
                <a:off x="4887686" y="1273629"/>
                <a:ext cx="2416628" cy="93617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2868386" y="1278876"/>
              <a:ext cx="64552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第一章节</a:t>
              </a:r>
              <a:endPara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粮食是怎么来的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14" name="文本框 13"/>
          <p:cNvSpPr txBox="1"/>
          <p:nvPr/>
        </p:nvSpPr>
        <p:spPr>
          <a:xfrm>
            <a:off x="3592286" y="1520883"/>
            <a:ext cx="48985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同学们，你们知道粮食是怎么来的吗？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-272508" y="1911672"/>
            <a:ext cx="6096000" cy="3507101"/>
            <a:chOff x="-212746" y="1520883"/>
            <a:chExt cx="6096000" cy="3507101"/>
          </a:xfrm>
        </p:grpSpPr>
        <p:grpSp>
          <p:nvGrpSpPr>
            <p:cNvPr id="25" name="组合 24"/>
            <p:cNvGrpSpPr/>
            <p:nvPr/>
          </p:nvGrpSpPr>
          <p:grpSpPr>
            <a:xfrm>
              <a:off x="-212746" y="1520883"/>
              <a:ext cx="6096000" cy="3507101"/>
              <a:chOff x="-212746" y="1520883"/>
              <a:chExt cx="6096000" cy="3507101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-212746" y="1520883"/>
                <a:ext cx="6096000" cy="2569035"/>
                <a:chOff x="-125657" y="2600295"/>
                <a:chExt cx="6096000" cy="2569035"/>
              </a:xfrm>
            </p:grpSpPr>
            <p:pic>
              <p:nvPicPr>
                <p:cNvPr id="16" name="图片 15"/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94282" y="2600295"/>
                  <a:ext cx="2569035" cy="2569035"/>
                </a:xfrm>
                <a:prstGeom prst="rect">
                  <a:avLst/>
                </a:prstGeom>
              </p:spPr>
            </p:pic>
            <p:sp>
              <p:nvSpPr>
                <p:cNvPr id="18" name="文本框 17"/>
                <p:cNvSpPr txBox="1"/>
                <p:nvPr/>
              </p:nvSpPr>
              <p:spPr>
                <a:xfrm>
                  <a:off x="-125657" y="3797865"/>
                  <a:ext cx="6096000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b="1">
                      <a:solidFill>
                        <a:schemeClr val="bg1"/>
                      </a:solidFill>
                      <a:effectLst>
                        <a:glow>
                          <a:schemeClr val="bg1">
                            <a:alpha val="40000"/>
                          </a:schemeClr>
                        </a:glow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  <a:sym typeface="阿里巴巴普惠体" panose="00020600040101010101" pitchFamily="18" charset="-122"/>
                    </a:rPr>
                    <a:t>小麦的播种</a:t>
                  </a:r>
                  <a:endParaRPr lang="zh-CN" altLang="en-US" sz="2000" b="1">
                    <a:solidFill>
                      <a:schemeClr val="bg1"/>
                    </a:solidFill>
                    <a:effectLst>
                      <a:glow>
                        <a:schemeClr val="bg1"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1084845" y="3738079"/>
                <a:ext cx="2190749" cy="1289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过去播种小麦</a:t>
                </a:r>
                <a:endPara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用牛来耕地</a:t>
                </a:r>
                <a:endPara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endPara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3316627" y="3738079"/>
              <a:ext cx="1900923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现在播种小麦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用车来播种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15365" y="1911672"/>
            <a:ext cx="6096000" cy="4231792"/>
            <a:chOff x="5715365" y="1911672"/>
            <a:chExt cx="6096000" cy="4231792"/>
          </a:xfrm>
        </p:grpSpPr>
        <p:grpSp>
          <p:nvGrpSpPr>
            <p:cNvPr id="34" name="组合 33"/>
            <p:cNvGrpSpPr/>
            <p:nvPr/>
          </p:nvGrpSpPr>
          <p:grpSpPr>
            <a:xfrm>
              <a:off x="5715365" y="1911672"/>
              <a:ext cx="6096000" cy="2569035"/>
              <a:chOff x="-125657" y="2600295"/>
              <a:chExt cx="6096000" cy="2569035"/>
            </a:xfrm>
          </p:grpSpPr>
          <p:pic>
            <p:nvPicPr>
              <p:cNvPr id="36" name="图片 35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594282" y="2600295"/>
                <a:ext cx="2569035" cy="2569035"/>
              </a:xfrm>
              <a:prstGeom prst="rect">
                <a:avLst/>
              </a:prstGeom>
            </p:spPr>
          </p:pic>
          <p:sp>
            <p:nvSpPr>
              <p:cNvPr id="37" name="文本框 36"/>
              <p:cNvSpPr txBox="1"/>
              <p:nvPr/>
            </p:nvSpPr>
            <p:spPr>
              <a:xfrm>
                <a:off x="-125657" y="379786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chemeClr val="bg1"/>
                    </a:solidFill>
                    <a:effectLst>
                      <a:glow>
                        <a:schemeClr val="bg1">
                          <a:alpha val="40000"/>
                        </a:schemeClr>
                      </a:glow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  <a:sym typeface="阿里巴巴普惠体" panose="00020600040101010101" pitchFamily="18" charset="-122"/>
                  </a:rPr>
                  <a:t>小麦的生长</a:t>
                </a:r>
                <a:endParaRPr lang="zh-CN" altLang="en-US" sz="2000" b="1">
                  <a:solidFill>
                    <a:schemeClr val="bg1"/>
                  </a:solidFill>
                  <a:effectLst>
                    <a:glow>
                      <a:schemeClr val="bg1"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288350" y="4175290"/>
              <a:ext cx="3011213" cy="1968174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3879542" y="603682"/>
            <a:ext cx="1278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FFFFF"/>
                </a:solidFill>
              </a:rPr>
              <a:t>https://www.PPT818.com/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粮食是怎么来的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702118" y="2214433"/>
            <a:ext cx="30059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粮食的收获</a:t>
            </a:r>
            <a:endParaRPr lang="zh-CN" altLang="en-US" sz="4400" b="1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schemeClr val="bg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02118" y="3790093"/>
            <a:ext cx="3005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粮食的晾晒</a:t>
            </a:r>
            <a:endParaRPr lang="zh-CN" altLang="en-US" sz="4400" b="1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schemeClr val="bg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5981" y="1018359"/>
            <a:ext cx="5161279" cy="516127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粮食是怎么来的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5056157" y="1276089"/>
            <a:ext cx="2031325" cy="64633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glow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做成美食</a:t>
            </a:r>
            <a:endParaRPr lang="zh-CN" altLang="en-US" sz="3600" b="1">
              <a:solidFill>
                <a:schemeClr val="bg1"/>
              </a:solidFill>
              <a:effectLst>
                <a:glow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905" y="2349000"/>
            <a:ext cx="2145974" cy="214597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1820" y="2349000"/>
            <a:ext cx="2160000" cy="21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5748" y="2349000"/>
            <a:ext cx="2160000" cy="2160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94847" y="490783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煎饼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44594" y="490783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094342" y="490783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包子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4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1"/>
      <p:bldP spid="12" grpId="2"/>
      <p:bldP spid="13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粮食是怎么来的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525817" y="2436950"/>
            <a:ext cx="4147457" cy="246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粮食如此珍贵，如此得来不易饥饿更是世界难题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但是浪费现象屡见不鲜，学校，餐馆，随处可见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1246" y="1019237"/>
            <a:ext cx="5315859" cy="531585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64971"/>
            <a:ext cx="2853078" cy="20727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2856"/>
            <a:ext cx="2055706" cy="141514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7317" y="3246825"/>
            <a:ext cx="3611175" cy="3611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373" y="5360152"/>
            <a:ext cx="5336400" cy="130984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513132" y="2464226"/>
            <a:ext cx="71657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拒绝舌尖上的浪费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汉仪润圆-75W" panose="00020600040101010101" pitchFamily="18" charset="-122"/>
              <a:ea typeface="汉仪润圆-75W" panose="00020600040101010101" pitchFamily="18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853078" y="1223705"/>
            <a:ext cx="6455228" cy="936171"/>
            <a:chOff x="2868386" y="1102176"/>
            <a:chExt cx="6455228" cy="936171"/>
          </a:xfrm>
        </p:grpSpPr>
        <p:grpSp>
          <p:nvGrpSpPr>
            <p:cNvPr id="24" name="组合 23"/>
            <p:cNvGrpSpPr/>
            <p:nvPr/>
          </p:nvGrpSpPr>
          <p:grpSpPr>
            <a:xfrm>
              <a:off x="4887685" y="1102176"/>
              <a:ext cx="2416628" cy="936171"/>
              <a:chOff x="4887686" y="1273629"/>
              <a:chExt cx="2416628" cy="936171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5007427" y="1356230"/>
                <a:ext cx="2177143" cy="766055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矩形: 圆角 22"/>
              <p:cNvSpPr/>
              <p:nvPr/>
            </p:nvSpPr>
            <p:spPr>
              <a:xfrm>
                <a:off x="4887686" y="1273629"/>
                <a:ext cx="2416628" cy="93617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2868386" y="1278876"/>
              <a:ext cx="64552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第二章节</a:t>
              </a:r>
              <a:endPara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06829" y="206829"/>
            <a:ext cx="11778343" cy="64443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5538" y="296690"/>
            <a:ext cx="6917761" cy="821761"/>
            <a:chOff x="2122824" y="3018119"/>
            <a:chExt cx="6917761" cy="821761"/>
          </a:xfrm>
        </p:grpSpPr>
        <p:sp>
          <p:nvSpPr>
            <p:cNvPr id="6" name="文本框 5"/>
            <p:cNvSpPr txBox="1"/>
            <p:nvPr/>
          </p:nvSpPr>
          <p:spPr>
            <a:xfrm>
              <a:off x="2944585" y="3244333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汉仪润圆-75W" panose="00020600040101010101" pitchFamily="18" charset="-122"/>
                  <a:ea typeface="汉仪润圆-75W" panose="00020600040101010101" pitchFamily="18" charset="-122"/>
                  <a:cs typeface="阿里巴巴普惠体" panose="00020600040101010101" pitchFamily="18" charset="-122"/>
                  <a:sym typeface="阿里巴巴普惠体" panose="00020600040101010101" pitchFamily="18" charset="-122"/>
                </a:rPr>
                <a:t>拒绝舌尖上的浪费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汉仪润圆-75W" panose="00020600040101010101" pitchFamily="18" charset="-122"/>
                <a:ea typeface="汉仪润圆-75W" panose="00020600040101010101" pitchFamily="18" charset="-122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2824" y="3018119"/>
              <a:ext cx="821761" cy="82176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519106" y="1775914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n"/>
            </a:pPr>
            <a:r>
              <a:rPr lang="zh-CN" altLang="en-US" sz="36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  <a:sym typeface="阿里巴巴普惠体" panose="00020600040101010101" pitchFamily="18" charset="-122"/>
              </a:rPr>
              <a:t>餐桌上的浪费现象</a:t>
            </a:r>
            <a:endParaRPr lang="zh-CN" altLang="en-US" sz="3600" b="1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schemeClr val="bg1"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6882" y="206826"/>
            <a:ext cx="6096012" cy="609601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MGViMWRiMmMyYjQxOWVjNDI3OGI1ODQ4ZmViYjE5YTUifQ==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976</Words>
  <Application>Microsoft Office PowerPoint</Application>
  <PresentationFormat>宽屏</PresentationFormat>
  <Paragraphs>121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阿里巴巴普惠体</vt:lpstr>
      <vt:lpstr>阿里巴巴普惠体 Medium</vt:lpstr>
      <vt:lpstr>等线</vt:lpstr>
      <vt:lpstr>汉仪润圆-75W</vt:lpstr>
      <vt:lpstr>思源黑体 CN Medium</vt:lpstr>
      <vt:lpstr>宋体</vt:lpstr>
      <vt:lpstr>微软雅黑</vt:lpstr>
      <vt:lpstr>Arial</vt:lpstr>
      <vt:lpstr>Calibri</vt:lpstr>
      <vt:lpstr>Wingdings</vt:lpstr>
      <vt:lpstr>第一PPT模板网-WWW.1PPT.COM​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2022-09-24T22:03:00Z</dcterms:created>
  <dcterms:modified xsi:type="dcterms:W3CDTF">2023-04-17T06:11:40Z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42AC111E5816408C8D4EA7BFE877E720</vt:lpwstr>
  </property>
  <property fmtid="{D5CDD505-2E9C-101B-9397-08002B2CF9AE}" pid="3" name="KSOProductBuildVer">
    <vt:lpwstr>2052-11.1.0.12302</vt:lpwstr>
  </property>
</Properties>
</file>