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81" r:id="rId2"/>
    <p:sldId id="279" r:id="rId3"/>
    <p:sldId id="280" r:id="rId4"/>
    <p:sldId id="259" r:id="rId5"/>
    <p:sldId id="260" r:id="rId6"/>
    <p:sldId id="261" r:id="rId7"/>
    <p:sldId id="262" r:id="rId8"/>
    <p:sldId id="263" r:id="rId9"/>
    <p:sldId id="282" r:id="rId10"/>
    <p:sldId id="265" r:id="rId11"/>
    <p:sldId id="266" r:id="rId12"/>
    <p:sldId id="267" r:id="rId13"/>
    <p:sldId id="283" r:id="rId14"/>
    <p:sldId id="269" r:id="rId15"/>
    <p:sldId id="270" r:id="rId16"/>
    <p:sldId id="271" r:id="rId17"/>
    <p:sldId id="284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89" autoAdjust="0"/>
    <p:restoredTop sz="96314" autoAdjust="0"/>
  </p:normalViewPr>
  <p:slideViewPr>
    <p:cSldViewPr snapToGrid="0" showGuides="1">
      <p:cViewPr varScale="1">
        <p:scale>
          <a:sx n="108" d="100"/>
          <a:sy n="108" d="100"/>
        </p:scale>
        <p:origin x="786" y="126"/>
      </p:cViewPr>
      <p:guideLst>
        <p:guide orient="horz" pos="2160"/>
        <p:guide pos="383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46593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869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8885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1B6A0-7ADD-4DAA-9C14-9488A217CDFE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FAD8-94F5-4DE9-A0FD-7E3D1CFB9FC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1B6A0-7ADD-4DAA-9C14-9488A217CDFE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FAD8-94F5-4DE9-A0FD-7E3D1CFB9FC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1B6A0-7ADD-4DAA-9C14-9488A217CDFE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FAD8-94F5-4DE9-A0FD-7E3D1CFB9FC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064000" y="441961"/>
            <a:ext cx="4368800" cy="3083564"/>
          </a:xfrm>
          <a:custGeom>
            <a:avLst/>
            <a:gdLst/>
            <a:ahLst/>
            <a:cxnLst/>
            <a:rect l="l" t="t" r="r" b="b"/>
            <a:pathLst>
              <a:path w="3276600" h="3124200">
                <a:moveTo>
                  <a:pt x="3028950" y="0"/>
                </a:moveTo>
                <a:cubicBezTo>
                  <a:pt x="3165723" y="0"/>
                  <a:pt x="3276600" y="110877"/>
                  <a:pt x="3276600" y="247650"/>
                </a:cubicBezTo>
                <a:lnTo>
                  <a:pt x="3276600" y="2876550"/>
                </a:lnTo>
                <a:cubicBezTo>
                  <a:pt x="3276600" y="3013323"/>
                  <a:pt x="3165723" y="3124200"/>
                  <a:pt x="3028950" y="3124200"/>
                </a:cubicBezTo>
                <a:cubicBezTo>
                  <a:pt x="2892177" y="3124200"/>
                  <a:pt x="2781300" y="3013323"/>
                  <a:pt x="2781300" y="2876550"/>
                </a:cubicBezTo>
                <a:lnTo>
                  <a:pt x="2781300" y="247650"/>
                </a:lnTo>
                <a:cubicBezTo>
                  <a:pt x="2781300" y="110877"/>
                  <a:pt x="2892177" y="0"/>
                  <a:pt x="3028950" y="0"/>
                </a:cubicBezTo>
                <a:close/>
                <a:moveTo>
                  <a:pt x="2317750" y="0"/>
                </a:moveTo>
                <a:cubicBezTo>
                  <a:pt x="2454523" y="0"/>
                  <a:pt x="2565400" y="110877"/>
                  <a:pt x="2565400" y="247650"/>
                </a:cubicBezTo>
                <a:lnTo>
                  <a:pt x="2565400" y="2876550"/>
                </a:lnTo>
                <a:cubicBezTo>
                  <a:pt x="2565400" y="3013323"/>
                  <a:pt x="2454523" y="3124200"/>
                  <a:pt x="2317750" y="3124200"/>
                </a:cubicBezTo>
                <a:cubicBezTo>
                  <a:pt x="2180977" y="3124200"/>
                  <a:pt x="2070100" y="3013323"/>
                  <a:pt x="2070100" y="2876550"/>
                </a:cubicBezTo>
                <a:lnTo>
                  <a:pt x="2070100" y="247650"/>
                </a:lnTo>
                <a:cubicBezTo>
                  <a:pt x="2070100" y="110877"/>
                  <a:pt x="2180977" y="0"/>
                  <a:pt x="2317750" y="0"/>
                </a:cubicBezTo>
                <a:close/>
                <a:moveTo>
                  <a:pt x="1606550" y="0"/>
                </a:moveTo>
                <a:cubicBezTo>
                  <a:pt x="1743323" y="0"/>
                  <a:pt x="1854200" y="110877"/>
                  <a:pt x="1854200" y="247650"/>
                </a:cubicBezTo>
                <a:lnTo>
                  <a:pt x="1854200" y="2876550"/>
                </a:lnTo>
                <a:cubicBezTo>
                  <a:pt x="1854200" y="3013323"/>
                  <a:pt x="1743323" y="3124200"/>
                  <a:pt x="1606550" y="3124200"/>
                </a:cubicBezTo>
                <a:cubicBezTo>
                  <a:pt x="1469777" y="3124200"/>
                  <a:pt x="1358900" y="3013323"/>
                  <a:pt x="1358900" y="2876550"/>
                </a:cubicBezTo>
                <a:lnTo>
                  <a:pt x="1358900" y="247650"/>
                </a:lnTo>
                <a:cubicBezTo>
                  <a:pt x="1358900" y="110877"/>
                  <a:pt x="1469777" y="0"/>
                  <a:pt x="1606550" y="0"/>
                </a:cubicBezTo>
                <a:close/>
                <a:moveTo>
                  <a:pt x="958850" y="0"/>
                </a:moveTo>
                <a:cubicBezTo>
                  <a:pt x="1095623" y="0"/>
                  <a:pt x="1206500" y="110877"/>
                  <a:pt x="1206500" y="247650"/>
                </a:cubicBezTo>
                <a:lnTo>
                  <a:pt x="1206500" y="2876550"/>
                </a:lnTo>
                <a:cubicBezTo>
                  <a:pt x="1206500" y="3013323"/>
                  <a:pt x="1095623" y="3124200"/>
                  <a:pt x="958850" y="3124200"/>
                </a:cubicBezTo>
                <a:cubicBezTo>
                  <a:pt x="822077" y="3124200"/>
                  <a:pt x="711200" y="3013323"/>
                  <a:pt x="711200" y="2876550"/>
                </a:cubicBezTo>
                <a:lnTo>
                  <a:pt x="711200" y="247650"/>
                </a:lnTo>
                <a:cubicBezTo>
                  <a:pt x="711200" y="110877"/>
                  <a:pt x="822077" y="0"/>
                  <a:pt x="958850" y="0"/>
                </a:cubicBezTo>
                <a:close/>
                <a:moveTo>
                  <a:pt x="247650" y="0"/>
                </a:moveTo>
                <a:cubicBezTo>
                  <a:pt x="384423" y="0"/>
                  <a:pt x="495300" y="110877"/>
                  <a:pt x="495300" y="247650"/>
                </a:cubicBezTo>
                <a:lnTo>
                  <a:pt x="495300" y="2876550"/>
                </a:lnTo>
                <a:cubicBezTo>
                  <a:pt x="495300" y="3013323"/>
                  <a:pt x="384423" y="3124200"/>
                  <a:pt x="247650" y="3124200"/>
                </a:cubicBezTo>
                <a:cubicBezTo>
                  <a:pt x="110877" y="3124200"/>
                  <a:pt x="0" y="3013323"/>
                  <a:pt x="0" y="2876550"/>
                </a:cubicBezTo>
                <a:lnTo>
                  <a:pt x="0" y="247650"/>
                </a:lnTo>
                <a:cubicBezTo>
                  <a:pt x="0" y="110877"/>
                  <a:pt x="110877" y="0"/>
                  <a:pt x="247650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954706" y="3801452"/>
            <a:ext cx="4511964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4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lvl="0"/>
            <a:r>
              <a:rPr lang="es-ES_tradnl"/>
              <a:t>TITLE HERE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4706" y="4385250"/>
            <a:ext cx="4511964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lvl="0"/>
            <a:r>
              <a:rPr lang="es-ES_tradnl" err="1"/>
              <a:t>Ultimate Powerpoint Template</a:t>
            </a:r>
            <a:endParaRPr lang="es-ES_tradnl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975167" y="4817825"/>
            <a:ext cx="4488039" cy="153686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44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lvl="0"/>
            <a:r>
              <a:rPr lang="en-US" err="1"/>
              <a:t>Lorem ipsum dolor sit amet, consectetur adipiscing elit. Fusce diam tortor, mattis quis dapibus vitae, euismod non purus. Maecenas ut lacus nec mauris feugiat tristique.</a:t>
            </a:r>
            <a:endParaRPr 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1B6A0-7ADD-4DAA-9C14-9488A217CDFE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FAD8-94F5-4DE9-A0FD-7E3D1CFB9FC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1B6A0-7ADD-4DAA-9C14-9488A217CDFE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FAD8-94F5-4DE9-A0FD-7E3D1CFB9FC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1B6A0-7ADD-4DAA-9C14-9488A217CDFE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FAD8-94F5-4DE9-A0FD-7E3D1CFB9FC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1B6A0-7ADD-4DAA-9C14-9488A217CDFE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FAD8-94F5-4DE9-A0FD-7E3D1CFB9FC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1B6A0-7ADD-4DAA-9C14-9488A217CDFE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FAD8-94F5-4DE9-A0FD-7E3D1CFB9FC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1B6A0-7ADD-4DAA-9C14-9488A217CDFE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FAD8-94F5-4DE9-A0FD-7E3D1CFB9FC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1B6A0-7ADD-4DAA-9C14-9488A217CDFE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FAD8-94F5-4DE9-A0FD-7E3D1CFB9FC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1B6A0-7ADD-4DAA-9C14-9488A217CDFE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FAD8-94F5-4DE9-A0FD-7E3D1CFB9FC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file:///D:\qq&#25991;&#20214;\712321467\Image\C2C\Image2\%7b75232B38-A165-1FB7-499C-2E1C792CACB5%7d.png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F21B6A0-7ADD-4DAA-9C14-9488A217CDFE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A12AFAD8-94F5-4DE9-A0FD-7E3D1CFB9FC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4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/>
          <p:cNvSpPr/>
          <p:nvPr userDrawn="1"/>
        </p:nvSpPr>
        <p:spPr>
          <a:xfrm>
            <a:off x="390525" y="365125"/>
            <a:ext cx="11410950" cy="6127750"/>
          </a:xfrm>
          <a:prstGeom prst="roundRect">
            <a:avLst>
              <a:gd name="adj" fmla="val 9983"/>
            </a:avLst>
          </a:prstGeom>
          <a:solidFill>
            <a:schemeClr val="bg1"/>
          </a:solidFill>
          <a:ln w="22225">
            <a:solidFill>
              <a:srgbClr val="FF98A9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1073743875" descr="学科网 zxxk.com"/>
          <p:cNvPicPr>
            <a:picLocks noChangeAspect="1"/>
          </p:cNvPicPr>
          <p:nvPr/>
        </p:nvPicPr>
        <p:blipFill>
          <a:blip r:link="rId15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png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1002632" y="713873"/>
            <a:ext cx="10186736" cy="5574631"/>
            <a:chOff x="660929" y="664075"/>
            <a:chExt cx="10870141" cy="5461302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3365349" y="-2040345"/>
              <a:ext cx="5461302" cy="10870141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3622714" y="-1667066"/>
              <a:ext cx="4946573" cy="10123583"/>
            </a:xfrm>
            <a:prstGeom prst="rect">
              <a:avLst/>
            </a:prstGeom>
          </p:spPr>
        </p:pic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81558"/>
            <a:ext cx="12192000" cy="207644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9992" y="3459233"/>
            <a:ext cx="3426003" cy="342600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371094" y="3289227"/>
            <a:ext cx="3582391" cy="358239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0387" y="567165"/>
            <a:ext cx="2895608" cy="2316486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897270">
            <a:off x="151891" y="-106028"/>
            <a:ext cx="2442237" cy="2442237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3061423" y="1591294"/>
            <a:ext cx="6069154" cy="316625"/>
          </a:xfrm>
          <a:prstGeom prst="rect">
            <a:avLst/>
          </a:prstGeom>
          <a:solidFill>
            <a:srgbClr val="FF98A9"/>
          </a:solidFill>
        </p:spPr>
        <p:txBody>
          <a:bodyPr wrap="square" lIns="0" tIns="0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Kindergarten Summer Vacation Safety</a:t>
            </a:r>
            <a:endParaRPr kumimoji="0" lang="zh-CN" altLang="en-US" sz="1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1780663" y="2245089"/>
            <a:ext cx="8698335" cy="585891"/>
            <a:chOff x="1780663" y="2064195"/>
            <a:chExt cx="8698335" cy="585891"/>
          </a:xfrm>
        </p:grpSpPr>
        <p:sp>
          <p:nvSpPr>
            <p:cNvPr id="21" name="文本框 20"/>
            <p:cNvSpPr txBox="1"/>
            <p:nvPr/>
          </p:nvSpPr>
          <p:spPr>
            <a:xfrm>
              <a:off x="1780663" y="2065311"/>
              <a:ext cx="8698335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600" normalizeH="0" baseline="0" noProof="0">
                  <a:ln w="177800">
                    <a:solidFill>
                      <a:srgbClr val="FF98A9"/>
                    </a:solidFill>
                  </a:ln>
                  <a:noFill/>
                  <a:effectLst>
                    <a:outerShdw blurRad="50800" dist="38100" dir="5400000" algn="t" rotWithShape="0">
                      <a:srgbClr val="0B4957">
                        <a:alpha val="20000"/>
                      </a:srgbClr>
                    </a:outerShdw>
                  </a:effectLst>
                  <a:uLnTx/>
                  <a:uFillTx/>
                  <a:latin typeface="字心坊童梦奇缘W" panose="020B0A04020202020204" pitchFamily="34" charset="-122"/>
                  <a:ea typeface="字心坊童梦奇缘W" panose="020B0A04020202020204" pitchFamily="34" charset="-122"/>
                  <a:sym typeface="微软雅黑" panose="020B0503020204020204" pitchFamily="34" charset="-122"/>
                </a:rPr>
                <a:t>小学一年级暑假安全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780663" y="2064195"/>
              <a:ext cx="8698335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600" normalizeH="0" baseline="0" noProof="0" dirty="0">
                  <a:ln w="177800">
                    <a:noFill/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srgbClr val="0B4957">
                        <a:alpha val="20000"/>
                      </a:srgbClr>
                    </a:outerShdw>
                  </a:effectLst>
                  <a:uLnTx/>
                  <a:uFillTx/>
                  <a:latin typeface="字心坊童梦奇缘W" panose="020B0A04020202020204" pitchFamily="34" charset="-122"/>
                  <a:ea typeface="字心坊童梦奇缘W" panose="020B0A04020202020204" pitchFamily="34" charset="-122"/>
                  <a:sym typeface="微软雅黑" panose="020B0503020204020204" pitchFamily="34" charset="-122"/>
                </a:rPr>
                <a:t>小学一年级暑假安全</a:t>
              </a: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2447339" y="3064317"/>
            <a:ext cx="7297324" cy="789832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快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乐过暑假，安全“不放假</a:t>
            </a: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”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  <p:cond evt="onBegin" delay="0">
                          <p:tn val="10"/>
                        </p:cond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  <p:cond evt="onBegin" delay="0">
                          <p:tn val="20"/>
                        </p:cond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  <p:cond evt="onBegin" delay="0">
                          <p:tn val="25"/>
                        </p:cond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  <p:cond evt="onBegin" delay="0">
                          <p:tn val="30"/>
                        </p:cond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0898" y="979305"/>
            <a:ext cx="8583275" cy="5225531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263011" y="2900980"/>
            <a:ext cx="5479047" cy="1846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不在河边、亲水平台、工地水坑等区域玩耍。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457200" indent="-4572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不捡拾掉入河道等水域的物品，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457200" indent="-4572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不在河道边洗东西、抓水草、鱼虾、青蛙等。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710898" y="461010"/>
            <a:ext cx="4003977" cy="815341"/>
            <a:chOff x="710898" y="461010"/>
            <a:chExt cx="4003977" cy="815341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10898" y="461010"/>
              <a:ext cx="1452894" cy="815341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2100976" y="653164"/>
              <a:ext cx="26138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防溺水安全</a:t>
              </a: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096250" y="1956680"/>
            <a:ext cx="4248156" cy="4248156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890023" y="1930034"/>
            <a:ext cx="4987525" cy="400110"/>
          </a:xfrm>
          <a:prstGeom prst="rect">
            <a:avLst/>
          </a:prstGeom>
          <a:solidFill>
            <a:srgbClr val="FF98A9"/>
          </a:solidFill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不私自下水游泳</a:t>
            </a:r>
          </a:p>
        </p:txBody>
      </p:sp>
      <p:sp>
        <p:nvSpPr>
          <p:cNvPr id="7" name="矩形 6"/>
          <p:cNvSpPr/>
          <p:nvPr/>
        </p:nvSpPr>
        <p:spPr>
          <a:xfrm>
            <a:off x="5890024" y="2711311"/>
            <a:ext cx="4987526" cy="400110"/>
          </a:xfrm>
          <a:prstGeom prst="rect">
            <a:avLst/>
          </a:prstGeom>
          <a:solidFill>
            <a:srgbClr val="FF98A9"/>
          </a:solidFill>
        </p:spPr>
        <p:txBody>
          <a:bodyPr wrap="square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不擅自与他人结伴游泳</a:t>
            </a:r>
          </a:p>
        </p:txBody>
      </p:sp>
      <p:sp>
        <p:nvSpPr>
          <p:cNvPr id="10" name="矩形 9"/>
          <p:cNvSpPr/>
          <p:nvPr/>
        </p:nvSpPr>
        <p:spPr>
          <a:xfrm>
            <a:off x="5890023" y="4273865"/>
            <a:ext cx="4987527" cy="400110"/>
          </a:xfrm>
          <a:prstGeom prst="rect">
            <a:avLst/>
          </a:prstGeom>
          <a:solidFill>
            <a:srgbClr val="FF98A9"/>
          </a:solidFill>
        </p:spPr>
        <p:txBody>
          <a:bodyPr wrap="square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不在无家长或教师带领的情况下游泳</a:t>
            </a:r>
          </a:p>
        </p:txBody>
      </p:sp>
      <p:sp>
        <p:nvSpPr>
          <p:cNvPr id="13" name="矩形 12"/>
          <p:cNvSpPr/>
          <p:nvPr/>
        </p:nvSpPr>
        <p:spPr>
          <a:xfrm>
            <a:off x="5890024" y="5055143"/>
            <a:ext cx="4987526" cy="400110"/>
          </a:xfrm>
          <a:prstGeom prst="rect">
            <a:avLst/>
          </a:prstGeom>
          <a:solidFill>
            <a:srgbClr val="FF98A9"/>
          </a:solidFill>
        </p:spPr>
        <p:txBody>
          <a:bodyPr wrap="square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不到无安全设施、无救援人员的水域游泳</a:t>
            </a:r>
          </a:p>
        </p:txBody>
      </p:sp>
      <p:sp>
        <p:nvSpPr>
          <p:cNvPr id="16" name="矩形 15"/>
          <p:cNvSpPr/>
          <p:nvPr/>
        </p:nvSpPr>
        <p:spPr>
          <a:xfrm>
            <a:off x="5890024" y="3492588"/>
            <a:ext cx="4987526" cy="400110"/>
          </a:xfrm>
          <a:prstGeom prst="rect">
            <a:avLst/>
          </a:prstGeom>
          <a:solidFill>
            <a:srgbClr val="FF98A9"/>
          </a:solidFill>
        </p:spPr>
        <p:txBody>
          <a:bodyPr wrap="square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不到不熟悉的水域游泳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710898" y="461010"/>
            <a:ext cx="4003977" cy="815341"/>
            <a:chOff x="710898" y="461010"/>
            <a:chExt cx="4003977" cy="815341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10898" y="461010"/>
              <a:ext cx="1452894" cy="815341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/>
          </p:nvSpPr>
          <p:spPr>
            <a:xfrm>
              <a:off x="2100976" y="653164"/>
              <a:ext cx="26138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防溺水安全</a:t>
              </a:r>
            </a:p>
          </p:txBody>
        </p:sp>
      </p:grpSp>
      <p:pic>
        <p:nvPicPr>
          <p:cNvPr id="21" name="图片 2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6560" y="1468505"/>
            <a:ext cx="4355566" cy="4355566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0" grpId="0" animBg="1"/>
      <p:bldP spid="13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710898" y="461010"/>
            <a:ext cx="4003977" cy="815341"/>
            <a:chOff x="710898" y="461010"/>
            <a:chExt cx="4003977" cy="815341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10898" y="461010"/>
              <a:ext cx="1452894" cy="815341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2100976" y="653164"/>
              <a:ext cx="26138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防溺水安全</a:t>
              </a:r>
            </a:p>
          </p:txBody>
        </p:sp>
      </p:grpSp>
      <p:sp>
        <p:nvSpPr>
          <p:cNvPr id="9" name="矩形 8"/>
          <p:cNvSpPr/>
          <p:nvPr/>
        </p:nvSpPr>
        <p:spPr>
          <a:xfrm>
            <a:off x="2100976" y="2802009"/>
            <a:ext cx="3885744" cy="2461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发现同伴溺水，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457200" indent="-4572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立即寻求成人帮助，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457200" indent="-4572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不手拉手盲目施救，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457200" indent="-4572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要智慧救援。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1635017" y="1422151"/>
            <a:ext cx="4687423" cy="2043674"/>
            <a:chOff x="6552077" y="1385326"/>
            <a:chExt cx="4687423" cy="204367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52077" y="1385326"/>
              <a:ext cx="4087348" cy="2043674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286750" y="1385326"/>
              <a:ext cx="2952750" cy="2043674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7018036" y="2145553"/>
              <a:ext cx="3155429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不手拉手盲目施救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3148" y="1384282"/>
            <a:ext cx="4921267" cy="4921267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 flipH="1">
            <a:off x="9912892" y="-210914"/>
            <a:ext cx="2068194" cy="249002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785110" cy="233172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71924"/>
            <a:ext cx="12192000" cy="2886075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3228975" y="274510"/>
            <a:ext cx="5734050" cy="6073102"/>
            <a:chOff x="3498847" y="365760"/>
            <a:chExt cx="5249170" cy="5559552"/>
          </a:xfrm>
        </p:grpSpPr>
        <p:sp>
          <p:nvSpPr>
            <p:cNvPr id="14" name="椭圆 13"/>
            <p:cNvSpPr/>
            <p:nvPr/>
          </p:nvSpPr>
          <p:spPr>
            <a:xfrm>
              <a:off x="3632702" y="728215"/>
              <a:ext cx="5035810" cy="503581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98847" y="365760"/>
              <a:ext cx="5249170" cy="5559552"/>
            </a:xfrm>
            <a:prstGeom prst="rect">
              <a:avLst/>
            </a:prstGeom>
          </p:spPr>
        </p:pic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4325" y="2674553"/>
            <a:ext cx="4173921" cy="4173921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609" y="2886076"/>
            <a:ext cx="3697414" cy="3697414"/>
          </a:xfrm>
          <a:prstGeom prst="rect">
            <a:avLst/>
          </a:prstGeom>
        </p:spPr>
      </p:pic>
      <p:sp>
        <p:nvSpPr>
          <p:cNvPr id="22" name="矩形: 圆角 21"/>
          <p:cNvSpPr/>
          <p:nvPr/>
        </p:nvSpPr>
        <p:spPr>
          <a:xfrm>
            <a:off x="4962525" y="1996710"/>
            <a:ext cx="2286000" cy="560070"/>
          </a:xfrm>
          <a:prstGeom prst="roundRect">
            <a:avLst/>
          </a:prstGeom>
          <a:solidFill>
            <a:srgbClr val="FF98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PART 03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标题 1"/>
          <p:cNvSpPr txBox="1"/>
          <p:nvPr/>
        </p:nvSpPr>
        <p:spPr>
          <a:xfrm>
            <a:off x="4054850" y="2771875"/>
            <a:ext cx="4136650" cy="10589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72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字心坊童梦奇缘W" panose="020B0A04020202020204" pitchFamily="34" charset="-122"/>
                <a:ea typeface="字心坊童梦奇缘W" panose="020B0A04020202020204" pitchFamily="34" charset="-122"/>
                <a:cs typeface="+mn-cs"/>
                <a:sym typeface="微软雅黑" panose="020B0503020204020204" pitchFamily="34" charset="-122"/>
              </a:rPr>
              <a:t>交通安全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4637894" y="4275844"/>
            <a:ext cx="32095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kumimoji="0" lang="zh-CN" altLang="en-US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快乐过暑假，安全“不放假”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9289" y="813288"/>
            <a:ext cx="7858125" cy="6044712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5999014" y="2510972"/>
            <a:ext cx="4467225" cy="2461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-4572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过马路走斑马线、天桥或地下通道，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114300" indent="-4572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不闯红灯，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114300" indent="-4572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不翻越隔离栏。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114300" indent="-4572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注意要走人行道，靠右行。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710898" y="461010"/>
            <a:ext cx="4003977" cy="815341"/>
            <a:chOff x="710898" y="461010"/>
            <a:chExt cx="4003977" cy="815341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10898" y="461010"/>
              <a:ext cx="1452894" cy="815341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2100976" y="653164"/>
              <a:ext cx="26138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交通安全</a:t>
              </a: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7345" y="1778241"/>
            <a:ext cx="4114806" cy="41148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010581" y="5217624"/>
            <a:ext cx="3507740" cy="581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＜</a:t>
            </a:r>
            <a:r>
              <a:rPr lang="en-US" altLang="zh-CN" sz="2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12</a:t>
            </a:r>
            <a:r>
              <a: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周岁</a:t>
            </a:r>
            <a:r>
              <a:rPr lang="zh-CN" altLang="en-US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不骑自行车</a:t>
            </a:r>
          </a:p>
        </p:txBody>
      </p:sp>
      <p:sp>
        <p:nvSpPr>
          <p:cNvPr id="8" name="矩形 7"/>
          <p:cNvSpPr/>
          <p:nvPr/>
        </p:nvSpPr>
        <p:spPr>
          <a:xfrm>
            <a:off x="6096000" y="5217624"/>
            <a:ext cx="4433231" cy="581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＜ </a:t>
            </a:r>
            <a:r>
              <a:rPr lang="en-US" altLang="zh-CN" sz="2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16</a:t>
            </a:r>
            <a:r>
              <a: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周岁</a:t>
            </a:r>
            <a:r>
              <a:rPr lang="zh-CN" altLang="en-US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不骑电动自行车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710898" y="461010"/>
            <a:ext cx="4003977" cy="815341"/>
            <a:chOff x="710898" y="461010"/>
            <a:chExt cx="4003977" cy="815341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10898" y="461010"/>
              <a:ext cx="1452894" cy="815341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/>
          </p:nvSpPr>
          <p:spPr>
            <a:xfrm>
              <a:off x="2100976" y="653164"/>
              <a:ext cx="26138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交通安全</a:t>
              </a: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5827" y="1640376"/>
            <a:ext cx="3577248" cy="3577248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3650" y="1813901"/>
            <a:ext cx="3872523" cy="38725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710898" y="461010"/>
            <a:ext cx="4003977" cy="815341"/>
            <a:chOff x="710898" y="461010"/>
            <a:chExt cx="4003977" cy="815341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10898" y="461010"/>
              <a:ext cx="1452894" cy="815341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2100976" y="653164"/>
              <a:ext cx="26138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交通安全</a:t>
              </a:r>
            </a:p>
          </p:txBody>
        </p:sp>
      </p:grpSp>
      <p:sp>
        <p:nvSpPr>
          <p:cNvPr id="9" name="矩形 8"/>
          <p:cNvSpPr/>
          <p:nvPr/>
        </p:nvSpPr>
        <p:spPr>
          <a:xfrm>
            <a:off x="2407936" y="3278259"/>
            <a:ext cx="3885744" cy="1846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不在暴雨、雷电等天气环境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和易发泥石流、滑坡、塌方等地质灾害环境逗留、玩耍。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1941977" y="1746001"/>
            <a:ext cx="4087348" cy="2043674"/>
            <a:chOff x="6552077" y="1385326"/>
            <a:chExt cx="4087348" cy="204367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52077" y="1385326"/>
              <a:ext cx="4087348" cy="2043674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686674" y="1385326"/>
              <a:ext cx="2952750" cy="2043674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7094236" y="2145553"/>
              <a:ext cx="3155429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8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打雷快回家</a:t>
              </a:r>
              <a:endPara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5284" y="1612651"/>
            <a:ext cx="4038607" cy="40386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 flipH="1">
            <a:off x="9912892" y="-210914"/>
            <a:ext cx="2068194" cy="249002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785110" cy="233172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71924"/>
            <a:ext cx="12192000" cy="2886075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3228975" y="274510"/>
            <a:ext cx="5734050" cy="6073102"/>
            <a:chOff x="3498847" y="365760"/>
            <a:chExt cx="5249170" cy="5559552"/>
          </a:xfrm>
        </p:grpSpPr>
        <p:sp>
          <p:nvSpPr>
            <p:cNvPr id="14" name="椭圆 13"/>
            <p:cNvSpPr/>
            <p:nvPr/>
          </p:nvSpPr>
          <p:spPr>
            <a:xfrm>
              <a:off x="3632702" y="728215"/>
              <a:ext cx="5035810" cy="503581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98847" y="365760"/>
              <a:ext cx="5249170" cy="5559552"/>
            </a:xfrm>
            <a:prstGeom prst="rect">
              <a:avLst/>
            </a:prstGeom>
          </p:spPr>
        </p:pic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4325" y="2674553"/>
            <a:ext cx="4173921" cy="4173921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609" y="2886076"/>
            <a:ext cx="3697414" cy="3697414"/>
          </a:xfrm>
          <a:prstGeom prst="rect">
            <a:avLst/>
          </a:prstGeom>
        </p:spPr>
      </p:pic>
      <p:sp>
        <p:nvSpPr>
          <p:cNvPr id="22" name="矩形: 圆角 21"/>
          <p:cNvSpPr/>
          <p:nvPr/>
        </p:nvSpPr>
        <p:spPr>
          <a:xfrm>
            <a:off x="4962525" y="1864830"/>
            <a:ext cx="2286000" cy="560070"/>
          </a:xfrm>
          <a:prstGeom prst="roundRect">
            <a:avLst/>
          </a:prstGeom>
          <a:solidFill>
            <a:srgbClr val="FF98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PART 04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标题 1"/>
          <p:cNvSpPr txBox="1"/>
          <p:nvPr/>
        </p:nvSpPr>
        <p:spPr>
          <a:xfrm>
            <a:off x="4054850" y="2523008"/>
            <a:ext cx="4136650" cy="21144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66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字心坊童梦奇缘W" panose="020B0A04020202020204" pitchFamily="34" charset="-122"/>
                <a:ea typeface="字心坊童梦奇缘W" panose="020B0A04020202020204" pitchFamily="34" charset="-122"/>
                <a:cs typeface="+mn-cs"/>
                <a:sym typeface="微软雅黑" panose="020B0503020204020204" pitchFamily="34" charset="-122"/>
              </a:rPr>
              <a:t>外出活动</a:t>
            </a:r>
            <a:endParaRPr lang="en-US" altLang="zh-CN" sz="6600" spc="300" dirty="0">
              <a:solidFill>
                <a:schemeClr val="tx1">
                  <a:lumMod val="65000"/>
                  <a:lumOff val="35000"/>
                </a:schemeClr>
              </a:solidFill>
              <a:latin typeface="字心坊童梦奇缘W" panose="020B0A04020202020204" pitchFamily="34" charset="-122"/>
              <a:ea typeface="字心坊童梦奇缘W" panose="020B0A04020202020204" pitchFamily="34" charset="-122"/>
              <a:cs typeface="+mn-cs"/>
              <a:sym typeface="微软雅黑" panose="020B0503020204020204" pitchFamily="34" charset="-122"/>
            </a:endParaRPr>
          </a:p>
          <a:p>
            <a:pPr algn="ctr">
              <a:lnSpc>
                <a:spcPct val="100000"/>
              </a:lnSpc>
            </a:pPr>
            <a:r>
              <a:rPr lang="zh-CN" altLang="en-US" sz="66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字心坊童梦奇缘W" panose="020B0A04020202020204" pitchFamily="34" charset="-122"/>
                <a:ea typeface="字心坊童梦奇缘W" panose="020B0A04020202020204" pitchFamily="34" charset="-122"/>
                <a:cs typeface="+mn-cs"/>
                <a:sym typeface="微软雅黑" panose="020B0503020204020204" pitchFamily="34" charset="-122"/>
              </a:rPr>
              <a:t>安全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4637894" y="4692031"/>
            <a:ext cx="32095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kumimoji="0" lang="zh-CN" altLang="en-US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快乐过暑假，安全“不放假”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-4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9420" y="1427141"/>
            <a:ext cx="5786256" cy="4336438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6470515" y="2593292"/>
            <a:ext cx="3521210" cy="1857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不在飘窗、阳台上嬉闹，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457200" indent="-4572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不到无护栏的平台玩耍，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457200" indent="-4572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不拥挤、攀爬护栏设施。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710898" y="461010"/>
            <a:ext cx="4356402" cy="815341"/>
            <a:chOff x="710898" y="461010"/>
            <a:chExt cx="4356402" cy="815341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10898" y="461010"/>
              <a:ext cx="1452894" cy="815341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2100976" y="653164"/>
              <a:ext cx="29663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外出活动安全</a:t>
              </a: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03" y="1468505"/>
            <a:ext cx="4661172" cy="4661172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710898" y="461010"/>
            <a:ext cx="4356402" cy="815341"/>
            <a:chOff x="710898" y="461010"/>
            <a:chExt cx="4356402" cy="815341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10898" y="461010"/>
              <a:ext cx="1452894" cy="815341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2100976" y="653164"/>
              <a:ext cx="29663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外出活动安全</a:t>
              </a:r>
            </a:p>
          </p:txBody>
        </p:sp>
      </p:grpSp>
      <p:sp>
        <p:nvSpPr>
          <p:cNvPr id="11" name="矩形 10"/>
          <p:cNvSpPr/>
          <p:nvPr/>
        </p:nvSpPr>
        <p:spPr>
          <a:xfrm>
            <a:off x="5570235" y="3278259"/>
            <a:ext cx="5126339" cy="1846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在大众场所出口、楼道要慢行、不拥挤，</a:t>
            </a:r>
            <a:endParaRPr lang="en-US" altLang="zh-CN" sz="20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457200" indent="-4572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讲究通行秩序，</a:t>
            </a:r>
            <a:endParaRPr lang="en-US" altLang="zh-CN" sz="20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457200" indent="-4572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远离拥挤场所，避免拥挤踩踏。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5209052" y="1793626"/>
            <a:ext cx="6020028" cy="2043674"/>
            <a:chOff x="6552077" y="1385326"/>
            <a:chExt cx="6020028" cy="2043674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52077" y="1385326"/>
              <a:ext cx="4087348" cy="2043674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619355" y="1385326"/>
              <a:ext cx="2952750" cy="2043674"/>
            </a:xfrm>
            <a:prstGeom prst="rect">
              <a:avLst/>
            </a:prstGeom>
          </p:spPr>
        </p:pic>
        <p:sp>
          <p:nvSpPr>
            <p:cNvPr id="15" name="文本框 14"/>
            <p:cNvSpPr txBox="1"/>
            <p:nvPr/>
          </p:nvSpPr>
          <p:spPr>
            <a:xfrm>
              <a:off x="6983242" y="2145553"/>
              <a:ext cx="4829181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8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大众场所排队慢行，不要拥挤</a:t>
              </a:r>
              <a:endPara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72698" y="1276351"/>
            <a:ext cx="3990975" cy="5267325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57245"/>
            <a:ext cx="12192000" cy="130075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124200" y="-1838325"/>
            <a:ext cx="5943600" cy="105346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989" y="2193333"/>
            <a:ext cx="4298122" cy="429812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62000"/>
            <a:ext cx="12192000" cy="6096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32204"/>
            <a:ext cx="1190626" cy="143709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29600" y="3572559"/>
            <a:ext cx="3962400" cy="3285442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2462444" y="2479278"/>
            <a:ext cx="1867439" cy="461665"/>
          </a:xfrm>
          <a:prstGeom prst="rect">
            <a:avLst/>
          </a:prstGeom>
          <a:noFill/>
        </p:spPr>
        <p:txBody>
          <a:bodyPr vert="horz" wrap="square" lIns="0" tIns="45720" rIns="0" bIns="45720" numCol="1" anchor="t">
            <a:spAutoFit/>
          </a:bodyPr>
          <a:lstStyle/>
          <a:p>
            <a:pPr marL="0" indent="0" algn="dist" defTabSz="914400" eaLnBrk="0" fontAlgn="auto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2400" b="1" cap="none">
                <a:ln w="6350" cap="flat" cmpd="sng">
                  <a:noFill/>
                </a:ln>
                <a:solidFill>
                  <a:schemeClr val="bg2">
                    <a:lumMod val="25000"/>
                  </a:schemeClr>
                </a:solidFill>
                <a:latin typeface="字心坊童梦奇缘W" panose="020B0A04020202020204" pitchFamily="34" charset="-122"/>
                <a:ea typeface="字心坊童梦奇缘W" panose="020B0A04020202020204" pitchFamily="34" charset="-122"/>
                <a:cs typeface="+mn-ea"/>
                <a:sym typeface="字魂59号-创粗黑" panose="00000500000000000000" pitchFamily="2" charset="-122"/>
              </a:rPr>
              <a:t>CONTENTS</a:t>
            </a:r>
            <a:endParaRPr lang="ko-KR" altLang="en-US" sz="2400" b="1" cap="none">
              <a:ln w="6350" cap="flat" cmpd="sng">
                <a:noFill/>
              </a:ln>
              <a:solidFill>
                <a:schemeClr val="bg2">
                  <a:lumMod val="25000"/>
                </a:schemeClr>
              </a:solidFill>
              <a:latin typeface="字心坊童梦奇缘W" panose="020B0A04020202020204" pitchFamily="34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450013" y="1769983"/>
            <a:ext cx="1892300" cy="770890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indent="0" algn="ctr" defTabSz="508000" eaLnBrk="0" fontAlgn="auto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4400" b="1" cap="none">
                <a:solidFill>
                  <a:schemeClr val="bg2">
                    <a:lumMod val="25000"/>
                  </a:schemeClr>
                </a:solidFill>
                <a:latin typeface="字心坊童梦奇缘W" panose="020B0A04020202020204" pitchFamily="34" charset="-122"/>
                <a:ea typeface="字心坊童梦奇缘W" panose="020B0A04020202020204" pitchFamily="34" charset="-122"/>
                <a:cs typeface="+mn-ea"/>
                <a:sym typeface="字魂59号-创粗黑" panose="00000500000000000000" pitchFamily="2" charset="-122"/>
              </a:rPr>
              <a:t>目  录</a:t>
            </a:r>
            <a:endParaRPr lang="ko-KR" altLang="en-US" sz="4400" b="1" cap="none">
              <a:solidFill>
                <a:schemeClr val="bg2">
                  <a:lumMod val="25000"/>
                </a:schemeClr>
              </a:solidFill>
              <a:latin typeface="字心坊童梦奇缘W" panose="020B0A04020202020204" pitchFamily="34" charset="-122"/>
              <a:cs typeface="+mn-ea"/>
              <a:sym typeface="字魂59号-创粗黑" panose="00000500000000000000" pitchFamily="2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5002715" y="1771569"/>
            <a:ext cx="4739272" cy="579121"/>
            <a:chOff x="5002715" y="1639755"/>
            <a:chExt cx="4739272" cy="579121"/>
          </a:xfrm>
        </p:grpSpPr>
        <p:grpSp>
          <p:nvGrpSpPr>
            <p:cNvPr id="21" name="组合 20"/>
            <p:cNvGrpSpPr/>
            <p:nvPr/>
          </p:nvGrpSpPr>
          <p:grpSpPr>
            <a:xfrm>
              <a:off x="5002715" y="1639755"/>
              <a:ext cx="4739272" cy="579121"/>
              <a:chOff x="4602665" y="1565829"/>
              <a:chExt cx="4739272" cy="579121"/>
            </a:xfrm>
          </p:grpSpPr>
          <p:pic>
            <p:nvPicPr>
              <p:cNvPr id="19" name="图片 18"/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BEBA8EAE-BF5A-486C-A8C5-ECC9F3942E4B}">
                    <a14:imgProps xmlns:a14="http://schemas.microsoft.com/office/drawing/2010/main">
                      <a14:imgLayer>
                        <a14:imgEffect>
                          <a14:brightnessContrast contrast="-400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02665" y="1565829"/>
                <a:ext cx="2895603" cy="579121"/>
              </a:xfrm>
              <a:prstGeom prst="rect">
                <a:avLst/>
              </a:prstGeom>
            </p:spPr>
          </p:pic>
          <p:pic>
            <p:nvPicPr>
              <p:cNvPr id="20" name="图片 19"/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BEBA8EAE-BF5A-486C-A8C5-ECC9F3942E4B}">
                    <a14:imgProps xmlns:a14="http://schemas.microsoft.com/office/drawing/2010/main">
                      <a14:imgLayer>
                        <a14:imgEffect>
                          <a14:brightnessContrast contrast="-400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6791325" y="1565829"/>
                <a:ext cx="2550612" cy="579121"/>
              </a:xfrm>
              <a:prstGeom prst="rect">
                <a:avLst/>
              </a:prstGeom>
            </p:spPr>
          </p:pic>
        </p:grpSp>
        <p:sp>
          <p:nvSpPr>
            <p:cNvPr id="25" name="文本框 24"/>
            <p:cNvSpPr txBox="1"/>
            <p:nvPr/>
          </p:nvSpPr>
          <p:spPr>
            <a:xfrm>
              <a:off x="5495926" y="1695656"/>
              <a:ext cx="37528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800">
                  <a:solidFill>
                    <a:schemeClr val="bg1"/>
                  </a:solidFill>
                  <a:latin typeface="字心坊童梦奇缘W" panose="020B0A04020202020204" pitchFamily="34" charset="-122"/>
                  <a:ea typeface="字心坊童梦奇缘W" panose="020B0A04020202020204" pitchFamily="34" charset="-122"/>
                </a:rPr>
                <a:t>01</a:t>
              </a:r>
              <a:r>
                <a:rPr lang="zh-CN" altLang="en-US" sz="2800">
                  <a:solidFill>
                    <a:schemeClr val="bg1"/>
                  </a:solidFill>
                  <a:latin typeface="字心坊童梦奇缘W" panose="020B0A04020202020204" pitchFamily="34" charset="-122"/>
                  <a:ea typeface="字心坊童梦奇缘W" panose="020B0A04020202020204" pitchFamily="34" charset="-122"/>
                </a:rPr>
                <a:t>、防疫卫生安全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002715" y="2674939"/>
            <a:ext cx="4739272" cy="579121"/>
            <a:chOff x="5002715" y="1639755"/>
            <a:chExt cx="4739272" cy="579121"/>
          </a:xfrm>
        </p:grpSpPr>
        <p:grpSp>
          <p:nvGrpSpPr>
            <p:cNvPr id="28" name="组合 27"/>
            <p:cNvGrpSpPr/>
            <p:nvPr/>
          </p:nvGrpSpPr>
          <p:grpSpPr>
            <a:xfrm>
              <a:off x="5002715" y="1639755"/>
              <a:ext cx="4739272" cy="579121"/>
              <a:chOff x="4602665" y="1565829"/>
              <a:chExt cx="4739272" cy="579121"/>
            </a:xfrm>
          </p:grpSpPr>
          <p:pic>
            <p:nvPicPr>
              <p:cNvPr id="30" name="图片 29"/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BEBA8EAE-BF5A-486C-A8C5-ECC9F3942E4B}">
                    <a14:imgProps xmlns:a14="http://schemas.microsoft.com/office/drawing/2010/main">
                      <a14:imgLayer>
                        <a14:imgEffect>
                          <a14:brightnessContrast contrast="-400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02665" y="1565829"/>
                <a:ext cx="2895603" cy="579121"/>
              </a:xfrm>
              <a:prstGeom prst="rect">
                <a:avLst/>
              </a:prstGeom>
            </p:spPr>
          </p:pic>
          <p:pic>
            <p:nvPicPr>
              <p:cNvPr id="31" name="图片 30"/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BEBA8EAE-BF5A-486C-A8C5-ECC9F3942E4B}">
                    <a14:imgProps xmlns:a14="http://schemas.microsoft.com/office/drawing/2010/main">
                      <a14:imgLayer>
                        <a14:imgEffect>
                          <a14:brightnessContrast contrast="-400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6791325" y="1565829"/>
                <a:ext cx="2550612" cy="579121"/>
              </a:xfrm>
              <a:prstGeom prst="rect">
                <a:avLst/>
              </a:prstGeom>
            </p:spPr>
          </p:pic>
        </p:grpSp>
        <p:sp>
          <p:nvSpPr>
            <p:cNvPr id="29" name="文本框 28"/>
            <p:cNvSpPr txBox="1"/>
            <p:nvPr/>
          </p:nvSpPr>
          <p:spPr>
            <a:xfrm>
              <a:off x="5495926" y="1695656"/>
              <a:ext cx="28956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800">
                  <a:solidFill>
                    <a:schemeClr val="bg1"/>
                  </a:solidFill>
                  <a:latin typeface="字心坊童梦奇缘W" panose="020B0A04020202020204" pitchFamily="34" charset="-122"/>
                  <a:ea typeface="字心坊童梦奇缘W" panose="020B0A04020202020204" pitchFamily="34" charset="-122"/>
                </a:rPr>
                <a:t>02</a:t>
              </a:r>
              <a:r>
                <a:rPr lang="zh-CN" altLang="en-US" sz="2800">
                  <a:solidFill>
                    <a:schemeClr val="bg1"/>
                  </a:solidFill>
                  <a:latin typeface="字心坊童梦奇缘W" panose="020B0A04020202020204" pitchFamily="34" charset="-122"/>
                  <a:ea typeface="字心坊童梦奇缘W" panose="020B0A04020202020204" pitchFamily="34" charset="-122"/>
                </a:rPr>
                <a:t>、溺水安全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5002715" y="3578309"/>
            <a:ext cx="4739272" cy="579121"/>
            <a:chOff x="5002715" y="1639755"/>
            <a:chExt cx="4739272" cy="579121"/>
          </a:xfrm>
        </p:grpSpPr>
        <p:grpSp>
          <p:nvGrpSpPr>
            <p:cNvPr id="33" name="组合 32"/>
            <p:cNvGrpSpPr/>
            <p:nvPr/>
          </p:nvGrpSpPr>
          <p:grpSpPr>
            <a:xfrm>
              <a:off x="5002715" y="1639755"/>
              <a:ext cx="4739272" cy="579121"/>
              <a:chOff x="4602665" y="1565829"/>
              <a:chExt cx="4739272" cy="579121"/>
            </a:xfrm>
          </p:grpSpPr>
          <p:pic>
            <p:nvPicPr>
              <p:cNvPr id="35" name="图片 34"/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BEBA8EAE-BF5A-486C-A8C5-ECC9F3942E4B}">
                    <a14:imgProps xmlns:a14="http://schemas.microsoft.com/office/drawing/2010/main">
                      <a14:imgLayer>
                        <a14:imgEffect>
                          <a14:brightnessContrast contrast="-400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02665" y="1565829"/>
                <a:ext cx="2895603" cy="579121"/>
              </a:xfrm>
              <a:prstGeom prst="rect">
                <a:avLst/>
              </a:prstGeom>
            </p:spPr>
          </p:pic>
          <p:pic>
            <p:nvPicPr>
              <p:cNvPr id="36" name="图片 35"/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BEBA8EAE-BF5A-486C-A8C5-ECC9F3942E4B}">
                    <a14:imgProps xmlns:a14="http://schemas.microsoft.com/office/drawing/2010/main">
                      <a14:imgLayer>
                        <a14:imgEffect>
                          <a14:brightnessContrast contrast="-400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6791325" y="1565829"/>
                <a:ext cx="2550612" cy="579121"/>
              </a:xfrm>
              <a:prstGeom prst="rect">
                <a:avLst/>
              </a:prstGeom>
            </p:spPr>
          </p:pic>
        </p:grpSp>
        <p:sp>
          <p:nvSpPr>
            <p:cNvPr id="34" name="文本框 33"/>
            <p:cNvSpPr txBox="1"/>
            <p:nvPr/>
          </p:nvSpPr>
          <p:spPr>
            <a:xfrm>
              <a:off x="5495926" y="1695656"/>
              <a:ext cx="28956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800">
                  <a:solidFill>
                    <a:schemeClr val="bg1"/>
                  </a:solidFill>
                  <a:latin typeface="字心坊童梦奇缘W" panose="020B0A04020202020204" pitchFamily="34" charset="-122"/>
                  <a:ea typeface="字心坊童梦奇缘W" panose="020B0A04020202020204" pitchFamily="34" charset="-122"/>
                </a:rPr>
                <a:t>03</a:t>
              </a:r>
              <a:r>
                <a:rPr lang="zh-CN" altLang="en-US" sz="2800">
                  <a:solidFill>
                    <a:schemeClr val="bg1"/>
                  </a:solidFill>
                  <a:latin typeface="字心坊童梦奇缘W" panose="020B0A04020202020204" pitchFamily="34" charset="-122"/>
                  <a:ea typeface="字心坊童梦奇缘W" panose="020B0A04020202020204" pitchFamily="34" charset="-122"/>
                </a:rPr>
                <a:t>、交通安全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5002715" y="4481679"/>
            <a:ext cx="4739272" cy="579121"/>
            <a:chOff x="5002715" y="1639755"/>
            <a:chExt cx="4739272" cy="579121"/>
          </a:xfrm>
        </p:grpSpPr>
        <p:grpSp>
          <p:nvGrpSpPr>
            <p:cNvPr id="38" name="组合 37"/>
            <p:cNvGrpSpPr/>
            <p:nvPr/>
          </p:nvGrpSpPr>
          <p:grpSpPr>
            <a:xfrm>
              <a:off x="5002715" y="1639755"/>
              <a:ext cx="4739272" cy="579121"/>
              <a:chOff x="4602665" y="1565829"/>
              <a:chExt cx="4739272" cy="579121"/>
            </a:xfrm>
          </p:grpSpPr>
          <p:pic>
            <p:nvPicPr>
              <p:cNvPr id="40" name="图片 39"/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BEBA8EAE-BF5A-486C-A8C5-ECC9F3942E4B}">
                    <a14:imgProps xmlns:a14="http://schemas.microsoft.com/office/drawing/2010/main">
                      <a14:imgLayer>
                        <a14:imgEffect>
                          <a14:brightnessContrast contrast="-400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02665" y="1565829"/>
                <a:ext cx="2895603" cy="579121"/>
              </a:xfrm>
              <a:prstGeom prst="rect">
                <a:avLst/>
              </a:prstGeom>
            </p:spPr>
          </p:pic>
          <p:pic>
            <p:nvPicPr>
              <p:cNvPr id="41" name="图片 40"/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BEBA8EAE-BF5A-486C-A8C5-ECC9F3942E4B}">
                    <a14:imgProps xmlns:a14="http://schemas.microsoft.com/office/drawing/2010/main">
                      <a14:imgLayer>
                        <a14:imgEffect>
                          <a14:brightnessContrast contrast="-400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6791325" y="1565829"/>
                <a:ext cx="2550612" cy="579121"/>
              </a:xfrm>
              <a:prstGeom prst="rect">
                <a:avLst/>
              </a:prstGeom>
            </p:spPr>
          </p:pic>
        </p:grpSp>
        <p:sp>
          <p:nvSpPr>
            <p:cNvPr id="39" name="文本框 38"/>
            <p:cNvSpPr txBox="1"/>
            <p:nvPr/>
          </p:nvSpPr>
          <p:spPr>
            <a:xfrm>
              <a:off x="5495926" y="1695656"/>
              <a:ext cx="37528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800">
                  <a:solidFill>
                    <a:schemeClr val="bg1"/>
                  </a:solidFill>
                  <a:latin typeface="字心坊童梦奇缘W" panose="020B0A04020202020204" pitchFamily="34" charset="-122"/>
                  <a:ea typeface="字心坊童梦奇缘W" panose="020B0A04020202020204" pitchFamily="34" charset="-122"/>
                </a:rPr>
                <a:t>04</a:t>
              </a:r>
              <a:r>
                <a:rPr lang="zh-CN" altLang="en-US" sz="2800">
                  <a:solidFill>
                    <a:schemeClr val="bg1"/>
                  </a:solidFill>
                  <a:latin typeface="字心坊童梦奇缘W" panose="020B0A04020202020204" pitchFamily="34" charset="-122"/>
                  <a:ea typeface="字心坊童梦奇缘W" panose="020B0A04020202020204" pitchFamily="34" charset="-122"/>
                </a:rPr>
                <a:t>、外出活动安全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3444536" y="1109709"/>
            <a:ext cx="14736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smtClean="0">
                <a:solidFill>
                  <a:srgbClr val="FFFFFF"/>
                </a:solidFill>
              </a:rPr>
              <a:t>https://www.PPT818.com/</a:t>
            </a:r>
            <a:endParaRPr lang="zh-CN" altLang="en-US" sz="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-4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395" y="1427141"/>
            <a:ext cx="5786256" cy="4336438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100976" y="2666676"/>
            <a:ext cx="3674539" cy="1857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不在设有危险标志处停留，</a:t>
            </a:r>
            <a:endParaRPr lang="en-US" altLang="zh-CN" sz="20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457200" indent="-4572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不在工地、轨道、高压线等危险区域玩耍。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710898" y="461010"/>
            <a:ext cx="4356402" cy="815341"/>
            <a:chOff x="710898" y="461010"/>
            <a:chExt cx="4356402" cy="815341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10898" y="461010"/>
              <a:ext cx="1452894" cy="815341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2100976" y="653164"/>
              <a:ext cx="29663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外出活动安全</a:t>
              </a: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0849" y="1714499"/>
            <a:ext cx="3933831" cy="3933831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  <p:cond evt="onBegin" delay="0">
                          <p:tn val="12"/>
                        </p:cond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5915025" y="1214987"/>
            <a:ext cx="4883174" cy="4883174"/>
            <a:chOff x="6096000" y="1214987"/>
            <a:chExt cx="4883174" cy="4883174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96000" y="1214987"/>
              <a:ext cx="4883174" cy="4883174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7253072" y="2623885"/>
              <a:ext cx="2569030" cy="18461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zh-CN" altLang="en-US"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防范电信、网络诈骗，</a:t>
              </a:r>
              <a:endParaRPr lang="en-US" altLang="zh-CN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>
                <a:lnSpc>
                  <a:spcPct val="200000"/>
                </a:lnSpc>
              </a:pPr>
              <a:r>
                <a:rPr lang="zh-CN" altLang="en-US"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不去网吧、酒吧以及歌舞娱乐场所。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710898" y="461010"/>
            <a:ext cx="4356402" cy="815341"/>
            <a:chOff x="710898" y="461010"/>
            <a:chExt cx="4356402" cy="815341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10898" y="461010"/>
              <a:ext cx="1452894" cy="815341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2100976" y="653164"/>
              <a:ext cx="29663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外出活动安全</a:t>
              </a: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7345" y="1444440"/>
            <a:ext cx="4318136" cy="4318134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014097" y="4786838"/>
            <a:ext cx="3747405" cy="581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小朋友，这些都要记牢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!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10898" y="461010"/>
            <a:ext cx="4356402" cy="815341"/>
            <a:chOff x="710898" y="461010"/>
            <a:chExt cx="4356402" cy="815341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10898" y="461010"/>
              <a:ext cx="1452894" cy="815341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2100976" y="653164"/>
              <a:ext cx="29663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外出活动安全</a:t>
              </a:r>
            </a:p>
          </p:txBody>
        </p:sp>
      </p:grpSp>
      <p:sp>
        <p:nvSpPr>
          <p:cNvPr id="10" name="矩形 9"/>
          <p:cNvSpPr/>
          <p:nvPr/>
        </p:nvSpPr>
        <p:spPr>
          <a:xfrm>
            <a:off x="2221391" y="2846322"/>
            <a:ext cx="3387712" cy="1846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不可与陌生人交谈</a:t>
            </a:r>
            <a:endParaRPr lang="en-US" altLang="zh-CN" sz="20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457200" indent="-4572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不吃陌生人给的东西</a:t>
            </a:r>
            <a:endParaRPr lang="en-US" altLang="zh-CN" sz="20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457200" indent="-4572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不跟陌生人去玩</a:t>
            </a:r>
            <a:endParaRPr lang="en-US" altLang="zh-CN" sz="20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864655" y="1468505"/>
            <a:ext cx="4087348" cy="2043674"/>
            <a:chOff x="6552077" y="1385326"/>
            <a:chExt cx="4087348" cy="2043674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52077" y="1385326"/>
              <a:ext cx="4087348" cy="2043674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686674" y="1385326"/>
              <a:ext cx="2952750" cy="2043674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/>
          </p:nvSpPr>
          <p:spPr>
            <a:xfrm>
              <a:off x="7018036" y="2145553"/>
              <a:ext cx="3155429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8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对陌生人说“不</a:t>
              </a:r>
              <a:r>
                <a:rPr lang="zh-CN" altLang="en-US"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”</a:t>
              </a: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9998" y="1587863"/>
            <a:ext cx="3945566" cy="3945566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604353" y="4869619"/>
            <a:ext cx="135363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火警</a:t>
            </a:r>
            <a:endParaRPr lang="en-US" altLang="zh-CN" sz="20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/>
            <a:r>
              <a:rPr lang="en-US" altLang="zh-CN" sz="40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119</a:t>
            </a:r>
            <a:endParaRPr lang="zh-CN" altLang="en-US" sz="20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205674" y="4869619"/>
            <a:ext cx="173872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匪警</a:t>
            </a:r>
            <a:endParaRPr lang="en-US" altLang="zh-CN" sz="20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/>
            <a:r>
              <a:rPr lang="en-US" altLang="zh-CN" sz="40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110</a:t>
            </a:r>
            <a:endParaRPr lang="zh-CN" altLang="en-US" sz="40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192083" y="4869619"/>
            <a:ext cx="1511952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急救中心</a:t>
            </a:r>
            <a:endParaRPr lang="en-US" altLang="zh-CN" sz="20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/>
            <a:r>
              <a:rPr lang="en-US" altLang="zh-CN" sz="40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120</a:t>
            </a:r>
            <a:endParaRPr lang="zh-CN" altLang="en-US" sz="40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710898" y="461010"/>
            <a:ext cx="4356402" cy="815341"/>
            <a:chOff x="710898" y="461010"/>
            <a:chExt cx="4356402" cy="815341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10898" y="461010"/>
              <a:ext cx="1452894" cy="815341"/>
            </a:xfrm>
            <a:prstGeom prst="rect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2100976" y="653164"/>
              <a:ext cx="29663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外出活动安全</a:t>
              </a: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2858971" y="1712811"/>
            <a:ext cx="6547084" cy="523220"/>
          </a:xfrm>
          <a:prstGeom prst="rect">
            <a:avLst/>
          </a:prstGeom>
          <a:solidFill>
            <a:srgbClr val="FF98A9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假期安全要注意，电话号码要牢记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8647" y="2162258"/>
            <a:ext cx="2823228" cy="2823228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894" y="2542419"/>
            <a:ext cx="2385938" cy="2385938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0734" y="2095501"/>
            <a:ext cx="2914650" cy="2914648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 flipH="1">
            <a:off x="9912892" y="-210914"/>
            <a:ext cx="2068194" cy="249002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785110" cy="233172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71924"/>
            <a:ext cx="12192000" cy="2886075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3228975" y="274510"/>
            <a:ext cx="5734050" cy="6073102"/>
            <a:chOff x="3498847" y="365760"/>
            <a:chExt cx="5249170" cy="5559552"/>
          </a:xfrm>
        </p:grpSpPr>
        <p:sp>
          <p:nvSpPr>
            <p:cNvPr id="14" name="椭圆 13"/>
            <p:cNvSpPr/>
            <p:nvPr/>
          </p:nvSpPr>
          <p:spPr>
            <a:xfrm>
              <a:off x="3632702" y="728215"/>
              <a:ext cx="5035810" cy="503581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98847" y="365760"/>
              <a:ext cx="5249170" cy="5559552"/>
            </a:xfrm>
            <a:prstGeom prst="rect">
              <a:avLst/>
            </a:prstGeom>
          </p:spPr>
        </p:pic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4325" y="2674553"/>
            <a:ext cx="4173921" cy="4173921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609" y="2886076"/>
            <a:ext cx="3697414" cy="3697414"/>
          </a:xfrm>
          <a:prstGeom prst="rect">
            <a:avLst/>
          </a:prstGeom>
        </p:spPr>
      </p:pic>
      <p:sp>
        <p:nvSpPr>
          <p:cNvPr id="22" name="矩形: 圆角 21"/>
          <p:cNvSpPr/>
          <p:nvPr/>
        </p:nvSpPr>
        <p:spPr>
          <a:xfrm>
            <a:off x="4962525" y="1864830"/>
            <a:ext cx="2286000" cy="560070"/>
          </a:xfrm>
          <a:prstGeom prst="roundRect">
            <a:avLst/>
          </a:prstGeom>
          <a:solidFill>
            <a:srgbClr val="FF98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PART 01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标题 1"/>
          <p:cNvSpPr txBox="1"/>
          <p:nvPr/>
        </p:nvSpPr>
        <p:spPr>
          <a:xfrm>
            <a:off x="4054850" y="2523008"/>
            <a:ext cx="4136650" cy="21144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66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字心坊童梦奇缘W" panose="020B0A04020202020204" pitchFamily="34" charset="-122"/>
                <a:ea typeface="字心坊童梦奇缘W" panose="020B0A04020202020204" pitchFamily="34" charset="-122"/>
                <a:cs typeface="+mn-cs"/>
                <a:sym typeface="微软雅黑" panose="020B0503020204020204" pitchFamily="34" charset="-122"/>
              </a:rPr>
              <a:t>防疫卫生安全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4637894" y="4692031"/>
            <a:ext cx="32095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kumimoji="0" lang="zh-CN" altLang="en-US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快乐过暑假，安全“不放假”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1066794" y="1543115"/>
            <a:ext cx="5029206" cy="2324572"/>
            <a:chOff x="1066794" y="1447865"/>
            <a:chExt cx="5029206" cy="2324572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66794" y="1447865"/>
              <a:ext cx="5029206" cy="2324572"/>
            </a:xfrm>
            <a:prstGeom prst="rect">
              <a:avLst/>
            </a:prstGeom>
          </p:spPr>
        </p:pic>
        <p:grpSp>
          <p:nvGrpSpPr>
            <p:cNvPr id="2" name="组合 1"/>
            <p:cNvGrpSpPr/>
            <p:nvPr/>
          </p:nvGrpSpPr>
          <p:grpSpPr>
            <a:xfrm>
              <a:off x="2009060" y="2170655"/>
              <a:ext cx="3017333" cy="1020565"/>
              <a:chOff x="2009060" y="2170655"/>
              <a:chExt cx="3017333" cy="1020565"/>
            </a:xfrm>
          </p:grpSpPr>
          <p:sp>
            <p:nvSpPr>
              <p:cNvPr id="5" name="文本框 4"/>
              <p:cNvSpPr txBox="1"/>
              <p:nvPr/>
            </p:nvSpPr>
            <p:spPr>
              <a:xfrm>
                <a:off x="2009060" y="2170655"/>
                <a:ext cx="987794" cy="1020565"/>
              </a:xfrm>
              <a:prstGeom prst="ellipse">
                <a:avLst/>
              </a:prstGeom>
              <a:solidFill>
                <a:srgbClr val="FF98A9"/>
              </a:solidFill>
            </p:spPr>
            <p:txBody>
              <a:bodyPr wrap="square">
                <a:no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20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关注</a:t>
                </a:r>
                <a:endPara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3162064" y="2277004"/>
                <a:ext cx="1864329" cy="8186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关注卫生和</a:t>
                </a:r>
                <a:endPara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疾病预防知识</a:t>
                </a:r>
                <a:endPara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5" name="组合 24"/>
          <p:cNvGrpSpPr/>
          <p:nvPr/>
        </p:nvGrpSpPr>
        <p:grpSpPr>
          <a:xfrm>
            <a:off x="710898" y="461010"/>
            <a:ext cx="4401838" cy="815341"/>
            <a:chOff x="710898" y="461010"/>
            <a:chExt cx="4401838" cy="815341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10898" y="461010"/>
              <a:ext cx="1452894" cy="815341"/>
            </a:xfrm>
            <a:prstGeom prst="rect">
              <a:avLst/>
            </a:prstGeom>
          </p:spPr>
        </p:pic>
        <p:sp>
          <p:nvSpPr>
            <p:cNvPr id="24" name="文本框 23"/>
            <p:cNvSpPr txBox="1"/>
            <p:nvPr/>
          </p:nvSpPr>
          <p:spPr>
            <a:xfrm>
              <a:off x="2100976" y="653164"/>
              <a:ext cx="30117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防疫卫生安全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1066794" y="3727929"/>
            <a:ext cx="5029206" cy="2324572"/>
            <a:chOff x="1066794" y="1447865"/>
            <a:chExt cx="5029206" cy="2324572"/>
          </a:xfrm>
        </p:grpSpPr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66794" y="1447865"/>
              <a:ext cx="5029206" cy="2324572"/>
            </a:xfrm>
            <a:prstGeom prst="rect">
              <a:avLst/>
            </a:prstGeom>
          </p:spPr>
        </p:pic>
        <p:grpSp>
          <p:nvGrpSpPr>
            <p:cNvPr id="37" name="组合 36"/>
            <p:cNvGrpSpPr/>
            <p:nvPr/>
          </p:nvGrpSpPr>
          <p:grpSpPr>
            <a:xfrm>
              <a:off x="2009060" y="2150302"/>
              <a:ext cx="3017333" cy="1040918"/>
              <a:chOff x="2009060" y="2150302"/>
              <a:chExt cx="3017333" cy="1040918"/>
            </a:xfrm>
          </p:grpSpPr>
          <p:sp>
            <p:nvSpPr>
              <p:cNvPr id="38" name="文本框 37"/>
              <p:cNvSpPr txBox="1"/>
              <p:nvPr/>
            </p:nvSpPr>
            <p:spPr>
              <a:xfrm>
                <a:off x="2009060" y="2170655"/>
                <a:ext cx="987794" cy="1020565"/>
              </a:xfrm>
              <a:prstGeom prst="ellipse">
                <a:avLst/>
              </a:prstGeom>
              <a:solidFill>
                <a:srgbClr val="FF98A9"/>
              </a:solidFill>
            </p:spPr>
            <p:txBody>
              <a:bodyPr wrap="square">
                <a:no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0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做好</a:t>
                </a:r>
                <a:endParaRPr lang="zh-CN" altLang="en-US" sz="1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9" name="文本框 38"/>
              <p:cNvSpPr txBox="1"/>
              <p:nvPr/>
            </p:nvSpPr>
            <p:spPr>
              <a:xfrm>
                <a:off x="3162064" y="2150302"/>
                <a:ext cx="1864329" cy="9612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0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按要求做好</a:t>
                </a:r>
                <a:endParaRPr lang="en-US" altLang="zh-CN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0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个人防护</a:t>
                </a:r>
              </a:p>
            </p:txBody>
          </p:sp>
        </p:grpSp>
      </p:grpSp>
      <p:grpSp>
        <p:nvGrpSpPr>
          <p:cNvPr id="40" name="组合 39"/>
          <p:cNvGrpSpPr/>
          <p:nvPr/>
        </p:nvGrpSpPr>
        <p:grpSpPr>
          <a:xfrm>
            <a:off x="6029319" y="1543115"/>
            <a:ext cx="5029206" cy="2324572"/>
            <a:chOff x="1066794" y="1447865"/>
            <a:chExt cx="5029206" cy="2324572"/>
          </a:xfrm>
        </p:grpSpPr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66794" y="1447865"/>
              <a:ext cx="5029206" cy="2324572"/>
            </a:xfrm>
            <a:prstGeom prst="rect">
              <a:avLst/>
            </a:prstGeom>
          </p:spPr>
        </p:pic>
        <p:grpSp>
          <p:nvGrpSpPr>
            <p:cNvPr id="42" name="组合 41"/>
            <p:cNvGrpSpPr/>
            <p:nvPr/>
          </p:nvGrpSpPr>
          <p:grpSpPr>
            <a:xfrm>
              <a:off x="2009060" y="2169973"/>
              <a:ext cx="3373509" cy="1021247"/>
              <a:chOff x="2009060" y="2169973"/>
              <a:chExt cx="3373509" cy="1021247"/>
            </a:xfrm>
          </p:grpSpPr>
          <p:sp>
            <p:nvSpPr>
              <p:cNvPr id="43" name="文本框 42"/>
              <p:cNvSpPr txBox="1"/>
              <p:nvPr/>
            </p:nvSpPr>
            <p:spPr>
              <a:xfrm>
                <a:off x="2009060" y="2170655"/>
                <a:ext cx="987794" cy="1020565"/>
              </a:xfrm>
              <a:prstGeom prst="ellipse">
                <a:avLst/>
              </a:prstGeom>
              <a:solidFill>
                <a:srgbClr val="FF98A9"/>
              </a:solidFill>
            </p:spPr>
            <p:txBody>
              <a:bodyPr wrap="square">
                <a:no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0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预防</a:t>
                </a:r>
                <a:endParaRPr lang="zh-CN" altLang="en-US" sz="1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4" name="文本框 43"/>
              <p:cNvSpPr txBox="1"/>
              <p:nvPr/>
            </p:nvSpPr>
            <p:spPr>
              <a:xfrm>
                <a:off x="3096333" y="2169973"/>
                <a:ext cx="2286236" cy="9612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0" lang="zh-CN" alt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预防传染病</a:t>
                </a:r>
                <a:endPara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kumimoji="0" lang="zh-CN" alt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及暑期中暑、中毒</a:t>
                </a:r>
                <a:endParaRPr lang="zh-CN" altLang="en-US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5" name="组合 44"/>
          <p:cNvGrpSpPr/>
          <p:nvPr/>
        </p:nvGrpSpPr>
        <p:grpSpPr>
          <a:xfrm>
            <a:off x="6029319" y="3727929"/>
            <a:ext cx="5029206" cy="2324572"/>
            <a:chOff x="1066794" y="1447865"/>
            <a:chExt cx="5029206" cy="2324572"/>
          </a:xfrm>
        </p:grpSpPr>
        <p:pic>
          <p:nvPicPr>
            <p:cNvPr id="46" name="图片 45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66794" y="1447865"/>
              <a:ext cx="5029206" cy="2324572"/>
            </a:xfrm>
            <a:prstGeom prst="rect">
              <a:avLst/>
            </a:prstGeom>
          </p:spPr>
        </p:pic>
        <p:grpSp>
          <p:nvGrpSpPr>
            <p:cNvPr id="47" name="组合 46"/>
            <p:cNvGrpSpPr/>
            <p:nvPr/>
          </p:nvGrpSpPr>
          <p:grpSpPr>
            <a:xfrm>
              <a:off x="2009060" y="2170655"/>
              <a:ext cx="3017333" cy="1020565"/>
              <a:chOff x="2009060" y="2170655"/>
              <a:chExt cx="3017333" cy="1020565"/>
            </a:xfrm>
          </p:grpSpPr>
          <p:sp>
            <p:nvSpPr>
              <p:cNvPr id="48" name="文本框 47"/>
              <p:cNvSpPr txBox="1"/>
              <p:nvPr/>
            </p:nvSpPr>
            <p:spPr>
              <a:xfrm>
                <a:off x="2009060" y="2170655"/>
                <a:ext cx="987794" cy="1020565"/>
              </a:xfrm>
              <a:prstGeom prst="ellipse">
                <a:avLst/>
              </a:prstGeom>
              <a:solidFill>
                <a:srgbClr val="FF98A9"/>
              </a:solidFill>
            </p:spPr>
            <p:txBody>
              <a:bodyPr wrap="square">
                <a:no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0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维护</a:t>
                </a:r>
                <a:endParaRPr lang="zh-CN" altLang="en-US" sz="1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9" name="文本框 48"/>
              <p:cNvSpPr txBox="1"/>
              <p:nvPr/>
            </p:nvSpPr>
            <p:spPr>
              <a:xfrm>
                <a:off x="3162064" y="2200292"/>
                <a:ext cx="1864329" cy="9612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0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维护公共卫生安全</a:t>
                </a:r>
              </a:p>
            </p:txBody>
          </p:sp>
        </p:grp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339" y="1276351"/>
            <a:ext cx="6792100" cy="4850717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820356" y="4359792"/>
            <a:ext cx="4378325" cy="1241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不共用毛巾、杯子等卫生洁具，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457200" indent="-4572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不随意用手揉眼睛。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6618752" y="3018034"/>
            <a:ext cx="4087348" cy="2043674"/>
            <a:chOff x="6552077" y="1385326"/>
            <a:chExt cx="4087348" cy="2043674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52077" y="1385326"/>
              <a:ext cx="4087348" cy="2043674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7104364" y="2145553"/>
              <a:ext cx="3155429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讲究个人清洁</a:t>
              </a:r>
              <a:endPara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710898" y="461010"/>
            <a:ext cx="4401838" cy="815341"/>
            <a:chOff x="710898" y="461010"/>
            <a:chExt cx="4401838" cy="815341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10898" y="461010"/>
              <a:ext cx="1452894" cy="815341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2100976" y="653164"/>
              <a:ext cx="30117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防疫卫生安全</a:t>
              </a:r>
            </a:p>
          </p:txBody>
        </p:sp>
      </p:grpSp>
      <p:sp>
        <p:nvSpPr>
          <p:cNvPr id="15" name="矩形: 圆角 14"/>
          <p:cNvSpPr/>
          <p:nvPr/>
        </p:nvSpPr>
        <p:spPr>
          <a:xfrm>
            <a:off x="1955903" y="2875608"/>
            <a:ext cx="1518524" cy="550734"/>
          </a:xfrm>
          <a:prstGeom prst="roundRect">
            <a:avLst/>
          </a:prstGeom>
          <a:solidFill>
            <a:srgbClr val="FF98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勤洗手</a:t>
            </a:r>
          </a:p>
        </p:txBody>
      </p:sp>
      <p:sp>
        <p:nvSpPr>
          <p:cNvPr id="16" name="矩形: 圆角 15"/>
          <p:cNvSpPr/>
          <p:nvPr/>
        </p:nvSpPr>
        <p:spPr>
          <a:xfrm>
            <a:off x="3782943" y="2875608"/>
            <a:ext cx="1518524" cy="550734"/>
          </a:xfrm>
          <a:prstGeom prst="roundRect">
            <a:avLst/>
          </a:prstGeom>
          <a:solidFill>
            <a:srgbClr val="FF98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勤换衣</a:t>
            </a:r>
          </a:p>
        </p:txBody>
      </p:sp>
      <p:sp>
        <p:nvSpPr>
          <p:cNvPr id="17" name="矩形: 圆角 16"/>
          <p:cNvSpPr/>
          <p:nvPr/>
        </p:nvSpPr>
        <p:spPr>
          <a:xfrm>
            <a:off x="1955903" y="3809058"/>
            <a:ext cx="1518524" cy="550734"/>
          </a:xfrm>
          <a:prstGeom prst="roundRect">
            <a:avLst/>
          </a:prstGeom>
          <a:solidFill>
            <a:srgbClr val="FF98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勤剪指甲</a:t>
            </a:r>
          </a:p>
        </p:txBody>
      </p:sp>
      <p:sp>
        <p:nvSpPr>
          <p:cNvPr id="18" name="矩形: 圆角 17"/>
          <p:cNvSpPr/>
          <p:nvPr/>
        </p:nvSpPr>
        <p:spPr>
          <a:xfrm>
            <a:off x="3782943" y="3809058"/>
            <a:ext cx="1518524" cy="550734"/>
          </a:xfrm>
          <a:prstGeom prst="roundRect">
            <a:avLst/>
          </a:prstGeom>
          <a:solidFill>
            <a:srgbClr val="FF98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勤洗澡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6514532" y="2038559"/>
            <a:ext cx="4295788" cy="1450392"/>
            <a:chOff x="1780663" y="2061469"/>
            <a:chExt cx="8698335" cy="1450392"/>
          </a:xfrm>
        </p:grpSpPr>
        <p:sp>
          <p:nvSpPr>
            <p:cNvPr id="24" name="文本框 23"/>
            <p:cNvSpPr txBox="1"/>
            <p:nvPr/>
          </p:nvSpPr>
          <p:spPr>
            <a:xfrm>
              <a:off x="1780663" y="2065311"/>
              <a:ext cx="8698335" cy="14465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800" b="0" i="0" u="none" strike="noStrike" kern="1200" cap="none" spc="600" normalizeH="0" baseline="0" noProof="0">
                  <a:ln w="177800">
                    <a:solidFill>
                      <a:srgbClr val="FF98A9"/>
                    </a:solidFill>
                  </a:ln>
                  <a:noFill/>
                  <a:effectLst>
                    <a:outerShdw blurRad="50800" dist="38100" dir="5400000" algn="t" rotWithShape="0">
                      <a:srgbClr val="0B4957">
                        <a:alpha val="20000"/>
                      </a:srgbClr>
                    </a:outerShdw>
                  </a:effectLst>
                  <a:uLnTx/>
                  <a:uFillTx/>
                  <a:latin typeface="字心坊童梦奇缘W" panose="020B0A04020202020204" pitchFamily="34" charset="-122"/>
                  <a:ea typeface="字心坊童梦奇缘W" panose="020B0A04020202020204" pitchFamily="34" charset="-122"/>
                  <a:sym typeface="微软雅黑" panose="020B0503020204020204" pitchFamily="34" charset="-122"/>
                </a:rPr>
                <a:t>讲卫生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1780663" y="2061469"/>
              <a:ext cx="8698335" cy="14465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800" b="0" i="0" u="none" strike="noStrike" kern="1200" cap="none" spc="600" normalizeH="0" baseline="0" noProof="0">
                  <a:ln w="177800">
                    <a:noFill/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srgbClr val="0B4957">
                        <a:alpha val="20000"/>
                      </a:srgbClr>
                    </a:outerShdw>
                  </a:effectLst>
                  <a:uLnTx/>
                  <a:uFillTx/>
                  <a:latin typeface="字心坊童梦奇缘W" panose="020B0A04020202020204" pitchFamily="34" charset="-122"/>
                  <a:ea typeface="字心坊童梦奇缘W" panose="020B0A04020202020204" pitchFamily="34" charset="-122"/>
                  <a:sym typeface="微软雅黑" panose="020B0503020204020204" pitchFamily="34" charset="-122"/>
                </a:rPr>
                <a:t>讲卫生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800" y="715562"/>
            <a:ext cx="6305550" cy="5715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6619874" y="1890373"/>
            <a:ext cx="3228976" cy="3077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保持室内清洁、干燥，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457200" indent="-4572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定期通风换气，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457200" indent="-4572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不随意把室外不清洁、未消毒的物品带入室内，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457200" indent="-4572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垃圾分类投放。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710898" y="461010"/>
            <a:ext cx="4401838" cy="815341"/>
            <a:chOff x="710898" y="461010"/>
            <a:chExt cx="4401838" cy="815341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10898" y="461010"/>
              <a:ext cx="1452894" cy="815341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2100976" y="653164"/>
              <a:ext cx="30117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防疫卫生安全</a:t>
              </a: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132" y="1064242"/>
            <a:ext cx="5428718" cy="542871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/>
          <p:cNvSpPr/>
          <p:nvPr/>
        </p:nvSpPr>
        <p:spPr>
          <a:xfrm>
            <a:off x="6096000" y="2862080"/>
            <a:ext cx="5048250" cy="2509315"/>
          </a:xfrm>
          <a:prstGeom prst="roundRect">
            <a:avLst>
              <a:gd name="adj" fmla="val 3518"/>
            </a:avLst>
          </a:prstGeom>
          <a:ln w="22225">
            <a:solidFill>
              <a:srgbClr val="FF98A9"/>
            </a:solidFill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不吃“三无”食品，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457200" indent="-4572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不吃未清洗干净的食物，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457200" indent="-4572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不喝生水；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457200" indent="-4572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少吃高盐、高糖、油炸、熏制食品。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710898" y="461010"/>
            <a:ext cx="4401838" cy="815341"/>
            <a:chOff x="710898" y="461010"/>
            <a:chExt cx="4401838" cy="815341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10898" y="461010"/>
              <a:ext cx="1452894" cy="815341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2100976" y="653164"/>
              <a:ext cx="30117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防疫卫生安全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790077" y="1375801"/>
            <a:ext cx="5649450" cy="2043674"/>
            <a:chOff x="6552077" y="1385326"/>
            <a:chExt cx="5649450" cy="2043674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52077" y="1385326"/>
              <a:ext cx="4087348" cy="2043674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781249" y="1385326"/>
              <a:ext cx="3420278" cy="2043674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7104364" y="2145553"/>
              <a:ext cx="4801886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吃水果之前要清洗干净哦！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259" y="1699877"/>
            <a:ext cx="4697113" cy="4697113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710898" y="461010"/>
            <a:ext cx="4401838" cy="815341"/>
            <a:chOff x="710898" y="461010"/>
            <a:chExt cx="4401838" cy="815341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10898" y="461010"/>
              <a:ext cx="1452894" cy="815341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2100976" y="653164"/>
              <a:ext cx="30117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防疫卫生安全</a:t>
              </a:r>
            </a:p>
          </p:txBody>
        </p:sp>
      </p:grpSp>
      <p:sp>
        <p:nvSpPr>
          <p:cNvPr id="10" name="矩形 9"/>
          <p:cNvSpPr/>
          <p:nvPr/>
        </p:nvSpPr>
        <p:spPr>
          <a:xfrm>
            <a:off x="6372681" y="3207267"/>
            <a:ext cx="4378325" cy="1846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坚持适当的体育锻炼，</a:t>
            </a:r>
            <a:endParaRPr lang="en-US" altLang="zh-CN" sz="20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457200" indent="-4572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增强体质，保持良好的、充沛的精力。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6171077" y="1865509"/>
            <a:ext cx="4087348" cy="2043674"/>
            <a:chOff x="6552077" y="1385326"/>
            <a:chExt cx="4087348" cy="2043674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52077" y="1385326"/>
              <a:ext cx="4087348" cy="2043674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7104364" y="2145553"/>
              <a:ext cx="3155429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8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坚持体育锻炼</a:t>
              </a:r>
              <a:endPara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2734" y="1468505"/>
            <a:ext cx="4467231" cy="4467231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 flipH="1">
            <a:off x="9912892" y="-210914"/>
            <a:ext cx="2068194" cy="249002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785110" cy="233172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71924"/>
            <a:ext cx="12192000" cy="2886075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3228975" y="274510"/>
            <a:ext cx="5734050" cy="6073102"/>
            <a:chOff x="3498847" y="365760"/>
            <a:chExt cx="5249170" cy="5559552"/>
          </a:xfrm>
        </p:grpSpPr>
        <p:sp>
          <p:nvSpPr>
            <p:cNvPr id="14" name="椭圆 13"/>
            <p:cNvSpPr/>
            <p:nvPr/>
          </p:nvSpPr>
          <p:spPr>
            <a:xfrm>
              <a:off x="3632702" y="728215"/>
              <a:ext cx="5035810" cy="503581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98847" y="365760"/>
              <a:ext cx="5249170" cy="5559552"/>
            </a:xfrm>
            <a:prstGeom prst="rect">
              <a:avLst/>
            </a:prstGeom>
          </p:spPr>
        </p:pic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4325" y="2674553"/>
            <a:ext cx="4173921" cy="4173921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609" y="2886076"/>
            <a:ext cx="3697414" cy="3697414"/>
          </a:xfrm>
          <a:prstGeom prst="rect">
            <a:avLst/>
          </a:prstGeom>
        </p:spPr>
      </p:pic>
      <p:sp>
        <p:nvSpPr>
          <p:cNvPr id="22" name="矩形: 圆角 21"/>
          <p:cNvSpPr/>
          <p:nvPr/>
        </p:nvSpPr>
        <p:spPr>
          <a:xfrm>
            <a:off x="4962525" y="1864830"/>
            <a:ext cx="2286000" cy="560070"/>
          </a:xfrm>
          <a:prstGeom prst="roundRect">
            <a:avLst/>
          </a:prstGeom>
          <a:solidFill>
            <a:srgbClr val="FF98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PART 02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标题 1"/>
          <p:cNvSpPr txBox="1"/>
          <p:nvPr/>
        </p:nvSpPr>
        <p:spPr>
          <a:xfrm>
            <a:off x="4054850" y="2523008"/>
            <a:ext cx="4136650" cy="21144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66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字心坊童梦奇缘W" panose="020B0A04020202020204" pitchFamily="34" charset="-122"/>
                <a:ea typeface="字心坊童梦奇缘W" panose="020B0A04020202020204" pitchFamily="34" charset="-122"/>
                <a:cs typeface="+mn-cs"/>
                <a:sym typeface="微软雅黑" panose="020B0503020204020204" pitchFamily="34" charset="-122"/>
              </a:rPr>
              <a:t>防溺水</a:t>
            </a:r>
            <a:endParaRPr lang="en-US" altLang="zh-CN" sz="6600" spc="300" dirty="0">
              <a:solidFill>
                <a:schemeClr val="tx1">
                  <a:lumMod val="65000"/>
                  <a:lumOff val="35000"/>
                </a:schemeClr>
              </a:solidFill>
              <a:latin typeface="字心坊童梦奇缘W" panose="020B0A04020202020204" pitchFamily="34" charset="-122"/>
              <a:ea typeface="字心坊童梦奇缘W" panose="020B0A04020202020204" pitchFamily="34" charset="-122"/>
              <a:cs typeface="+mn-cs"/>
              <a:sym typeface="微软雅黑" panose="020B0503020204020204" pitchFamily="34" charset="-122"/>
            </a:endParaRPr>
          </a:p>
          <a:p>
            <a:pPr algn="ctr">
              <a:lnSpc>
                <a:spcPct val="100000"/>
              </a:lnSpc>
            </a:pPr>
            <a:r>
              <a:rPr lang="zh-CN" altLang="en-US" sz="66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字心坊童梦奇缘W" panose="020B0A04020202020204" pitchFamily="34" charset="-122"/>
                <a:ea typeface="字心坊童梦奇缘W" panose="020B0A04020202020204" pitchFamily="34" charset="-122"/>
                <a:cs typeface="+mn-cs"/>
                <a:sym typeface="微软雅黑" panose="020B0503020204020204" pitchFamily="34" charset="-122"/>
              </a:rPr>
              <a:t>安全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4637894" y="4692031"/>
            <a:ext cx="32095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kumimoji="0" lang="zh-CN" altLang="en-US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快乐过暑假，安全“不放假”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11.30"/>
  <p:tag name="AS_TITLE" val="Aspose.Slides for Java"/>
  <p:tag name="AS_VERSION" val="20.11"/>
  <p:tag name="COMMONDATA" val="eyJoZGlkIjoiMThmZDY2NTcyNjc4NTQyMmEyMTI1MmM1NTA3Njk0YzAifQ=="/>
</p:tagLst>
</file>

<file path=ppt/theme/theme1.xml><?xml version="1.0" encoding="utf-8"?>
<a:theme xmlns:a="http://schemas.openxmlformats.org/drawingml/2006/main" name="第一PPT模板网-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568</Words>
  <Application>Microsoft Office PowerPoint</Application>
  <PresentationFormat>宽屏</PresentationFormat>
  <Paragraphs>121</Paragraphs>
  <Slides>23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2" baseType="lpstr">
      <vt:lpstr>맑은 고딕</vt:lpstr>
      <vt:lpstr>等线</vt:lpstr>
      <vt:lpstr>宋体</vt:lpstr>
      <vt:lpstr>微软雅黑</vt:lpstr>
      <vt:lpstr>字魂59号-创粗黑</vt:lpstr>
      <vt:lpstr>字心坊童梦奇缘W</vt:lpstr>
      <vt:lpstr>Arial</vt:lpstr>
      <vt:lpstr>Calibri</vt:lpstr>
      <vt:lpstr>第一PPT模板网-WWW.1PPT.COM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12</cp:revision>
  <cp:lastPrinted>2022-06-09T22:10:15Z</cp:lastPrinted>
  <dcterms:created xsi:type="dcterms:W3CDTF">2022-06-09T22:10:15Z</dcterms:created>
  <dcterms:modified xsi:type="dcterms:W3CDTF">2023-04-17T06:12:41Z</dcterms:modified>
</cp:coreProperties>
</file>