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6" r:id="rId2"/>
    <p:sldId id="277" r:id="rId3"/>
    <p:sldId id="279" r:id="rId4"/>
    <p:sldId id="278" r:id="rId5"/>
    <p:sldId id="260" r:id="rId6"/>
    <p:sldId id="261" r:id="rId7"/>
    <p:sldId id="262" r:id="rId8"/>
    <p:sldId id="263" r:id="rId9"/>
    <p:sldId id="280" r:id="rId10"/>
    <p:sldId id="265" r:id="rId11"/>
    <p:sldId id="266" r:id="rId12"/>
    <p:sldId id="283" r:id="rId13"/>
    <p:sldId id="284" r:id="rId14"/>
    <p:sldId id="269" r:id="rId15"/>
    <p:sldId id="281" r:id="rId16"/>
    <p:sldId id="271" r:id="rId17"/>
    <p:sldId id="272" r:id="rId18"/>
    <p:sldId id="285" r:id="rId19"/>
    <p:sldId id="286" r:id="rId20"/>
    <p:sldId id="275" r:id="rId21"/>
    <p:sldId id="282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32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E4F154-898F-46D3-B171-369E952E660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0D449E4-91FD-4FB7-AF4E-D307028053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4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49E4-91FD-4FB7-AF4E-D307028053A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11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s-ES_tradnl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s-ES_tradnl" err="1"/>
              <a:t>Ultimate Powerpoint Template</a:t>
            </a:r>
            <a:endParaRPr lang="es-ES_tradnl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n-US" err="1"/>
              <a:t>Lorem ipsum dolor sit amet, consectetur adipiscing elit. Fusce diam tortor, mattis quis dapibus vitae, euismod non purus. Maecenas ut lacus nec mauris feugiat tristique.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20993" y="327343"/>
            <a:ext cx="11550015" cy="6203315"/>
          </a:xfrm>
          <a:prstGeom prst="rect">
            <a:avLst/>
          </a:prstGeom>
          <a:solidFill>
            <a:schemeClr val="bg1"/>
          </a:solidFill>
          <a:ln w="22225">
            <a:solidFill>
              <a:srgbClr val="D00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C629D66-1431-45E8-B48F-A6533590B7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8" name="内容占位符 2"/>
          <p:cNvSpPr txBox="1"/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9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629D66-1431-45E8-B48F-A6533590B770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2023-04-17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C49BDA-BFB3-4AC7-9618-9C569F263803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320993" y="327343"/>
            <a:ext cx="11550015" cy="6203315"/>
          </a:xfrm>
          <a:prstGeom prst="rect">
            <a:avLst/>
          </a:prstGeom>
          <a:solidFill>
            <a:schemeClr val="bg1"/>
          </a:solidFill>
          <a:ln w="22225">
            <a:solidFill>
              <a:srgbClr val="D00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" name="图片 1073743875" descr="学科网 zxxk.com"/>
          <p:cNvPicPr>
            <a:picLocks noChangeAspect="1"/>
          </p:cNvPicPr>
          <p:nvPr/>
        </p:nvPicPr>
        <p:blipFill>
          <a:blip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83" y="2389083"/>
            <a:ext cx="2995713" cy="3913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97"/>
          <a:stretch>
            <a:fillRect/>
          </a:stretch>
        </p:blipFill>
        <p:spPr>
          <a:xfrm>
            <a:off x="0" y="2284455"/>
            <a:ext cx="4416266" cy="4122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9268"/>
            <a:ext cx="12192000" cy="16587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045" y="5488560"/>
            <a:ext cx="1643763" cy="13694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41626">
            <a:off x="7033955" y="5425487"/>
            <a:ext cx="2043945" cy="120629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03548" y="3555588"/>
            <a:ext cx="718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党史学习教育经典故事</a:t>
            </a:r>
            <a:r>
              <a:rPr kumimoji="1" lang="en-US" altLang="zh-CN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 sz="3200">
              <a:solidFill>
                <a:srgbClr val="D00D09"/>
              </a:soli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42858" y="1971326"/>
            <a:ext cx="8106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800">
                <a:solidFill>
                  <a:srgbClr val="D00D09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铁血师长陈树湘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682" y="242915"/>
            <a:ext cx="2874814" cy="120334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112148" y="1515504"/>
            <a:ext cx="596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5275" y="1232431"/>
            <a:ext cx="8988426" cy="51026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71899" y="2322417"/>
            <a:ext cx="3230880" cy="460375"/>
          </a:xfrm>
          <a:prstGeom prst="rect">
            <a:avLst/>
          </a:prstGeom>
          <a:solidFill>
            <a:srgbClr val="D00D09"/>
          </a:solidFill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对于中国共产党人来说</a:t>
            </a:r>
          </a:p>
        </p:txBody>
      </p:sp>
      <p:sp>
        <p:nvSpPr>
          <p:cNvPr id="3" name="Aitds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95699" y="2972667"/>
            <a:ext cx="5624351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忠诚更是我们必须要具备的优秀品格，是每一个共产党员在入党宣誓的时候，对党作出的庄严承诺。在思想上坚定信仰，在政治上扎根人民，在行动上践行理念就是对党的忠诚的最好诠释。 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25" y="1040746"/>
            <a:ext cx="8158936" cy="56515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34825" y="2019323"/>
            <a:ext cx="3875101" cy="461665"/>
          </a:xfrm>
          <a:prstGeom prst="rect">
            <a:avLst/>
          </a:prstGeom>
          <a:solidFill>
            <a:srgbClr val="D00D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一、从思想上忠诚于党</a:t>
            </a:r>
          </a:p>
        </p:txBody>
      </p:sp>
      <p:sp>
        <p:nvSpPr>
          <p:cNvPr id="4" name="Aitds4"/>
          <p:cNvSpPr txBox="1"/>
          <p:nvPr/>
        </p:nvSpPr>
        <p:spPr>
          <a:xfrm>
            <a:off x="4460049" y="2547663"/>
            <a:ext cx="6224652" cy="3269591"/>
          </a:xfrm>
          <a:prstGeom prst="rect">
            <a:avLst/>
          </a:prstGeom>
          <a:noFill/>
        </p:spPr>
        <p:txBody>
          <a:bodyPr wrap="square" lIns="91422" tIns="45709" rIns="91422" bIns="45709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做到对党忠诚，首先要坚定信仰，心中有信仰，脚下有力量。党员，党员，只有确立马克思主义的科学世界观、人生观和价值观，并且立志为人民服务的人才是党员。思想上忠诚于党，我们需要学习党的历史，从历史上汲取先辈们的初心使命；学习马克思主义理论，从理论中吸收马克思主义的坚定力量；提高业务能力，提高为人民服务的能力。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583" y="1580378"/>
            <a:ext cx="4574632" cy="45746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25" y="1040746"/>
            <a:ext cx="8158936" cy="56515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34825" y="2124098"/>
            <a:ext cx="3875101" cy="461665"/>
          </a:xfrm>
          <a:prstGeom prst="rect">
            <a:avLst/>
          </a:prstGeom>
          <a:solidFill>
            <a:srgbClr val="D00D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二、从政治上忠诚于党</a:t>
            </a:r>
          </a:p>
        </p:txBody>
      </p:sp>
      <p:sp>
        <p:nvSpPr>
          <p:cNvPr id="4" name="Aitds4"/>
          <p:cNvSpPr txBox="1"/>
          <p:nvPr/>
        </p:nvSpPr>
        <p:spPr>
          <a:xfrm>
            <a:off x="4460049" y="2652438"/>
            <a:ext cx="6224652" cy="2807926"/>
          </a:xfrm>
          <a:prstGeom prst="rect">
            <a:avLst/>
          </a:prstGeom>
          <a:noFill/>
        </p:spPr>
        <p:txBody>
          <a:bodyPr wrap="square" lIns="91422" tIns="45709" rIns="91422" bIns="45709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做到对党忠诚，必须要坚定立场，站位有立场，前进有方向。我们党的宗旨就是全心全意为人民服务，它在今天的具体体现就是坚持以人民为中心，坚持人民立场，坚持人民主体地位，把人民对美好生活的向往，作为我们的奋斗目标。人民的立场就是党员的立场，从政治上忠诚于党，就是始终站在人民的立场上。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250534" y="1609728"/>
            <a:ext cx="4608910" cy="4333872"/>
            <a:chOff x="-108614" y="1609728"/>
            <a:chExt cx="4608910" cy="43338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672460">
              <a:off x="-108614" y="1609728"/>
              <a:ext cx="4333872" cy="433387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86096">
              <a:off x="166424" y="1609728"/>
              <a:ext cx="4333872" cy="43338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25" y="1040746"/>
            <a:ext cx="8158936" cy="56515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34825" y="2019323"/>
            <a:ext cx="3875101" cy="461665"/>
          </a:xfrm>
          <a:prstGeom prst="rect">
            <a:avLst/>
          </a:prstGeom>
          <a:solidFill>
            <a:srgbClr val="D00D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三、从行动上忠诚于党</a:t>
            </a:r>
          </a:p>
        </p:txBody>
      </p:sp>
      <p:sp>
        <p:nvSpPr>
          <p:cNvPr id="4" name="Aitds4"/>
          <p:cNvSpPr txBox="1"/>
          <p:nvPr/>
        </p:nvSpPr>
        <p:spPr>
          <a:xfrm>
            <a:off x="4248150" y="2547663"/>
            <a:ext cx="6648450" cy="3269591"/>
          </a:xfrm>
          <a:prstGeom prst="rect">
            <a:avLst/>
          </a:prstGeom>
          <a:noFill/>
        </p:spPr>
        <p:txBody>
          <a:bodyPr wrap="square" lIns="91422" tIns="45709" rIns="91422" bIns="45709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做到对党忠诚，必须进一步践行理念，理论最终还是要落在实践上。铁人王进喜，兰考县县委书记焦裕禄，乐于助人雷锋，这些前辈们都是用行动诠释了对党的无限忠诚。忠诚，不是只停留在嘴上的，要以这些前辈们为榜样，把一生都奉献在为人民服务的过程上去，这样，在我们死去时，就可以说自己无愧于党无愧于人民，去了下面也有脸见那些为了中华的伟大复兴献出了生命的先烈。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701" y="1629559"/>
            <a:ext cx="4577243" cy="45772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30220" y="918789"/>
            <a:ext cx="8680805" cy="5492496"/>
            <a:chOff x="3387370" y="918789"/>
            <a:chExt cx="8680805" cy="54924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92927" y="236037"/>
              <a:ext cx="5492496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924125" y="1382034"/>
              <a:ext cx="5492496" cy="4566005"/>
            </a:xfrm>
            <a:prstGeom prst="rect">
              <a:avLst/>
            </a:prstGeom>
          </p:spPr>
        </p:pic>
      </p:grpSp>
      <p:sp>
        <p:nvSpPr>
          <p:cNvPr id="2" name="Aitds4"/>
          <p:cNvSpPr txBox="1"/>
          <p:nvPr/>
        </p:nvSpPr>
        <p:spPr>
          <a:xfrm>
            <a:off x="4552950" y="2732276"/>
            <a:ext cx="5743575" cy="2612424"/>
          </a:xfrm>
          <a:prstGeom prst="rect">
            <a:avLst/>
          </a:prstGeom>
          <a:noFill/>
        </p:spPr>
        <p:txBody>
          <a:bodyPr wrap="square" lIns="91422" tIns="45709" rIns="91422" bIns="45709" rtlCol="0">
            <a:spAutoFit/>
          </a:bodyPr>
          <a:lstStyle/>
          <a:p>
            <a:pPr lvl="0" algn="just">
              <a:lnSpc>
                <a:spcPct val="160000"/>
              </a:lnSpc>
              <a:defRPr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忠诚于党、忠诚于人民、忠诚于马克思主义是每一个党员的基本要求。每一个党员、每一个中华人民都要用自己的实际行动从思想上、从政治上、从行动上认真践行“三个忠诚”，奋力谱写实现中华民族伟大复兴的新篇章。</a:t>
            </a:r>
          </a:p>
        </p:txBody>
      </p:sp>
      <p:sp>
        <p:nvSpPr>
          <p:cNvPr id="3" name="Aitds6"/>
          <p:cNvSpPr txBox="1"/>
          <p:nvPr/>
        </p:nvSpPr>
        <p:spPr>
          <a:xfrm>
            <a:off x="4552950" y="2222433"/>
            <a:ext cx="2432863" cy="461665"/>
          </a:xfrm>
          <a:prstGeom prst="rect">
            <a:avLst/>
          </a:prstGeom>
          <a:solidFill>
            <a:srgbClr val="D00D09"/>
          </a:solidFill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三个忠诚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6994" y="1828802"/>
            <a:ext cx="3610154" cy="47156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0724" y="2508759"/>
            <a:ext cx="2581275" cy="43492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927"/>
          <a:stretch>
            <a:fillRect/>
          </a:stretch>
        </p:blipFill>
        <p:spPr>
          <a:xfrm>
            <a:off x="9610724" y="864028"/>
            <a:ext cx="2360065" cy="98788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636249" y="1281050"/>
            <a:ext cx="4486206" cy="563880"/>
            <a:chOff x="3471897" y="1485900"/>
            <a:chExt cx="4486206" cy="563880"/>
          </a:xfrm>
        </p:grpSpPr>
        <p:sp>
          <p:nvSpPr>
            <p:cNvPr id="25" name="星形: 五角 24"/>
            <p:cNvSpPr/>
            <p:nvPr/>
          </p:nvSpPr>
          <p:spPr>
            <a:xfrm>
              <a:off x="3471897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4213860" y="1485900"/>
              <a:ext cx="3002280" cy="563880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三 章 节</a:t>
              </a:r>
            </a:p>
          </p:txBody>
        </p:sp>
        <p:sp>
          <p:nvSpPr>
            <p:cNvPr id="27" name="星形: 五角 26"/>
            <p:cNvSpPr/>
            <p:nvPr/>
          </p:nvSpPr>
          <p:spPr>
            <a:xfrm>
              <a:off x="7437351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147982" y="1980775"/>
            <a:ext cx="7462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传承红色基因</a:t>
            </a:r>
          </a:p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学好党史中国史</a:t>
            </a:r>
          </a:p>
        </p:txBody>
      </p:sp>
      <p:sp>
        <p:nvSpPr>
          <p:cNvPr id="30" name="矩形 29"/>
          <p:cNvSpPr/>
          <p:nvPr/>
        </p:nvSpPr>
        <p:spPr>
          <a:xfrm>
            <a:off x="3242832" y="4329736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党史学习教育经典故事</a:t>
            </a:r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1034722"/>
            <a:ext cx="11087100" cy="5543550"/>
          </a:xfrm>
          <a:prstGeom prst="rect">
            <a:avLst/>
          </a:prstGeom>
        </p:spPr>
      </p:pic>
      <p:sp>
        <p:nvSpPr>
          <p:cNvPr id="4" name="Aitds4-2"/>
          <p:cNvSpPr txBox="1">
            <a:spLocks noChangeArrowheads="1"/>
          </p:cNvSpPr>
          <p:nvPr/>
        </p:nvSpPr>
        <p:spPr bwMode="auto">
          <a:xfrm>
            <a:off x="2324781" y="2209474"/>
            <a:ext cx="3392929" cy="55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3" tIns="60936" rIns="121873" bIns="60936">
            <a:spAutoFit/>
          </a:bodyPr>
          <a:lstStyle>
            <a:lvl1pPr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2800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传承红色基因</a:t>
            </a:r>
          </a:p>
        </p:txBody>
      </p:sp>
      <p:sp>
        <p:nvSpPr>
          <p:cNvPr id="6" name="PA-022103"/>
          <p:cNvSpPr/>
          <p:nvPr>
            <p:custDataLst>
              <p:tags r:id="rId1"/>
            </p:custDataLst>
          </p:nvPr>
        </p:nvSpPr>
        <p:spPr>
          <a:xfrm>
            <a:off x="2418480" y="2733138"/>
            <a:ext cx="7173195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这是党的重要嘱托和希望。在不久前召开的党史学习教育动员大会上提到，用党的奋斗历程和伟大成就鼓舞斗志、明确方向，用党的光荣传统和优良作风坚定信念、凝聚力量，用党的实践创造和历史经验启迪智慧、砥砺品格。学习党的奋斗史和中国史，继承党的光荣传统、传承党的红色基因，</a:t>
            </a:r>
            <a:endParaRPr lang="en-US" altLang="zh-CN" sz="2000" kern="1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kern="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以史为鉴，走好未来的路。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58051" y="1457529"/>
            <a:ext cx="10412374" cy="5495721"/>
            <a:chOff x="364602" y="446715"/>
            <a:chExt cx="12417126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4602" y="446715"/>
              <a:ext cx="3654948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08075" y="446715"/>
              <a:ext cx="5732652" cy="581121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25090" y="1104723"/>
              <a:ext cx="3956638" cy="530655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2626004" y="1523324"/>
            <a:ext cx="7251422" cy="578873"/>
            <a:chOff x="1206779" y="1549012"/>
            <a:chExt cx="7251422" cy="578873"/>
          </a:xfrm>
        </p:grpSpPr>
        <p:sp>
          <p:nvSpPr>
            <p:cNvPr id="4" name="矩形 38"/>
            <p:cNvSpPr>
              <a:spLocks noChangeArrowheads="1"/>
            </p:cNvSpPr>
            <p:nvPr/>
          </p:nvSpPr>
          <p:spPr bwMode="auto">
            <a:xfrm>
              <a:off x="2131007" y="1576842"/>
              <a:ext cx="6327194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lvl="0" defTabSz="914400">
                <a:defRPr/>
              </a:pPr>
              <a:r>
                <a:rPr lang="zh-CN" altLang="en-US" sz="2800" b="1" kern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传承红色基因就要牢记党的初心和使命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D00D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38"/>
            <p:cNvSpPr>
              <a:spLocks noChangeArrowheads="1"/>
            </p:cNvSpPr>
            <p:nvPr/>
          </p:nvSpPr>
          <p:spPr bwMode="auto">
            <a:xfrm>
              <a:off x="1206779" y="1549012"/>
              <a:ext cx="827333" cy="578873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733455" y="2703631"/>
            <a:ext cx="8652066" cy="300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在党的十九大报告中提到，我们党的初心和使命，就是为中国人民谋幸福，为中华民族谋复兴。在中国共产党在百年的奋斗历程中，始终坚持全心全意为人民服务，坚持立党为公、执政为民，把人民对美好生活的向往作为始终不渝的奋斗目标。这也是我们党能够得到广大人民群众拥护的根本所在。在这次汹涌而来的新冠肺炎疫情面前，中国共产党始终坚持把人民身体健康放在首位，充分调动全社会资源，全力以赴的投入抗击肺炎疫情第一线，一位又一位“人民英雄”，充分发挥党员的带头作用，冲在抗疫第一线，为这次抗疫战斗作出卓越贡献，这就是我们党的初心和使命最生动的体现。牢记党初心和使命，是所有党员传承红色基因，弘扬红色精神的重要方式，忘记初心和使命，我们党就会变质，就会失去人民、失去未来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58051" y="1457529"/>
            <a:ext cx="10412374" cy="5495721"/>
            <a:chOff x="364602" y="446715"/>
            <a:chExt cx="12417126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4602" y="446715"/>
              <a:ext cx="3654948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08075" y="446715"/>
              <a:ext cx="5732652" cy="581121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25090" y="1104723"/>
              <a:ext cx="3956638" cy="530655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2454554" y="1523324"/>
            <a:ext cx="7575270" cy="578873"/>
            <a:chOff x="1206779" y="1549012"/>
            <a:chExt cx="7575270" cy="578873"/>
          </a:xfrm>
        </p:grpSpPr>
        <p:sp>
          <p:nvSpPr>
            <p:cNvPr id="4" name="矩形 38"/>
            <p:cNvSpPr>
              <a:spLocks noChangeArrowheads="1"/>
            </p:cNvSpPr>
            <p:nvPr/>
          </p:nvSpPr>
          <p:spPr bwMode="auto">
            <a:xfrm>
              <a:off x="2131006" y="1576842"/>
              <a:ext cx="6651043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lvl="0">
                <a:defRPr/>
              </a:pPr>
              <a:r>
                <a:rPr lang="zh-CN" altLang="en-US" sz="2800" b="1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传承红色基因就要学习好党史和新中国史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00D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38"/>
            <p:cNvSpPr>
              <a:spLocks noChangeArrowheads="1"/>
            </p:cNvSpPr>
            <p:nvPr/>
          </p:nvSpPr>
          <p:spPr bwMode="auto">
            <a:xfrm>
              <a:off x="1206779" y="1549012"/>
              <a:ext cx="827333" cy="578873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733455" y="2508042"/>
            <a:ext cx="8652066" cy="333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以史为鉴，可以知兴替，历史是一面镜子，鉴古知今，学史明智。党史、新中国史记录着我们党的初心使命、理想信念、奋斗历程、优良传统、优良作风。学党史、新中国史以明党之志，知党之心，牢记党的坚持奋斗和奉献精神，培养求真务实的工作作风；通过回顾党史、新中国史，让人们知道中国共产党和中华人民共和国是如何走过来的，从而永葆党的先进性、凝聚全党共识，汇聚全党力量，让红色基因世代相传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58051" y="1457529"/>
            <a:ext cx="10412374" cy="5495721"/>
            <a:chOff x="364602" y="446715"/>
            <a:chExt cx="12417126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4602" y="446715"/>
              <a:ext cx="3654948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08075" y="446715"/>
              <a:ext cx="5732652" cy="581121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25090" y="1104723"/>
              <a:ext cx="3956638" cy="530655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119959" y="1523324"/>
            <a:ext cx="6455562" cy="578873"/>
            <a:chOff x="1206779" y="1549012"/>
            <a:chExt cx="6455562" cy="578873"/>
          </a:xfrm>
        </p:grpSpPr>
        <p:sp>
          <p:nvSpPr>
            <p:cNvPr id="4" name="矩形 38"/>
            <p:cNvSpPr>
              <a:spLocks noChangeArrowheads="1"/>
            </p:cNvSpPr>
            <p:nvPr/>
          </p:nvSpPr>
          <p:spPr bwMode="auto">
            <a:xfrm>
              <a:off x="2131007" y="1576842"/>
              <a:ext cx="5531334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lvl="0" defTabSz="914400">
                <a:defRPr/>
              </a:pPr>
              <a:r>
                <a:rPr lang="zh-CN" altLang="en-US" sz="2800" b="1" kern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传承红色基因，就要不忘革命先烈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D00D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38"/>
            <p:cNvSpPr>
              <a:spLocks noChangeArrowheads="1"/>
            </p:cNvSpPr>
            <p:nvPr/>
          </p:nvSpPr>
          <p:spPr bwMode="auto">
            <a:xfrm>
              <a:off x="1206779" y="1549012"/>
              <a:ext cx="827333" cy="578873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733455" y="2508042"/>
            <a:ext cx="8652066" cy="333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回首历史，缅怀先烈，我们看到在革命先烈用鲜血打下的江山里，一代代新生的中国共产党人牢记初心，开拓奋进，带领中国人民进行社会主义建设、实施改革开放，一点一滴地把先烈的理想变为现实。无论时代如何前进、社会如何发展，为新中国浴血奋战的革命先烈始终铭刻在每个党员的心头。通过缅怀我们的革命先烈，铭记一切为中华民族和中国人民作出贡献的英雄们，传承红色基因，永志不忘他们为之流血牺牲的伟大理想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9610" y="613410"/>
            <a:ext cx="10812780" cy="56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12192000" cy="48006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047875" y="955358"/>
            <a:ext cx="3388619" cy="977264"/>
            <a:chOff x="1876425" y="955358"/>
            <a:chExt cx="3388619" cy="97726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6425" y="955358"/>
              <a:ext cx="3388619" cy="97726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067050" y="1153709"/>
              <a:ext cx="1381125" cy="658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zh-CN" altLang="en-US" sz="3600" b="1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前  言</a:t>
              </a:r>
            </a:p>
          </p:txBody>
        </p:sp>
      </p:grpSp>
      <p:sp>
        <p:nvSpPr>
          <p:cNvPr id="13" name="PA-1022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2650" y="1996000"/>
            <a:ext cx="7886700" cy="24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决定党和红军命运的湘江战役中，在众多红军指挥员里，有这样一位传奇人物：他从一个农民当上了红军师长；他以英勇善战驰骋于战场；率领数千名勇士，向死而生，血战湘江！他断肠明志，为苏维埃新中国流尽最后一滴血，他就是红军第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34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师师长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陈树湘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7231" y="1313895"/>
            <a:ext cx="15624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smtClean="0">
                <a:solidFill>
                  <a:srgbClr val="FFFFFF"/>
                </a:solidFill>
              </a:rPr>
              <a:t>https://www.PPT818.com/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84" y="313542"/>
            <a:ext cx="11288207" cy="6557677"/>
          </a:xfrm>
          <a:prstGeom prst="rect">
            <a:avLst/>
          </a:prstGeom>
        </p:spPr>
      </p:pic>
      <p:sp>
        <p:nvSpPr>
          <p:cNvPr id="2" name="TextBox 22"/>
          <p:cNvSpPr txBox="1"/>
          <p:nvPr/>
        </p:nvSpPr>
        <p:spPr>
          <a:xfrm>
            <a:off x="2324149" y="2782427"/>
            <a:ext cx="8061248" cy="2151572"/>
          </a:xfrm>
          <a:prstGeom prst="rect">
            <a:avLst/>
          </a:prstGeom>
          <a:noFill/>
        </p:spPr>
        <p:txBody>
          <a:bodyPr wrap="square" lIns="121815" tIns="60907" rIns="121815" bIns="60907">
            <a:spAutoFit/>
          </a:bodyPr>
          <a:lstStyle/>
          <a:p>
            <a:pPr algn="r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中华民族从站起来、富起来到强起来，经历了多少坎坷，创造了多少奇迹，要让后代牢记，我们要不忘初心，永远不可迷失了方向和道路。”在全面建设社会主义现代化国家的新征程上，我们要不忘革命先烈，牢记党的初心和使命，学习好党史和新中国史，传承好红色基因，从红色基因中汲取力量，弘扬红色精神，为实现中华民族伟大复兴努力奋斗！</a:t>
            </a:r>
          </a:p>
        </p:txBody>
      </p:sp>
      <p:sp>
        <p:nvSpPr>
          <p:cNvPr id="3" name="Aichitds1"/>
          <p:cNvSpPr txBox="1"/>
          <p:nvPr/>
        </p:nvSpPr>
        <p:spPr>
          <a:xfrm>
            <a:off x="7781116" y="1951430"/>
            <a:ext cx="260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4800" b="1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 语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83" y="2389083"/>
            <a:ext cx="2995713" cy="3913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97"/>
          <a:stretch>
            <a:fillRect/>
          </a:stretch>
        </p:blipFill>
        <p:spPr>
          <a:xfrm>
            <a:off x="0" y="2284455"/>
            <a:ext cx="4416266" cy="4122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9268"/>
            <a:ext cx="12192000" cy="16587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045" y="5488560"/>
            <a:ext cx="1643763" cy="13694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41626">
            <a:off x="7033955" y="5425487"/>
            <a:ext cx="2043945" cy="120629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03548" y="3555588"/>
            <a:ext cx="718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演示完毕 感谢观看</a:t>
            </a:r>
            <a:r>
              <a:rPr kumimoji="1" lang="en-US" altLang="zh-CN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 sz="3200">
              <a:solidFill>
                <a:srgbClr val="D00D09"/>
              </a:soli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42858" y="1971326"/>
            <a:ext cx="8106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800">
                <a:solidFill>
                  <a:srgbClr val="D00D09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铁血师长陈树湘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682" y="242915"/>
            <a:ext cx="2874814" cy="120334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112148" y="1515504"/>
            <a:ext cx="596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921153" y="4746123"/>
            <a:ext cx="3308171" cy="368300"/>
            <a:chOff x="3977118" y="5120891"/>
            <a:chExt cx="3308171" cy="368300"/>
          </a:xfrm>
          <a:solidFill>
            <a:schemeClr val="bg1"/>
          </a:solidFill>
        </p:grpSpPr>
        <p:sp>
          <p:nvSpPr>
            <p:cNvPr id="24" name="矩形 23"/>
            <p:cNvSpPr/>
            <p:nvPr/>
          </p:nvSpPr>
          <p:spPr>
            <a:xfrm>
              <a:off x="3977118" y="5120891"/>
              <a:ext cx="640080" cy="368300"/>
            </a:xfrm>
            <a:prstGeom prst="rect">
              <a:avLst/>
            </a:prstGeom>
            <a:solidFill>
              <a:srgbClr val="D00D09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9号-创粗黑" panose="00000500000000000000" pitchFamily="2" charset="-122"/>
                </a:rPr>
                <a:t>班级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416609" y="5120891"/>
              <a:ext cx="868680" cy="368300"/>
            </a:xfrm>
            <a:prstGeom prst="rect">
              <a:avLst/>
            </a:prstGeom>
            <a:solidFill>
              <a:srgbClr val="D00D09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9号-创粗黑" panose="00000500000000000000" pitchFamily="2" charset="-122"/>
                </a:rPr>
                <a:t>时间：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79825" y="2794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初中革命主题教育</a:t>
            </a:r>
            <a:r>
              <a:rPr lang="en-US" altLang="zh-CN"/>
              <a:t>--------</a:t>
            </a:r>
          </a:p>
        </p:txBody>
      </p:sp>
      <p:pic>
        <p:nvPicPr>
          <p:cNvPr id="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350500" y="125095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 spd="slow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4356" y="545782"/>
            <a:ext cx="11083289" cy="56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28266"/>
            <a:ext cx="12192000" cy="41297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19666" y="3223392"/>
            <a:ext cx="2046246" cy="461665"/>
          </a:xfrm>
          <a:prstGeom prst="rect">
            <a:avLst/>
          </a:prstGeom>
          <a:noFill/>
        </p:spPr>
        <p:txBody>
          <a:bodyPr vert="horz" wrap="square" lIns="0" tIns="45720" rIns="0" bIns="45720" numCol="1" anchor="t">
            <a:spAutoFit/>
          </a:bodyPr>
          <a:lstStyle/>
          <a:p>
            <a:pPr marL="0" indent="0" algn="dist" defTabSz="9144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400" b="1" cap="none">
                <a:ln w="6350" cap="flat" cmpd="sng">
                  <a:noFill/>
                </a:ln>
                <a:solidFill>
                  <a:schemeClr val="bg2">
                    <a:lumMod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cs typeface="+mn-ea"/>
                <a:sym typeface="字魂59号-创粗黑" panose="00000500000000000000" pitchFamily="2" charset="-122"/>
              </a:rPr>
              <a:t>CONTENTS</a:t>
            </a:r>
            <a:endParaRPr lang="ko-KR" altLang="en-US" sz="2400" b="1" cap="none">
              <a:ln w="6350" cap="flat" cmpd="sng">
                <a:noFill/>
              </a:ln>
              <a:solidFill>
                <a:schemeClr val="bg2">
                  <a:lumMod val="25000"/>
                </a:schemeClr>
              </a:solidFill>
              <a:latin typeface="汉仪菱心体简" panose="02010609000101010101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96639" y="2432478"/>
            <a:ext cx="1892300" cy="77089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4400" b="1" cap="none">
                <a:solidFill>
                  <a:schemeClr val="bg2">
                    <a:lumMod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cs typeface="+mn-ea"/>
                <a:sym typeface="字魂59号-创粗黑" panose="00000500000000000000" pitchFamily="2" charset="-122"/>
              </a:rPr>
              <a:t>目  录</a:t>
            </a:r>
            <a:endParaRPr lang="ko-KR" altLang="en-US" sz="4400" b="1" cap="none">
              <a:solidFill>
                <a:schemeClr val="bg2">
                  <a:lumMod val="25000"/>
                </a:schemeClr>
              </a:solidFill>
              <a:latin typeface="汉仪菱心体简" panose="02010609000101010101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19"/>
          <a:stretch>
            <a:fillRect/>
          </a:stretch>
        </p:blipFill>
        <p:spPr>
          <a:xfrm>
            <a:off x="9011209" y="308956"/>
            <a:ext cx="2252565" cy="1365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220267" y="1366191"/>
            <a:ext cx="7101587" cy="1362075"/>
            <a:chOff x="4220267" y="1366191"/>
            <a:chExt cx="7101587" cy="1362075"/>
          </a:xfrm>
        </p:grpSpPr>
        <p:grpSp>
          <p:nvGrpSpPr>
            <p:cNvPr id="14" name="组合 13"/>
            <p:cNvGrpSpPr/>
            <p:nvPr/>
          </p:nvGrpSpPr>
          <p:grpSpPr>
            <a:xfrm>
              <a:off x="4220267" y="1366191"/>
              <a:ext cx="7101587" cy="1362075"/>
              <a:chOff x="4114027" y="1008357"/>
              <a:chExt cx="7101587" cy="1362075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14027" y="1008357"/>
                <a:ext cx="5010239" cy="1362075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87273" y="1008357"/>
                <a:ext cx="3628341" cy="1362075"/>
              </a:xfrm>
              <a:prstGeom prst="rect">
                <a:avLst/>
              </a:prstGeom>
            </p:spPr>
          </p:pic>
        </p:grpSp>
        <p:sp>
          <p:nvSpPr>
            <p:cNvPr id="23" name="文本框 22"/>
            <p:cNvSpPr txBox="1"/>
            <p:nvPr/>
          </p:nvSpPr>
          <p:spPr>
            <a:xfrm>
              <a:off x="5734731" y="2044721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bg1"/>
                  </a:solidFill>
                  <a:latin typeface="汉仪菱心体简" panose="02010609000101010101" pitchFamily="2" charset="-122"/>
                  <a:ea typeface="汉仪菱心体简" panose="02010609000101010101" pitchFamily="2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20267" y="2660829"/>
            <a:ext cx="7101587" cy="1362075"/>
            <a:chOff x="4220267" y="2660829"/>
            <a:chExt cx="7101587" cy="1362075"/>
          </a:xfrm>
        </p:grpSpPr>
        <p:grpSp>
          <p:nvGrpSpPr>
            <p:cNvPr id="15" name="组合 14"/>
            <p:cNvGrpSpPr/>
            <p:nvPr/>
          </p:nvGrpSpPr>
          <p:grpSpPr>
            <a:xfrm>
              <a:off x="4220267" y="2660829"/>
              <a:ext cx="7101587" cy="1362075"/>
              <a:chOff x="4114027" y="1008357"/>
              <a:chExt cx="7101587" cy="1362075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14027" y="1008357"/>
                <a:ext cx="5010239" cy="1362075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87273" y="1008357"/>
                <a:ext cx="3628341" cy="1362075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5231363" y="3372024"/>
              <a:ext cx="47713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bg1"/>
                  </a:solidFill>
                  <a:latin typeface="汉仪菱心体简" panose="02010609000101010101" pitchFamily="2" charset="-122"/>
                  <a:ea typeface="汉仪菱心体简" panose="02010609000101010101" pitchFamily="2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20267" y="3955467"/>
            <a:ext cx="7101587" cy="1362075"/>
            <a:chOff x="4220267" y="3955467"/>
            <a:chExt cx="7101587" cy="1362075"/>
          </a:xfrm>
        </p:grpSpPr>
        <p:grpSp>
          <p:nvGrpSpPr>
            <p:cNvPr id="18" name="组合 17"/>
            <p:cNvGrpSpPr/>
            <p:nvPr/>
          </p:nvGrpSpPr>
          <p:grpSpPr>
            <a:xfrm>
              <a:off x="4220267" y="3955467"/>
              <a:ext cx="7101587" cy="1362075"/>
              <a:chOff x="4114027" y="1008357"/>
              <a:chExt cx="7101587" cy="1362075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14027" y="1008357"/>
                <a:ext cx="5010239" cy="1362075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87273" y="1008357"/>
                <a:ext cx="3628341" cy="1362075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5233374" y="4630121"/>
              <a:ext cx="4631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kern="0">
                  <a:solidFill>
                    <a:schemeClr val="bg1"/>
                  </a:solidFill>
                  <a:latin typeface="汉仪菱心体简" panose="02010609000101010101" pitchFamily="2" charset="-122"/>
                  <a:ea typeface="汉仪菱心体简" panose="02010609000101010101" pitchFamily="2" charset="-122"/>
                  <a:sym typeface="微软雅黑" panose="020B0503020204020204" pitchFamily="34" charset="-122"/>
                </a:rPr>
                <a:t>传承红色基因，学好党史中国史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61494" cy="17027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0724" y="2508759"/>
            <a:ext cx="2581275" cy="43492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927"/>
          <a:stretch>
            <a:fillRect/>
          </a:stretch>
        </p:blipFill>
        <p:spPr>
          <a:xfrm>
            <a:off x="9610724" y="864028"/>
            <a:ext cx="2360065" cy="98788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636249" y="1281050"/>
            <a:ext cx="4486206" cy="563880"/>
            <a:chOff x="3471897" y="1485900"/>
            <a:chExt cx="4486206" cy="563880"/>
          </a:xfrm>
        </p:grpSpPr>
        <p:sp>
          <p:nvSpPr>
            <p:cNvPr id="25" name="星形: 五角 24"/>
            <p:cNvSpPr/>
            <p:nvPr/>
          </p:nvSpPr>
          <p:spPr>
            <a:xfrm>
              <a:off x="3471897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4213860" y="1485900"/>
              <a:ext cx="3002280" cy="563880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一 章 节</a:t>
              </a:r>
            </a:p>
          </p:txBody>
        </p:sp>
        <p:sp>
          <p:nvSpPr>
            <p:cNvPr id="27" name="星形: 五角 26"/>
            <p:cNvSpPr/>
            <p:nvPr/>
          </p:nvSpPr>
          <p:spPr>
            <a:xfrm>
              <a:off x="7437351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147982" y="1980775"/>
            <a:ext cx="7462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铁血师长</a:t>
            </a:r>
          </a:p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陈树湘的故事</a:t>
            </a:r>
          </a:p>
        </p:txBody>
      </p:sp>
      <p:sp>
        <p:nvSpPr>
          <p:cNvPr id="30" name="矩形 29"/>
          <p:cNvSpPr/>
          <p:nvPr/>
        </p:nvSpPr>
        <p:spPr>
          <a:xfrm>
            <a:off x="3242832" y="4329736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党史学习教育经典故事</a:t>
            </a:r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9720" y="1301335"/>
            <a:ext cx="5243122" cy="5243122"/>
            <a:chOff x="709720" y="1168163"/>
            <a:chExt cx="5243122" cy="524312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720" y="1168163"/>
              <a:ext cx="5243122" cy="5243122"/>
            </a:xfrm>
            <a:prstGeom prst="rect">
              <a:avLst/>
            </a:prstGeom>
          </p:spPr>
        </p:pic>
        <p:sp>
          <p:nvSpPr>
            <p:cNvPr id="2" name="Aitds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387087" y="2304925"/>
              <a:ext cx="3888388" cy="29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 algn="just" eaLnBrk="1" fontAlgn="base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7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1905</a:t>
              </a:r>
              <a:r>
                <a:rPr lang="zh-CN" altLang="en-US" sz="17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r>
                <a:rPr lang="zh-CN" altLang="en-US" sz="1700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</a:t>
              </a:r>
              <a:r>
                <a:rPr lang="zh-CN" altLang="en-US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出生在长沙县一个贫苦农民家庭。由于家乡遭遇大旱，他跟随父亲逃难到长沙小吴门外的瓦屋街一带，以种菜为生。在帮父亲挑水送菜过程中，陈树湘结识了毛泽东、杨开慧一家，</a:t>
              </a:r>
              <a:r>
                <a:rPr lang="en-US" altLang="zh-CN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1925</a:t>
              </a:r>
              <a:r>
                <a:rPr lang="zh-CN" altLang="en-US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r>
                <a:rPr lang="en-US" altLang="zh-CN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</a:t>
              </a:r>
              <a:r>
                <a:rPr lang="zh-CN" altLang="en-US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月，加入中国共产党，从此开始了革命生涯。</a:t>
              </a:r>
              <a:endParaRPr lang="zh-CN" alt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24575" y="1301335"/>
            <a:ext cx="5243122" cy="5243122"/>
            <a:chOff x="6124575" y="1168163"/>
            <a:chExt cx="5243122" cy="524312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4575" y="1168163"/>
              <a:ext cx="5243122" cy="5243122"/>
            </a:xfrm>
            <a:prstGeom prst="rect">
              <a:avLst/>
            </a:prstGeom>
          </p:spPr>
        </p:pic>
        <p:sp>
          <p:nvSpPr>
            <p:cNvPr id="4" name="Aitds3"/>
            <p:cNvSpPr/>
            <p:nvPr/>
          </p:nvSpPr>
          <p:spPr>
            <a:xfrm>
              <a:off x="6764344" y="2672911"/>
              <a:ext cx="3963583" cy="2233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从湘赣边界秋收起义到井冈山，短短</a:t>
              </a:r>
              <a:r>
                <a:rPr lang="en-US" altLang="zh-CN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8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年时间，陈树湘从一个武装起义的战士，成长为红军中的高级指挥员。</a:t>
              </a:r>
              <a:r>
                <a:rPr lang="en-US" altLang="zh-CN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1934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年</a:t>
              </a:r>
              <a:r>
                <a:rPr lang="en-US" altLang="zh-CN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3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月，陈树湘被任命为</a:t>
              </a:r>
              <a:r>
                <a:rPr lang="zh-CN" altLang="en-US" sz="19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红五军团第</a:t>
              </a:r>
              <a:r>
                <a:rPr lang="en-US" altLang="zh-CN" sz="19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34</a:t>
              </a:r>
              <a:r>
                <a:rPr lang="zh-CN" altLang="en-US" sz="19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师师长。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172381" y="446715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11090" y="2078623"/>
            <a:ext cx="4713485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1934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月，中央红军第五次反“围剿”失利，被迫撤离中央苏区，进行战略大转移。中央红军当时的转移计划是向湘西进发，与红二、红六军团会师，创建新的革命根据地。然而要实现这一战略意图，必须要渡过湘江。</a:t>
            </a:r>
          </a:p>
        </p:txBody>
      </p:sp>
      <p:sp>
        <p:nvSpPr>
          <p:cNvPr id="5" name="Aitds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8633" y="4472944"/>
            <a:ext cx="9561710" cy="1289905"/>
          </a:xfrm>
          <a:prstGeom prst="rect">
            <a:avLst/>
          </a:prstGeom>
          <a:solidFill>
            <a:srgbClr val="D00D0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此时的蒋介石已经探明中央主力红军的西进意图，调集了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万大军，分成五路，从左右后三个方向一同进发，企图用四面“围剿”的办法，把中央红军“全歼”在潇水以西，湘水以东这片狭窄的地区。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172381" y="446715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49" y="2110515"/>
            <a:ext cx="4458594" cy="23624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393" y="971551"/>
            <a:ext cx="10915651" cy="5281071"/>
          </a:xfrm>
          <a:prstGeom prst="rect">
            <a:avLst/>
          </a:prstGeom>
        </p:spPr>
      </p:pic>
      <p:sp>
        <p:nvSpPr>
          <p:cNvPr id="2" name="Aitds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5383" y="2114864"/>
            <a:ext cx="8056136" cy="92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1934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号，中央红军开始抢渡湘江。中央红军数万人的后卫掩护任务落在了红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师的身上。掩护中央纵队过江，掩护红八军团和红九军团入关。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1437" y="3075844"/>
            <a:ext cx="5980082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号，已经与三面之敌鏖战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夜的红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师，处在敌人的四面包围之中。夜幕降临的时候，师长陈树湘指挥红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师开始突围。红军官兵与迎面扑来的国民党军激战整整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个小时，战斗持续到深夜，红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师的部队被敌人切割成为数块。陈树湘带领的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多名官兵，在向东突围的过程中始终无法摆脱敌人的重重围堵。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172381" y="446715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itds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2092" y="3035137"/>
            <a:ext cx="7844462" cy="22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号早晨，在湖南江华县牯子江渡口，陈树湘指挥部队渡江，遭到对面敌人的袭击，陈树湘腹部中弹。战士们用担架抬着流血不止、脸色惨白的师长向道县驷马桥方向退去。不久，陈树湘和警卫员被敌人抓获。</a:t>
            </a:r>
            <a:r>
              <a:rPr lang="zh-CN" altLang="en-US" b="1" dirty="0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途中，陈树湘趁敌不备，忍着剧痛，从伤口处掏出肠子，用力绞断，壮烈牺牲，年仅</a:t>
            </a:r>
            <a:r>
              <a:rPr lang="en-US" altLang="zh-CN" b="1" dirty="0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29</a:t>
            </a:r>
            <a:r>
              <a:rPr lang="zh-CN" altLang="en-US" b="1" dirty="0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岁，实现了他“为苏维埃新中国流尽最后一滴血”的誓言。</a:t>
            </a:r>
          </a:p>
        </p:txBody>
      </p:sp>
      <p:sp>
        <p:nvSpPr>
          <p:cNvPr id="4" name="PA-1022126"/>
          <p:cNvSpPr/>
          <p:nvPr>
            <p:custDataLst>
              <p:tags r:id="rId2"/>
            </p:custDataLst>
          </p:nvPr>
        </p:nvSpPr>
        <p:spPr>
          <a:xfrm>
            <a:off x="1784493" y="1867955"/>
            <a:ext cx="9283557" cy="3831650"/>
          </a:xfrm>
          <a:prstGeom prst="roundRect">
            <a:avLst>
              <a:gd name="adj" fmla="val 8712"/>
            </a:avLst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PA-1022127"/>
          <p:cNvSpPr txBox="1"/>
          <p:nvPr>
            <p:custDataLst>
              <p:tags r:id="rId3"/>
            </p:custDataLst>
          </p:nvPr>
        </p:nvSpPr>
        <p:spPr>
          <a:xfrm>
            <a:off x="2902092" y="2146465"/>
            <a:ext cx="7844462" cy="888672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>
            <a:defPPr>
              <a:defRPr lang="zh-CN"/>
            </a:defPPr>
            <a:lvl1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er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陈树湘与指挥员带领余部拼死冲杀，这才突出重围。但是，整个红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师仅剩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多人。</a:t>
            </a:r>
          </a:p>
        </p:txBody>
      </p:sp>
      <p:grpSp>
        <p:nvGrpSpPr>
          <p:cNvPr id="6" name="PA-1022128"/>
          <p:cNvGrpSpPr/>
          <p:nvPr>
            <p:custDataLst>
              <p:tags r:id="rId4"/>
            </p:custDataLst>
          </p:nvPr>
        </p:nvGrpSpPr>
        <p:grpSpPr>
          <a:xfrm>
            <a:off x="1334254" y="1838039"/>
            <a:ext cx="1246343" cy="3861566"/>
            <a:chOff x="1120787" y="2397235"/>
            <a:chExt cx="954147" cy="1581939"/>
          </a:xfrm>
        </p:grpSpPr>
        <p:sp>
          <p:nvSpPr>
            <p:cNvPr id="7" name="PA-五边形 7"/>
            <p:cNvSpPr/>
            <p:nvPr>
              <p:custDataLst>
                <p:tags r:id="rId5"/>
              </p:custDataLst>
            </p:nvPr>
          </p:nvSpPr>
          <p:spPr>
            <a:xfrm>
              <a:off x="1120787" y="2397235"/>
              <a:ext cx="954147" cy="1581939"/>
            </a:xfrm>
            <a:prstGeom prst="roundRect">
              <a:avLst/>
            </a:prstGeom>
            <a:solidFill>
              <a:srgbClr val="C9110E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-矩形 8"/>
            <p:cNvSpPr/>
            <p:nvPr>
              <p:custDataLst>
                <p:tags r:id="rId6"/>
              </p:custDataLst>
            </p:nvPr>
          </p:nvSpPr>
          <p:spPr>
            <a:xfrm>
              <a:off x="1359992" y="2650985"/>
              <a:ext cx="471241" cy="107443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十二月十二日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2172381" y="446715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0724" y="2508759"/>
            <a:ext cx="2581275" cy="43492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927"/>
          <a:stretch>
            <a:fillRect/>
          </a:stretch>
        </p:blipFill>
        <p:spPr>
          <a:xfrm>
            <a:off x="9610724" y="864028"/>
            <a:ext cx="2360065" cy="98788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636249" y="1281050"/>
            <a:ext cx="4486206" cy="563880"/>
            <a:chOff x="3471897" y="1485900"/>
            <a:chExt cx="4486206" cy="563880"/>
          </a:xfrm>
        </p:grpSpPr>
        <p:sp>
          <p:nvSpPr>
            <p:cNvPr id="25" name="星形: 五角 24"/>
            <p:cNvSpPr/>
            <p:nvPr/>
          </p:nvSpPr>
          <p:spPr>
            <a:xfrm>
              <a:off x="3471897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4213860" y="1485900"/>
              <a:ext cx="3002280" cy="563880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二 章 节</a:t>
              </a:r>
            </a:p>
          </p:txBody>
        </p:sp>
        <p:sp>
          <p:nvSpPr>
            <p:cNvPr id="27" name="星形: 五角 26"/>
            <p:cNvSpPr/>
            <p:nvPr/>
          </p:nvSpPr>
          <p:spPr>
            <a:xfrm>
              <a:off x="7437351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147982" y="1980775"/>
            <a:ext cx="7462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学习陈树湘精神</a:t>
            </a:r>
          </a:p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践行对党的忠诚</a:t>
            </a:r>
          </a:p>
        </p:txBody>
      </p:sp>
      <p:sp>
        <p:nvSpPr>
          <p:cNvPr id="30" name="矩形 29"/>
          <p:cNvSpPr/>
          <p:nvPr/>
        </p:nvSpPr>
        <p:spPr>
          <a:xfrm>
            <a:off x="3242832" y="4329736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党史学习教育经典故事</a:t>
            </a:r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ThmZDY2NTcyNjc4NTQyMmEyMTI1MmM1NTA3Njk0Y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1890</Words>
  <Application>Microsoft Office PowerPoint</Application>
  <PresentationFormat>宽屏</PresentationFormat>
  <Paragraphs>78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맑은 고딕</vt:lpstr>
      <vt:lpstr>等线</vt:lpstr>
      <vt:lpstr>汉仪菱心体简</vt:lpstr>
      <vt:lpstr>微软雅黑</vt:lpstr>
      <vt:lpstr>字魂59号-创粗黑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7</cp:revision>
  <cp:lastPrinted>2022-06-03T22:06:28Z</cp:lastPrinted>
  <dcterms:created xsi:type="dcterms:W3CDTF">2022-06-03T22:06:28Z</dcterms:created>
  <dcterms:modified xsi:type="dcterms:W3CDTF">2023-04-17T06:15:41Z</dcterms:modified>
</cp:coreProperties>
</file>