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39" r:id="rId2"/>
    <p:sldId id="340" r:id="rId3"/>
    <p:sldId id="341" r:id="rId4"/>
    <p:sldId id="257" r:id="rId5"/>
    <p:sldId id="342" r:id="rId6"/>
    <p:sldId id="313" r:id="rId7"/>
    <p:sldId id="314" r:id="rId8"/>
    <p:sldId id="343" r:id="rId9"/>
    <p:sldId id="316" r:id="rId10"/>
    <p:sldId id="317" r:id="rId11"/>
    <p:sldId id="318" r:id="rId12"/>
    <p:sldId id="319" r:id="rId13"/>
    <p:sldId id="320" r:id="rId14"/>
    <p:sldId id="344" r:id="rId15"/>
    <p:sldId id="322" r:id="rId16"/>
    <p:sldId id="325" r:id="rId17"/>
    <p:sldId id="326" r:id="rId18"/>
    <p:sldId id="345" r:id="rId19"/>
    <p:sldId id="323" r:id="rId20"/>
    <p:sldId id="328" r:id="rId21"/>
    <p:sldId id="346" r:id="rId22"/>
    <p:sldId id="329" r:id="rId23"/>
    <p:sldId id="332" r:id="rId24"/>
    <p:sldId id="331" r:id="rId25"/>
    <p:sldId id="347" r:id="rId26"/>
    <p:sldId id="334" r:id="rId27"/>
    <p:sldId id="348" r:id="rId28"/>
    <p:sldId id="336" r:id="rId29"/>
    <p:sldId id="338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7">
          <p15:clr>
            <a:srgbClr val="A4A3A4"/>
          </p15:clr>
        </p15:guide>
        <p15:guide id="2" pos="38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96" autoAdjust="0"/>
  </p:normalViewPr>
  <p:slideViewPr>
    <p:cSldViewPr showGuides="1">
      <p:cViewPr varScale="1">
        <p:scale>
          <a:sx n="106" d="100"/>
          <a:sy n="106" d="100"/>
        </p:scale>
        <p:origin x="738" y="156"/>
      </p:cViewPr>
      <p:guideLst>
        <p:guide orient="horz" pos="2077"/>
        <p:guide pos="3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167DE-5217-4DD3-8B76-FD385D47A9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A7DA0-ED8D-4DB4-8463-214530113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51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宋体" panose="02010600030101010101" pitchFamily="2" charset="-122"/>
              </a:rPr>
              <a:t>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1579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748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88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049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499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47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760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373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193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315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16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397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10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40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79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25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38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08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8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32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A4F077-0BFB-4837-8557-EFD55AADCE2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8EFFEA-2771-479D-B492-0ADBDA31BA1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" y="0"/>
            <a:ext cx="12192000" cy="685800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 flipH="1">
            <a:off x="855464" y="930571"/>
            <a:ext cx="11336537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9" name="Picture 11" descr="F:\桌面\党政机关\素材\党徽\Nipic_20180988_2015090911380252700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461" y="186373"/>
            <a:ext cx="909147" cy="7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053" y="102406"/>
            <a:ext cx="2725944" cy="808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1930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0" y="6747641"/>
            <a:ext cx="12192000" cy="1174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D81F24-3B9C-40BF-A61F-7318B45DCB7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C248DE8-38CB-4D0D-8C8B-A83E6137856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7038C8F-54C0-4BDF-BCF7-379471C62B1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6C107E-07A1-4277-B90C-8741640D9D1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61C320-CEA5-45A1-B549-2F4B577A439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79129E-3761-4115-BF95-6325A511900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7A4880-1833-4AC4-AC39-6495D2F68FF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" y="0"/>
            <a:ext cx="12187239" cy="685532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617" y="1783769"/>
            <a:ext cx="9348700" cy="117659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568048" y="3292895"/>
            <a:ext cx="7272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kern="0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——</a:t>
            </a:r>
            <a:r>
              <a:rPr lang="zh-CN" altLang="en-US" sz="2800" b="1" kern="0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五四共青团</a:t>
            </a:r>
            <a:r>
              <a:rPr lang="zh-CN" altLang="en-US" sz="28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团员入团宣传教育</a:t>
            </a:r>
            <a:r>
              <a:rPr lang="en-US" altLang="zh-CN" sz="28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PPT</a:t>
            </a:r>
            <a:r>
              <a:rPr lang="en-US" altLang="zh-CN" sz="2800" b="1" kern="0" dirty="0" smtClean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——</a:t>
            </a:r>
            <a:endParaRPr lang="zh-CN" altLang="en-US" sz="2800" b="1" kern="0" dirty="0"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5400000" scaled="0"/>
              </a:gra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15532" y="442556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中国共产主义青年团团徽、团旗及团歌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83301" y="2634005"/>
            <a:ext cx="537006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中国共产主义青年团团徽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是经党中央审定批准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1959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日</a:t>
            </a:r>
            <a:endParaRPr lang="en-US" altLang="zh-CN" sz="280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由共青团中央颁布的。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  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1831892"/>
            <a:ext cx="3502108" cy="350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15532" y="442556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中国共产主义青年团团徽、团旗及团歌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15880" y="2416782"/>
            <a:ext cx="6552728" cy="280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团徽的内容为团旗，齿轮，麦穗，初升的太阳及其光芒，写有</a:t>
            </a:r>
            <a:r>
              <a:rPr lang="en-US" altLang="zh-CN" sz="24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"</a:t>
            </a:r>
            <a:r>
              <a:rPr lang="zh-CN" altLang="en-US" sz="24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中国共青团</a:t>
            </a:r>
            <a:r>
              <a:rPr lang="en-US" altLang="zh-CN" sz="24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"5</a:t>
            </a:r>
            <a:r>
              <a:rPr lang="zh-CN" altLang="en-US" sz="24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字的绶带 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它象征着共青团在马克思列宁主义、毛泽东思想的光辉照耀下，团结各族青年，朝着党所指引的方向奋勇前进。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16" y="1834971"/>
            <a:ext cx="4068998" cy="3966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15532" y="442556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中国共产主义青年团团徽、团旗及团歌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35960" y="2416782"/>
            <a:ext cx="58326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中国共产主义青年团团旗帜的旗面为红色，象征革命胜利；左上角缀黄色五角星，周围环绕黄色圆圈，象征中国青年一代紧密团结在中国共产党周围。 </a:t>
            </a:r>
          </a:p>
          <a:p>
            <a:pPr>
              <a:spcBef>
                <a:spcPct val="50000"/>
              </a:spcBef>
            </a:pP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Picture 5" descr="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7408" y="2416782"/>
            <a:ext cx="4616599" cy="264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15532" y="442556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中国共产主义青年团团徽、团旗及团歌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>
                <a:cs typeface="+mn-ea"/>
                <a:sym typeface="+mn-lt"/>
              </a:rPr>
              <a:t>《</a:t>
            </a:r>
            <a:r>
              <a:rPr lang="zh-CN" altLang="en-US">
                <a:cs typeface="+mn-ea"/>
                <a:sym typeface="+mn-lt"/>
              </a:rPr>
              <a:t>光荣啊！中国共青团</a:t>
            </a:r>
            <a:r>
              <a:rPr lang="en-US" altLang="zh-CN">
                <a:cs typeface="+mn-ea"/>
                <a:sym typeface="+mn-lt"/>
              </a:rPr>
              <a:t>》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>
                <a:cs typeface="+mn-ea"/>
                <a:sym typeface="+mn-lt"/>
              </a:rPr>
              <a:t>   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我们是五月的花海，用青春拥抱时代；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我们是初升的太阳，用生命点燃未来。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“五四”的火炬，唤起了民族的觉醒。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壮丽的事业，激励着我们继往开来。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光荣啊，中国共青团，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光荣啊，中国共青团。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母亲用共产主为我们命名，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我们开创新的世界。 </a:t>
            </a:r>
            <a:br>
              <a:rPr lang="zh-CN" altLang="en-US">
                <a:cs typeface="+mn-ea"/>
                <a:sym typeface="+mn-lt"/>
              </a:rPr>
            </a:br>
            <a:endParaRPr lang="zh-CN" altLang="en-US">
              <a:cs typeface="+mn-ea"/>
              <a:sym typeface="+mn-lt"/>
            </a:endParaRPr>
          </a:p>
          <a:p>
            <a:pPr>
              <a:lnSpc>
                <a:spcPct val="80000"/>
              </a:lnSpc>
            </a:pPr>
            <a:endParaRPr lang="en-US" altLang="zh-CN" b="1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52" y="4289379"/>
            <a:ext cx="4727848" cy="25552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40" y="4149080"/>
            <a:ext cx="2472064" cy="270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4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27990"/>
            <a:chOff x="1327732" y="4067103"/>
            <a:chExt cx="2460497" cy="427990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27990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第四部分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951230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团员必须履行的义务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157007" y="44255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团员必须履行的义务</a:t>
            </a:r>
          </a:p>
        </p:txBody>
      </p:sp>
      <p:grpSp>
        <p:nvGrpSpPr>
          <p:cNvPr id="9" name="Group 1"/>
          <p:cNvGrpSpPr/>
          <p:nvPr/>
        </p:nvGrpSpPr>
        <p:grpSpPr>
          <a:xfrm>
            <a:off x="551384" y="1412776"/>
            <a:ext cx="11233248" cy="5256584"/>
            <a:chOff x="623888" y="1690580"/>
            <a:chExt cx="5261535" cy="4181225"/>
          </a:xfrm>
        </p:grpSpPr>
        <p:sp>
          <p:nvSpPr>
            <p:cNvPr id="11" name="Rectangle: Rounded Corners 2"/>
            <p:cNvSpPr/>
            <p:nvPr/>
          </p:nvSpPr>
          <p:spPr>
            <a:xfrm>
              <a:off x="682670" y="1763714"/>
              <a:ext cx="5202753" cy="4108091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: Rounded Corners 3"/>
            <p:cNvSpPr/>
            <p:nvPr/>
          </p:nvSpPr>
          <p:spPr>
            <a:xfrm>
              <a:off x="623888" y="1690580"/>
              <a:ext cx="5202754" cy="400928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Rectangle 43"/>
          <p:cNvSpPr/>
          <p:nvPr/>
        </p:nvSpPr>
        <p:spPr>
          <a:xfrm>
            <a:off x="1127449" y="2664868"/>
            <a:ext cx="5976664" cy="4886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0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努力学习马克思列宁主义、毛泽东思想、邓小平理论和“三个代表”重要思想，学习团的基本知识，学习科学、文化和业务知识，不断提高为人民服务的本领。宣传、执行党的基本路线和各项方针政策，积极参加改革开放和社会主义现代化建设，努力完成团组织交给的任务，在学习、劳动、工作及其他社会活动中起模范作用。</a:t>
            </a:r>
            <a:br>
              <a:rPr lang="zh-CN" altLang="en-US" sz="20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</a:b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endParaRPr lang="zh-CN" altLang="en-US" sz="200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8900000" scaled="1"/>
              </a:gradFill>
              <a:cs typeface="+mn-ea"/>
              <a:sym typeface="+mn-lt"/>
            </a:endParaRPr>
          </a:p>
        </p:txBody>
      </p:sp>
      <p:sp>
        <p:nvSpPr>
          <p:cNvPr id="14" name="圆角矩形 21"/>
          <p:cNvSpPr/>
          <p:nvPr/>
        </p:nvSpPr>
        <p:spPr>
          <a:xfrm>
            <a:off x="3738643" y="1311450"/>
            <a:ext cx="4714712" cy="89941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02"/>
              </a:gs>
              <a:gs pos="100000">
                <a:srgbClr val="CB080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zh-CN" altLang="en-US" sz="3600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努力学习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62281" y="1473102"/>
            <a:ext cx="4215121" cy="5040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06 L -0.10456 -2.96296E-06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157007" y="44255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团员必须履行的义务</a:t>
            </a:r>
          </a:p>
        </p:txBody>
      </p:sp>
      <p:grpSp>
        <p:nvGrpSpPr>
          <p:cNvPr id="9" name="Group 1"/>
          <p:cNvGrpSpPr/>
          <p:nvPr/>
        </p:nvGrpSpPr>
        <p:grpSpPr>
          <a:xfrm>
            <a:off x="551384" y="1412776"/>
            <a:ext cx="11233248" cy="5256584"/>
            <a:chOff x="623888" y="1690580"/>
            <a:chExt cx="5261535" cy="4181225"/>
          </a:xfrm>
        </p:grpSpPr>
        <p:sp>
          <p:nvSpPr>
            <p:cNvPr id="11" name="Rectangle: Rounded Corners 2"/>
            <p:cNvSpPr/>
            <p:nvPr/>
          </p:nvSpPr>
          <p:spPr>
            <a:xfrm>
              <a:off x="682670" y="1763714"/>
              <a:ext cx="5202753" cy="4108091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: Rounded Corners 3"/>
            <p:cNvSpPr/>
            <p:nvPr/>
          </p:nvSpPr>
          <p:spPr>
            <a:xfrm>
              <a:off x="623888" y="1690580"/>
              <a:ext cx="5202754" cy="400928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Rectangle 43"/>
          <p:cNvSpPr/>
          <p:nvPr/>
        </p:nvSpPr>
        <p:spPr>
          <a:xfrm>
            <a:off x="1127449" y="2664868"/>
            <a:ext cx="5976664" cy="4886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自觉遵守国家的法律法规和团的纪律，执行团的决议，发扬社会主义新风尚，提倡共产主义道德，维护国家和人民的利益，为保护国家财产和人民群众的安全挺身而出，英勇斗争。接受国防教育，增强国防意识，积极履行保卫祖国的义务。</a:t>
            </a:r>
            <a:br>
              <a:rPr lang="zh-CN" altLang="en-US" sz="24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</a:br>
            <a:r>
              <a:rPr lang="zh-CN" altLang="en-US" sz="24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/>
            </a:r>
            <a:br>
              <a:rPr lang="zh-CN" altLang="en-US" sz="24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</a:b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圆角矩形 21"/>
          <p:cNvSpPr/>
          <p:nvPr/>
        </p:nvSpPr>
        <p:spPr>
          <a:xfrm>
            <a:off x="3738643" y="1311450"/>
            <a:ext cx="4714712" cy="89941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02"/>
              </a:gs>
              <a:gs pos="100000">
                <a:srgbClr val="CB080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zh-CN" altLang="en-US" sz="2400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自觉遵守国家的法律法规和团的纪律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07083" y="1864697"/>
            <a:ext cx="4215121" cy="461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06 L -0.10456 -2.96296E-06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157007" y="44255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团员必须履行的义务</a:t>
            </a:r>
          </a:p>
        </p:txBody>
      </p:sp>
      <p:grpSp>
        <p:nvGrpSpPr>
          <p:cNvPr id="9" name="Group 1"/>
          <p:cNvGrpSpPr/>
          <p:nvPr/>
        </p:nvGrpSpPr>
        <p:grpSpPr>
          <a:xfrm>
            <a:off x="551384" y="1412776"/>
            <a:ext cx="11233248" cy="5256584"/>
            <a:chOff x="623888" y="1690580"/>
            <a:chExt cx="5261535" cy="4181225"/>
          </a:xfrm>
        </p:grpSpPr>
        <p:sp>
          <p:nvSpPr>
            <p:cNvPr id="11" name="Rectangle: Rounded Corners 2"/>
            <p:cNvSpPr/>
            <p:nvPr/>
          </p:nvSpPr>
          <p:spPr>
            <a:xfrm>
              <a:off x="682670" y="1763714"/>
              <a:ext cx="5202753" cy="4108091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: Rounded Corners 3"/>
            <p:cNvSpPr/>
            <p:nvPr/>
          </p:nvSpPr>
          <p:spPr>
            <a:xfrm>
              <a:off x="623888" y="1690580"/>
              <a:ext cx="5202754" cy="400928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Rectangle 43"/>
          <p:cNvSpPr/>
          <p:nvPr/>
        </p:nvSpPr>
        <p:spPr>
          <a:xfrm>
            <a:off x="1127449" y="2664868"/>
            <a:ext cx="5976664" cy="4886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虚心向人民群众学习，热心帮助青年进步，及时反映青年的意见和要求。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开展批评和自我批评，勇于改正缺点和错误，自觉维护团结。。</a:t>
            </a:r>
            <a:br>
              <a:rPr lang="zh-CN" altLang="en-US" sz="28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</a:br>
            <a:r>
              <a:rPr lang="zh-CN" altLang="en-US" sz="28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/>
            </a:r>
            <a:br>
              <a:rPr lang="zh-CN" altLang="en-US" sz="28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</a:br>
            <a:endParaRPr lang="zh-CN" altLang="en-US" sz="280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圆角矩形 21"/>
          <p:cNvSpPr/>
          <p:nvPr/>
        </p:nvSpPr>
        <p:spPr>
          <a:xfrm>
            <a:off x="3738643" y="1311450"/>
            <a:ext cx="4714712" cy="89941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02"/>
              </a:gs>
              <a:gs pos="100000">
                <a:srgbClr val="CB080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zh-CN" altLang="en-US" sz="3200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虚心向人民群众学习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92688" y="1864697"/>
            <a:ext cx="3043911" cy="461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06 L -0.10456 -2.96296E-06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5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27990"/>
            <a:chOff x="1327732" y="4067103"/>
            <a:chExt cx="2460497" cy="427990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27990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第五部分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951230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团员的基本权利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67377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团员的基本权利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687951" y="2276872"/>
            <a:ext cx="3190843" cy="3535563"/>
            <a:chOff x="4669152" y="2204864"/>
            <a:chExt cx="2853697" cy="3161994"/>
          </a:xfrm>
        </p:grpSpPr>
        <p:sp>
          <p:nvSpPr>
            <p:cNvPr id="5" name="矩形: 剪去单角 444"/>
            <p:cNvSpPr/>
            <p:nvPr/>
          </p:nvSpPr>
          <p:spPr>
            <a:xfrm>
              <a:off x="4669152" y="2204864"/>
              <a:ext cx="2853695" cy="3161994"/>
            </a:xfrm>
            <a:prstGeom prst="snip1Rect">
              <a:avLst>
                <a:gd name="adj" fmla="val 29383"/>
              </a:avLst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669153" y="5243677"/>
              <a:ext cx="2853695" cy="12318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7" name="任意多边形: 形状 445"/>
            <p:cNvSpPr/>
            <p:nvPr/>
          </p:nvSpPr>
          <p:spPr bwMode="auto">
            <a:xfrm>
              <a:off x="6802874" y="2204864"/>
              <a:ext cx="719975" cy="71997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vert="horz" wrap="square" lIns="162560" tIns="81280" rIns="162560" bIns="81280" anchor="t" anchorCtr="0" compatLnSpc="1">
              <a:normAutofit/>
            </a:bodyPr>
            <a:lstStyle/>
            <a:p>
              <a:pPr lvl="0" algn="r"/>
              <a:r>
                <a:rPr lang="en-US" altLang="zh-CN" sz="2665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6812" y="2276872"/>
            <a:ext cx="3190843" cy="3535563"/>
            <a:chOff x="247577" y="3140968"/>
            <a:chExt cx="2501994" cy="2772295"/>
          </a:xfrm>
        </p:grpSpPr>
        <p:sp>
          <p:nvSpPr>
            <p:cNvPr id="9" name="矩形: 剪去单角 437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1" name="任意多边形: 形状 438"/>
            <p:cNvSpPr/>
            <p:nvPr/>
          </p:nvSpPr>
          <p:spPr bwMode="auto">
            <a:xfrm>
              <a:off x="2118329" y="3140968"/>
              <a:ext cx="631242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vert="horz" wrap="square" lIns="162560" tIns="81280" rIns="162560" bIns="81280" anchor="t" anchorCtr="0" compatLnSpc="1">
              <a:normAutofit/>
            </a:bodyPr>
            <a:lstStyle/>
            <a:p>
              <a:pPr lvl="0" algn="r"/>
              <a:r>
                <a:rPr lang="en-US" altLang="ko-KR" sz="2665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89088" y="2276872"/>
            <a:ext cx="3190843" cy="3535563"/>
            <a:chOff x="247577" y="3140968"/>
            <a:chExt cx="2501994" cy="2772295"/>
          </a:xfrm>
        </p:grpSpPr>
        <p:sp>
          <p:nvSpPr>
            <p:cNvPr id="13" name="矩形: 剪去单角 455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5" name="任意多边形: 形状 456"/>
            <p:cNvSpPr/>
            <p:nvPr/>
          </p:nvSpPr>
          <p:spPr bwMode="auto">
            <a:xfrm>
              <a:off x="2118329" y="3140968"/>
              <a:ext cx="631242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vert="horz" wrap="square" lIns="162560" tIns="81280" rIns="162560" bIns="81280" anchor="t" anchorCtr="0" compatLnSpc="1">
              <a:normAutofit/>
            </a:bodyPr>
            <a:lstStyle/>
            <a:p>
              <a:pPr lvl="0" algn="r"/>
              <a:r>
                <a:rPr lang="en-US" altLang="ko-KR" sz="2665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94908" y="3158174"/>
            <a:ext cx="2869941" cy="14388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参加团的有关会议和组织开展的各类活动，接受组织的教育和培训；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14427" y="3327890"/>
            <a:ext cx="2937888" cy="11541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400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在团内有选举权、被选举权和表决权；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918752" y="2965942"/>
            <a:ext cx="2937888" cy="21209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在团的会议和团的报刊上，参加关于团的工作和青年关心的问题的讨论，对团的工作提出建议，监督、批评团的领导机关和团的工作人员；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9" name="组合 208"/>
          <p:cNvGrpSpPr/>
          <p:nvPr/>
        </p:nvGrpSpPr>
        <p:grpSpPr>
          <a:xfrm>
            <a:off x="-10130" y="1541458"/>
            <a:ext cx="12209771" cy="3772840"/>
            <a:chOff x="-12511" y="1160807"/>
            <a:chExt cx="12209771" cy="3834273"/>
          </a:xfrm>
        </p:grpSpPr>
        <p:pic>
          <p:nvPicPr>
            <p:cNvPr id="210" name="图片 20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60807"/>
              <a:ext cx="12197260" cy="3832298"/>
            </a:xfrm>
            <a:prstGeom prst="rect">
              <a:avLst/>
            </a:prstGeom>
          </p:spPr>
        </p:pic>
        <p:sp>
          <p:nvSpPr>
            <p:cNvPr id="211" name="矩形 210"/>
            <p:cNvSpPr/>
            <p:nvPr/>
          </p:nvSpPr>
          <p:spPr bwMode="auto">
            <a:xfrm>
              <a:off x="-12511" y="1160807"/>
              <a:ext cx="12196763" cy="3834273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alpha val="50000"/>
                  </a:schemeClr>
                </a:gs>
                <a:gs pos="59000">
                  <a:schemeClr val="tx1">
                    <a:lumMod val="50000"/>
                    <a:alpha val="20000"/>
                  </a:schemeClr>
                </a:gs>
                <a:gs pos="100000">
                  <a:schemeClr val="tx1">
                    <a:lumMod val="50000"/>
                    <a:alpha val="0"/>
                  </a:scheme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1" hangingPunct="1">
                <a:defRPr/>
              </a:pPr>
              <a:endParaRPr lang="zh-CN" altLang="en-US">
                <a:solidFill>
                  <a:srgbClr val="3D3D3D"/>
                </a:solidFill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4156546" y="663049"/>
            <a:ext cx="3653506" cy="446567"/>
            <a:chOff x="3938141" y="318977"/>
            <a:chExt cx="3653506" cy="446567"/>
          </a:xfrm>
        </p:grpSpPr>
        <p:sp>
          <p:nvSpPr>
            <p:cNvPr id="213" name="矩形 212"/>
            <p:cNvSpPr/>
            <p:nvPr/>
          </p:nvSpPr>
          <p:spPr>
            <a:xfrm>
              <a:off x="3938141" y="318977"/>
              <a:ext cx="1223490" cy="446567"/>
            </a:xfrm>
            <a:prstGeom prst="rect">
              <a:avLst/>
            </a:prstGeom>
            <a:solidFill>
              <a:srgbClr val="920006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 eaLnBrk="1" hangingPunct="1">
                <a:defRPr/>
              </a:pPr>
              <a:r>
                <a:rPr lang="zh-CN" altLang="en-US" sz="2400">
                  <a:solidFill>
                    <a:srgbClr val="FFFFFF"/>
                  </a:solidFill>
                  <a:latin typeface="微软雅黑" panose="020B0503020204020204" charset="-122"/>
                  <a:ea typeface="微软雅黑"/>
                </a:rPr>
                <a:t>目录</a:t>
              </a:r>
            </a:p>
          </p:txBody>
        </p:sp>
        <p:sp>
          <p:nvSpPr>
            <p:cNvPr id="214" name="Freeform 5"/>
            <p:cNvSpPr>
              <a:spLocks noEditPoints="1"/>
            </p:cNvSpPr>
            <p:nvPr/>
          </p:nvSpPr>
          <p:spPr bwMode="auto">
            <a:xfrm>
              <a:off x="5306293" y="435324"/>
              <a:ext cx="1955744" cy="247949"/>
            </a:xfrm>
            <a:custGeom>
              <a:avLst/>
              <a:gdLst>
                <a:gd name="T0" fmla="*/ 326 w 3323"/>
                <a:gd name="T1" fmla="*/ 146 h 397"/>
                <a:gd name="T2" fmla="*/ 59 w 3323"/>
                <a:gd name="T3" fmla="*/ 197 h 397"/>
                <a:gd name="T4" fmla="*/ 341 w 3323"/>
                <a:gd name="T5" fmla="*/ 286 h 397"/>
                <a:gd name="T6" fmla="*/ 54 w 3323"/>
                <a:gd name="T7" fmla="*/ 341 h 397"/>
                <a:gd name="T8" fmla="*/ 190 w 3323"/>
                <a:gd name="T9" fmla="*/ 6 h 397"/>
                <a:gd name="T10" fmla="*/ 501 w 3323"/>
                <a:gd name="T11" fmla="*/ 62 h 397"/>
                <a:gd name="T12" fmla="*/ 776 w 3323"/>
                <a:gd name="T13" fmla="*/ 342 h 397"/>
                <a:gd name="T14" fmla="*/ 772 w 3323"/>
                <a:gd name="T15" fmla="*/ 200 h 397"/>
                <a:gd name="T16" fmla="*/ 504 w 3323"/>
                <a:gd name="T17" fmla="*/ 205 h 397"/>
                <a:gd name="T18" fmla="*/ 772 w 3323"/>
                <a:gd name="T19" fmla="*/ 200 h 397"/>
                <a:gd name="T20" fmla="*/ 1207 w 3323"/>
                <a:gd name="T21" fmla="*/ 80 h 397"/>
                <a:gd name="T22" fmla="*/ 1160 w 3323"/>
                <a:gd name="T23" fmla="*/ 13 h 397"/>
                <a:gd name="T24" fmla="*/ 1248 w 3323"/>
                <a:gd name="T25" fmla="*/ 45 h 397"/>
                <a:gd name="T26" fmla="*/ 999 w 3323"/>
                <a:gd name="T27" fmla="*/ 50 h 397"/>
                <a:gd name="T28" fmla="*/ 1047 w 3323"/>
                <a:gd name="T29" fmla="*/ 390 h 397"/>
                <a:gd name="T30" fmla="*/ 960 w 3323"/>
                <a:gd name="T31" fmla="*/ 358 h 397"/>
                <a:gd name="T32" fmla="*/ 955 w 3323"/>
                <a:gd name="T33" fmla="*/ 39 h 397"/>
                <a:gd name="T34" fmla="*/ 1383 w 3323"/>
                <a:gd name="T35" fmla="*/ 0 h 397"/>
                <a:gd name="T36" fmla="*/ 1623 w 3323"/>
                <a:gd name="T37" fmla="*/ 0 h 397"/>
                <a:gd name="T38" fmla="*/ 1621 w 3323"/>
                <a:gd name="T39" fmla="*/ 58 h 397"/>
                <a:gd name="T40" fmla="*/ 1538 w 3323"/>
                <a:gd name="T41" fmla="*/ 326 h 397"/>
                <a:gd name="T42" fmla="*/ 1440 w 3323"/>
                <a:gd name="T43" fmla="*/ 390 h 397"/>
                <a:gd name="T44" fmla="*/ 1488 w 3323"/>
                <a:gd name="T45" fmla="*/ 328 h 397"/>
                <a:gd name="T46" fmla="*/ 1404 w 3323"/>
                <a:gd name="T47" fmla="*/ 59 h 397"/>
                <a:gd name="T48" fmla="*/ 1747 w 3323"/>
                <a:gd name="T49" fmla="*/ 13 h 397"/>
                <a:gd name="T50" fmla="*/ 2024 w 3323"/>
                <a:gd name="T51" fmla="*/ 60 h 397"/>
                <a:gd name="T52" fmla="*/ 1891 w 3323"/>
                <a:gd name="T53" fmla="*/ 181 h 397"/>
                <a:gd name="T54" fmla="*/ 1977 w 3323"/>
                <a:gd name="T55" fmla="*/ 112 h 397"/>
                <a:gd name="T56" fmla="*/ 1938 w 3323"/>
                <a:gd name="T57" fmla="*/ 221 h 397"/>
                <a:gd name="T58" fmla="*/ 1850 w 3323"/>
                <a:gd name="T59" fmla="*/ 357 h 397"/>
                <a:gd name="T60" fmla="*/ 2083 w 3323"/>
                <a:gd name="T61" fmla="*/ 263 h 397"/>
                <a:gd name="T62" fmla="*/ 1747 w 3323"/>
                <a:gd name="T63" fmla="*/ 368 h 397"/>
                <a:gd name="T64" fmla="*/ 1795 w 3323"/>
                <a:gd name="T65" fmla="*/ 70 h 397"/>
                <a:gd name="T66" fmla="*/ 1747 w 3323"/>
                <a:gd name="T67" fmla="*/ 13 h 397"/>
                <a:gd name="T68" fmla="*/ 2467 w 3323"/>
                <a:gd name="T69" fmla="*/ 80 h 397"/>
                <a:gd name="T70" fmla="*/ 2420 w 3323"/>
                <a:gd name="T71" fmla="*/ 13 h 397"/>
                <a:gd name="T72" fmla="*/ 2508 w 3323"/>
                <a:gd name="T73" fmla="*/ 45 h 397"/>
                <a:gd name="T74" fmla="*/ 2260 w 3323"/>
                <a:gd name="T75" fmla="*/ 50 h 397"/>
                <a:gd name="T76" fmla="*/ 2307 w 3323"/>
                <a:gd name="T77" fmla="*/ 390 h 397"/>
                <a:gd name="T78" fmla="*/ 2220 w 3323"/>
                <a:gd name="T79" fmla="*/ 358 h 397"/>
                <a:gd name="T80" fmla="*/ 2215 w 3323"/>
                <a:gd name="T81" fmla="*/ 39 h 397"/>
                <a:gd name="T82" fmla="*/ 2643 w 3323"/>
                <a:gd name="T83" fmla="*/ 0 h 397"/>
                <a:gd name="T84" fmla="*/ 2884 w 3323"/>
                <a:gd name="T85" fmla="*/ 0 h 397"/>
                <a:gd name="T86" fmla="*/ 2882 w 3323"/>
                <a:gd name="T87" fmla="*/ 58 h 397"/>
                <a:gd name="T88" fmla="*/ 2798 w 3323"/>
                <a:gd name="T89" fmla="*/ 326 h 397"/>
                <a:gd name="T90" fmla="*/ 2701 w 3323"/>
                <a:gd name="T91" fmla="*/ 390 h 397"/>
                <a:gd name="T92" fmla="*/ 2748 w 3323"/>
                <a:gd name="T93" fmla="*/ 328 h 397"/>
                <a:gd name="T94" fmla="*/ 2664 w 3323"/>
                <a:gd name="T95" fmla="*/ 59 h 397"/>
                <a:gd name="T96" fmla="*/ 3261 w 3323"/>
                <a:gd name="T97" fmla="*/ 13 h 397"/>
                <a:gd name="T98" fmla="*/ 3226 w 3323"/>
                <a:gd name="T99" fmla="*/ 62 h 397"/>
                <a:gd name="T100" fmla="*/ 3087 w 3323"/>
                <a:gd name="T101" fmla="*/ 132 h 397"/>
                <a:gd name="T102" fmla="*/ 3323 w 3323"/>
                <a:gd name="T103" fmla="*/ 285 h 397"/>
                <a:gd name="T104" fmla="*/ 3069 w 3323"/>
                <a:gd name="T105" fmla="*/ 354 h 397"/>
                <a:gd name="T106" fmla="*/ 3038 w 3323"/>
                <a:gd name="T107" fmla="*/ 250 h 397"/>
                <a:gd name="T108" fmla="*/ 3275 w 3323"/>
                <a:gd name="T109" fmla="*/ 297 h 397"/>
                <a:gd name="T110" fmla="*/ 3047 w 3323"/>
                <a:gd name="T111" fmla="*/ 168 h 397"/>
                <a:gd name="T112" fmla="*/ 3250 w 3323"/>
                <a:gd name="T113" fmla="*/ 3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23" h="397">
                  <a:moveTo>
                    <a:pt x="297" y="13"/>
                  </a:moveTo>
                  <a:lnTo>
                    <a:pt x="317" y="13"/>
                  </a:lnTo>
                  <a:lnTo>
                    <a:pt x="351" y="139"/>
                  </a:lnTo>
                  <a:lnTo>
                    <a:pt x="326" y="146"/>
                  </a:lnTo>
                  <a:cubicBezTo>
                    <a:pt x="311" y="109"/>
                    <a:pt x="294" y="81"/>
                    <a:pt x="273" y="62"/>
                  </a:cubicBezTo>
                  <a:cubicBezTo>
                    <a:pt x="252" y="44"/>
                    <a:pt x="226" y="35"/>
                    <a:pt x="195" y="35"/>
                  </a:cubicBezTo>
                  <a:cubicBezTo>
                    <a:pt x="156" y="35"/>
                    <a:pt x="124" y="50"/>
                    <a:pt x="98" y="81"/>
                  </a:cubicBezTo>
                  <a:cubicBezTo>
                    <a:pt x="72" y="112"/>
                    <a:pt x="59" y="150"/>
                    <a:pt x="59" y="197"/>
                  </a:cubicBezTo>
                  <a:cubicBezTo>
                    <a:pt x="59" y="246"/>
                    <a:pt x="73" y="286"/>
                    <a:pt x="100" y="317"/>
                  </a:cubicBezTo>
                  <a:cubicBezTo>
                    <a:pt x="128" y="348"/>
                    <a:pt x="161" y="364"/>
                    <a:pt x="201" y="364"/>
                  </a:cubicBezTo>
                  <a:cubicBezTo>
                    <a:pt x="225" y="364"/>
                    <a:pt x="250" y="357"/>
                    <a:pt x="275" y="343"/>
                  </a:cubicBezTo>
                  <a:cubicBezTo>
                    <a:pt x="300" y="330"/>
                    <a:pt x="322" y="310"/>
                    <a:pt x="341" y="286"/>
                  </a:cubicBezTo>
                  <a:lnTo>
                    <a:pt x="362" y="300"/>
                  </a:lnTo>
                  <a:cubicBezTo>
                    <a:pt x="341" y="332"/>
                    <a:pt x="315" y="356"/>
                    <a:pt x="285" y="372"/>
                  </a:cubicBezTo>
                  <a:cubicBezTo>
                    <a:pt x="256" y="389"/>
                    <a:pt x="223" y="397"/>
                    <a:pt x="189" y="397"/>
                  </a:cubicBezTo>
                  <a:cubicBezTo>
                    <a:pt x="135" y="397"/>
                    <a:pt x="91" y="378"/>
                    <a:pt x="54" y="341"/>
                  </a:cubicBezTo>
                  <a:cubicBezTo>
                    <a:pt x="18" y="304"/>
                    <a:pt x="0" y="258"/>
                    <a:pt x="0" y="203"/>
                  </a:cubicBezTo>
                  <a:cubicBezTo>
                    <a:pt x="0" y="168"/>
                    <a:pt x="8" y="135"/>
                    <a:pt x="26" y="105"/>
                  </a:cubicBezTo>
                  <a:cubicBezTo>
                    <a:pt x="43" y="74"/>
                    <a:pt x="66" y="50"/>
                    <a:pt x="95" y="32"/>
                  </a:cubicBezTo>
                  <a:cubicBezTo>
                    <a:pt x="125" y="15"/>
                    <a:pt x="157" y="6"/>
                    <a:pt x="190" y="6"/>
                  </a:cubicBezTo>
                  <a:cubicBezTo>
                    <a:pt x="226" y="6"/>
                    <a:pt x="258" y="17"/>
                    <a:pt x="288" y="38"/>
                  </a:cubicBezTo>
                  <a:lnTo>
                    <a:pt x="297" y="13"/>
                  </a:lnTo>
                  <a:close/>
                  <a:moveTo>
                    <a:pt x="445" y="202"/>
                  </a:moveTo>
                  <a:cubicBezTo>
                    <a:pt x="445" y="146"/>
                    <a:pt x="464" y="99"/>
                    <a:pt x="501" y="62"/>
                  </a:cubicBezTo>
                  <a:cubicBezTo>
                    <a:pt x="539" y="25"/>
                    <a:pt x="586" y="6"/>
                    <a:pt x="643" y="6"/>
                  </a:cubicBezTo>
                  <a:cubicBezTo>
                    <a:pt x="697" y="6"/>
                    <a:pt x="741" y="25"/>
                    <a:pt x="777" y="62"/>
                  </a:cubicBezTo>
                  <a:cubicBezTo>
                    <a:pt x="812" y="99"/>
                    <a:pt x="830" y="145"/>
                    <a:pt x="830" y="200"/>
                  </a:cubicBezTo>
                  <a:cubicBezTo>
                    <a:pt x="830" y="257"/>
                    <a:pt x="812" y="305"/>
                    <a:pt x="776" y="342"/>
                  </a:cubicBezTo>
                  <a:cubicBezTo>
                    <a:pt x="740" y="379"/>
                    <a:pt x="694" y="397"/>
                    <a:pt x="638" y="397"/>
                  </a:cubicBezTo>
                  <a:cubicBezTo>
                    <a:pt x="582" y="397"/>
                    <a:pt x="536" y="379"/>
                    <a:pt x="499" y="341"/>
                  </a:cubicBezTo>
                  <a:cubicBezTo>
                    <a:pt x="463" y="304"/>
                    <a:pt x="445" y="258"/>
                    <a:pt x="445" y="202"/>
                  </a:cubicBezTo>
                  <a:close/>
                  <a:moveTo>
                    <a:pt x="772" y="200"/>
                  </a:moveTo>
                  <a:cubicBezTo>
                    <a:pt x="772" y="149"/>
                    <a:pt x="761" y="109"/>
                    <a:pt x="738" y="79"/>
                  </a:cubicBezTo>
                  <a:cubicBezTo>
                    <a:pt x="716" y="50"/>
                    <a:pt x="684" y="36"/>
                    <a:pt x="643" y="36"/>
                  </a:cubicBezTo>
                  <a:cubicBezTo>
                    <a:pt x="600" y="36"/>
                    <a:pt x="566" y="50"/>
                    <a:pt x="541" y="80"/>
                  </a:cubicBezTo>
                  <a:cubicBezTo>
                    <a:pt x="516" y="109"/>
                    <a:pt x="504" y="151"/>
                    <a:pt x="504" y="205"/>
                  </a:cubicBezTo>
                  <a:cubicBezTo>
                    <a:pt x="504" y="256"/>
                    <a:pt x="516" y="296"/>
                    <a:pt x="541" y="326"/>
                  </a:cubicBezTo>
                  <a:cubicBezTo>
                    <a:pt x="566" y="355"/>
                    <a:pt x="598" y="370"/>
                    <a:pt x="638" y="370"/>
                  </a:cubicBezTo>
                  <a:cubicBezTo>
                    <a:pt x="678" y="370"/>
                    <a:pt x="711" y="354"/>
                    <a:pt x="735" y="323"/>
                  </a:cubicBezTo>
                  <a:cubicBezTo>
                    <a:pt x="760" y="291"/>
                    <a:pt x="772" y="250"/>
                    <a:pt x="772" y="200"/>
                  </a:cubicBezTo>
                  <a:close/>
                  <a:moveTo>
                    <a:pt x="919" y="13"/>
                  </a:moveTo>
                  <a:lnTo>
                    <a:pt x="1035" y="13"/>
                  </a:lnTo>
                  <a:lnTo>
                    <a:pt x="1207" y="296"/>
                  </a:lnTo>
                  <a:lnTo>
                    <a:pt x="1207" y="80"/>
                  </a:lnTo>
                  <a:cubicBezTo>
                    <a:pt x="1207" y="63"/>
                    <a:pt x="1204" y="51"/>
                    <a:pt x="1198" y="45"/>
                  </a:cubicBezTo>
                  <a:cubicBezTo>
                    <a:pt x="1192" y="39"/>
                    <a:pt x="1182" y="36"/>
                    <a:pt x="1169" y="36"/>
                  </a:cubicBezTo>
                  <a:lnTo>
                    <a:pt x="1160" y="36"/>
                  </a:lnTo>
                  <a:lnTo>
                    <a:pt x="1160" y="13"/>
                  </a:lnTo>
                  <a:lnTo>
                    <a:pt x="1286" y="13"/>
                  </a:lnTo>
                  <a:lnTo>
                    <a:pt x="1286" y="36"/>
                  </a:lnTo>
                  <a:lnTo>
                    <a:pt x="1279" y="36"/>
                  </a:lnTo>
                  <a:cubicBezTo>
                    <a:pt x="1264" y="36"/>
                    <a:pt x="1253" y="39"/>
                    <a:pt x="1248" y="45"/>
                  </a:cubicBezTo>
                  <a:cubicBezTo>
                    <a:pt x="1242" y="52"/>
                    <a:pt x="1240" y="63"/>
                    <a:pt x="1240" y="80"/>
                  </a:cubicBezTo>
                  <a:lnTo>
                    <a:pt x="1240" y="390"/>
                  </a:lnTo>
                  <a:lnTo>
                    <a:pt x="1207" y="390"/>
                  </a:lnTo>
                  <a:lnTo>
                    <a:pt x="999" y="50"/>
                  </a:lnTo>
                  <a:lnTo>
                    <a:pt x="999" y="320"/>
                  </a:lnTo>
                  <a:cubicBezTo>
                    <a:pt x="999" y="339"/>
                    <a:pt x="1002" y="351"/>
                    <a:pt x="1007" y="358"/>
                  </a:cubicBezTo>
                  <a:cubicBezTo>
                    <a:pt x="1011" y="364"/>
                    <a:pt x="1025" y="368"/>
                    <a:pt x="1047" y="368"/>
                  </a:cubicBezTo>
                  <a:lnTo>
                    <a:pt x="1047" y="390"/>
                  </a:lnTo>
                  <a:lnTo>
                    <a:pt x="919" y="390"/>
                  </a:lnTo>
                  <a:lnTo>
                    <a:pt x="919" y="368"/>
                  </a:lnTo>
                  <a:lnTo>
                    <a:pt x="926" y="368"/>
                  </a:lnTo>
                  <a:cubicBezTo>
                    <a:pt x="943" y="368"/>
                    <a:pt x="955" y="365"/>
                    <a:pt x="960" y="358"/>
                  </a:cubicBezTo>
                  <a:cubicBezTo>
                    <a:pt x="964" y="352"/>
                    <a:pt x="967" y="339"/>
                    <a:pt x="967" y="320"/>
                  </a:cubicBezTo>
                  <a:lnTo>
                    <a:pt x="967" y="80"/>
                  </a:lnTo>
                  <a:cubicBezTo>
                    <a:pt x="967" y="66"/>
                    <a:pt x="966" y="56"/>
                    <a:pt x="965" y="51"/>
                  </a:cubicBezTo>
                  <a:cubicBezTo>
                    <a:pt x="963" y="45"/>
                    <a:pt x="960" y="41"/>
                    <a:pt x="955" y="39"/>
                  </a:cubicBezTo>
                  <a:cubicBezTo>
                    <a:pt x="950" y="37"/>
                    <a:pt x="941" y="36"/>
                    <a:pt x="929" y="36"/>
                  </a:cubicBezTo>
                  <a:lnTo>
                    <a:pt x="919" y="36"/>
                  </a:lnTo>
                  <a:lnTo>
                    <a:pt x="919" y="13"/>
                  </a:lnTo>
                  <a:close/>
                  <a:moveTo>
                    <a:pt x="1383" y="0"/>
                  </a:moveTo>
                  <a:lnTo>
                    <a:pt x="1402" y="0"/>
                  </a:lnTo>
                  <a:lnTo>
                    <a:pt x="1404" y="13"/>
                  </a:lnTo>
                  <a:lnTo>
                    <a:pt x="1621" y="13"/>
                  </a:lnTo>
                  <a:lnTo>
                    <a:pt x="1623" y="0"/>
                  </a:lnTo>
                  <a:lnTo>
                    <a:pt x="1643" y="0"/>
                  </a:lnTo>
                  <a:lnTo>
                    <a:pt x="1683" y="111"/>
                  </a:lnTo>
                  <a:lnTo>
                    <a:pt x="1658" y="120"/>
                  </a:lnTo>
                  <a:cubicBezTo>
                    <a:pt x="1647" y="91"/>
                    <a:pt x="1635" y="70"/>
                    <a:pt x="1621" y="58"/>
                  </a:cubicBezTo>
                  <a:cubicBezTo>
                    <a:pt x="1608" y="46"/>
                    <a:pt x="1588" y="39"/>
                    <a:pt x="1562" y="39"/>
                  </a:cubicBezTo>
                  <a:cubicBezTo>
                    <a:pt x="1551" y="39"/>
                    <a:pt x="1544" y="41"/>
                    <a:pt x="1542" y="43"/>
                  </a:cubicBezTo>
                  <a:cubicBezTo>
                    <a:pt x="1539" y="45"/>
                    <a:pt x="1538" y="52"/>
                    <a:pt x="1538" y="64"/>
                  </a:cubicBezTo>
                  <a:lnTo>
                    <a:pt x="1538" y="326"/>
                  </a:lnTo>
                  <a:cubicBezTo>
                    <a:pt x="1538" y="345"/>
                    <a:pt x="1542" y="357"/>
                    <a:pt x="1549" y="361"/>
                  </a:cubicBezTo>
                  <a:cubicBezTo>
                    <a:pt x="1556" y="366"/>
                    <a:pt x="1569" y="368"/>
                    <a:pt x="1586" y="368"/>
                  </a:cubicBezTo>
                  <a:lnTo>
                    <a:pt x="1586" y="390"/>
                  </a:lnTo>
                  <a:lnTo>
                    <a:pt x="1440" y="390"/>
                  </a:lnTo>
                  <a:lnTo>
                    <a:pt x="1440" y="368"/>
                  </a:lnTo>
                  <a:cubicBezTo>
                    <a:pt x="1455" y="368"/>
                    <a:pt x="1466" y="367"/>
                    <a:pt x="1472" y="365"/>
                  </a:cubicBezTo>
                  <a:cubicBezTo>
                    <a:pt x="1479" y="363"/>
                    <a:pt x="1483" y="359"/>
                    <a:pt x="1485" y="354"/>
                  </a:cubicBezTo>
                  <a:cubicBezTo>
                    <a:pt x="1487" y="349"/>
                    <a:pt x="1488" y="340"/>
                    <a:pt x="1488" y="328"/>
                  </a:cubicBezTo>
                  <a:lnTo>
                    <a:pt x="1488" y="60"/>
                  </a:lnTo>
                  <a:cubicBezTo>
                    <a:pt x="1488" y="51"/>
                    <a:pt x="1487" y="45"/>
                    <a:pt x="1484" y="43"/>
                  </a:cubicBezTo>
                  <a:cubicBezTo>
                    <a:pt x="1482" y="41"/>
                    <a:pt x="1477" y="39"/>
                    <a:pt x="1468" y="39"/>
                  </a:cubicBezTo>
                  <a:cubicBezTo>
                    <a:pt x="1438" y="39"/>
                    <a:pt x="1417" y="46"/>
                    <a:pt x="1404" y="59"/>
                  </a:cubicBezTo>
                  <a:cubicBezTo>
                    <a:pt x="1392" y="71"/>
                    <a:pt x="1380" y="92"/>
                    <a:pt x="1368" y="120"/>
                  </a:cubicBezTo>
                  <a:lnTo>
                    <a:pt x="1344" y="111"/>
                  </a:lnTo>
                  <a:lnTo>
                    <a:pt x="1383" y="0"/>
                  </a:lnTo>
                  <a:close/>
                  <a:moveTo>
                    <a:pt x="1747" y="13"/>
                  </a:moveTo>
                  <a:lnTo>
                    <a:pt x="2054" y="13"/>
                  </a:lnTo>
                  <a:lnTo>
                    <a:pt x="2090" y="112"/>
                  </a:lnTo>
                  <a:lnTo>
                    <a:pt x="2066" y="121"/>
                  </a:lnTo>
                  <a:cubicBezTo>
                    <a:pt x="2056" y="92"/>
                    <a:pt x="2042" y="72"/>
                    <a:pt x="2024" y="60"/>
                  </a:cubicBezTo>
                  <a:cubicBezTo>
                    <a:pt x="2007" y="49"/>
                    <a:pt x="1978" y="43"/>
                    <a:pt x="1937" y="43"/>
                  </a:cubicBezTo>
                  <a:lnTo>
                    <a:pt x="1845" y="43"/>
                  </a:lnTo>
                  <a:lnTo>
                    <a:pt x="1845" y="181"/>
                  </a:lnTo>
                  <a:lnTo>
                    <a:pt x="1891" y="181"/>
                  </a:lnTo>
                  <a:cubicBezTo>
                    <a:pt x="1912" y="181"/>
                    <a:pt x="1927" y="176"/>
                    <a:pt x="1937" y="167"/>
                  </a:cubicBezTo>
                  <a:cubicBezTo>
                    <a:pt x="1946" y="157"/>
                    <a:pt x="1951" y="141"/>
                    <a:pt x="1951" y="118"/>
                  </a:cubicBezTo>
                  <a:lnTo>
                    <a:pt x="1951" y="112"/>
                  </a:lnTo>
                  <a:lnTo>
                    <a:pt x="1977" y="112"/>
                  </a:lnTo>
                  <a:lnTo>
                    <a:pt x="1977" y="278"/>
                  </a:lnTo>
                  <a:lnTo>
                    <a:pt x="1951" y="278"/>
                  </a:lnTo>
                  <a:lnTo>
                    <a:pt x="1951" y="263"/>
                  </a:lnTo>
                  <a:cubicBezTo>
                    <a:pt x="1951" y="244"/>
                    <a:pt x="1946" y="230"/>
                    <a:pt x="1938" y="221"/>
                  </a:cubicBezTo>
                  <a:cubicBezTo>
                    <a:pt x="1930" y="212"/>
                    <a:pt x="1914" y="207"/>
                    <a:pt x="1891" y="207"/>
                  </a:cubicBezTo>
                  <a:lnTo>
                    <a:pt x="1845" y="207"/>
                  </a:lnTo>
                  <a:lnTo>
                    <a:pt x="1845" y="331"/>
                  </a:lnTo>
                  <a:cubicBezTo>
                    <a:pt x="1845" y="345"/>
                    <a:pt x="1847" y="354"/>
                    <a:pt x="1850" y="357"/>
                  </a:cubicBezTo>
                  <a:cubicBezTo>
                    <a:pt x="1853" y="360"/>
                    <a:pt x="1862" y="362"/>
                    <a:pt x="1875" y="362"/>
                  </a:cubicBezTo>
                  <a:lnTo>
                    <a:pt x="1932" y="362"/>
                  </a:lnTo>
                  <a:cubicBezTo>
                    <a:pt x="1972" y="362"/>
                    <a:pt x="2003" y="354"/>
                    <a:pt x="2026" y="339"/>
                  </a:cubicBezTo>
                  <a:cubicBezTo>
                    <a:pt x="2049" y="324"/>
                    <a:pt x="2068" y="299"/>
                    <a:pt x="2083" y="263"/>
                  </a:cubicBezTo>
                  <a:lnTo>
                    <a:pt x="2108" y="272"/>
                  </a:lnTo>
                  <a:lnTo>
                    <a:pt x="2066" y="390"/>
                  </a:lnTo>
                  <a:lnTo>
                    <a:pt x="1747" y="390"/>
                  </a:lnTo>
                  <a:lnTo>
                    <a:pt x="1747" y="368"/>
                  </a:lnTo>
                  <a:lnTo>
                    <a:pt x="1758" y="368"/>
                  </a:lnTo>
                  <a:cubicBezTo>
                    <a:pt x="1774" y="368"/>
                    <a:pt x="1784" y="365"/>
                    <a:pt x="1788" y="360"/>
                  </a:cubicBezTo>
                  <a:cubicBezTo>
                    <a:pt x="1793" y="354"/>
                    <a:pt x="1795" y="345"/>
                    <a:pt x="1795" y="331"/>
                  </a:cubicBezTo>
                  <a:lnTo>
                    <a:pt x="1795" y="70"/>
                  </a:lnTo>
                  <a:cubicBezTo>
                    <a:pt x="1795" y="60"/>
                    <a:pt x="1794" y="53"/>
                    <a:pt x="1792" y="48"/>
                  </a:cubicBezTo>
                  <a:cubicBezTo>
                    <a:pt x="1790" y="44"/>
                    <a:pt x="1786" y="41"/>
                    <a:pt x="1780" y="39"/>
                  </a:cubicBezTo>
                  <a:cubicBezTo>
                    <a:pt x="1773" y="37"/>
                    <a:pt x="1762" y="36"/>
                    <a:pt x="1747" y="36"/>
                  </a:cubicBezTo>
                  <a:lnTo>
                    <a:pt x="1747" y="13"/>
                  </a:lnTo>
                  <a:close/>
                  <a:moveTo>
                    <a:pt x="2179" y="13"/>
                  </a:moveTo>
                  <a:lnTo>
                    <a:pt x="2295" y="13"/>
                  </a:lnTo>
                  <a:lnTo>
                    <a:pt x="2467" y="296"/>
                  </a:lnTo>
                  <a:lnTo>
                    <a:pt x="2467" y="80"/>
                  </a:lnTo>
                  <a:cubicBezTo>
                    <a:pt x="2467" y="63"/>
                    <a:pt x="2464" y="51"/>
                    <a:pt x="2458" y="45"/>
                  </a:cubicBezTo>
                  <a:cubicBezTo>
                    <a:pt x="2452" y="39"/>
                    <a:pt x="2443" y="36"/>
                    <a:pt x="2429" y="36"/>
                  </a:cubicBezTo>
                  <a:lnTo>
                    <a:pt x="2420" y="36"/>
                  </a:lnTo>
                  <a:lnTo>
                    <a:pt x="2420" y="13"/>
                  </a:lnTo>
                  <a:lnTo>
                    <a:pt x="2546" y="13"/>
                  </a:lnTo>
                  <a:lnTo>
                    <a:pt x="2546" y="36"/>
                  </a:lnTo>
                  <a:lnTo>
                    <a:pt x="2539" y="36"/>
                  </a:lnTo>
                  <a:cubicBezTo>
                    <a:pt x="2524" y="36"/>
                    <a:pt x="2514" y="39"/>
                    <a:pt x="2508" y="45"/>
                  </a:cubicBezTo>
                  <a:cubicBezTo>
                    <a:pt x="2503" y="52"/>
                    <a:pt x="2500" y="63"/>
                    <a:pt x="2500" y="80"/>
                  </a:cubicBezTo>
                  <a:lnTo>
                    <a:pt x="2500" y="390"/>
                  </a:lnTo>
                  <a:lnTo>
                    <a:pt x="2467" y="390"/>
                  </a:lnTo>
                  <a:lnTo>
                    <a:pt x="2260" y="50"/>
                  </a:lnTo>
                  <a:lnTo>
                    <a:pt x="2260" y="320"/>
                  </a:lnTo>
                  <a:cubicBezTo>
                    <a:pt x="2260" y="339"/>
                    <a:pt x="2262" y="351"/>
                    <a:pt x="2267" y="358"/>
                  </a:cubicBezTo>
                  <a:cubicBezTo>
                    <a:pt x="2272" y="364"/>
                    <a:pt x="2285" y="368"/>
                    <a:pt x="2307" y="368"/>
                  </a:cubicBezTo>
                  <a:lnTo>
                    <a:pt x="2307" y="390"/>
                  </a:lnTo>
                  <a:lnTo>
                    <a:pt x="2179" y="390"/>
                  </a:lnTo>
                  <a:lnTo>
                    <a:pt x="2179" y="368"/>
                  </a:lnTo>
                  <a:lnTo>
                    <a:pt x="2186" y="368"/>
                  </a:lnTo>
                  <a:cubicBezTo>
                    <a:pt x="2204" y="368"/>
                    <a:pt x="2215" y="365"/>
                    <a:pt x="2220" y="358"/>
                  </a:cubicBezTo>
                  <a:cubicBezTo>
                    <a:pt x="2224" y="352"/>
                    <a:pt x="2227" y="339"/>
                    <a:pt x="2227" y="320"/>
                  </a:cubicBezTo>
                  <a:lnTo>
                    <a:pt x="2227" y="80"/>
                  </a:lnTo>
                  <a:cubicBezTo>
                    <a:pt x="2227" y="66"/>
                    <a:pt x="2226" y="56"/>
                    <a:pt x="2225" y="51"/>
                  </a:cubicBezTo>
                  <a:cubicBezTo>
                    <a:pt x="2224" y="45"/>
                    <a:pt x="2220" y="41"/>
                    <a:pt x="2215" y="39"/>
                  </a:cubicBezTo>
                  <a:cubicBezTo>
                    <a:pt x="2210" y="37"/>
                    <a:pt x="2201" y="36"/>
                    <a:pt x="2189" y="36"/>
                  </a:cubicBezTo>
                  <a:lnTo>
                    <a:pt x="2179" y="36"/>
                  </a:lnTo>
                  <a:lnTo>
                    <a:pt x="2179" y="13"/>
                  </a:lnTo>
                  <a:close/>
                  <a:moveTo>
                    <a:pt x="2643" y="0"/>
                  </a:moveTo>
                  <a:lnTo>
                    <a:pt x="2662" y="0"/>
                  </a:lnTo>
                  <a:lnTo>
                    <a:pt x="2664" y="13"/>
                  </a:lnTo>
                  <a:lnTo>
                    <a:pt x="2881" y="13"/>
                  </a:lnTo>
                  <a:lnTo>
                    <a:pt x="2884" y="0"/>
                  </a:lnTo>
                  <a:lnTo>
                    <a:pt x="2904" y="0"/>
                  </a:lnTo>
                  <a:lnTo>
                    <a:pt x="2943" y="111"/>
                  </a:lnTo>
                  <a:lnTo>
                    <a:pt x="2918" y="120"/>
                  </a:lnTo>
                  <a:cubicBezTo>
                    <a:pt x="2907" y="91"/>
                    <a:pt x="2895" y="70"/>
                    <a:pt x="2882" y="58"/>
                  </a:cubicBezTo>
                  <a:cubicBezTo>
                    <a:pt x="2868" y="46"/>
                    <a:pt x="2848" y="39"/>
                    <a:pt x="2823" y="39"/>
                  </a:cubicBezTo>
                  <a:cubicBezTo>
                    <a:pt x="2811" y="39"/>
                    <a:pt x="2805" y="41"/>
                    <a:pt x="2802" y="43"/>
                  </a:cubicBezTo>
                  <a:cubicBezTo>
                    <a:pt x="2799" y="45"/>
                    <a:pt x="2798" y="52"/>
                    <a:pt x="2798" y="64"/>
                  </a:cubicBezTo>
                  <a:lnTo>
                    <a:pt x="2798" y="326"/>
                  </a:lnTo>
                  <a:cubicBezTo>
                    <a:pt x="2798" y="345"/>
                    <a:pt x="2802" y="357"/>
                    <a:pt x="2809" y="361"/>
                  </a:cubicBezTo>
                  <a:cubicBezTo>
                    <a:pt x="2816" y="366"/>
                    <a:pt x="2829" y="368"/>
                    <a:pt x="2846" y="368"/>
                  </a:cubicBezTo>
                  <a:lnTo>
                    <a:pt x="2846" y="390"/>
                  </a:lnTo>
                  <a:lnTo>
                    <a:pt x="2701" y="390"/>
                  </a:lnTo>
                  <a:lnTo>
                    <a:pt x="2701" y="368"/>
                  </a:lnTo>
                  <a:cubicBezTo>
                    <a:pt x="2715" y="368"/>
                    <a:pt x="2726" y="367"/>
                    <a:pt x="2732" y="365"/>
                  </a:cubicBezTo>
                  <a:cubicBezTo>
                    <a:pt x="2739" y="363"/>
                    <a:pt x="2743" y="359"/>
                    <a:pt x="2745" y="354"/>
                  </a:cubicBezTo>
                  <a:cubicBezTo>
                    <a:pt x="2747" y="349"/>
                    <a:pt x="2748" y="340"/>
                    <a:pt x="2748" y="328"/>
                  </a:cubicBezTo>
                  <a:lnTo>
                    <a:pt x="2748" y="60"/>
                  </a:lnTo>
                  <a:cubicBezTo>
                    <a:pt x="2748" y="51"/>
                    <a:pt x="2747" y="45"/>
                    <a:pt x="2745" y="43"/>
                  </a:cubicBezTo>
                  <a:cubicBezTo>
                    <a:pt x="2743" y="41"/>
                    <a:pt x="2737" y="39"/>
                    <a:pt x="2728" y="39"/>
                  </a:cubicBezTo>
                  <a:cubicBezTo>
                    <a:pt x="2698" y="39"/>
                    <a:pt x="2677" y="46"/>
                    <a:pt x="2664" y="59"/>
                  </a:cubicBezTo>
                  <a:cubicBezTo>
                    <a:pt x="2652" y="71"/>
                    <a:pt x="2640" y="92"/>
                    <a:pt x="2628" y="120"/>
                  </a:cubicBezTo>
                  <a:lnTo>
                    <a:pt x="2604" y="111"/>
                  </a:lnTo>
                  <a:lnTo>
                    <a:pt x="2643" y="0"/>
                  </a:lnTo>
                  <a:close/>
                  <a:moveTo>
                    <a:pt x="3261" y="13"/>
                  </a:moveTo>
                  <a:lnTo>
                    <a:pt x="3281" y="13"/>
                  </a:lnTo>
                  <a:lnTo>
                    <a:pt x="3310" y="129"/>
                  </a:lnTo>
                  <a:lnTo>
                    <a:pt x="3285" y="136"/>
                  </a:lnTo>
                  <a:cubicBezTo>
                    <a:pt x="3269" y="104"/>
                    <a:pt x="3249" y="80"/>
                    <a:pt x="3226" y="62"/>
                  </a:cubicBezTo>
                  <a:cubicBezTo>
                    <a:pt x="3202" y="45"/>
                    <a:pt x="3177" y="36"/>
                    <a:pt x="3149" y="36"/>
                  </a:cubicBezTo>
                  <a:cubicBezTo>
                    <a:pt x="3126" y="36"/>
                    <a:pt x="3107" y="42"/>
                    <a:pt x="3092" y="53"/>
                  </a:cubicBezTo>
                  <a:cubicBezTo>
                    <a:pt x="3076" y="64"/>
                    <a:pt x="3069" y="78"/>
                    <a:pt x="3069" y="94"/>
                  </a:cubicBezTo>
                  <a:cubicBezTo>
                    <a:pt x="3069" y="109"/>
                    <a:pt x="3075" y="122"/>
                    <a:pt x="3087" y="132"/>
                  </a:cubicBezTo>
                  <a:cubicBezTo>
                    <a:pt x="3100" y="142"/>
                    <a:pt x="3120" y="151"/>
                    <a:pt x="3147" y="159"/>
                  </a:cubicBezTo>
                  <a:lnTo>
                    <a:pt x="3217" y="180"/>
                  </a:lnTo>
                  <a:cubicBezTo>
                    <a:pt x="3253" y="190"/>
                    <a:pt x="3280" y="204"/>
                    <a:pt x="3297" y="221"/>
                  </a:cubicBezTo>
                  <a:cubicBezTo>
                    <a:pt x="3315" y="238"/>
                    <a:pt x="3323" y="259"/>
                    <a:pt x="3323" y="285"/>
                  </a:cubicBezTo>
                  <a:cubicBezTo>
                    <a:pt x="3323" y="315"/>
                    <a:pt x="3310" y="342"/>
                    <a:pt x="3283" y="364"/>
                  </a:cubicBezTo>
                  <a:cubicBezTo>
                    <a:pt x="3256" y="386"/>
                    <a:pt x="3222" y="397"/>
                    <a:pt x="3182" y="397"/>
                  </a:cubicBezTo>
                  <a:cubicBezTo>
                    <a:pt x="3159" y="397"/>
                    <a:pt x="3138" y="394"/>
                    <a:pt x="3121" y="387"/>
                  </a:cubicBezTo>
                  <a:cubicBezTo>
                    <a:pt x="3104" y="380"/>
                    <a:pt x="3087" y="369"/>
                    <a:pt x="3069" y="354"/>
                  </a:cubicBezTo>
                  <a:lnTo>
                    <a:pt x="3057" y="390"/>
                  </a:lnTo>
                  <a:lnTo>
                    <a:pt x="3038" y="390"/>
                  </a:lnTo>
                  <a:lnTo>
                    <a:pt x="3013" y="255"/>
                  </a:lnTo>
                  <a:lnTo>
                    <a:pt x="3038" y="250"/>
                  </a:lnTo>
                  <a:cubicBezTo>
                    <a:pt x="3052" y="287"/>
                    <a:pt x="3071" y="315"/>
                    <a:pt x="3098" y="336"/>
                  </a:cubicBezTo>
                  <a:cubicBezTo>
                    <a:pt x="3124" y="356"/>
                    <a:pt x="3152" y="367"/>
                    <a:pt x="3182" y="367"/>
                  </a:cubicBezTo>
                  <a:cubicBezTo>
                    <a:pt x="3206" y="367"/>
                    <a:pt x="3228" y="360"/>
                    <a:pt x="3247" y="346"/>
                  </a:cubicBezTo>
                  <a:cubicBezTo>
                    <a:pt x="3265" y="332"/>
                    <a:pt x="3275" y="316"/>
                    <a:pt x="3275" y="297"/>
                  </a:cubicBezTo>
                  <a:cubicBezTo>
                    <a:pt x="3275" y="279"/>
                    <a:pt x="3268" y="265"/>
                    <a:pt x="3255" y="255"/>
                  </a:cubicBezTo>
                  <a:cubicBezTo>
                    <a:pt x="3242" y="244"/>
                    <a:pt x="3222" y="235"/>
                    <a:pt x="3193" y="227"/>
                  </a:cubicBezTo>
                  <a:lnTo>
                    <a:pt x="3125" y="207"/>
                  </a:lnTo>
                  <a:cubicBezTo>
                    <a:pt x="3090" y="197"/>
                    <a:pt x="3064" y="184"/>
                    <a:pt x="3047" y="168"/>
                  </a:cubicBezTo>
                  <a:cubicBezTo>
                    <a:pt x="3030" y="151"/>
                    <a:pt x="3022" y="130"/>
                    <a:pt x="3022" y="106"/>
                  </a:cubicBezTo>
                  <a:cubicBezTo>
                    <a:pt x="3022" y="79"/>
                    <a:pt x="3034" y="56"/>
                    <a:pt x="3059" y="36"/>
                  </a:cubicBezTo>
                  <a:cubicBezTo>
                    <a:pt x="3084" y="16"/>
                    <a:pt x="3115" y="6"/>
                    <a:pt x="3153" y="6"/>
                  </a:cubicBezTo>
                  <a:cubicBezTo>
                    <a:pt x="3191" y="6"/>
                    <a:pt x="3224" y="17"/>
                    <a:pt x="3250" y="39"/>
                  </a:cubicBezTo>
                  <a:lnTo>
                    <a:pt x="3261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1" hangingPunct="1">
                <a:defRPr/>
              </a:pPr>
              <a:endParaRPr lang="zh-CN" altLang="en-US">
                <a:solidFill>
                  <a:srgbClr val="3D3D3D"/>
                </a:solidFill>
              </a:endParaRPr>
            </a:p>
          </p:txBody>
        </p:sp>
        <p:sp>
          <p:nvSpPr>
            <p:cNvPr id="215" name="矩形 214"/>
            <p:cNvSpPr/>
            <p:nvPr/>
          </p:nvSpPr>
          <p:spPr>
            <a:xfrm>
              <a:off x="5161631" y="318977"/>
              <a:ext cx="2430016" cy="446567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 eaLnBrk="1" hangingPunct="1">
                <a:defRPr/>
              </a:pPr>
              <a:endParaRPr lang="zh-CN" altLang="en-US" sz="2400">
                <a:solidFill>
                  <a:srgbClr val="005D7F"/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sp>
        <p:nvSpPr>
          <p:cNvPr id="216" name="矩形: 圆角 39"/>
          <p:cNvSpPr/>
          <p:nvPr/>
        </p:nvSpPr>
        <p:spPr bwMode="auto">
          <a:xfrm>
            <a:off x="995045" y="1874520"/>
            <a:ext cx="10211435" cy="3104515"/>
          </a:xfrm>
          <a:prstGeom prst="roundRect">
            <a:avLst>
              <a:gd name="adj" fmla="val 1901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defRPr/>
            </a:pPr>
            <a:endParaRPr lang="zh-CN" altLang="en-US">
              <a:solidFill>
                <a:srgbClr val="3D3D3D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127854" y="1988767"/>
            <a:ext cx="618168" cy="618165"/>
            <a:chOff x="5613944" y="2348233"/>
            <a:chExt cx="920788" cy="920788"/>
          </a:xfrm>
        </p:grpSpPr>
        <p:sp>
          <p:nvSpPr>
            <p:cNvPr id="61" name="椭圆 60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TextBox 20"/>
            <p:cNvSpPr txBox="1"/>
            <p:nvPr/>
          </p:nvSpPr>
          <p:spPr>
            <a:xfrm>
              <a:off x="5737668" y="2470132"/>
              <a:ext cx="673344" cy="61136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01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8489" y="4220792"/>
            <a:ext cx="618168" cy="618165"/>
            <a:chOff x="5613944" y="2348233"/>
            <a:chExt cx="920788" cy="920788"/>
          </a:xfrm>
        </p:grpSpPr>
        <p:sp>
          <p:nvSpPr>
            <p:cNvPr id="4" name="椭圆 3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TextBox 20"/>
            <p:cNvSpPr txBox="1"/>
            <p:nvPr/>
          </p:nvSpPr>
          <p:spPr>
            <a:xfrm>
              <a:off x="5741397" y="2470132"/>
              <a:ext cx="665885" cy="6110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04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29124" y="2765372"/>
            <a:ext cx="618168" cy="618165"/>
            <a:chOff x="5613944" y="2348233"/>
            <a:chExt cx="920788" cy="920788"/>
          </a:xfrm>
        </p:grpSpPr>
        <p:sp>
          <p:nvSpPr>
            <p:cNvPr id="7" name="椭圆 6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TextBox 20"/>
            <p:cNvSpPr txBox="1"/>
            <p:nvPr/>
          </p:nvSpPr>
          <p:spPr>
            <a:xfrm>
              <a:off x="5741397" y="2470132"/>
              <a:ext cx="665885" cy="6110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02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29759" y="3500702"/>
            <a:ext cx="618168" cy="618165"/>
            <a:chOff x="5613944" y="2348233"/>
            <a:chExt cx="920788" cy="920788"/>
          </a:xfrm>
        </p:grpSpPr>
        <p:sp>
          <p:nvSpPr>
            <p:cNvPr id="10" name="椭圆 9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TextBox 20"/>
            <p:cNvSpPr txBox="1"/>
            <p:nvPr/>
          </p:nvSpPr>
          <p:spPr>
            <a:xfrm>
              <a:off x="5741397" y="2470132"/>
              <a:ext cx="665885" cy="6110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03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0" name="圆角矩形 13"/>
          <p:cNvSpPr/>
          <p:nvPr/>
        </p:nvSpPr>
        <p:spPr>
          <a:xfrm>
            <a:off x="1775665" y="2021603"/>
            <a:ext cx="4680519" cy="55163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中国共产主义青年团简介</a:t>
            </a:r>
          </a:p>
        </p:txBody>
      </p:sp>
      <p:sp>
        <p:nvSpPr>
          <p:cNvPr id="71" name="圆角矩形 14"/>
          <p:cNvSpPr/>
          <p:nvPr/>
        </p:nvSpPr>
        <p:spPr>
          <a:xfrm>
            <a:off x="1775665" y="2798469"/>
            <a:ext cx="4680519" cy="55163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共青团成立的历史</a:t>
            </a:r>
          </a:p>
        </p:txBody>
      </p:sp>
      <p:sp>
        <p:nvSpPr>
          <p:cNvPr id="72" name="圆角矩形 15"/>
          <p:cNvSpPr/>
          <p:nvPr/>
        </p:nvSpPr>
        <p:spPr>
          <a:xfrm>
            <a:off x="1775666" y="3522303"/>
            <a:ext cx="4680519" cy="55163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中国共产主义青年团团徽、团旗及团歌</a:t>
            </a:r>
          </a:p>
        </p:txBody>
      </p:sp>
      <p:sp>
        <p:nvSpPr>
          <p:cNvPr id="77" name="圆角矩形 20"/>
          <p:cNvSpPr/>
          <p:nvPr/>
        </p:nvSpPr>
        <p:spPr>
          <a:xfrm>
            <a:off x="1775666" y="4246514"/>
            <a:ext cx="4680519" cy="55163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团员必须履行的义务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672674" y="2021787"/>
            <a:ext cx="618168" cy="618165"/>
            <a:chOff x="5613944" y="2348233"/>
            <a:chExt cx="920788" cy="920788"/>
          </a:xfrm>
        </p:grpSpPr>
        <p:sp>
          <p:nvSpPr>
            <p:cNvPr id="13" name="椭圆 12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TextBox 20"/>
            <p:cNvSpPr txBox="1"/>
            <p:nvPr/>
          </p:nvSpPr>
          <p:spPr>
            <a:xfrm>
              <a:off x="5741397" y="2470132"/>
              <a:ext cx="665885" cy="6110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05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72674" y="2743782"/>
            <a:ext cx="618168" cy="618165"/>
            <a:chOff x="5613944" y="2348233"/>
            <a:chExt cx="920788" cy="920788"/>
          </a:xfrm>
        </p:grpSpPr>
        <p:sp>
          <p:nvSpPr>
            <p:cNvPr id="16" name="椭圆 15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5741397" y="2470132"/>
              <a:ext cx="665885" cy="6110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06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73309" y="3465777"/>
            <a:ext cx="618168" cy="618165"/>
            <a:chOff x="5613944" y="2348233"/>
            <a:chExt cx="920788" cy="920788"/>
          </a:xfrm>
        </p:grpSpPr>
        <p:sp>
          <p:nvSpPr>
            <p:cNvPr id="19" name="椭圆 18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741397" y="2470132"/>
              <a:ext cx="665885" cy="6110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07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73944" y="4187772"/>
            <a:ext cx="618168" cy="618165"/>
            <a:chOff x="5613944" y="2348233"/>
            <a:chExt cx="920788" cy="920788"/>
          </a:xfrm>
        </p:grpSpPr>
        <p:sp>
          <p:nvSpPr>
            <p:cNvPr id="22" name="椭圆 21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TextBox 20"/>
            <p:cNvSpPr txBox="1"/>
            <p:nvPr/>
          </p:nvSpPr>
          <p:spPr>
            <a:xfrm>
              <a:off x="5741397" y="2470132"/>
              <a:ext cx="665885" cy="6110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08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4" name="圆角矩形 13"/>
          <p:cNvSpPr/>
          <p:nvPr/>
        </p:nvSpPr>
        <p:spPr>
          <a:xfrm>
            <a:off x="7320280" y="2054860"/>
            <a:ext cx="3692525" cy="5518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团员的基本权利</a:t>
            </a:r>
          </a:p>
        </p:txBody>
      </p:sp>
      <p:sp>
        <p:nvSpPr>
          <p:cNvPr id="25" name="圆角矩形 14"/>
          <p:cNvSpPr/>
          <p:nvPr/>
        </p:nvSpPr>
        <p:spPr>
          <a:xfrm>
            <a:off x="7320280" y="2780665"/>
            <a:ext cx="3691890" cy="5518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新团员入团程序</a:t>
            </a:r>
          </a:p>
        </p:txBody>
      </p:sp>
      <p:sp>
        <p:nvSpPr>
          <p:cNvPr id="26" name="圆角矩形 15"/>
          <p:cNvSpPr/>
          <p:nvPr/>
        </p:nvSpPr>
        <p:spPr>
          <a:xfrm>
            <a:off x="7320280" y="3506470"/>
            <a:ext cx="3691890" cy="5518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共青团入团誓词</a:t>
            </a:r>
          </a:p>
        </p:txBody>
      </p:sp>
      <p:sp>
        <p:nvSpPr>
          <p:cNvPr id="27" name="圆角矩形 20"/>
          <p:cNvSpPr/>
          <p:nvPr/>
        </p:nvSpPr>
        <p:spPr>
          <a:xfrm>
            <a:off x="7320280" y="4257675"/>
            <a:ext cx="3693160" cy="5518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我们的历史使命  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3.7037E-06 L -0.10455 -3.7037E-06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9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9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2.59259E-06 L -0.10455 -2.59259E-06" pathEditMode="relative" rAng="0" ptsTypes="AA">
                                      <p:cBhvr>
                                        <p:cTn id="73" dur="9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9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9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9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2.96296E-06 L -0.10455 2.96296E-06" pathEditMode="relative" rAng="0" ptsTypes="AA">
                                      <p:cBhvr>
                                        <p:cTn id="84" dur="9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9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9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9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4.44444E-06 L -0.10455 -4.44444E-06" pathEditMode="relative" rAng="0" ptsTypes="AA">
                                      <p:cBhvr>
                                        <p:cTn id="95" dur="9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3.7037E-06 L -0.10455 -3.7037E-06" pathEditMode="relative" rAng="0" ptsTypes="AA">
                                      <p:cBhvr>
                                        <p:cTn id="138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2.59259E-06 L -0.10455 -2.59259E-06" pathEditMode="relative" rAng="0" ptsTypes="AA">
                                      <p:cBhvr>
                                        <p:cTn id="149" dur="9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2.96296E-06 L -0.10455 2.96296E-06" pathEditMode="relative" rAng="0" ptsTypes="AA">
                                      <p:cBhvr>
                                        <p:cTn id="160" dur="9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4.44444E-06 L -0.10455 -4.44444E-06" pathEditMode="relative" rAng="0" ptsTypes="AA">
                                      <p:cBhvr>
                                        <p:cTn id="171" dur="9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7" grpId="0" animBg="1"/>
      <p:bldP spid="77" grpId="1" animBg="1"/>
      <p:bldP spid="77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67377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团员的基本权利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687951" y="2276872"/>
            <a:ext cx="3190843" cy="3535563"/>
            <a:chOff x="4669152" y="2204864"/>
            <a:chExt cx="2853697" cy="3161994"/>
          </a:xfrm>
        </p:grpSpPr>
        <p:sp>
          <p:nvSpPr>
            <p:cNvPr id="5" name="矩形: 剪去单角 444"/>
            <p:cNvSpPr/>
            <p:nvPr/>
          </p:nvSpPr>
          <p:spPr>
            <a:xfrm>
              <a:off x="4669152" y="2204864"/>
              <a:ext cx="2853695" cy="3161994"/>
            </a:xfrm>
            <a:prstGeom prst="snip1Rect">
              <a:avLst>
                <a:gd name="adj" fmla="val 29383"/>
              </a:avLst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669153" y="5243677"/>
              <a:ext cx="2853695" cy="12318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7" name="任意多边形: 形状 445"/>
            <p:cNvSpPr/>
            <p:nvPr/>
          </p:nvSpPr>
          <p:spPr bwMode="auto">
            <a:xfrm>
              <a:off x="6802874" y="2204864"/>
              <a:ext cx="719975" cy="71997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vert="horz" wrap="square" lIns="162560" tIns="81280" rIns="162560" bIns="81280" anchor="t" anchorCtr="0" compatLnSpc="1">
              <a:normAutofit/>
            </a:bodyPr>
            <a:lstStyle/>
            <a:p>
              <a:pPr lvl="0" algn="r"/>
              <a:r>
                <a:rPr lang="en-US" altLang="zh-CN" sz="2665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6812" y="2276872"/>
            <a:ext cx="3190843" cy="3535563"/>
            <a:chOff x="247577" y="3140968"/>
            <a:chExt cx="2501994" cy="2772295"/>
          </a:xfrm>
        </p:grpSpPr>
        <p:sp>
          <p:nvSpPr>
            <p:cNvPr id="9" name="矩形: 剪去单角 437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1" name="任意多边形: 形状 438"/>
            <p:cNvSpPr/>
            <p:nvPr/>
          </p:nvSpPr>
          <p:spPr bwMode="auto">
            <a:xfrm>
              <a:off x="2118329" y="3140968"/>
              <a:ext cx="631242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vert="horz" wrap="square" lIns="162560" tIns="81280" rIns="162560" bIns="81280" anchor="t" anchorCtr="0" compatLnSpc="1">
              <a:normAutofit/>
            </a:bodyPr>
            <a:lstStyle/>
            <a:p>
              <a:pPr lvl="0" algn="r"/>
              <a:r>
                <a:rPr lang="en-US" altLang="ko-KR" sz="2665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89088" y="2276872"/>
            <a:ext cx="3190843" cy="3535563"/>
            <a:chOff x="247577" y="3140968"/>
            <a:chExt cx="2501994" cy="2772295"/>
          </a:xfrm>
        </p:grpSpPr>
        <p:sp>
          <p:nvSpPr>
            <p:cNvPr id="13" name="矩形: 剪去单角 455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5" name="任意多边形: 形状 456"/>
            <p:cNvSpPr/>
            <p:nvPr/>
          </p:nvSpPr>
          <p:spPr bwMode="auto">
            <a:xfrm>
              <a:off x="2118329" y="3140968"/>
              <a:ext cx="631242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vert="horz" wrap="square" lIns="162560" tIns="81280" rIns="162560" bIns="81280" anchor="t" anchorCtr="0" compatLnSpc="1">
              <a:normAutofit/>
            </a:bodyPr>
            <a:lstStyle/>
            <a:p>
              <a:pPr lvl="0" algn="r"/>
              <a:r>
                <a:rPr lang="en-US" altLang="ko-KR" sz="2665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94908" y="3158174"/>
            <a:ext cx="2869941" cy="18846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对团的决议如有不同意见，在坚决执行的前提下，可以保留，并且可以向团的上级组织提出；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14296" y="3140968"/>
            <a:ext cx="2937888" cy="18846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参加团组织讨论对自己处分的会议，并且可以申辩，其他团员可以为其作证和辩护；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832304" y="3163757"/>
            <a:ext cx="2937888" cy="17054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在向团的任何一级组织直至中央委员会提出请求、申诉和控告，并要求有关组织给予负责的答复。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6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27990"/>
            <a:chOff x="1327732" y="4067103"/>
            <a:chExt cx="2460497" cy="427990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27990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第五部分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951230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新团员入团程序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834002"/>
            <a:ext cx="5610225" cy="60198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67375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新团员入团程序</a:t>
            </a:r>
          </a:p>
        </p:txBody>
      </p:sp>
      <p:grpSp>
        <p:nvGrpSpPr>
          <p:cNvPr id="4" name="Group 28"/>
          <p:cNvGrpSpPr/>
          <p:nvPr/>
        </p:nvGrpSpPr>
        <p:grpSpPr>
          <a:xfrm>
            <a:off x="1046055" y="2636912"/>
            <a:ext cx="4928709" cy="652553"/>
            <a:chOff x="816" y="2304"/>
            <a:chExt cx="1440" cy="448"/>
          </a:xfrm>
        </p:grpSpPr>
        <p:sp>
          <p:nvSpPr>
            <p:cNvPr id="5" name="Freeform: Shape 29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1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30"/>
            <p:cNvSpPr/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>
              <a:gsLst>
                <a:gs pos="0">
                  <a:srgbClr val="FF3302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提出申请</a:t>
              </a:r>
              <a:endParaRPr 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1046055" y="3406106"/>
            <a:ext cx="4928709" cy="652553"/>
            <a:chOff x="816" y="2304"/>
            <a:chExt cx="1440" cy="448"/>
          </a:xfrm>
        </p:grpSpPr>
        <p:sp>
          <p:nvSpPr>
            <p:cNvPr id="8" name="Freeform: Shape 29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1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30"/>
            <p:cNvSpPr/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>
              <a:gsLst>
                <a:gs pos="0">
                  <a:srgbClr val="FF3302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确定积极分子</a:t>
              </a:r>
              <a:endParaRPr 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28"/>
          <p:cNvGrpSpPr/>
          <p:nvPr/>
        </p:nvGrpSpPr>
        <p:grpSpPr>
          <a:xfrm>
            <a:off x="1046055" y="4186802"/>
            <a:ext cx="4928709" cy="652553"/>
            <a:chOff x="816" y="2304"/>
            <a:chExt cx="1440" cy="448"/>
          </a:xfrm>
        </p:grpSpPr>
        <p:sp>
          <p:nvSpPr>
            <p:cNvPr id="11" name="Freeform: Shape 29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1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30"/>
            <p:cNvSpPr/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>
              <a:gsLst>
                <a:gs pos="0">
                  <a:srgbClr val="FF3302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团员讨论发言，举手表决</a:t>
              </a:r>
              <a:endParaRPr 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28"/>
          <p:cNvGrpSpPr/>
          <p:nvPr/>
        </p:nvGrpSpPr>
        <p:grpSpPr>
          <a:xfrm>
            <a:off x="1046055" y="4955994"/>
            <a:ext cx="4928709" cy="652553"/>
            <a:chOff x="816" y="2304"/>
            <a:chExt cx="1440" cy="448"/>
          </a:xfrm>
        </p:grpSpPr>
        <p:sp>
          <p:nvSpPr>
            <p:cNvPr id="14" name="Freeform: Shape 29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1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30"/>
            <p:cNvSpPr/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>
              <a:gsLst>
                <a:gs pos="0">
                  <a:srgbClr val="FF3302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组织新团员入团宣誓</a:t>
              </a:r>
              <a:endParaRPr 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" y="2638425"/>
            <a:ext cx="8972550" cy="42195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67375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新团员入团程序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89316" y="2158460"/>
            <a:ext cx="7198070" cy="25410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经考察，对已附合人团条件的学生，由团委下发</a:t>
            </a:r>
            <a:r>
              <a:rPr lang="en-US" altLang="zh-CN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《</a:t>
            </a:r>
            <a:r>
              <a:rPr lang="zh-CN" altLang="en-US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入团志愿书），由入团介绍人（即团内联系人）辅导进行填写。</a:t>
            </a:r>
          </a:p>
          <a:p>
            <a:pPr lvl="0">
              <a:lnSpc>
                <a:spcPct val="150000"/>
              </a:lnSpc>
            </a:pPr>
            <a:r>
              <a:rPr lang="zh-CN" altLang="en-US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各支部召开接收新团员审批大会经表决通过报校团委审批。支部大会的程序是，本人宣读</a:t>
            </a:r>
            <a:r>
              <a:rPr lang="en-US" altLang="zh-CN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《</a:t>
            </a:r>
            <a:r>
              <a:rPr lang="zh-CN" altLang="en-US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志愿书</a:t>
            </a:r>
            <a:r>
              <a:rPr lang="en-US" altLang="zh-CN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》</a:t>
            </a:r>
            <a:r>
              <a:rPr lang="zh-CN" altLang="en-US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，介绍人详细介绍情况，支委会报告对申请入团学生的审核意见；团员讨论发言，举手表决；宣布支部大会决议；申请人表态。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67375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新团员入团程序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106" y="1177844"/>
            <a:ext cx="5613894" cy="574543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72868" y="2211088"/>
            <a:ext cx="5613894" cy="42043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团支部书记召开支部内团员代表会议（</a:t>
            </a:r>
            <a:r>
              <a:rPr lang="en-US" altLang="zh-CN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10</a:t>
            </a:r>
            <a:r>
              <a:rPr lang="zh-CN" altLang="en-US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人以上选</a:t>
            </a:r>
            <a:r>
              <a:rPr lang="en-US" altLang="zh-CN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10</a:t>
            </a:r>
            <a:r>
              <a:rPr lang="zh-CN" altLang="en-US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人，不满</a:t>
            </a:r>
            <a:r>
              <a:rPr lang="en-US" altLang="zh-CN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10</a:t>
            </a:r>
            <a:r>
              <a:rPr lang="zh-CN" altLang="en-US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人全部参加），对所有提出申请的同学逐一讨论其优缺点，重点看整体情况，确定发展对象。列为发展对象的同学，由支部指定两名团员作为其团内联系人，经常了解情况，加强个别教育。对暂时不能列为发展对象的作为积极分子，支部安排团员与之结成“一对一”帮教。同时团支部把会议情况以书面形式上报团委。（报告内容包括会议时间，地点，参加对象，讨论内容及结果）。</a:t>
            </a:r>
          </a:p>
          <a:p>
            <a:pPr lvl="0" algn="ctr">
              <a:lnSpc>
                <a:spcPct val="150000"/>
              </a:lnSpc>
            </a:pPr>
            <a:endParaRPr lang="zh-CN" altLang="en-US" b="1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89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7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27990"/>
            <a:chOff x="1327732" y="4067103"/>
            <a:chExt cx="2460497" cy="427990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27990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第七部分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951230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共青团入团誓词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67375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共青团入团誓词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171359" y="2550458"/>
            <a:ext cx="2457843" cy="2457843"/>
            <a:chOff x="3433282" y="1462739"/>
            <a:chExt cx="1443518" cy="1443518"/>
          </a:xfrm>
        </p:grpSpPr>
        <p:grpSp>
          <p:nvGrpSpPr>
            <p:cNvPr id="7" name="组合 6"/>
            <p:cNvGrpSpPr/>
            <p:nvPr/>
          </p:nvGrpSpPr>
          <p:grpSpPr>
            <a:xfrm>
              <a:off x="3433282" y="1462739"/>
              <a:ext cx="1443518" cy="1443518"/>
              <a:chOff x="2681608" y="1294395"/>
              <a:chExt cx="1506218" cy="150621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2681608" y="1294395"/>
                <a:ext cx="1506218" cy="150621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Freeform 5"/>
              <p:cNvSpPr/>
              <p:nvPr/>
            </p:nvSpPr>
            <p:spPr bwMode="auto">
              <a:xfrm flipV="1">
                <a:off x="2777383" y="1390167"/>
                <a:ext cx="1314666" cy="1314675"/>
              </a:xfrm>
              <a:prstGeom prst="ellipse">
                <a:avLst/>
              </a:prstGeom>
              <a:gradFill>
                <a:gsLst>
                  <a:gs pos="0">
                    <a:srgbClr val="FF3302"/>
                  </a:gs>
                  <a:gs pos="100000">
                    <a:srgbClr val="CB0800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 bwMode="auto">
              <a:xfrm flipV="1">
                <a:off x="2688967" y="1301750"/>
                <a:ext cx="1326030" cy="1238236"/>
              </a:xfrm>
              <a:custGeom>
                <a:avLst/>
                <a:gdLst>
                  <a:gd name="connsiteX0" fmla="*/ 745749 w 1326030"/>
                  <a:gd name="connsiteY0" fmla="*/ 1238236 h 1238236"/>
                  <a:gd name="connsiteX1" fmla="*/ 1273073 w 1326030"/>
                  <a:gd name="connsiteY1" fmla="*/ 1019809 h 1238236"/>
                  <a:gd name="connsiteX2" fmla="*/ 1326030 w 1326030"/>
                  <a:gd name="connsiteY2" fmla="*/ 955624 h 1238236"/>
                  <a:gd name="connsiteX3" fmla="*/ 1245552 w 1326030"/>
                  <a:gd name="connsiteY3" fmla="*/ 967907 h 1238236"/>
                  <a:gd name="connsiteX4" fmla="*/ 1147542 w 1326030"/>
                  <a:gd name="connsiteY4" fmla="*/ 972856 h 1238236"/>
                  <a:gd name="connsiteX5" fmla="*/ 188953 w 1326030"/>
                  <a:gd name="connsiteY5" fmla="*/ 14259 h 1238236"/>
                  <a:gd name="connsiteX6" fmla="*/ 189673 w 1326030"/>
                  <a:gd name="connsiteY6" fmla="*/ 0 h 1238236"/>
                  <a:gd name="connsiteX7" fmla="*/ 127362 w 1326030"/>
                  <a:gd name="connsiteY7" fmla="*/ 75522 h 1238236"/>
                  <a:gd name="connsiteX8" fmla="*/ 0 w 1326030"/>
                  <a:gd name="connsiteY8" fmla="*/ 492481 h 1238236"/>
                  <a:gd name="connsiteX9" fmla="*/ 745749 w 1326030"/>
                  <a:gd name="connsiteY9" fmla="*/ 1238236 h 123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6030" h="1238236">
                    <a:moveTo>
                      <a:pt x="745749" y="1238236"/>
                    </a:moveTo>
                    <a:cubicBezTo>
                      <a:pt x="951682" y="1238236"/>
                      <a:pt x="1138119" y="1154765"/>
                      <a:pt x="1273073" y="1019809"/>
                    </a:cubicBezTo>
                    <a:lnTo>
                      <a:pt x="1326030" y="955624"/>
                    </a:lnTo>
                    <a:lnTo>
                      <a:pt x="1245552" y="967907"/>
                    </a:lnTo>
                    <a:cubicBezTo>
                      <a:pt x="1213327" y="971180"/>
                      <a:pt x="1180631" y="972856"/>
                      <a:pt x="1147542" y="972856"/>
                    </a:cubicBezTo>
                    <a:cubicBezTo>
                      <a:pt x="618128" y="972856"/>
                      <a:pt x="188953" y="543678"/>
                      <a:pt x="188953" y="14259"/>
                    </a:cubicBezTo>
                    <a:lnTo>
                      <a:pt x="189673" y="0"/>
                    </a:lnTo>
                    <a:lnTo>
                      <a:pt x="127362" y="75522"/>
                    </a:lnTo>
                    <a:cubicBezTo>
                      <a:pt x="46952" y="194546"/>
                      <a:pt x="0" y="338030"/>
                      <a:pt x="0" y="492481"/>
                    </a:cubicBezTo>
                    <a:cubicBezTo>
                      <a:pt x="0" y="904350"/>
                      <a:pt x="333883" y="1238236"/>
                      <a:pt x="745749" y="1238236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FFFFF">
                      <a:alpha val="0"/>
                    </a:srgbClr>
                  </a:gs>
                  <a:gs pos="95000">
                    <a:srgbClr val="FFFFFF">
                      <a:alpha val="90000"/>
                    </a:srgbClr>
                  </a:gs>
                </a:gsLst>
                <a:lin ang="8100000" scaled="1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TextBox 14"/>
            <p:cNvSpPr txBox="1"/>
            <p:nvPr/>
          </p:nvSpPr>
          <p:spPr>
            <a:xfrm>
              <a:off x="3547853" y="1724970"/>
              <a:ext cx="1170365" cy="92187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4800" b="1" kern="0">
                  <a:solidFill>
                    <a:schemeClr val="bg1"/>
                  </a:solidFill>
                  <a:cs typeface="+mn-ea"/>
                  <a:sym typeface="+mn-lt"/>
                </a:rPr>
                <a:t>入团</a:t>
              </a:r>
              <a:endParaRPr lang="en-US" altLang="zh-CN" sz="4800" b="1" ker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algn="ctr" defTabSz="914400">
                <a:defRPr/>
              </a:pPr>
              <a:r>
                <a:rPr lang="zh-CN" altLang="en-US" sz="4800" b="1" kern="0">
                  <a:solidFill>
                    <a:schemeClr val="bg1"/>
                  </a:solidFill>
                  <a:cs typeface="+mn-ea"/>
                  <a:sym typeface="+mn-lt"/>
                </a:rPr>
                <a:t>誓词</a:t>
              </a:r>
              <a:endParaRPr kumimoji="0" lang="zh-CN" altLang="en-US" sz="4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37209" y="2127293"/>
            <a:ext cx="6436809" cy="2314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cs typeface="+mn-ea"/>
                <a:sym typeface="+mn-lt"/>
              </a:rPr>
              <a:t>我自愿加入中国共产主义青年团，坚决拥护中国共产党的领导，遵守团的章程，执行团的决议，履行团员义务，严守团的纪律，勤奋学习，积极工作，吃苦在前，享受在后，为共产主义事业而奋斗。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8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27990"/>
            <a:chOff x="1327732" y="4067103"/>
            <a:chExt cx="2460497" cy="427990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27990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第八部分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951230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我们的历史使命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67376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我们的历史使命</a:t>
            </a:r>
          </a:p>
        </p:txBody>
      </p:sp>
      <p:grpSp>
        <p:nvGrpSpPr>
          <p:cNvPr id="16" name="Group 1"/>
          <p:cNvGrpSpPr/>
          <p:nvPr/>
        </p:nvGrpSpPr>
        <p:grpSpPr>
          <a:xfrm>
            <a:off x="4439816" y="2204864"/>
            <a:ext cx="7078925" cy="3701629"/>
            <a:chOff x="623888" y="1690580"/>
            <a:chExt cx="5261535" cy="4181225"/>
          </a:xfrm>
        </p:grpSpPr>
        <p:sp>
          <p:nvSpPr>
            <p:cNvPr id="17" name="Rectangle: Rounded Corners 2"/>
            <p:cNvSpPr/>
            <p:nvPr/>
          </p:nvSpPr>
          <p:spPr>
            <a:xfrm>
              <a:off x="682670" y="1763714"/>
              <a:ext cx="5202753" cy="4108091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Rectangle: Rounded Corners 3"/>
            <p:cNvSpPr/>
            <p:nvPr/>
          </p:nvSpPr>
          <p:spPr>
            <a:xfrm>
              <a:off x="623888" y="1690580"/>
              <a:ext cx="5202754" cy="400928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760875" y="2538395"/>
            <a:ext cx="6436809" cy="3034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cs typeface="+mn-ea"/>
                <a:sym typeface="+mn-lt"/>
              </a:rPr>
              <a:t>坚定不移地贯彻党在社会主义初级阶段的基本路线，团结带领广大青年，以经济建设为中心，坚持四项基本原则，坚持改革开放，自力更生，艰苦创业，促进生产力发展和社会进步，在建设有中国特色社会主义的伟大实践中，造就有理想、有道德、有文化、有纪律的接班人，努力为党输送新鲜血液，为国家培养青年建设人才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5" y="2204864"/>
            <a:ext cx="5020312" cy="471841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67376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我们的历史使命</a:t>
            </a:r>
          </a:p>
        </p:txBody>
      </p:sp>
      <p:grpSp>
        <p:nvGrpSpPr>
          <p:cNvPr id="16" name="Group 1"/>
          <p:cNvGrpSpPr/>
          <p:nvPr/>
        </p:nvGrpSpPr>
        <p:grpSpPr>
          <a:xfrm>
            <a:off x="4439816" y="2204864"/>
            <a:ext cx="7078925" cy="3701629"/>
            <a:chOff x="623888" y="1690580"/>
            <a:chExt cx="5261535" cy="4181225"/>
          </a:xfrm>
        </p:grpSpPr>
        <p:sp>
          <p:nvSpPr>
            <p:cNvPr id="17" name="Rectangle: Rounded Corners 2"/>
            <p:cNvSpPr/>
            <p:nvPr/>
          </p:nvSpPr>
          <p:spPr>
            <a:xfrm>
              <a:off x="682670" y="1763714"/>
              <a:ext cx="5202753" cy="4108091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Rectangle: Rounded Corners 3"/>
            <p:cNvSpPr/>
            <p:nvPr/>
          </p:nvSpPr>
          <p:spPr>
            <a:xfrm>
              <a:off x="623888" y="1690580"/>
              <a:ext cx="5202754" cy="400928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760875" y="2538395"/>
            <a:ext cx="6436809" cy="3034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/>
            <a:r>
              <a:rPr lang="zh-CN" altLang="en-US" sz="2400" ker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一愿大家“惜时”</a:t>
            </a:r>
          </a:p>
          <a:p>
            <a:pPr defTabSz="1219200"/>
            <a:r>
              <a:rPr lang="zh-CN" altLang="en-US" sz="2400" ker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二愿大家“自强”。</a:t>
            </a:r>
          </a:p>
          <a:p>
            <a:pPr defTabSz="1219200"/>
            <a:r>
              <a:rPr lang="zh-CN" altLang="en-US" sz="2400" ker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三愿大家“养德”</a:t>
            </a:r>
            <a:endParaRPr lang="en-US" altLang="zh-CN" sz="2400" kern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8900000" scaled="1"/>
              </a:gradFill>
              <a:cs typeface="+mn-ea"/>
              <a:sym typeface="+mn-lt"/>
            </a:endParaRPr>
          </a:p>
          <a:p>
            <a:pPr defTabSz="1219200"/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年轻就是优势，年轻就是财富。如果说人生也有四季，那么就让我祝愿所有的年轻朋友生命灿烂、四季如春。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72" y="1781340"/>
            <a:ext cx="4713362" cy="511207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1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30839"/>
            <a:chOff x="1327732" y="4067103"/>
            <a:chExt cx="2460497" cy="430839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30839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第一部分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951230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中国共产主义青年团简介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5" y="314325"/>
            <a:ext cx="7324725" cy="6543675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-867135"/>
            <a:ext cx="10515600" cy="3096344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zh-CN" sz="8000">
                <a:latin typeface="+mn-lt"/>
                <a:ea typeface="+mn-ea"/>
                <a:cs typeface="+mn-ea"/>
                <a:sym typeface="+mn-lt"/>
              </a:rPr>
              <a:t>   </a:t>
            </a:r>
            <a:endParaRPr lang="zh-CN" altLang="en-US" sz="3200" b="1" kern="300"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46639" y="467961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中国共产主义青年团简介</a:t>
            </a:r>
            <a:endParaRPr lang="zh-CN" altLang="en-US" sz="3200">
              <a:cs typeface="+mn-ea"/>
              <a:sym typeface="+mn-lt"/>
            </a:endParaRPr>
          </a:p>
        </p:txBody>
      </p:sp>
      <p:grpSp>
        <p:nvGrpSpPr>
          <p:cNvPr id="11" name="Group 1"/>
          <p:cNvGrpSpPr/>
          <p:nvPr/>
        </p:nvGrpSpPr>
        <p:grpSpPr>
          <a:xfrm>
            <a:off x="695400" y="2562817"/>
            <a:ext cx="7078925" cy="2673564"/>
            <a:chOff x="623888" y="1690580"/>
            <a:chExt cx="5261535" cy="4181225"/>
          </a:xfrm>
        </p:grpSpPr>
        <p:sp>
          <p:nvSpPr>
            <p:cNvPr id="12" name="Rectangle: Rounded Corners 2"/>
            <p:cNvSpPr/>
            <p:nvPr/>
          </p:nvSpPr>
          <p:spPr>
            <a:xfrm>
              <a:off x="682670" y="1763714"/>
              <a:ext cx="5202753" cy="4108091"/>
            </a:xfrm>
            <a:prstGeom prst="roundRect">
              <a:avLst/>
            </a:prstGeom>
            <a:solidFill>
              <a:srgbClr val="FF000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: Rounded Corners 3"/>
            <p:cNvSpPr/>
            <p:nvPr/>
          </p:nvSpPr>
          <p:spPr>
            <a:xfrm>
              <a:off x="623888" y="1690580"/>
              <a:ext cx="5202754" cy="400928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96909" y="2587502"/>
            <a:ext cx="6999839" cy="2314489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dirty="0">
                <a:cs typeface="+mn-ea"/>
                <a:sym typeface="+mn-lt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altLang="zh-CN" dirty="0">
                <a:cs typeface="+mn-ea"/>
                <a:sym typeface="+mn-lt"/>
              </a:rPr>
              <a:t>   </a:t>
            </a:r>
            <a:r>
              <a:rPr lang="zh-CN" altLang="en-US" dirty="0">
                <a:cs typeface="+mn-ea"/>
                <a:sym typeface="+mn-lt"/>
              </a:rPr>
              <a:t>中国共产主义青年团（简称共青团）是中国共产党领导的先进青年的群众组织，是广大青年在实践中学习共产主义的学校，是中国共产党的助手和后备军。</a:t>
            </a:r>
          </a:p>
        </p:txBody>
      </p:sp>
      <p:sp>
        <p:nvSpPr>
          <p:cNvPr id="4" name="矩形 3"/>
          <p:cNvSpPr/>
          <p:nvPr/>
        </p:nvSpPr>
        <p:spPr>
          <a:xfrm>
            <a:off x="983432" y="2044543"/>
            <a:ext cx="3469218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zh-CN" altLang="en-US" b="1" kern="0">
                <a:solidFill>
                  <a:schemeClr val="bg1"/>
                </a:solidFill>
                <a:cs typeface="+mn-ea"/>
                <a:sym typeface="+mn-lt"/>
              </a:rPr>
              <a:t> 中国共产主义青年团简称共青团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5440" y="548680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FFFFFF"/>
                </a:solidFill>
              </a:rPr>
              <a:t>https://www.PPT818.com/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2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27990"/>
            <a:chOff x="1327732" y="4067103"/>
            <a:chExt cx="2460497" cy="427990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27990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第二部分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951230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共青团成立的历史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315705" y="472282"/>
            <a:ext cx="3560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 </a:t>
            </a: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共青团成立的历史</a:t>
            </a:r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7" name="Rectangle: Rounded Corners 3"/>
          <p:cNvSpPr/>
          <p:nvPr/>
        </p:nvSpPr>
        <p:spPr>
          <a:xfrm>
            <a:off x="551384" y="2527683"/>
            <a:ext cx="8424936" cy="3565613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1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96909" y="2587502"/>
            <a:ext cx="7919371" cy="2314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cs typeface="+mn-ea"/>
                <a:sym typeface="+mn-lt"/>
              </a:rPr>
              <a:t>中国共产党首先在上海组织了社会主义青年团。在此前后，全国各地在准备建党的同时组织了社会主义青年团。在党的直接领导下，中国社会主义青年团在广州召开第一次全国代表大会，成立全国统一的组织。在团的第三次全国代表大会上，决定将中国社会主义青年团改名为中国共产主义青年团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055440" y="1663587"/>
            <a:ext cx="3982180" cy="64633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3600" b="1" kern="3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3600" b="1" kern="300">
                <a:solidFill>
                  <a:schemeClr val="bg1"/>
                </a:solidFill>
                <a:cs typeface="+mn-ea"/>
                <a:sym typeface="+mn-lt"/>
              </a:rPr>
              <a:t>共青团成立的历史</a:t>
            </a:r>
            <a:endParaRPr lang="zh-CN" altLang="en-US" sz="36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10073" y="2132856"/>
            <a:ext cx="3607822" cy="45184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351709" y="463748"/>
            <a:ext cx="3560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 </a:t>
            </a: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共青团成立的历史</a:t>
            </a:r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7" name="Rectangle: Rounded Corners 3"/>
          <p:cNvSpPr/>
          <p:nvPr/>
        </p:nvSpPr>
        <p:spPr>
          <a:xfrm>
            <a:off x="551384" y="2527683"/>
            <a:ext cx="8424936" cy="3565613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1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96909" y="2587502"/>
            <a:ext cx="7919371" cy="2314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1935</a:t>
            </a:r>
            <a:r>
              <a:rPr lang="zh-CN" altLang="en-US" sz="2400" dirty="0">
                <a:cs typeface="+mn-ea"/>
                <a:sym typeface="+mn-lt"/>
              </a:rPr>
              <a:t>年</a:t>
            </a:r>
            <a:r>
              <a:rPr lang="en-US" altLang="zh-CN" sz="2400" dirty="0">
                <a:cs typeface="+mn-ea"/>
                <a:sym typeface="+mn-lt"/>
              </a:rPr>
              <a:t>11</a:t>
            </a:r>
            <a:r>
              <a:rPr lang="zh-CN" altLang="en-US" sz="2400" dirty="0">
                <a:cs typeface="+mn-ea"/>
                <a:sym typeface="+mn-lt"/>
              </a:rPr>
              <a:t>月，为团结一切抗日青年，反对日本帝国主义的侵略，党决定将共青团组织改造成为民族解放性质的抗日救国的青年团体。抗日战争胜利后，为适应新形势和新任务的需要，党中央在</a:t>
            </a:r>
            <a:r>
              <a:rPr lang="en-US" altLang="zh-CN" sz="2400" dirty="0">
                <a:cs typeface="+mn-ea"/>
                <a:sym typeface="+mn-lt"/>
              </a:rPr>
              <a:t>1946</a:t>
            </a:r>
            <a:r>
              <a:rPr lang="zh-CN" altLang="en-US" sz="2400" dirty="0">
                <a:cs typeface="+mn-ea"/>
                <a:sym typeface="+mn-lt"/>
              </a:rPr>
              <a:t>年</a:t>
            </a:r>
            <a:r>
              <a:rPr lang="en-US" altLang="zh-CN" sz="2400" dirty="0">
                <a:cs typeface="+mn-ea"/>
                <a:sym typeface="+mn-lt"/>
              </a:rPr>
              <a:t>10</a:t>
            </a:r>
            <a:r>
              <a:rPr lang="zh-CN" altLang="en-US" sz="2400" dirty="0">
                <a:cs typeface="+mn-ea"/>
                <a:sym typeface="+mn-lt"/>
              </a:rPr>
              <a:t>月提议建立民主青年团。</a:t>
            </a:r>
            <a:r>
              <a:rPr lang="en-US" altLang="zh-CN" sz="2400" dirty="0">
                <a:cs typeface="+mn-ea"/>
                <a:sym typeface="+mn-lt"/>
              </a:rPr>
              <a:t>1949</a:t>
            </a:r>
            <a:r>
              <a:rPr lang="zh-CN" altLang="en-US" sz="2400" dirty="0">
                <a:cs typeface="+mn-ea"/>
                <a:sym typeface="+mn-lt"/>
              </a:rPr>
              <a:t>年元旦，党中央又作出建立中国新民主主义青年团的决议。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055440" y="1663587"/>
            <a:ext cx="3982180" cy="64633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3600" b="1" kern="3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3600" b="1" kern="300">
                <a:solidFill>
                  <a:schemeClr val="bg1"/>
                </a:solidFill>
                <a:cs typeface="+mn-ea"/>
                <a:sym typeface="+mn-lt"/>
              </a:rPr>
              <a:t>共青团成立的历史</a:t>
            </a:r>
            <a:endParaRPr lang="zh-CN" altLang="en-US" sz="36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304" y="1934783"/>
            <a:ext cx="3700536" cy="59344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3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27990"/>
            <a:chOff x="1327732" y="4067103"/>
            <a:chExt cx="2460497" cy="427990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27990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第三部分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1782445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中国共产主义青年团团徽</a:t>
            </a:r>
          </a:p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团旗及团歌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15532" y="442556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中国共产主义青年团团徽、团旗及团歌</a:t>
            </a:r>
          </a:p>
        </p:txBody>
      </p:sp>
      <p:sp>
        <p:nvSpPr>
          <p:cNvPr id="17" name="Rectangle: Rounded Corners 3"/>
          <p:cNvSpPr/>
          <p:nvPr/>
        </p:nvSpPr>
        <p:spPr>
          <a:xfrm>
            <a:off x="551384" y="2527683"/>
            <a:ext cx="8424936" cy="3565613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1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96909" y="2587502"/>
            <a:ext cx="7919371" cy="2314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1935</a:t>
            </a:r>
            <a:r>
              <a:rPr lang="zh-CN" altLang="en-US" sz="2400" dirty="0">
                <a:cs typeface="+mn-ea"/>
                <a:sym typeface="+mn-lt"/>
              </a:rPr>
              <a:t>年</a:t>
            </a:r>
            <a:r>
              <a:rPr lang="en-US" altLang="zh-CN" sz="2400" dirty="0">
                <a:cs typeface="+mn-ea"/>
                <a:sym typeface="+mn-lt"/>
              </a:rPr>
              <a:t>11</a:t>
            </a:r>
            <a:r>
              <a:rPr lang="zh-CN" altLang="en-US" sz="2400" dirty="0">
                <a:cs typeface="+mn-ea"/>
                <a:sym typeface="+mn-lt"/>
              </a:rPr>
              <a:t>月，为团结一切抗日青年，反对日本帝国主义的侵略，党决定将共青团组织改造成为民族解放性质的抗日救国的青年团体。抗日战争胜利后，为适应新形势和新任务的需要，党中央在</a:t>
            </a:r>
            <a:r>
              <a:rPr lang="en-US" altLang="zh-CN" sz="2400" dirty="0">
                <a:cs typeface="+mn-ea"/>
                <a:sym typeface="+mn-lt"/>
              </a:rPr>
              <a:t>1946</a:t>
            </a:r>
            <a:r>
              <a:rPr lang="zh-CN" altLang="en-US" sz="2400" dirty="0">
                <a:cs typeface="+mn-ea"/>
                <a:sym typeface="+mn-lt"/>
              </a:rPr>
              <a:t>年</a:t>
            </a:r>
            <a:r>
              <a:rPr lang="en-US" altLang="zh-CN" sz="2400" dirty="0">
                <a:cs typeface="+mn-ea"/>
                <a:sym typeface="+mn-lt"/>
              </a:rPr>
              <a:t>10</a:t>
            </a:r>
            <a:r>
              <a:rPr lang="zh-CN" altLang="en-US" sz="2400" dirty="0">
                <a:cs typeface="+mn-ea"/>
                <a:sym typeface="+mn-lt"/>
              </a:rPr>
              <a:t>月提议建立民主青年团。</a:t>
            </a:r>
            <a:r>
              <a:rPr lang="en-US" altLang="zh-CN" sz="2400" dirty="0">
                <a:cs typeface="+mn-ea"/>
                <a:sym typeface="+mn-lt"/>
              </a:rPr>
              <a:t>1949</a:t>
            </a:r>
            <a:r>
              <a:rPr lang="zh-CN" altLang="en-US" sz="2400" dirty="0">
                <a:cs typeface="+mn-ea"/>
                <a:sym typeface="+mn-lt"/>
              </a:rPr>
              <a:t>年元旦，党中央又作出建立中国新民主主义青年团的决议。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055440" y="1663587"/>
            <a:ext cx="3982180" cy="64633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3600" b="1" kern="3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3600" b="1" kern="300">
                <a:solidFill>
                  <a:schemeClr val="bg1"/>
                </a:solidFill>
                <a:cs typeface="+mn-ea"/>
                <a:sym typeface="+mn-lt"/>
              </a:rPr>
              <a:t>共青团成立的历史</a:t>
            </a:r>
            <a:endParaRPr lang="zh-CN" altLang="en-US" sz="36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304" y="1934783"/>
            <a:ext cx="3700536" cy="5934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入团宣传教育ppt"/>
</p:tagLst>
</file>

<file path=ppt/theme/theme1.xml><?xml version="1.0" encoding="utf-8"?>
<a:theme xmlns:a="http://schemas.openxmlformats.org/drawingml/2006/main" name="第一PPT模板网-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exia1sn">
      <a:majorFont>
        <a:latin typeface="Adobe Arabic"/>
        <a:ea typeface="微软雅黑"/>
        <a:cs typeface="Arial"/>
      </a:majorFont>
      <a:minorFont>
        <a:latin typeface="Adobe Arabic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1314</Words>
  <Application>Microsoft Office PowerPoint</Application>
  <PresentationFormat>宽屏</PresentationFormat>
  <Paragraphs>145</Paragraphs>
  <Slides>29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Adobe Arabic</vt:lpstr>
      <vt:lpstr>Noto Sans S Chinese Light</vt:lpstr>
      <vt:lpstr>等线</vt:lpstr>
      <vt:lpstr>汉仪雅酷黑 75W</vt:lpstr>
      <vt:lpstr>思源黑体 CN Regular</vt:lpstr>
      <vt:lpstr>思源宋体 CN Heavy</vt:lpstr>
      <vt:lpstr>宋体</vt:lpstr>
      <vt:lpstr>微软雅黑</vt:lpstr>
      <vt:lpstr>字魂105号-简雅黑</vt:lpstr>
      <vt:lpstr>字魂59号-创粗黑</vt:lpstr>
      <vt:lpstr>Arial</vt:lpstr>
      <vt:lpstr>Calibri</vt:lpstr>
      <vt:lpstr>第一PPT模板网-WWW.1PPT.COM</vt:lpstr>
      <vt:lpstr>PowerPoint 演示文稿</vt:lpstr>
      <vt:lpstr>PowerPoint 演示文稿</vt:lpstr>
      <vt:lpstr>PowerPoint 演示文稿</vt:lpstr>
      <vt:lpstr>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10</cp:revision>
  <cp:lastPrinted>2022-06-14T18:02:31Z</cp:lastPrinted>
  <dcterms:created xsi:type="dcterms:W3CDTF">2022-06-14T18:02:31Z</dcterms:created>
  <dcterms:modified xsi:type="dcterms:W3CDTF">2023-04-17T06:16:43Z</dcterms:modified>
</cp:coreProperties>
</file>