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5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85" r:id="rId3"/>
    <p:sldId id="277" r:id="rId4"/>
    <p:sldId id="278" r:id="rId5"/>
    <p:sldId id="259" r:id="rId6"/>
    <p:sldId id="260" r:id="rId7"/>
    <p:sldId id="261" r:id="rId8"/>
    <p:sldId id="279" r:id="rId9"/>
    <p:sldId id="263" r:id="rId10"/>
    <p:sldId id="264" r:id="rId11"/>
    <p:sldId id="265" r:id="rId12"/>
    <p:sldId id="280" r:id="rId13"/>
    <p:sldId id="267" r:id="rId14"/>
    <p:sldId id="268" r:id="rId15"/>
    <p:sldId id="269" r:id="rId16"/>
    <p:sldId id="281" r:id="rId17"/>
    <p:sldId id="271" r:id="rId18"/>
    <p:sldId id="272" r:id="rId19"/>
    <p:sldId id="273" r:id="rId20"/>
    <p:sldId id="284" r:id="rId21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2">
          <p15:clr>
            <a:srgbClr val="A4A3A4"/>
          </p15:clr>
        </p15:guide>
        <p15:guide id="2" pos="71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08" y="114"/>
      </p:cViewPr>
      <p:guideLst>
        <p:guide orient="horz" pos="3362"/>
        <p:guide pos="71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696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016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91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11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47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702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952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313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207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44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0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佩戴更换原则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0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佩戴注意事项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9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1528748"/>
            <a:ext cx="553998" cy="3800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版权声明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1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口罩常见类型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1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口罩正确戴法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0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佩戴更换原则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0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佩戴注意事项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9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1528748"/>
            <a:ext cx="553998" cy="3800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版权声明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1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口罩常见类型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1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口罩正确戴法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4"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ACBF-F0B4-4E77-BCAC-49A06497794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265430" y="0"/>
            <a:ext cx="3633470" cy="6858000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0900" y="844550"/>
            <a:ext cx="2598420" cy="554799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7" name="PA-矩形 26"/>
          <p:cNvSpPr/>
          <p:nvPr>
            <p:custDataLst>
              <p:tags r:id="rId2"/>
            </p:custDataLst>
          </p:nvPr>
        </p:nvSpPr>
        <p:spPr>
          <a:xfrm>
            <a:off x="4399915" y="2022475"/>
            <a:ext cx="6991985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8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cs typeface="+mn-ea"/>
                <a:sym typeface="思源黑体 CN Regular" panose="020B0500000000000000" pitchFamily="34" charset="-122"/>
              </a:rPr>
              <a:t>口罩佩戴知识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523341" y="1114425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疫情防控人人有责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5057886" y="1768329"/>
            <a:ext cx="56769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972276" y="3566539"/>
            <a:ext cx="5810250" cy="470563"/>
            <a:chOff x="3181350" y="4051044"/>
            <a:chExt cx="5810250" cy="470563"/>
          </a:xfrm>
        </p:grpSpPr>
        <p:sp>
          <p:nvSpPr>
            <p:cNvPr id="16" name="矩形: 圆角 5"/>
            <p:cNvSpPr/>
            <p:nvPr/>
          </p:nvSpPr>
          <p:spPr>
            <a:xfrm>
              <a:off x="3181350" y="4051044"/>
              <a:ext cx="5810250" cy="470563"/>
            </a:xfrm>
            <a:prstGeom prst="roundRect">
              <a:avLst>
                <a:gd name="adj" fmla="val 50000"/>
              </a:avLst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352800" y="4093834"/>
              <a:ext cx="5505450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口罩佩戴知识使用方法科普宣传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92709" y="2880875"/>
            <a:ext cx="2325330" cy="3003514"/>
            <a:chOff x="1385118" y="2781299"/>
            <a:chExt cx="2325330" cy="3003514"/>
          </a:xfrm>
        </p:grpSpPr>
        <p:sp>
          <p:nvSpPr>
            <p:cNvPr id="3" name="矩形 2"/>
            <p:cNvSpPr/>
            <p:nvPr>
              <p:custDataLst>
                <p:tags r:id="rId3"/>
              </p:custDataLst>
            </p:nvPr>
          </p:nvSpPr>
          <p:spPr>
            <a:xfrm>
              <a:off x="1385118" y="2781299"/>
              <a:ext cx="2295832" cy="3003514"/>
            </a:xfrm>
            <a:prstGeom prst="rect">
              <a:avLst/>
            </a:prstGeom>
            <a:noFill/>
            <a:ln w="15875">
              <a:solidFill>
                <a:srgbClr val="404040"/>
              </a:solidFill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字魂58号-创中黑" panose="00000500000000000000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653160" y="2950441"/>
              <a:ext cx="2057288" cy="2634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戴口罩前要先洗手，要分清楚口罩的内外、上下，浅色面为内面，内面应该贴着口鼻，深色面朝外；有金属条（鼻夹）的一端是口罩的上方。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2268908" y="1809411"/>
            <a:ext cx="157243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6000" b="1">
              <a:solidFill>
                <a:srgbClr val="4965A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52258" y="1104002"/>
            <a:ext cx="3788266" cy="5476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dist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正确佩戴口罩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166854" y="2880875"/>
            <a:ext cx="2354827" cy="3003514"/>
            <a:chOff x="1385118" y="2781299"/>
            <a:chExt cx="2354827" cy="3003514"/>
          </a:xfrm>
        </p:grpSpPr>
        <p:sp>
          <p:nvSpPr>
            <p:cNvPr id="8" name="矩形 7"/>
            <p:cNvSpPr/>
            <p:nvPr>
              <p:custDataLst>
                <p:tags r:id="rId2"/>
              </p:custDataLst>
            </p:nvPr>
          </p:nvSpPr>
          <p:spPr>
            <a:xfrm>
              <a:off x="1385118" y="2781299"/>
              <a:ext cx="2295832" cy="3003514"/>
            </a:xfrm>
            <a:prstGeom prst="rect">
              <a:avLst/>
            </a:prstGeom>
            <a:noFill/>
            <a:ln w="15875">
              <a:solidFill>
                <a:srgbClr val="404040"/>
              </a:solidFill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字魂58号-创中黑" panose="00000500000000000000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439196" y="2950441"/>
              <a:ext cx="2300749" cy="2634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戴口罩时，要将皱折展开，将嘴、鼻、下颌完全包住，然后压紧鼻夹，使口罩与面部完全贴合；在戴口罩过程中避免手接触到口罩内面，以降低口罩被污染的可能。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543053" y="1809411"/>
            <a:ext cx="157243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6000" b="1">
              <a:solidFill>
                <a:srgbClr val="4965A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350659" y="2880875"/>
            <a:ext cx="2354827" cy="3003514"/>
            <a:chOff x="1385118" y="2781299"/>
            <a:chExt cx="2354827" cy="3003514"/>
          </a:xfrm>
        </p:grpSpPr>
        <p:sp>
          <p:nvSpPr>
            <p:cNvPr id="12" name="矩形 11"/>
            <p:cNvSpPr/>
            <p:nvPr>
              <p:custDataLst>
                <p:tags r:id="rId1"/>
              </p:custDataLst>
            </p:nvPr>
          </p:nvSpPr>
          <p:spPr>
            <a:xfrm>
              <a:off x="1385118" y="2781299"/>
              <a:ext cx="2295832" cy="3003514"/>
            </a:xfrm>
            <a:prstGeom prst="rect">
              <a:avLst/>
            </a:prstGeom>
            <a:noFill/>
            <a:ln w="15875">
              <a:solidFill>
                <a:srgbClr val="404040"/>
              </a:solidFill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字魂58号-创中黑" panose="00000500000000000000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439196" y="3127422"/>
              <a:ext cx="2300749" cy="1002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口罩不可内外面戴反，更不能两面轮流戴。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8726858" y="1809411"/>
            <a:ext cx="157243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6000" b="1">
              <a:solidFill>
                <a:srgbClr val="4965A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52743" y="946785"/>
            <a:ext cx="11486515" cy="436118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5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255395" y="1576705"/>
            <a:ext cx="3016885" cy="301688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78280" y="1660525"/>
            <a:ext cx="2598420" cy="293306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92" h="4619">
                <a:moveTo>
                  <a:pt x="4092" y="1000"/>
                </a:moveTo>
                <a:cubicBezTo>
                  <a:pt x="3808" y="538"/>
                  <a:pt x="3370" y="181"/>
                  <a:pt x="2850" y="0"/>
                </a:cubicBezTo>
                <a:lnTo>
                  <a:pt x="1285" y="0"/>
                </a:lnTo>
                <a:cubicBezTo>
                  <a:pt x="738" y="191"/>
                  <a:pt x="282" y="576"/>
                  <a:pt x="0" y="1073"/>
                </a:cubicBezTo>
                <a:lnTo>
                  <a:pt x="0" y="3414"/>
                </a:lnTo>
                <a:cubicBezTo>
                  <a:pt x="408" y="4134"/>
                  <a:pt x="1181" y="4619"/>
                  <a:pt x="2068" y="4619"/>
                </a:cubicBezTo>
                <a:cubicBezTo>
                  <a:pt x="2924" y="4619"/>
                  <a:pt x="3674" y="4166"/>
                  <a:pt x="4092" y="3487"/>
                </a:cubicBezTo>
                <a:lnTo>
                  <a:pt x="4092" y="1000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49"/>
          <p:cNvSpPr txBox="1"/>
          <p:nvPr/>
        </p:nvSpPr>
        <p:spPr>
          <a:xfrm>
            <a:off x="5824220" y="1243330"/>
            <a:ext cx="45053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7200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rPr>
              <a:t>Part three</a:t>
            </a:r>
          </a:p>
        </p:txBody>
      </p:sp>
      <p:sp>
        <p:nvSpPr>
          <p:cNvPr id="2" name="PA-文本框 49"/>
          <p:cNvSpPr txBox="1"/>
          <p:nvPr>
            <p:custDataLst>
              <p:tags r:id="rId2"/>
            </p:custDataLst>
          </p:nvPr>
        </p:nvSpPr>
        <p:spPr>
          <a:xfrm>
            <a:off x="4983480" y="2646680"/>
            <a:ext cx="58019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口罩更换原则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655820" y="3935095"/>
            <a:ext cx="64573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always waiting for an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74042" y="940824"/>
            <a:ext cx="7772400" cy="1295400"/>
            <a:chOff x="1905000" y="1638300"/>
            <a:chExt cx="7772400" cy="1295400"/>
          </a:xfrm>
        </p:grpSpPr>
        <p:grpSp>
          <p:nvGrpSpPr>
            <p:cNvPr id="3" name="组合 2"/>
            <p:cNvGrpSpPr/>
            <p:nvPr/>
          </p:nvGrpSpPr>
          <p:grpSpPr>
            <a:xfrm>
              <a:off x="1905000" y="1638300"/>
              <a:ext cx="7772400" cy="1295400"/>
              <a:chOff x="1905000" y="1638300"/>
              <a:chExt cx="7772400" cy="1295400"/>
            </a:xfrm>
          </p:grpSpPr>
          <p:sp>
            <p:nvSpPr>
              <p:cNvPr id="6" name="矩形: 圆角 5"/>
              <p:cNvSpPr/>
              <p:nvPr/>
            </p:nvSpPr>
            <p:spPr>
              <a:xfrm>
                <a:off x="1905000" y="1638300"/>
                <a:ext cx="7772400" cy="1295400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rgbClr val="4965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矩形: 圆角 6"/>
              <p:cNvSpPr/>
              <p:nvPr/>
            </p:nvSpPr>
            <p:spPr>
              <a:xfrm>
                <a:off x="1905000" y="2495550"/>
                <a:ext cx="7772400" cy="438150"/>
              </a:xfrm>
              <a:prstGeom prst="roundRect">
                <a:avLst>
                  <a:gd name="adj" fmla="val 0"/>
                </a:avLst>
              </a:prstGeom>
              <a:solidFill>
                <a:srgbClr val="4965AA"/>
              </a:solidFill>
              <a:ln>
                <a:solidFill>
                  <a:srgbClr val="4965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3558673" y="1853685"/>
              <a:ext cx="41504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  <a:sym typeface="+mn-ea"/>
                </a:rPr>
                <a:t>不同人群佩戴原则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3493534" y="2561449"/>
              <a:ext cx="413752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  <a:sym typeface="+mn-ea"/>
                </a:rPr>
                <a:t>（一）普通民众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1576849" y="2631441"/>
            <a:ext cx="5943600" cy="1526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下列情况不需要佩戴口罩：室外通风处（公园、小区、街道）与其他人保持 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2 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米以上的距离；通风良好的办公室；独处或家庭成员都健康（居家、开车）。进入人员密集或密闭公共场所需要佩戴一次性使用医用口罩。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8155" y="2347305"/>
            <a:ext cx="4336025" cy="433602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1576849" y="4464354"/>
            <a:ext cx="5943600" cy="1895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有疑似症状到医院就诊时，需佩戴医用外科口罩。有呼吸道基础疾病患者需要在医生指导下使用防护口罩。年龄极小的婴幼儿不能戴口罩，易引起窒息。医用防护口罩（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N95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及以上级别）主要供医护人员等使用，普通民众并不需要如此高级别的防护。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4456" y="872019"/>
            <a:ext cx="9970406" cy="649257"/>
            <a:chOff x="1010104" y="1406648"/>
            <a:chExt cx="9970406" cy="649257"/>
          </a:xfrm>
          <a:solidFill>
            <a:srgbClr val="159600"/>
          </a:solidFill>
        </p:grpSpPr>
        <p:cxnSp>
          <p:nvCxnSpPr>
            <p:cNvPr id="3" name="直接连接符 2"/>
            <p:cNvCxnSpPr/>
            <p:nvPr/>
          </p:nvCxnSpPr>
          <p:spPr>
            <a:xfrm>
              <a:off x="1010104" y="1717198"/>
              <a:ext cx="9970406" cy="0"/>
            </a:xfrm>
            <a:prstGeom prst="line">
              <a:avLst/>
            </a:prstGeom>
            <a:grpFill/>
            <a:ln w="28575">
              <a:solidFill>
                <a:srgbClr val="4965A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任意多边形: 形状 3"/>
            <p:cNvSpPr/>
            <p:nvPr/>
          </p:nvSpPr>
          <p:spPr>
            <a:xfrm>
              <a:off x="2518683" y="1406648"/>
              <a:ext cx="6953248" cy="649257"/>
            </a:xfrm>
            <a:custGeom>
              <a:avLst/>
              <a:gdLst>
                <a:gd name="connsiteX0" fmla="*/ 241650 w 3253610"/>
                <a:gd name="connsiteY0" fmla="*/ 0 h 459845"/>
                <a:gd name="connsiteX1" fmla="*/ 3025010 w 3253610"/>
                <a:gd name="connsiteY1" fmla="*/ 0 h 459845"/>
                <a:gd name="connsiteX2" fmla="*/ 3025010 w 3253610"/>
                <a:gd name="connsiteY2" fmla="*/ 2645 h 459845"/>
                <a:gd name="connsiteX3" fmla="*/ 3253610 w 3253610"/>
                <a:gd name="connsiteY3" fmla="*/ 231245 h 459845"/>
                <a:gd name="connsiteX4" fmla="*/ 3025010 w 3253610"/>
                <a:gd name="connsiteY4" fmla="*/ 459845 h 459845"/>
                <a:gd name="connsiteX5" fmla="*/ 2998773 w 3253610"/>
                <a:gd name="connsiteY5" fmla="*/ 457200 h 459845"/>
                <a:gd name="connsiteX6" fmla="*/ 254838 w 3253610"/>
                <a:gd name="connsiteY6" fmla="*/ 457200 h 459845"/>
                <a:gd name="connsiteX7" fmla="*/ 228600 w 3253610"/>
                <a:gd name="connsiteY7" fmla="*/ 459845 h 459845"/>
                <a:gd name="connsiteX8" fmla="*/ 0 w 3253610"/>
                <a:gd name="connsiteY8" fmla="*/ 231245 h 459845"/>
                <a:gd name="connsiteX9" fmla="*/ 228600 w 3253610"/>
                <a:gd name="connsiteY9" fmla="*/ 2645 h 459845"/>
                <a:gd name="connsiteX10" fmla="*/ 241650 w 3253610"/>
                <a:gd name="connsiteY10" fmla="*/ 3961 h 459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53609" h="459845">
                  <a:moveTo>
                    <a:pt x="241650" y="0"/>
                  </a:moveTo>
                  <a:lnTo>
                    <a:pt x="3025010" y="0"/>
                  </a:lnTo>
                  <a:lnTo>
                    <a:pt x="3025010" y="2645"/>
                  </a:lnTo>
                  <a:cubicBezTo>
                    <a:pt x="3151262" y="2645"/>
                    <a:pt x="3253610" y="104993"/>
                    <a:pt x="3253610" y="231245"/>
                  </a:cubicBezTo>
                  <a:cubicBezTo>
                    <a:pt x="3253610" y="357497"/>
                    <a:pt x="3151262" y="459845"/>
                    <a:pt x="3025010" y="459845"/>
                  </a:cubicBezTo>
                  <a:lnTo>
                    <a:pt x="2998773" y="457200"/>
                  </a:lnTo>
                  <a:lnTo>
                    <a:pt x="254838" y="457200"/>
                  </a:lnTo>
                  <a:lnTo>
                    <a:pt x="228600" y="459845"/>
                  </a:lnTo>
                  <a:cubicBezTo>
                    <a:pt x="102348" y="459845"/>
                    <a:pt x="0" y="357497"/>
                    <a:pt x="0" y="231245"/>
                  </a:cubicBezTo>
                  <a:cubicBezTo>
                    <a:pt x="0" y="104993"/>
                    <a:pt x="102348" y="2645"/>
                    <a:pt x="228600" y="2645"/>
                  </a:cubicBezTo>
                  <a:lnTo>
                    <a:pt x="241650" y="3961"/>
                  </a:lnTo>
                  <a:close/>
                </a:path>
              </a:pathLst>
            </a:cu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878490" y="1528286"/>
              <a:ext cx="450351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不同人群佩戴原则</a:t>
              </a:r>
            </a:p>
          </p:txBody>
        </p:sp>
      </p:grp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241378" y="2250174"/>
            <a:ext cx="4097537" cy="8439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1.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公共交通司乘人员、出租车（网约车）司机、环卫工人、 公共场所服务人员等在岗期间佩戴一次性使用医用口罩。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2.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非本次疫情相关的医护人员日常工作使用医用外科口罩。</a:t>
            </a:r>
          </a:p>
        </p:txBody>
      </p:sp>
      <p:sp>
        <p:nvSpPr>
          <p:cNvPr id="17" name="矩形 16"/>
          <p:cNvSpPr/>
          <p:nvPr>
            <p:custDataLst>
              <p:tags r:id="rId2"/>
            </p:custDataLst>
          </p:nvPr>
        </p:nvSpPr>
        <p:spPr>
          <a:xfrm>
            <a:off x="6086167" y="2250174"/>
            <a:ext cx="5653548" cy="8439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3.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接触居家隔离人员及密切接触者的人员（社区</a:t>
            </a: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/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居委会、现场流行病学调查人员等）工作时建议佩戴医用外科口罩。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4.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其他高危行业工作者（如标本采集人员、环境消毒人员及尸体处理人员等）工作时需佩戴医用防护口罩（</a:t>
            </a: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N95 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及以上级别）。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5.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疑似病例、密切接触者及居家隔离人员尽量不外出，如果 必须外出、就诊等，要佩戴医用外科口罩。</a:t>
            </a:r>
          </a:p>
        </p:txBody>
      </p:sp>
      <p:sp>
        <p:nvSpPr>
          <p:cNvPr id="18" name="矩形 17"/>
          <p:cNvSpPr/>
          <p:nvPr/>
        </p:nvSpPr>
        <p:spPr>
          <a:xfrm>
            <a:off x="5115633" y="1746144"/>
            <a:ext cx="2568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（二）特殊人群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79871" y="1767963"/>
            <a:ext cx="10618839" cy="4662334"/>
            <a:chOff x="3130959" y="1504950"/>
            <a:chExt cx="10618839" cy="4662334"/>
          </a:xfrm>
        </p:grpSpPr>
        <p:sp>
          <p:nvSpPr>
            <p:cNvPr id="3" name="矩形 2"/>
            <p:cNvSpPr>
              <a:spLocks noChangeAspect="1"/>
            </p:cNvSpPr>
            <p:nvPr>
              <p:custDataLst>
                <p:tags r:id="rId1"/>
              </p:custDataLst>
            </p:nvPr>
          </p:nvSpPr>
          <p:spPr>
            <a:xfrm>
              <a:off x="3130959" y="1504950"/>
              <a:ext cx="10618839" cy="4662334"/>
            </a:xfrm>
            <a:prstGeom prst="rect">
              <a:avLst/>
            </a:prstGeom>
            <a:solidFill>
              <a:srgbClr val="D9D9D9">
                <a:alpha val="14000"/>
              </a:srgbClr>
            </a:solidFill>
            <a:ln>
              <a:noFill/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字魂58号-创中黑" panose="00000500000000000000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3476387" y="1800507"/>
              <a:ext cx="9860456" cy="167077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marL="285750" indent="-285750" algn="just" fontAlgn="auto">
                <a:lnSpc>
                  <a:spcPct val="200000"/>
                </a:lnSpc>
                <a:buFont typeface="Wingdings" panose="05000000000000000000" pitchFamily="2" charset="2"/>
                <a:buChar char="Ø"/>
              </a:pP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字魂58号-创中黑" panose="00000500000000000000" charset="-122"/>
                </a:rPr>
                <a:t>健康人群佩戴过的口罩，没有新型冠状病毒传播的风险，一般在口罩变形、弄湿或弄脏导致防护性能降低时更换。健康人群在迫不得已的情况下，满足以下几个前提可以考虑重复利用口罩：口罩的密合性和保护作用完好；已晾干；专人专用；重复利用的口罩不建议戴到医院去。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3476387" y="3644387"/>
              <a:ext cx="9860456" cy="21209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marL="285750" indent="-285750" algn="just" fontAlgn="auto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字魂58号-创中黑" panose="00000500000000000000" charset="-122"/>
                </a:rPr>
                <a:t>非一次性、可复用口罩建议清洗、消毒并晾干后再次使用。用过的一次性口罩不可以乱扔，要将口鼻接触面朝外对折（发热患者口罩的口鼻接触面朝内对折），扯断一侧挂耳线折叠两次后捆扎成型。折好后放入清洁自封袋中或用卫生纸巾包裹好后，再丢弃到分类为“其他垃圾”的垃圾桶内。在医疗机构中使用过的口罩，离开前直接投入医疗废物垃圾袋中。处理完口罩后要马上洗手。</a:t>
              </a:r>
            </a:p>
          </p:txBody>
        </p:sp>
      </p:grpSp>
      <p:sp>
        <p:nvSpPr>
          <p:cNvPr id="5" name="矩形: 圆角 4"/>
          <p:cNvSpPr/>
          <p:nvPr/>
        </p:nvSpPr>
        <p:spPr>
          <a:xfrm>
            <a:off x="1217639" y="700988"/>
            <a:ext cx="5419136" cy="804377"/>
          </a:xfrm>
          <a:prstGeom prst="roundRect">
            <a:avLst/>
          </a:prstGeom>
          <a:solidFill>
            <a:srgbClr val="496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CN" altLang="en-US" sz="2400" b="1">
                <a:solidFill>
                  <a:srgbClr val="FFFFFF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sym typeface="Arial" panose="020B0604020202020204" pitchFamily="34" charset="0"/>
              </a:rPr>
              <a:t>口罩更换及处理原则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52743" y="946785"/>
            <a:ext cx="11486515" cy="436118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5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255395" y="1576705"/>
            <a:ext cx="3016885" cy="301688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78280" y="1660525"/>
            <a:ext cx="2598420" cy="293306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92" h="4619">
                <a:moveTo>
                  <a:pt x="4092" y="1000"/>
                </a:moveTo>
                <a:cubicBezTo>
                  <a:pt x="3808" y="538"/>
                  <a:pt x="3370" y="181"/>
                  <a:pt x="2850" y="0"/>
                </a:cubicBezTo>
                <a:lnTo>
                  <a:pt x="1285" y="0"/>
                </a:lnTo>
                <a:cubicBezTo>
                  <a:pt x="738" y="191"/>
                  <a:pt x="282" y="576"/>
                  <a:pt x="0" y="1073"/>
                </a:cubicBezTo>
                <a:lnTo>
                  <a:pt x="0" y="3414"/>
                </a:lnTo>
                <a:cubicBezTo>
                  <a:pt x="408" y="4134"/>
                  <a:pt x="1181" y="4619"/>
                  <a:pt x="2068" y="4619"/>
                </a:cubicBezTo>
                <a:cubicBezTo>
                  <a:pt x="2924" y="4619"/>
                  <a:pt x="3674" y="4166"/>
                  <a:pt x="4092" y="3487"/>
                </a:cubicBezTo>
                <a:lnTo>
                  <a:pt x="4092" y="1000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49"/>
          <p:cNvSpPr txBox="1"/>
          <p:nvPr/>
        </p:nvSpPr>
        <p:spPr>
          <a:xfrm>
            <a:off x="5824220" y="1243330"/>
            <a:ext cx="45053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7200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rPr>
              <a:t>Part four</a:t>
            </a:r>
          </a:p>
        </p:txBody>
      </p:sp>
      <p:sp>
        <p:nvSpPr>
          <p:cNvPr id="2" name="PA-文本框 49"/>
          <p:cNvSpPr txBox="1"/>
          <p:nvPr>
            <p:custDataLst>
              <p:tags r:id="rId2"/>
            </p:custDataLst>
          </p:nvPr>
        </p:nvSpPr>
        <p:spPr>
          <a:xfrm>
            <a:off x="4983480" y="2646680"/>
            <a:ext cx="58019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佩戴注意事项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655820" y="3935095"/>
            <a:ext cx="64573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always waiting for an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8300" y="942506"/>
            <a:ext cx="9629468" cy="5104333"/>
            <a:chOff x="723899" y="868606"/>
            <a:chExt cx="10744201" cy="5398844"/>
          </a:xfrm>
        </p:grpSpPr>
        <p:sp>
          <p:nvSpPr>
            <p:cNvPr id="3" name="矩形: 圆角 2"/>
            <p:cNvSpPr/>
            <p:nvPr/>
          </p:nvSpPr>
          <p:spPr>
            <a:xfrm>
              <a:off x="723899" y="1042935"/>
              <a:ext cx="10744201" cy="5224515"/>
            </a:xfrm>
            <a:prstGeom prst="roundRect">
              <a:avLst>
                <a:gd name="adj" fmla="val 9328"/>
              </a:avLst>
            </a:prstGeom>
            <a:noFill/>
            <a:ln w="15875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323975" y="868606"/>
              <a:ext cx="4055516" cy="488302"/>
              <a:chOff x="1371599" y="1478206"/>
              <a:chExt cx="4055516" cy="488302"/>
            </a:xfrm>
          </p:grpSpPr>
          <p:sp>
            <p:nvSpPr>
              <p:cNvPr id="5" name="矩形 4"/>
              <p:cNvSpPr/>
              <p:nvPr/>
            </p:nvSpPr>
            <p:spPr>
              <a:xfrm flipV="1">
                <a:off x="1371599" y="1479676"/>
                <a:ext cx="4055516" cy="467980"/>
              </a:xfrm>
              <a:prstGeom prst="rect">
                <a:avLst/>
              </a:prstGeom>
              <a:solidFill>
                <a:srgbClr val="4965AA"/>
              </a:solidFill>
              <a:ln>
                <a:solidFill>
                  <a:srgbClr val="4965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1569068" y="1478206"/>
                <a:ext cx="3787080" cy="48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400" b="1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佩戴口罩的注意事项</a:t>
                </a:r>
              </a:p>
            </p:txBody>
          </p:sp>
        </p:grpSp>
      </p:grpSp>
      <p:sp>
        <p:nvSpPr>
          <p:cNvPr id="15" name="矩形 14"/>
          <p:cNvSpPr/>
          <p:nvPr/>
        </p:nvSpPr>
        <p:spPr>
          <a:xfrm>
            <a:off x="1938254" y="1680062"/>
            <a:ext cx="9182030" cy="38867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285750" indent="-285750" algn="just" fontAlgn="auto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1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．摘戴口罩前，要保持双手洁净，尽量不触碰口罩内侧，以免手上细菌污染口罩；</a:t>
            </a:r>
          </a:p>
          <a:p>
            <a:pPr marL="285750" indent="-285750" algn="just" fontAlgn="auto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2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．不要重复使用一次性口罩，最好每隔</a:t>
            </a: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2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－</a:t>
            </a: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4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小时更换一次。当口罩受潮或被分泌物污染，应及时丢弃，更换新的清洁且干燥的口罩；</a:t>
            </a:r>
          </a:p>
          <a:p>
            <a:pPr marL="285750" indent="-285750" algn="just" fontAlgn="auto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3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．一定要使口罩与面部有良好的密合。简单的试验方法是：戴上口罩后，用力呼气，空气不能从口罩边缘漏出；</a:t>
            </a:r>
          </a:p>
          <a:p>
            <a:pPr marL="285750" indent="-285750" algn="just" fontAlgn="auto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4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．不要用手去挤压口罩。即使是</a:t>
            </a: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N95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或</a:t>
            </a: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KN95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口罩，也只能把病毒隔离在口罩表层，如果用手挤压口罩，使得病毒随飞沫湿透口罩，就会增加病毒感染的概率。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箭头连接符 1"/>
          <p:cNvCxnSpPr/>
          <p:nvPr/>
        </p:nvCxnSpPr>
        <p:spPr>
          <a:xfrm>
            <a:off x="1955390" y="2070919"/>
            <a:ext cx="8991600" cy="0"/>
          </a:xfrm>
          <a:prstGeom prst="straightConnector1">
            <a:avLst/>
          </a:prstGeom>
          <a:ln w="28575">
            <a:solidFill>
              <a:srgbClr val="4965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1737863" y="1861369"/>
            <a:ext cx="2627659" cy="3013694"/>
            <a:chOff x="1708366" y="2126840"/>
            <a:chExt cx="2627659" cy="3013694"/>
          </a:xfrm>
        </p:grpSpPr>
        <p:sp>
          <p:nvSpPr>
            <p:cNvPr id="4" name="菱形 3"/>
            <p:cNvSpPr/>
            <p:nvPr/>
          </p:nvSpPr>
          <p:spPr>
            <a:xfrm>
              <a:off x="2649793" y="2126840"/>
              <a:ext cx="400050" cy="400050"/>
            </a:xfrm>
            <a:prstGeom prst="diamond">
              <a:avLst/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708366" y="2660240"/>
              <a:ext cx="2627659" cy="2480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为更好地发挥口罩的防护作用，在佩戴口罩时尽量收紧口罩的松紧带，压紧鼻两侧的铝片，以减少四周的泄漏，且最好缓慢呼吸；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882275" y="946353"/>
            <a:ext cx="3355873" cy="502061"/>
            <a:chOff x="1866899" y="2324099"/>
            <a:chExt cx="3355873" cy="502061"/>
          </a:xfrm>
        </p:grpSpPr>
        <p:sp>
          <p:nvSpPr>
            <p:cNvPr id="7" name="矩形: 圆角 6"/>
            <p:cNvSpPr/>
            <p:nvPr/>
          </p:nvSpPr>
          <p:spPr>
            <a:xfrm>
              <a:off x="1866899" y="2324099"/>
              <a:ext cx="3355873" cy="502061"/>
            </a:xfrm>
            <a:prstGeom prst="roundRect">
              <a:avLst/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965737" y="2330939"/>
              <a:ext cx="31980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字魂105号-简雅黑" panose="00000500000000000000" pitchFamily="2" charset="-122"/>
                </a:rPr>
                <a:t>佩戴口罩的注意事项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018145" y="1861369"/>
            <a:ext cx="2945985" cy="4402531"/>
            <a:chOff x="1531384" y="2126840"/>
            <a:chExt cx="2945985" cy="4402531"/>
          </a:xfrm>
        </p:grpSpPr>
        <p:sp>
          <p:nvSpPr>
            <p:cNvPr id="19" name="菱形 18"/>
            <p:cNvSpPr/>
            <p:nvPr/>
          </p:nvSpPr>
          <p:spPr>
            <a:xfrm>
              <a:off x="2649793" y="2126840"/>
              <a:ext cx="400050" cy="400050"/>
            </a:xfrm>
            <a:prstGeom prst="diamond">
              <a:avLst/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31384" y="2571749"/>
              <a:ext cx="2945985" cy="3957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佩戴的时间要适宜。医用无纺布口罩可以持续应用</a:t>
              </a:r>
              <a:r>
                <a:rPr lang="en-US" altLang="zh-CN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6-8h</a:t>
              </a: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，遇以下情况应及时更换：呼吸困难、口罩有破损或毁坏；口罩与面部无法密合、口罩受污染</a:t>
              </a:r>
              <a:r>
                <a:rPr lang="en-US" altLang="zh-CN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如染有血渍或飞沫等异物时</a:t>
              </a:r>
              <a:r>
                <a:rPr lang="en-US" altLang="zh-CN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、曾使用于隔离病房或病患接触、有异味；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364287" y="1861369"/>
            <a:ext cx="2945985" cy="2925203"/>
            <a:chOff x="1531384" y="2126840"/>
            <a:chExt cx="2945985" cy="2925203"/>
          </a:xfrm>
        </p:grpSpPr>
        <p:sp>
          <p:nvSpPr>
            <p:cNvPr id="22" name="菱形 21"/>
            <p:cNvSpPr/>
            <p:nvPr/>
          </p:nvSpPr>
          <p:spPr>
            <a:xfrm>
              <a:off x="2649793" y="2126840"/>
              <a:ext cx="400050" cy="400050"/>
            </a:xfrm>
            <a:prstGeom prst="diamond">
              <a:avLst/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531384" y="2571749"/>
              <a:ext cx="2945985" cy="2480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废弃的口罩不要随意丢弃，否则会造成二次污染。一般环境下用过的口罩要放入垃圾箱，污染环境用过的口罩要按危险废物进行无害化处理。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16220" y="1227804"/>
            <a:ext cx="3829050" cy="1458220"/>
            <a:chOff x="4181475" y="838200"/>
            <a:chExt cx="3829050" cy="1458220"/>
          </a:xfrm>
        </p:grpSpPr>
        <p:sp>
          <p:nvSpPr>
            <p:cNvPr id="3" name="矩形: 圆角 2"/>
            <p:cNvSpPr/>
            <p:nvPr/>
          </p:nvSpPr>
          <p:spPr>
            <a:xfrm>
              <a:off x="4181475" y="904875"/>
              <a:ext cx="3829050" cy="857250"/>
            </a:xfrm>
            <a:prstGeom prst="roundRect">
              <a:avLst>
                <a:gd name="adj" fmla="val 23334"/>
              </a:avLst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04040"/>
                </a:solidFill>
              </a:endParaRPr>
            </a:p>
          </p:txBody>
        </p:sp>
        <p:sp>
          <p:nvSpPr>
            <p:cNvPr id="4" name="Text Box 21"/>
            <p:cNvSpPr txBox="1">
              <a:spLocks noChangeArrowheads="1"/>
            </p:cNvSpPr>
            <p:nvPr/>
          </p:nvSpPr>
          <p:spPr bwMode="auto">
            <a:xfrm flipH="1">
              <a:off x="4595348" y="838200"/>
              <a:ext cx="3133723" cy="1458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dist" defTabSz="1219200" eaLnBrk="1" hangingPunct="1"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儿童佩戴口罩注意事项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301795" y="2113629"/>
            <a:ext cx="6076950" cy="1057275"/>
            <a:chOff x="2895600" y="1971675"/>
            <a:chExt cx="6076950" cy="1057275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5962650" y="1971675"/>
              <a:ext cx="0" cy="485775"/>
            </a:xfrm>
            <a:prstGeom prst="line">
              <a:avLst/>
            </a:prstGeom>
            <a:ln>
              <a:solidFill>
                <a:srgbClr val="4965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2895600" y="2457450"/>
              <a:ext cx="6076950" cy="0"/>
            </a:xfrm>
            <a:prstGeom prst="line">
              <a:avLst/>
            </a:prstGeom>
            <a:ln>
              <a:solidFill>
                <a:srgbClr val="4965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flipH="1">
              <a:off x="2895600" y="2438400"/>
              <a:ext cx="0" cy="552450"/>
            </a:xfrm>
            <a:prstGeom prst="straightConnector1">
              <a:avLst/>
            </a:prstGeom>
            <a:ln>
              <a:solidFill>
                <a:srgbClr val="4965A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 flipH="1">
              <a:off x="8972550" y="2476500"/>
              <a:ext cx="0" cy="552450"/>
            </a:xfrm>
            <a:prstGeom prst="straightConnector1">
              <a:avLst/>
            </a:prstGeom>
            <a:ln>
              <a:solidFill>
                <a:srgbClr val="4965A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Box 21"/>
          <p:cNvSpPr txBox="1">
            <a:spLocks noChangeArrowheads="1"/>
          </p:cNvSpPr>
          <p:nvPr/>
        </p:nvSpPr>
        <p:spPr bwMode="auto">
          <a:xfrm flipH="1">
            <a:off x="2073077" y="3304561"/>
            <a:ext cx="2619368" cy="198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2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家长应随时关注儿童佩戴情况，如儿童在佩戴口罩过程中感觉不适，应及时调整或停止使用。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 flipH="1">
            <a:off x="8245270" y="3304561"/>
            <a:ext cx="2619368" cy="198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2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不建议儿童佩戴具有密合性要求的成人口罩。因为儿童的脸型较小，与成人口罩边缘无法充分密合。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0329" y="3008671"/>
            <a:ext cx="4291780" cy="42917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265430" y="0"/>
            <a:ext cx="3633470" cy="6858000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528820" y="4150995"/>
            <a:ext cx="71037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kern="0" spc="12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三极义黑 简体" panose="00000500000000000000" charset="-122"/>
                <a:ea typeface="三极义黑 简体" panose="00000500000000000000" charset="-122"/>
              </a:rPr>
              <a:t>再见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0900" y="844550"/>
            <a:ext cx="2598420" cy="554799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7" name="PA-矩形 26"/>
          <p:cNvSpPr/>
          <p:nvPr>
            <p:custDataLst>
              <p:tags r:id="rId2"/>
            </p:custDataLst>
          </p:nvPr>
        </p:nvSpPr>
        <p:spPr>
          <a:xfrm>
            <a:off x="4399915" y="2022475"/>
            <a:ext cx="6991985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8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cs typeface="+mn-ea"/>
                <a:sym typeface="思源黑体 CN Regular" panose="020B0500000000000000" pitchFamily="34" charset="-122"/>
              </a:rPr>
              <a:t>感谢您的观看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523341" y="1114425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疫情防控人人有责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5057886" y="1768329"/>
            <a:ext cx="56769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972276" y="3566539"/>
            <a:ext cx="5810250" cy="470563"/>
            <a:chOff x="3181350" y="4051044"/>
            <a:chExt cx="5810250" cy="470563"/>
          </a:xfrm>
        </p:grpSpPr>
        <p:sp>
          <p:nvSpPr>
            <p:cNvPr id="16" name="矩形: 圆角 5"/>
            <p:cNvSpPr/>
            <p:nvPr/>
          </p:nvSpPr>
          <p:spPr>
            <a:xfrm>
              <a:off x="3181350" y="4051044"/>
              <a:ext cx="5810250" cy="470563"/>
            </a:xfrm>
            <a:prstGeom prst="roundRect">
              <a:avLst>
                <a:gd name="adj" fmla="val 50000"/>
              </a:avLst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352800" y="4093834"/>
              <a:ext cx="5505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口罩佩戴知识使用方法科普宣传</a:t>
              </a:r>
            </a:p>
          </p:txBody>
        </p:sp>
      </p:grpSp>
      <p:pic>
        <p:nvPicPr>
          <p:cNvPr id="28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11836400" y="11633200"/>
            <a:ext cx="342900" cy="2667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265430" y="0"/>
            <a:ext cx="3633470" cy="6858000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0900" y="844550"/>
            <a:ext cx="2598420" cy="554799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0" name="文本框 29"/>
          <p:cNvSpPr txBox="1"/>
          <p:nvPr/>
        </p:nvSpPr>
        <p:spPr>
          <a:xfrm>
            <a:off x="5939155" y="191135"/>
            <a:ext cx="3103245" cy="132207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8000" b="1" u="sng" kern="0" spc="200">
                <a:solidFill>
                  <a:schemeClr val="accent5">
                    <a:lumMod val="50000"/>
                  </a:schemeClr>
                </a:solidFill>
                <a:uFillTx/>
                <a:latin typeface="三极义黑 简体" panose="00000500000000000000" charset="-122"/>
                <a:ea typeface="三极义黑 简体" panose="00000500000000000000" charset="-122"/>
              </a:rPr>
              <a:t>目录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4848860" y="1927225"/>
            <a:ext cx="5263515" cy="748030"/>
            <a:chOff x="6888" y="5399"/>
            <a:chExt cx="8289" cy="1178"/>
          </a:xfrm>
        </p:grpSpPr>
        <p:sp>
          <p:nvSpPr>
            <p:cNvPr id="34" name="圆角矩形 33"/>
            <p:cNvSpPr/>
            <p:nvPr/>
          </p:nvSpPr>
          <p:spPr>
            <a:xfrm>
              <a:off x="6888" y="5399"/>
              <a:ext cx="8289" cy="111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extBox 17"/>
            <p:cNvSpPr txBox="1"/>
            <p:nvPr/>
          </p:nvSpPr>
          <p:spPr>
            <a:xfrm>
              <a:off x="6888" y="5464"/>
              <a:ext cx="1528" cy="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30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01</a:t>
              </a: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8275" y="5473"/>
              <a:ext cx="6736" cy="9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TextBox 17"/>
            <p:cNvSpPr txBox="1"/>
            <p:nvPr/>
          </p:nvSpPr>
          <p:spPr>
            <a:xfrm>
              <a:off x="8432" y="5479"/>
              <a:ext cx="647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600" i="0" u="none" strike="noStrike" kern="1200" cap="none" spc="300" normalizeH="0" baseline="0" noProof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口罩常见类型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848860" y="3145155"/>
            <a:ext cx="5263515" cy="748030"/>
            <a:chOff x="6888" y="5399"/>
            <a:chExt cx="8289" cy="1178"/>
          </a:xfrm>
        </p:grpSpPr>
        <p:sp>
          <p:nvSpPr>
            <p:cNvPr id="38" name="圆角矩形 37"/>
            <p:cNvSpPr/>
            <p:nvPr/>
          </p:nvSpPr>
          <p:spPr>
            <a:xfrm>
              <a:off x="6888" y="5399"/>
              <a:ext cx="8289" cy="1112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17"/>
            <p:cNvSpPr txBox="1"/>
            <p:nvPr/>
          </p:nvSpPr>
          <p:spPr>
            <a:xfrm>
              <a:off x="6888" y="5464"/>
              <a:ext cx="1528" cy="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30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02</a:t>
              </a:r>
            </a:p>
          </p:txBody>
        </p:sp>
        <p:sp>
          <p:nvSpPr>
            <p:cNvPr id="40" name="圆角矩形 39"/>
            <p:cNvSpPr/>
            <p:nvPr/>
          </p:nvSpPr>
          <p:spPr>
            <a:xfrm>
              <a:off x="8275" y="5473"/>
              <a:ext cx="6736" cy="9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TextBox 17"/>
            <p:cNvSpPr txBox="1"/>
            <p:nvPr/>
          </p:nvSpPr>
          <p:spPr>
            <a:xfrm>
              <a:off x="8432" y="5479"/>
              <a:ext cx="647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600" i="0" u="none" strike="noStrike" kern="1200" cap="none" spc="300" normalizeH="0" baseline="0" noProof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口罩正确戴法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859020" y="5483225"/>
            <a:ext cx="5263515" cy="748030"/>
            <a:chOff x="6888" y="5399"/>
            <a:chExt cx="8289" cy="1178"/>
          </a:xfrm>
        </p:grpSpPr>
        <p:sp>
          <p:nvSpPr>
            <p:cNvPr id="43" name="圆角矩形 42"/>
            <p:cNvSpPr/>
            <p:nvPr/>
          </p:nvSpPr>
          <p:spPr>
            <a:xfrm>
              <a:off x="6888" y="5399"/>
              <a:ext cx="8289" cy="1112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TextBox 17"/>
            <p:cNvSpPr txBox="1"/>
            <p:nvPr/>
          </p:nvSpPr>
          <p:spPr>
            <a:xfrm>
              <a:off x="6888" y="5464"/>
              <a:ext cx="1528" cy="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30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04</a:t>
              </a:r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8275" y="5473"/>
              <a:ext cx="6736" cy="9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TextBox 17"/>
            <p:cNvSpPr txBox="1"/>
            <p:nvPr/>
          </p:nvSpPr>
          <p:spPr>
            <a:xfrm>
              <a:off x="8432" y="5479"/>
              <a:ext cx="647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600" i="0" u="none" strike="noStrike" kern="1200" cap="none" spc="300" normalizeH="0" baseline="0" noProof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佩戴注意事项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848860" y="4290695"/>
            <a:ext cx="5263515" cy="748030"/>
            <a:chOff x="6888" y="5399"/>
            <a:chExt cx="8289" cy="1178"/>
          </a:xfrm>
        </p:grpSpPr>
        <p:sp>
          <p:nvSpPr>
            <p:cNvPr id="48" name="圆角矩形 47"/>
            <p:cNvSpPr/>
            <p:nvPr/>
          </p:nvSpPr>
          <p:spPr>
            <a:xfrm>
              <a:off x="6888" y="5399"/>
              <a:ext cx="8289" cy="111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TextBox 17"/>
            <p:cNvSpPr txBox="1"/>
            <p:nvPr/>
          </p:nvSpPr>
          <p:spPr>
            <a:xfrm>
              <a:off x="6888" y="5464"/>
              <a:ext cx="1528" cy="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30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03</a:t>
              </a: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8275" y="5473"/>
              <a:ext cx="6736" cy="9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TextBox 17"/>
            <p:cNvSpPr txBox="1"/>
            <p:nvPr/>
          </p:nvSpPr>
          <p:spPr>
            <a:xfrm>
              <a:off x="8432" y="5479"/>
              <a:ext cx="647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600" i="0" u="none" strike="noStrike" kern="1200" cap="none" spc="300" normalizeH="0" baseline="0" noProof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佩戴更换原则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729926" y="639192"/>
            <a:ext cx="14293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9BCEE3"/>
                </a:solidFill>
              </a:rPr>
              <a:t>https://www.PPT818.com/</a:t>
            </a:r>
            <a:endParaRPr lang="zh-CN" altLang="en-US" sz="800" dirty="0">
              <a:solidFill>
                <a:srgbClr val="9BCEE3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52743" y="946785"/>
            <a:ext cx="11486515" cy="436118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5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255395" y="1576705"/>
            <a:ext cx="3016885" cy="301688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78280" y="1660525"/>
            <a:ext cx="2598420" cy="293306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92" h="4619">
                <a:moveTo>
                  <a:pt x="4092" y="1000"/>
                </a:moveTo>
                <a:cubicBezTo>
                  <a:pt x="3808" y="538"/>
                  <a:pt x="3370" y="181"/>
                  <a:pt x="2850" y="0"/>
                </a:cubicBezTo>
                <a:lnTo>
                  <a:pt x="1285" y="0"/>
                </a:lnTo>
                <a:cubicBezTo>
                  <a:pt x="738" y="191"/>
                  <a:pt x="282" y="576"/>
                  <a:pt x="0" y="1073"/>
                </a:cubicBezTo>
                <a:lnTo>
                  <a:pt x="0" y="3414"/>
                </a:lnTo>
                <a:cubicBezTo>
                  <a:pt x="408" y="4134"/>
                  <a:pt x="1181" y="4619"/>
                  <a:pt x="2068" y="4619"/>
                </a:cubicBezTo>
                <a:cubicBezTo>
                  <a:pt x="2924" y="4619"/>
                  <a:pt x="3674" y="4166"/>
                  <a:pt x="4092" y="3487"/>
                </a:cubicBezTo>
                <a:lnTo>
                  <a:pt x="4092" y="1000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49"/>
          <p:cNvSpPr txBox="1"/>
          <p:nvPr/>
        </p:nvSpPr>
        <p:spPr>
          <a:xfrm>
            <a:off x="5824220" y="1243330"/>
            <a:ext cx="41205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7200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rPr>
              <a:t>Part one </a:t>
            </a:r>
            <a:endParaRPr kumimoji="0" lang="en-US" altLang="zh-CN" sz="7200" b="0" i="0" u="none" strike="noStrike" kern="1200" cap="none" spc="0" normalizeH="0" baseline="0" noProof="0">
              <a:ln>
                <a:noFill/>
              </a:ln>
              <a:solidFill>
                <a:srgbClr val="4965A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2" name="PA-文本框 49"/>
          <p:cNvSpPr txBox="1"/>
          <p:nvPr>
            <p:custDataLst>
              <p:tags r:id="rId2"/>
            </p:custDataLst>
          </p:nvPr>
        </p:nvSpPr>
        <p:spPr>
          <a:xfrm>
            <a:off x="4983480" y="2646680"/>
            <a:ext cx="58019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口罩常见类型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655820" y="3935095"/>
            <a:ext cx="64573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always waiting for an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1661" y="2923416"/>
            <a:ext cx="4273839" cy="3188585"/>
            <a:chOff x="1022061" y="2047116"/>
            <a:chExt cx="4273839" cy="3188585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1022061" y="2047116"/>
              <a:ext cx="4273839" cy="0"/>
            </a:xfrm>
            <a:prstGeom prst="line">
              <a:avLst/>
            </a:prstGeom>
            <a:ln w="3175" cap="rnd">
              <a:solidFill>
                <a:srgbClr val="4965A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文本框 3"/>
            <p:cNvSpPr txBox="1"/>
            <p:nvPr/>
          </p:nvSpPr>
          <p:spPr>
            <a:xfrm>
              <a:off x="1112281" y="2124793"/>
              <a:ext cx="4088369" cy="2972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最大特点是可以预防由患者引起的飞沫传染。有带呼吸阀和不带呼吸阀两种。呼吸阀被认为可能会减小对病毒的防护力度，而不带呼吸阀则透气性较差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呼吸起来比较费力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不宜长时间佩戴。大家在购买时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可根据实际情况选择。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1036081" y="5235701"/>
              <a:ext cx="4012169" cy="0"/>
            </a:xfrm>
            <a:prstGeom prst="line">
              <a:avLst/>
            </a:prstGeom>
            <a:ln w="3175" cap="rnd">
              <a:solidFill>
                <a:srgbClr val="4965A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圆角矩形 12"/>
          <p:cNvSpPr/>
          <p:nvPr/>
        </p:nvSpPr>
        <p:spPr>
          <a:xfrm>
            <a:off x="1650711" y="2181280"/>
            <a:ext cx="4142717" cy="492346"/>
          </a:xfrm>
          <a:prstGeom prst="roundRect">
            <a:avLst>
              <a:gd name="adj" fmla="val 50000"/>
            </a:avLst>
          </a:prstGeom>
          <a:solidFill>
            <a:srgbClr val="496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医用防护口罩</a:t>
            </a:r>
            <a:r>
              <a:rPr kumimoji="1" lang="en-US" altLang="zh-CN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(N95)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6789181" y="2923416"/>
            <a:ext cx="4526519" cy="3188585"/>
            <a:chOff x="864631" y="2047116"/>
            <a:chExt cx="4526519" cy="3188585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1022061" y="2047116"/>
              <a:ext cx="4273839" cy="0"/>
            </a:xfrm>
            <a:prstGeom prst="line">
              <a:avLst/>
            </a:prstGeom>
            <a:ln w="3175" cap="rnd">
              <a:solidFill>
                <a:srgbClr val="4965A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864631" y="2124793"/>
              <a:ext cx="4526519" cy="2972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医用外科口罩是手术室等有体液、血液飞溅风险环境常用的医用口罩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可阻隔血液、体液穿过口罩污染佩戴者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同时对细菌的过滤效率应不小于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95%,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但对颗粒的过滤效率有限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且与面部的密合度不如医用防护口罩严密。购买时要注意认准有“医用外科口罩”字样或标明执行标准的口罩。</a:t>
              </a: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1036081" y="5235701"/>
              <a:ext cx="4259819" cy="0"/>
            </a:xfrm>
            <a:prstGeom prst="line">
              <a:avLst/>
            </a:prstGeom>
            <a:ln w="3175" cap="rnd">
              <a:solidFill>
                <a:srgbClr val="4965A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圆角矩形 12"/>
          <p:cNvSpPr/>
          <p:nvPr/>
        </p:nvSpPr>
        <p:spPr>
          <a:xfrm>
            <a:off x="6965661" y="2181280"/>
            <a:ext cx="4142717" cy="492346"/>
          </a:xfrm>
          <a:prstGeom prst="roundRect">
            <a:avLst>
              <a:gd name="adj" fmla="val 50000"/>
            </a:avLst>
          </a:prstGeom>
          <a:solidFill>
            <a:srgbClr val="496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医用外科口罩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477250" y="883740"/>
            <a:ext cx="1143000" cy="114300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7390" y="626565"/>
            <a:ext cx="1657350" cy="16573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2"/>
          <p:cNvSpPr txBox="1"/>
          <p:nvPr/>
        </p:nvSpPr>
        <p:spPr>
          <a:xfrm>
            <a:off x="1657002" y="2040134"/>
            <a:ext cx="8473440" cy="3038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普通级的医用口罩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名称比较多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名称上没有“防护”“外科”字样的医用口罩都是普通级别的医用口罩。该级别口罩一般不要求对血液具有阻隔作用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因此仅用于普通医疗环境佩戴使用。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57002" y="926845"/>
            <a:ext cx="3302000" cy="664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8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一次性使用医用口罩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657002" y="1815567"/>
            <a:ext cx="9216000" cy="0"/>
          </a:xfrm>
          <a:prstGeom prst="line">
            <a:avLst/>
          </a:prstGeom>
          <a:ln w="28575">
            <a:solidFill>
              <a:srgbClr val="4965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占位符 2"/>
          <p:cNvSpPr txBox="1"/>
          <p:nvPr/>
        </p:nvSpPr>
        <p:spPr>
          <a:xfrm>
            <a:off x="1657002" y="4812831"/>
            <a:ext cx="9216000" cy="3038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普通口罩材质可能为棉布、纱布、海绵、帆布及绒等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由于材质不够致密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无法起到预防感染目的。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57002" y="3699542"/>
            <a:ext cx="3302000" cy="664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8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普通口罩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1657002" y="4588264"/>
            <a:ext cx="9216000" cy="0"/>
          </a:xfrm>
          <a:prstGeom prst="line">
            <a:avLst/>
          </a:prstGeom>
          <a:ln w="28575">
            <a:solidFill>
              <a:srgbClr val="4965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 flipV="1">
            <a:off x="1603424" y="1710812"/>
            <a:ext cx="9605348" cy="37775"/>
          </a:xfrm>
          <a:prstGeom prst="line">
            <a:avLst/>
          </a:prstGeom>
          <a:ln>
            <a:solidFill>
              <a:srgbClr val="4965AA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1844384" y="2355862"/>
            <a:ext cx="7004646" cy="977273"/>
          </a:xfrm>
          <a:prstGeom prst="rect">
            <a:avLst/>
          </a:prstGeom>
        </p:spPr>
        <p:txBody>
          <a:bodyPr wrap="square" anchor="ctr" anchorCtr="0"/>
          <a:lstStyle/>
          <a:p>
            <a:pPr marL="285750" indent="-285750" algn="just">
              <a:lnSpc>
                <a:spcPct val="25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单从防护效果来看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,N95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口罩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&gt;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医用外科口罩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&gt;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普通医用口罩。但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N95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口罩存在使用舒适度差的问题。如果是去露天公共场所、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2830" y="2886263"/>
            <a:ext cx="2716382" cy="2716382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1844384" y="3975200"/>
            <a:ext cx="7004646" cy="977273"/>
          </a:xfrm>
          <a:prstGeom prst="rect">
            <a:avLst/>
          </a:prstGeom>
        </p:spPr>
        <p:txBody>
          <a:bodyPr wrap="square" anchor="ctr" anchorCtr="0"/>
          <a:lstStyle/>
          <a:p>
            <a:pPr marL="285750" indent="-285750" algn="just">
              <a:lnSpc>
                <a:spcPct val="25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不与他人接触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,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可以选择佩戴医用外科口罩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,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不必过度防护。但如果会接触疑似呼吸道感染的人群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,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则要佩戴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N95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型口罩。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52743" y="946785"/>
            <a:ext cx="11486515" cy="436118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5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255395" y="1576705"/>
            <a:ext cx="3016885" cy="301688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78280" y="1660525"/>
            <a:ext cx="2598420" cy="293306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92" h="4619">
                <a:moveTo>
                  <a:pt x="4092" y="1000"/>
                </a:moveTo>
                <a:cubicBezTo>
                  <a:pt x="3808" y="538"/>
                  <a:pt x="3370" y="181"/>
                  <a:pt x="2850" y="0"/>
                </a:cubicBezTo>
                <a:lnTo>
                  <a:pt x="1285" y="0"/>
                </a:lnTo>
                <a:cubicBezTo>
                  <a:pt x="738" y="191"/>
                  <a:pt x="282" y="576"/>
                  <a:pt x="0" y="1073"/>
                </a:cubicBezTo>
                <a:lnTo>
                  <a:pt x="0" y="3414"/>
                </a:lnTo>
                <a:cubicBezTo>
                  <a:pt x="408" y="4134"/>
                  <a:pt x="1181" y="4619"/>
                  <a:pt x="2068" y="4619"/>
                </a:cubicBezTo>
                <a:cubicBezTo>
                  <a:pt x="2924" y="4619"/>
                  <a:pt x="3674" y="4166"/>
                  <a:pt x="4092" y="3487"/>
                </a:cubicBezTo>
                <a:lnTo>
                  <a:pt x="4092" y="1000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49"/>
          <p:cNvSpPr txBox="1"/>
          <p:nvPr/>
        </p:nvSpPr>
        <p:spPr>
          <a:xfrm>
            <a:off x="5824220" y="1243330"/>
            <a:ext cx="41205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7200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rPr>
              <a:t>Part two</a:t>
            </a:r>
          </a:p>
        </p:txBody>
      </p:sp>
      <p:sp>
        <p:nvSpPr>
          <p:cNvPr id="2" name="PA-文本框 49"/>
          <p:cNvSpPr txBox="1"/>
          <p:nvPr>
            <p:custDataLst>
              <p:tags r:id="rId2"/>
            </p:custDataLst>
          </p:nvPr>
        </p:nvSpPr>
        <p:spPr>
          <a:xfrm>
            <a:off x="4983480" y="2646680"/>
            <a:ext cx="58019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口罩正确戴法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655820" y="3935095"/>
            <a:ext cx="64573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always waiting for an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63767" y="1015510"/>
            <a:ext cx="3788266" cy="5476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dist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耳带式口罩的正确戴法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317134" y="2065863"/>
            <a:ext cx="5045567" cy="1054219"/>
            <a:chOff x="882246" y="3424066"/>
            <a:chExt cx="5045567" cy="1054219"/>
          </a:xfrm>
        </p:grpSpPr>
        <p:sp>
          <p:nvSpPr>
            <p:cNvPr id="4" name="文本框 3"/>
            <p:cNvSpPr txBox="1"/>
            <p:nvPr/>
          </p:nvSpPr>
          <p:spPr>
            <a:xfrm>
              <a:off x="882246" y="4157414"/>
              <a:ext cx="1020006" cy="306467"/>
            </a:xfrm>
            <a:prstGeom prst="roundRect">
              <a:avLst/>
            </a:prstGeom>
            <a:solidFill>
              <a:srgbClr val="4965A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2054651" y="3424066"/>
              <a:ext cx="387316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洗手消毒（可用</a:t>
              </a:r>
              <a:r>
                <a:rPr lang="en-US" altLang="zh-CN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75</a:t>
              </a: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％酒精棉擦拭）。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317134" y="4514850"/>
            <a:ext cx="4988417" cy="1054219"/>
            <a:chOff x="882246" y="3709816"/>
            <a:chExt cx="4988417" cy="1054219"/>
          </a:xfrm>
        </p:grpSpPr>
        <p:sp>
          <p:nvSpPr>
            <p:cNvPr id="11" name="文本框 10"/>
            <p:cNvSpPr txBox="1"/>
            <p:nvPr/>
          </p:nvSpPr>
          <p:spPr>
            <a:xfrm>
              <a:off x="882246" y="4157414"/>
              <a:ext cx="1020006" cy="306467"/>
            </a:xfrm>
            <a:prstGeom prst="roundRect">
              <a:avLst/>
            </a:prstGeom>
            <a:solidFill>
              <a:srgbClr val="4965A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1997501" y="3709816"/>
              <a:ext cx="387316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调整方向。撕开口罩，分清上下内外。深色面朝外，鼻夹侧朝上。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555883" y="2618313"/>
            <a:ext cx="5045567" cy="1054219"/>
            <a:chOff x="882246" y="3976516"/>
            <a:chExt cx="5045567" cy="1054219"/>
          </a:xfrm>
        </p:grpSpPr>
        <p:sp>
          <p:nvSpPr>
            <p:cNvPr id="14" name="文本框 13"/>
            <p:cNvSpPr txBox="1"/>
            <p:nvPr/>
          </p:nvSpPr>
          <p:spPr>
            <a:xfrm>
              <a:off x="882246" y="4157414"/>
              <a:ext cx="1020006" cy="306467"/>
            </a:xfrm>
            <a:prstGeom prst="roundRect">
              <a:avLst/>
            </a:prstGeom>
            <a:solidFill>
              <a:srgbClr val="4965A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2054651" y="3976516"/>
              <a:ext cx="387316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按压鼻夹拉开褶皱，使口罩覆盖口、鼻、下颌，并通过呼、吸，测试调整口罩密封性。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555883" y="4819650"/>
            <a:ext cx="4988417" cy="1054219"/>
            <a:chOff x="882246" y="4014616"/>
            <a:chExt cx="4988417" cy="1054219"/>
          </a:xfrm>
        </p:grpSpPr>
        <p:sp>
          <p:nvSpPr>
            <p:cNvPr id="17" name="文本框 16"/>
            <p:cNvSpPr txBox="1"/>
            <p:nvPr/>
          </p:nvSpPr>
          <p:spPr>
            <a:xfrm>
              <a:off x="882246" y="4157414"/>
              <a:ext cx="1020006" cy="306467"/>
            </a:xfrm>
            <a:prstGeom prst="roundRect">
              <a:avLst/>
            </a:prstGeom>
            <a:solidFill>
              <a:srgbClr val="4965A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1997501" y="4014616"/>
              <a:ext cx="387316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将双手指尖沿着鼻梁金属条，由中间至两边，慢慢向内按压，直至紧贴鼻梁。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1022149"/>
          <p:cNvSpPr/>
          <p:nvPr>
            <p:custDataLst>
              <p:tags r:id="rId1"/>
            </p:custDataLst>
          </p:nvPr>
        </p:nvSpPr>
        <p:spPr>
          <a:xfrm>
            <a:off x="1122680" y="990600"/>
            <a:ext cx="10440670" cy="5105400"/>
          </a:xfrm>
          <a:prstGeom prst="roundRect">
            <a:avLst>
              <a:gd name="adj" fmla="val 5438"/>
            </a:avLst>
          </a:prstGeom>
          <a:noFill/>
          <a:ln w="19050">
            <a:solidFill>
              <a:srgbClr val="4965A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solidFill>
                <a:srgbClr val="40404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95375" y="1428750"/>
            <a:ext cx="4286250" cy="857250"/>
            <a:chOff x="1257300" y="1504950"/>
            <a:chExt cx="4286250" cy="857250"/>
          </a:xfrm>
        </p:grpSpPr>
        <p:sp>
          <p:nvSpPr>
            <p:cNvPr id="4" name="箭头: 右 3"/>
            <p:cNvSpPr/>
            <p:nvPr/>
          </p:nvSpPr>
          <p:spPr>
            <a:xfrm>
              <a:off x="1257300" y="1504950"/>
              <a:ext cx="4286250" cy="857250"/>
            </a:xfrm>
            <a:prstGeom prst="rightArrow">
              <a:avLst/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圆角矩形 42"/>
            <p:cNvSpPr/>
            <p:nvPr/>
          </p:nvSpPr>
          <p:spPr>
            <a:xfrm>
              <a:off x="1395730" y="1546225"/>
              <a:ext cx="3766820" cy="679450"/>
            </a:xfrm>
            <a:prstGeom prst="roundRect">
              <a:avLst>
                <a:gd name="adj" fmla="val 813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0000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>
                <a:lnSpc>
                  <a:spcPct val="130000"/>
                </a:lnSpc>
              </a:pPr>
              <a:r>
                <a:rPr lang="zh-CN" altLang="en-US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头戴式口罩的正确戴法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1647825" y="2395068"/>
            <a:ext cx="10182225" cy="41819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戴口罩前应洗手，同时避免手接触到口罩内侧面。</a:t>
            </a:r>
          </a:p>
        </p:txBody>
      </p:sp>
      <p:sp>
        <p:nvSpPr>
          <p:cNvPr id="13" name="矩形 12"/>
          <p:cNvSpPr/>
          <p:nvPr/>
        </p:nvSpPr>
        <p:spPr>
          <a:xfrm>
            <a:off x="1609725" y="3286807"/>
            <a:ext cx="10182225" cy="41819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分清楚口罩的内外、上下；口罩深色面朝外；金属条或海绵条一端是口罩的上方。</a:t>
            </a:r>
          </a:p>
        </p:txBody>
      </p:sp>
      <p:sp>
        <p:nvSpPr>
          <p:cNvPr id="14" name="矩形 13"/>
          <p:cNvSpPr/>
          <p:nvPr/>
        </p:nvSpPr>
        <p:spPr>
          <a:xfrm>
            <a:off x="1622425" y="4178546"/>
            <a:ext cx="10182225" cy="41819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先将头带每隔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2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－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4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厘米处拉松，手穿过口罩头带，金属鼻位向前。</a:t>
            </a:r>
          </a:p>
        </p:txBody>
      </p:sp>
      <p:sp>
        <p:nvSpPr>
          <p:cNvPr id="15" name="矩形 14"/>
          <p:cNvSpPr/>
          <p:nvPr/>
        </p:nvSpPr>
        <p:spPr>
          <a:xfrm>
            <a:off x="1635125" y="5070285"/>
            <a:ext cx="10182225" cy="41819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戴上口罩并紧贴面部，口罩上端头带位放于头后，然后下端头带拉过头部，置于颈后，调校至舒适位置。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3450" y="1123950"/>
            <a:ext cx="2095500" cy="20955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1"/>
      <p:bldP spid="13" grpId="1"/>
      <p:bldP spid="14" grpId="1"/>
      <p:bldP spid="1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160568"/>
  <p:tag name="KSO_WM_UNIT_CLEAR" val="1"/>
  <p:tag name="KSO_WM_UNIT_COMPATIBLE" val="0"/>
  <p:tag name="KSO_WM_UNIT_HIGHLIGHT" val="0"/>
  <p:tag name="KSO_WM_UNIT_ID" val="diagram160568_4*l_h_f*1_1_1"/>
  <p:tag name="KSO_WM_UNIT_INDEX" val="1_1_1"/>
  <p:tag name="KSO_WM_UNIT_LAYERLEVEL" val="1_1_1"/>
  <p:tag name="KSO_WM_UNIT_PRESET_TEXT_INDEX" val="4"/>
  <p:tag name="KSO_WM_UNIT_PRESET_TEXT_LEN" val="100"/>
  <p:tag name="KSO_WM_UNIT_TEXT_FILL_FORE_SCHEMECOLOR_INDEX" val="13"/>
  <p:tag name="KSO_WM_UNIT_TEXT_FILL_FORE_SCHEMECOLOR_INDEX_BRIGHTNESS" val="0"/>
  <p:tag name="KSO_WM_UNIT_TEXT_FILL_TYPE" val="1"/>
  <p:tag name="KSO_WM_UNIT_TYPE" val="l_h_f"/>
  <p:tag name="KSO_WM_UNIT_USESOURCEFORMAT_APPLY" val="1"/>
  <p:tag name="KSO_WM_UNIT_VALUE" val="9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160568"/>
  <p:tag name="KSO_WM_UNIT_CLEAR" val="1"/>
  <p:tag name="KSO_WM_UNIT_COMPATIBLE" val="0"/>
  <p:tag name="KSO_WM_UNIT_HIGHLIGHT" val="0"/>
  <p:tag name="KSO_WM_UNIT_ID" val="diagram160568_4*l_h_f*1_1_1"/>
  <p:tag name="KSO_WM_UNIT_INDEX" val="1_1_1"/>
  <p:tag name="KSO_WM_UNIT_LAYERLEVEL" val="1_1_1"/>
  <p:tag name="KSO_WM_UNIT_PRESET_TEXT_INDEX" val="4"/>
  <p:tag name="KSO_WM_UNIT_PRESET_TEXT_LEN" val="100"/>
  <p:tag name="KSO_WM_UNIT_TEXT_FILL_FORE_SCHEMECOLOR_INDEX" val="13"/>
  <p:tag name="KSO_WM_UNIT_TEXT_FILL_FORE_SCHEMECOLOR_INDEX_BRIGHTNESS" val="0"/>
  <p:tag name="KSO_WM_UNIT_TEXT_FILL_TYPE" val="1"/>
  <p:tag name="KSO_WM_UNIT_TYPE" val="l_h_f"/>
  <p:tag name="KSO_WM_UNIT_USESOURCEFORMAT_APPLY" val="1"/>
  <p:tag name="KSO_WM_UNIT_VALUE" val="9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195048"/>
  <p:tag name="KSO_WM_UNIT_ADJUSTLAYOUT_ID" val="7"/>
  <p:tag name="KSO_WM_UNIT_COLOR_SCHEME_PARENT_PAGE" val="0_1"/>
  <p:tag name="KSO_WM_UNIT_COLOR_SCHEME_SHAPE_ID" val="7"/>
  <p:tag name="KSO_WM_UNIT_COMPATIBLE" val="0"/>
  <p:tag name="KSO_WM_UNIT_DECOLORIZATION" val="1"/>
  <p:tag name="KSO_WM_UNIT_DIAGRAM_ISNUMVISUAL" val="0"/>
  <p:tag name="KSO_WM_UNIT_DIAGRAM_ISREFERUNIT" val="0"/>
  <p:tag name="KSO_WM_UNIT_HIGHLIGHT" val="0"/>
  <p:tag name="KSO_WM_UNIT_ID" val="diagram20195048_1*i*2"/>
  <p:tag name="KSO_WM_UNIT_INDEX" val="2"/>
  <p:tag name="KSO_WM_UNIT_LAYERLEVEL" val="1"/>
  <p:tag name="KSO_WM_UNIT_TYPE" val="i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195048"/>
  <p:tag name="KSO_WM_UNIT_ADJUSTLAYOUT_ID" val="7"/>
  <p:tag name="KSO_WM_UNIT_COLOR_SCHEME_PARENT_PAGE" val="0_1"/>
  <p:tag name="KSO_WM_UNIT_COLOR_SCHEME_SHAPE_ID" val="7"/>
  <p:tag name="KSO_WM_UNIT_COMPATIBLE" val="0"/>
  <p:tag name="KSO_WM_UNIT_DECOLORIZATION" val="1"/>
  <p:tag name="KSO_WM_UNIT_DIAGRAM_ISNUMVISUAL" val="0"/>
  <p:tag name="KSO_WM_UNIT_DIAGRAM_ISREFERUNIT" val="0"/>
  <p:tag name="KSO_WM_UNIT_HIGHLIGHT" val="0"/>
  <p:tag name="KSO_WM_UNIT_ID" val="diagram20195048_1*i*2"/>
  <p:tag name="KSO_WM_UNIT_INDEX" val="2"/>
  <p:tag name="KSO_WM_UNIT_LAYERLEVEL" val="1"/>
  <p:tag name="KSO_WM_UNIT_TYPE" val="i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195048"/>
  <p:tag name="KSO_WM_UNIT_ADJUSTLAYOUT_ID" val="7"/>
  <p:tag name="KSO_WM_UNIT_COLOR_SCHEME_PARENT_PAGE" val="0_1"/>
  <p:tag name="KSO_WM_UNIT_COLOR_SCHEME_SHAPE_ID" val="7"/>
  <p:tag name="KSO_WM_UNIT_COMPATIBLE" val="0"/>
  <p:tag name="KSO_WM_UNIT_DECOLORIZATION" val="1"/>
  <p:tag name="KSO_WM_UNIT_DIAGRAM_ISNUMVISUAL" val="0"/>
  <p:tag name="KSO_WM_UNIT_DIAGRAM_ISREFERUNIT" val="0"/>
  <p:tag name="KSO_WM_UNIT_HIGHLIGHT" val="0"/>
  <p:tag name="KSO_WM_UNIT_ID" val="diagram20195048_1*i*2"/>
  <p:tag name="KSO_WM_UNIT_INDEX" val="2"/>
  <p:tag name="KSO_WM_UNIT_LAYERLEVEL" val="1"/>
  <p:tag name="KSO_WM_UNIT_TYPE" val="i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786"/>
  <p:tag name="KSO_WM_UNIT_CLEAR" val="1"/>
  <p:tag name="KSO_WM_UNIT_COMPATIBLE" val="0"/>
  <p:tag name="KSO_WM_UNIT_HIGHLIGHT" val="0"/>
  <p:tag name="KSO_WM_UNIT_ID" val="diagram786_6*m_h_f*1_1_1"/>
  <p:tag name="KSO_WM_UNIT_INDEX" val="1_1_1"/>
  <p:tag name="KSO_WM_UNIT_LAYERLEVEL" val="1_1_1"/>
  <p:tag name="KSO_WM_UNIT_PRESET_TEXT_INDEX" val="4"/>
  <p:tag name="KSO_WM_UNIT_PRESET_TEXT_LEN" val="59"/>
  <p:tag name="KSO_WM_UNIT_TEXT_FILL_FORE_SCHEMECOLOR_INDEX" val="13"/>
  <p:tag name="KSO_WM_UNIT_TEXT_FILL_TYPE" val="1"/>
  <p:tag name="KSO_WM_UNIT_TYPE" val="m_h_f"/>
  <p:tag name="KSO_WM_UNIT_VALUE" val="2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786"/>
  <p:tag name="KSO_WM_UNIT_CLEAR" val="1"/>
  <p:tag name="KSO_WM_UNIT_COMPATIBLE" val="0"/>
  <p:tag name="KSO_WM_UNIT_HIGHLIGHT" val="0"/>
  <p:tag name="KSO_WM_UNIT_ID" val="diagram786_6*m_h_f*1_1_1"/>
  <p:tag name="KSO_WM_UNIT_INDEX" val="1_1_1"/>
  <p:tag name="KSO_WM_UNIT_LAYERLEVEL" val="1_1_1"/>
  <p:tag name="KSO_WM_UNIT_PRESET_TEXT_INDEX" val="4"/>
  <p:tag name="KSO_WM_UNIT_PRESET_TEXT_LEN" val="59"/>
  <p:tag name="KSO_WM_UNIT_TEXT_FILL_FORE_SCHEMECOLOR_INDEX" val="13"/>
  <p:tag name="KSO_WM_UNIT_TEXT_FILL_TYPE" val="1"/>
  <p:tag name="KSO_WM_UNIT_TYPE" val="m_h_f"/>
  <p:tag name="KSO_WM_UNIT_VALUE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00850"/>
  <p:tag name="KSO_WM_UNIT_COMPATIBLE" val="0"/>
  <p:tag name="KSO_WM_UNIT_DIAGRAM_ISNUMVISUAL" val="0"/>
  <p:tag name="KSO_WM_UNIT_DIAGRAM_ISREFERUNIT" val="0"/>
  <p:tag name="KSO_WM_UNIT_HIGHLIGHT" val="0"/>
  <p:tag name="KSO_WM_UNIT_ID" val="diagram20200850_1*i*1"/>
  <p:tag name="KSO_WM_UNIT_INDEX" val="1"/>
  <p:tag name="KSO_WM_UNIT_LAYERLEVEL" val="1"/>
  <p:tag name="KSO_WM_UNIT_TYPE" val="i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1620</Words>
  <Application>Microsoft Office PowerPoint</Application>
  <PresentationFormat>宽屏</PresentationFormat>
  <Paragraphs>95</Paragraphs>
  <Slides>19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7" baseType="lpstr">
      <vt:lpstr>等线</vt:lpstr>
      <vt:lpstr>等线 Light</vt:lpstr>
      <vt:lpstr>汉仪文黑-85W</vt:lpstr>
      <vt:lpstr>三极义黑 简体</vt:lpstr>
      <vt:lpstr>思源黑体</vt:lpstr>
      <vt:lpstr>思源黑体 CN Heavy</vt:lpstr>
      <vt:lpstr>思源黑体 CN Normal</vt:lpstr>
      <vt:lpstr>思源黑体 CN Regular</vt:lpstr>
      <vt:lpstr>宋体</vt:lpstr>
      <vt:lpstr>微软雅黑</vt:lpstr>
      <vt:lpstr>站酷快乐体2016修订版</vt:lpstr>
      <vt:lpstr>字魂105号-简雅黑</vt:lpstr>
      <vt:lpstr>字魂58号-创中黑</vt:lpstr>
      <vt:lpstr>Arial</vt:lpstr>
      <vt:lpstr>Calibri</vt:lpstr>
      <vt:lpstr>Wingdings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2022-04-07T21:19:40Z</cp:lastPrinted>
  <dcterms:created xsi:type="dcterms:W3CDTF">2022-04-07T21:19:40Z</dcterms:created>
  <dcterms:modified xsi:type="dcterms:W3CDTF">2023-04-17T06:18:28Z</dcterms:modified>
</cp:coreProperties>
</file>