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572" r:id="rId2"/>
    <p:sldId id="573" r:id="rId3"/>
    <p:sldId id="574" r:id="rId4"/>
    <p:sldId id="575" r:id="rId5"/>
    <p:sldId id="579" r:id="rId6"/>
    <p:sldId id="580" r:id="rId7"/>
    <p:sldId id="581" r:id="rId8"/>
    <p:sldId id="576" r:id="rId9"/>
    <p:sldId id="582" r:id="rId10"/>
    <p:sldId id="583" r:id="rId11"/>
    <p:sldId id="584" r:id="rId12"/>
    <p:sldId id="577" r:id="rId13"/>
    <p:sldId id="585" r:id="rId14"/>
    <p:sldId id="586" r:id="rId15"/>
    <p:sldId id="587" r:id="rId16"/>
    <p:sldId id="588" r:id="rId17"/>
    <p:sldId id="578" r:id="rId18"/>
    <p:sldId id="589" r:id="rId19"/>
  </p:sldIdLst>
  <p:sldSz cx="12192000" cy="6858000"/>
  <p:notesSz cx="6858000" cy="9144000"/>
  <p:custDataLst>
    <p:tags r:id="rId21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37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  <p:ext uri="{1BD7E111-0CB8-44D6-8891-C1BB2F81B7CC}">
      <p1710:readonlyRecommended xmlns:p1710="http://schemas.microsoft.com/office/powerpoint/2017/10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howGuides="1">
      <p:cViewPr varScale="1">
        <p:scale>
          <a:sx n="106" d="100"/>
          <a:sy n="106" d="100"/>
        </p:scale>
        <p:origin x="756" y="114"/>
      </p:cViewPr>
      <p:guideLst>
        <p:guide orient="horz" pos="2137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ags" Target="tags/tag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思源黑体 CN Light" panose="020B0300000000000000" pitchFamily="34" charset="-122"/>
                <a:ea typeface="思源黑体 CN Light" panose="020B0300000000000000" pitchFamily="34" charset="-122"/>
              </a:defRPr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思源黑体 CN Light" panose="020B0300000000000000" pitchFamily="34" charset="-122"/>
                <a:ea typeface="思源黑体 CN Light" panose="020B0300000000000000" pitchFamily="34" charset="-122"/>
              </a:defRPr>
            </a:lvl1pPr>
          </a:lstStyle>
          <a:p>
            <a:fld id="{03C077F5-9028-4E73-8094-C3712C9A99F2}" type="datetimeFigureOut">
              <a:rPr lang="zh-CN" altLang="en-US" smtClean="0"/>
              <a:t>2023-04-17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思源黑体 CN Light" panose="020B0300000000000000" pitchFamily="34" charset="-122"/>
                <a:ea typeface="思源黑体 CN Light" panose="020B0300000000000000" pitchFamily="34" charset="-122"/>
              </a:defRPr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思源黑体 CN Light" panose="020B0300000000000000" pitchFamily="34" charset="-122"/>
                <a:ea typeface="思源黑体 CN Light" panose="020B0300000000000000" pitchFamily="34" charset="-122"/>
              </a:defRPr>
            </a:lvl1pPr>
          </a:lstStyle>
          <a:p>
            <a:fld id="{23275A69-82E8-4202-BFDD-17969F92170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98707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思源黑体 CN Light" panose="020B0300000000000000" pitchFamily="34" charset="-122"/>
        <a:ea typeface="思源黑体 CN Light" panose="020B0300000000000000" pitchFamily="34" charset="-122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思源黑体 CN Light" panose="020B0300000000000000" pitchFamily="34" charset="-122"/>
        <a:ea typeface="思源黑体 CN Light" panose="020B0300000000000000" pitchFamily="34" charset="-122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思源黑体 CN Light" panose="020B0300000000000000" pitchFamily="34" charset="-122"/>
        <a:ea typeface="思源黑体 CN Light" panose="020B0300000000000000" pitchFamily="34" charset="-122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思源黑体 CN Light" panose="020B0300000000000000" pitchFamily="34" charset="-122"/>
        <a:ea typeface="思源黑体 CN Light" panose="020B0300000000000000" pitchFamily="34" charset="-122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思源黑体 CN Light" panose="020B0300000000000000" pitchFamily="34" charset="-122"/>
        <a:ea typeface="思源黑体 CN Light" panose="020B0300000000000000" pitchFamily="34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 smtClean="0"/>
              <a:t>https://www.ypppt.com/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275A69-82E8-4202-BFDD-17969F921709}" type="slidenum">
              <a:rPr lang="zh-CN" altLang="en-US" smtClean="0"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757927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69CCA68-634E-4B79-826D-A37AA8CB265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1C30575A-7C3A-4B08-832B-0746F58845D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20EAB059-7C30-4B7C-B671-8BB77217F9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639104-CA1C-4C05-A8F2-4A519E2AD7BD}" type="datetimeFigureOut">
              <a:rPr lang="zh-CN" altLang="en-US" smtClean="0"/>
              <a:t>2023-04-17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39C245D5-B8CB-43E7-8AA0-7273AD669B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914E8FCF-BB62-460A-A6A3-AE8F44016A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F965BD-D096-4186-89D7-D8AFF0D8902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84544941"/>
      </p:ext>
    </p:extLst>
  </p:cSld>
  <p:clrMapOvr>
    <a:masterClrMapping/>
  </p:clrMapOvr>
  <p:transition spd="slow" advClick="0" advTm="30">
    <p:randomBar dir="vert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F2B91F8-44F6-4D35-AE92-59EF3CEDDA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79C98163-793B-4025-A15E-232C515D831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3C9C318E-377C-41CA-992A-D92740FB01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639104-CA1C-4C05-A8F2-4A519E2AD7BD}" type="datetimeFigureOut">
              <a:rPr lang="zh-CN" altLang="en-US" smtClean="0"/>
              <a:t>2023-04-17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53ECDE2B-CBAB-4FE4-B24C-7721DEBFD7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F17661D8-73D0-48A1-9466-CA8F9A642D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F965BD-D096-4186-89D7-D8AFF0D8902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31263974"/>
      </p:ext>
    </p:extLst>
  </p:cSld>
  <p:clrMapOvr>
    <a:masterClrMapping/>
  </p:clrMapOvr>
  <p:transition spd="slow" advClick="0" advTm="30">
    <p:randomBar dir="vert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811A1208-2104-4C57-B3DC-B8435457327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10261F78-BACB-4AAE-B28B-3E2C2C7161F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4935C046-3272-43A2-9567-ACC3B73BBC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639104-CA1C-4C05-A8F2-4A519E2AD7BD}" type="datetimeFigureOut">
              <a:rPr lang="zh-CN" altLang="en-US" smtClean="0"/>
              <a:t>2023-04-17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17CC9673-16FE-4697-88CC-2AF7F250A7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9E66B794-15CE-4EFE-B8E0-8498A22548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F965BD-D096-4186-89D7-D8AFF0D8902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28737194"/>
      </p:ext>
    </p:extLst>
  </p:cSld>
  <p:clrMapOvr>
    <a:masterClrMapping/>
  </p:clrMapOvr>
  <p:transition spd="slow" advClick="0" advTm="30">
    <p:randomBar dir="vert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B6D5EC7-209A-4E08-AEB3-77F4BB14C8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8AC48C39-1B75-4BAD-95CE-5D0900E4D7A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D44DB8AF-EF3E-4C72-92D1-E4D9C3F26C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639104-CA1C-4C05-A8F2-4A519E2AD7BD}" type="datetimeFigureOut">
              <a:rPr lang="zh-CN" altLang="en-US" smtClean="0"/>
              <a:t>2023-04-17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6F0A572A-5AD5-43C1-961F-F4F7FC3139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B55363A2-0BAB-4B35-A44A-C88FD25A4D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F965BD-D096-4186-89D7-D8AFF0D8902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37803334"/>
      </p:ext>
    </p:extLst>
  </p:cSld>
  <p:clrMapOvr>
    <a:masterClrMapping/>
  </p:clrMapOvr>
  <p:transition spd="slow" advClick="0" advTm="30">
    <p:randomBar dir="vert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F5923DB7-A5A9-4885-9717-5156E3C633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7E44A96F-5907-4F47-9478-4BA31C66281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EE2FA994-B9BF-46D5-8288-7CE438895E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639104-CA1C-4C05-A8F2-4A519E2AD7BD}" type="datetimeFigureOut">
              <a:rPr lang="zh-CN" altLang="en-US" smtClean="0"/>
              <a:t>2023-04-17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9EA8DF76-FF4C-4AD2-AB8A-CB6CFEBF22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4A23FF9D-1CF1-475B-A68F-CADF0C3AE4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F965BD-D096-4186-89D7-D8AFF0D8902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50059702"/>
      </p:ext>
    </p:extLst>
  </p:cSld>
  <p:clrMapOvr>
    <a:masterClrMapping/>
  </p:clrMapOvr>
  <p:transition spd="slow" advClick="0" advTm="30">
    <p:randomBar dir="vert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05A65EC-42FC-44A6-A52D-A071106D6A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2A2B391A-E26B-4408-88C6-1E33A4F1381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D481A032-ABD2-4BA0-92BE-F0CE6802F3F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F5515DFD-37B1-45A6-84A1-BA18BE9C72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639104-CA1C-4C05-A8F2-4A519E2AD7BD}" type="datetimeFigureOut">
              <a:rPr lang="zh-CN" altLang="en-US" smtClean="0"/>
              <a:t>2023-04-17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7540C8C7-6C38-48F0-841E-04B9CE2221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E2E9F8E7-2163-4933-95A6-F8D691C8D1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F965BD-D096-4186-89D7-D8AFF0D8902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90583578"/>
      </p:ext>
    </p:extLst>
  </p:cSld>
  <p:clrMapOvr>
    <a:masterClrMapping/>
  </p:clrMapOvr>
  <p:transition spd="slow" advClick="0" advTm="30">
    <p:randomBar dir="vert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6B980440-6D1A-4087-B30B-43E770DD5D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D9A61C6A-778C-4419-9DD3-20D6289657B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A900F3AE-87CB-48A0-8F24-4D4C58B9B0C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B681D486-D1E3-445D-B31D-8636C1EBA92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177BF10C-CDF1-4CCE-AA70-B7677FC57DD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D64C8610-6E4F-4056-B0DE-94F423C294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639104-CA1C-4C05-A8F2-4A519E2AD7BD}" type="datetimeFigureOut">
              <a:rPr lang="zh-CN" altLang="en-US" smtClean="0"/>
              <a:t>2023-04-17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211A2679-7D28-44CC-AB3C-222FB2C717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A9A3BCB3-6808-4E3E-88B7-BA98600E89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F965BD-D096-4186-89D7-D8AFF0D8902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11568465"/>
      </p:ext>
    </p:extLst>
  </p:cSld>
  <p:clrMapOvr>
    <a:masterClrMapping/>
  </p:clrMapOvr>
  <p:transition spd="slow" advClick="0" advTm="30">
    <p:randomBar dir="vert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81FB22B-B22B-40DC-9393-73A49C548E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9DFFD986-8BEA-4F24-BDED-9D950146D3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639104-CA1C-4C05-A8F2-4A519E2AD7BD}" type="datetimeFigureOut">
              <a:rPr lang="zh-CN" altLang="en-US" smtClean="0"/>
              <a:t>2023-04-17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3971C173-2658-4FDD-AE8E-4124393301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E5855B5A-6360-46A5-A4EF-7CD2748EC6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F965BD-D096-4186-89D7-D8AFF0D8902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38987619"/>
      </p:ext>
    </p:extLst>
  </p:cSld>
  <p:clrMapOvr>
    <a:masterClrMapping/>
  </p:clrMapOvr>
  <p:transition spd="slow" advClick="0" advTm="30">
    <p:randomBar dir="vert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37A47A36-AB70-495F-BA0F-AB971DBED1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639104-CA1C-4C05-A8F2-4A519E2AD7BD}" type="datetimeFigureOut">
              <a:rPr lang="zh-CN" altLang="en-US" smtClean="0"/>
              <a:t>2023-04-17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2821E3E2-F7A5-43EC-8C58-8B94565306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F748E60E-56BD-495D-9720-0F9EEA42DA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F965BD-D096-4186-89D7-D8AFF0D8902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76264224"/>
      </p:ext>
    </p:extLst>
  </p:cSld>
  <p:clrMapOvr>
    <a:masterClrMapping/>
  </p:clrMapOvr>
  <p:transition spd="slow" advClick="0" advTm="30">
    <p:randomBar dir="vert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8B14354-4DD3-4980-B1E2-B8925DD708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0266E4A5-FCC0-461F-AA0A-AAC78EDB9B2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ED1540F4-E1C7-4D21-978A-425D7641060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D71B98DD-C74F-4183-A1AD-FF4B9999F8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639104-CA1C-4C05-A8F2-4A519E2AD7BD}" type="datetimeFigureOut">
              <a:rPr lang="zh-CN" altLang="en-US" smtClean="0"/>
              <a:t>2023-04-17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2DEC1B98-A85A-4913-8F99-749979E0F0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8E713DE9-5277-4473-846D-8C2B6751D9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F965BD-D096-4186-89D7-D8AFF0D8902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01158606"/>
      </p:ext>
    </p:extLst>
  </p:cSld>
  <p:clrMapOvr>
    <a:masterClrMapping/>
  </p:clrMapOvr>
  <p:transition spd="slow" advClick="0" advTm="30">
    <p:randomBar dir="vert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4AC6479-9BC6-42D7-AA5C-C476A2D063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23C25865-D67D-44D5-8D3E-E6D9799198E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C38BC17C-EE86-43C1-B5B0-AAED0BD9E63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D5510B6B-BA24-4917-8B00-58CD8F5709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639104-CA1C-4C05-A8F2-4A519E2AD7BD}" type="datetimeFigureOut">
              <a:rPr lang="zh-CN" altLang="en-US" smtClean="0"/>
              <a:t>2023-04-17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2AF56817-8CFC-4F7C-AEDD-8063EE19FE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E39ABA55-79CB-4339-B87A-87026A796E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F965BD-D096-4186-89D7-D8AFF0D8902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30532637"/>
      </p:ext>
    </p:extLst>
  </p:cSld>
  <p:clrMapOvr>
    <a:masterClrMapping/>
  </p:clrMapOvr>
  <p:transition spd="slow" advClick="0" advTm="30">
    <p:randomBar dir="vert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file:///D:\qq&#25991;&#20214;\712321467\Image\C2C\Image2\%7b75232B38-A165-1FB7-499C-2E1C792CACB5%7d.png" TargetMode="Externa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1EF3A35E-8324-4872-AE6A-E2BF12ACDC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16A0775C-323C-444E-B898-2873EA7930F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4D16D0CD-D248-4BD6-BD92-71A1B9F45B1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思源黑体 CN Light" panose="020B0300000000000000" pitchFamily="34" charset="-122"/>
                <a:ea typeface="思源黑体 CN Light" panose="020B0300000000000000" pitchFamily="34" charset="-122"/>
              </a:defRPr>
            </a:lvl1pPr>
          </a:lstStyle>
          <a:p>
            <a:fld id="{C6639104-CA1C-4C05-A8F2-4A519E2AD7BD}" type="datetimeFigureOut">
              <a:rPr lang="zh-CN" altLang="en-US" smtClean="0"/>
              <a:t>2023-04-17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2F9E4189-53AC-4BD2-94E6-B36358D9FDB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思源黑体 CN Light" panose="020B0300000000000000" pitchFamily="34" charset="-122"/>
                <a:ea typeface="思源黑体 CN Light" panose="020B0300000000000000" pitchFamily="34" charset="-122"/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0B43E76B-81EE-4EBA-A8E8-5200B3F3F5C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思源黑体 CN Light" panose="020B0300000000000000" pitchFamily="34" charset="-122"/>
                <a:ea typeface="思源黑体 CN Light" panose="020B0300000000000000" pitchFamily="34" charset="-122"/>
              </a:defRPr>
            </a:lvl1pPr>
          </a:lstStyle>
          <a:p>
            <a:fld id="{CFF965BD-D096-4186-89D7-D8AFF0D89025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7" name="图片 1073743875" descr="学科网 zxxk.com"/>
          <p:cNvPicPr>
            <a:picLocks noChangeAspect="1"/>
          </p:cNvPicPr>
          <p:nvPr/>
        </p:nvPicPr>
        <p:blipFill>
          <a:blip r:link="rId13"/>
          <a:stretch>
            <a:fillRect/>
          </a:stretch>
        </p:blipFill>
        <p:spPr>
          <a:xfrm>
            <a:off x="838200" y="365125"/>
            <a:ext cx="9525" cy="9525"/>
          </a:xfrm>
          <a:prstGeom prst="rect">
            <a:avLst/>
          </a:prstGeom>
          <a:noFill/>
          <a:ln>
            <a:noFill/>
            <a:miter lim="800000"/>
          </a:ln>
        </p:spPr>
      </p:pic>
    </p:spTree>
    <p:extLst>
      <p:ext uri="{BB962C8B-B14F-4D97-AF65-F5344CB8AC3E}">
        <p14:creationId xmlns:p14="http://schemas.microsoft.com/office/powerpoint/2010/main" val="4929363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 advClick="0" advTm="30">
    <p:randomBar dir="vert"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思源黑体 CN Light" panose="020B0300000000000000" pitchFamily="34" charset="-122"/>
          <a:ea typeface="思源黑体 CN Light" panose="020B0300000000000000" pitchFamily="34" charset="-122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思源黑体 CN Light" panose="020B0300000000000000" pitchFamily="34" charset="-122"/>
          <a:ea typeface="思源黑体 CN Light" panose="020B0300000000000000" pitchFamily="34" charset="-122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思源黑体 CN Light" panose="020B0300000000000000" pitchFamily="34" charset="-122"/>
          <a:ea typeface="思源黑体 CN Light" panose="020B0300000000000000" pitchFamily="34" charset="-122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思源黑体 CN Light" panose="020B0300000000000000" pitchFamily="34" charset="-122"/>
          <a:ea typeface="思源黑体 CN Light" panose="020B0300000000000000" pitchFamily="34" charset="-122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思源黑体 CN Light" panose="020B0300000000000000" pitchFamily="34" charset="-122"/>
          <a:ea typeface="思源黑体 CN Light" panose="020B0300000000000000" pitchFamily="34" charset="-122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思源黑体 CN Light" panose="020B0300000000000000" pitchFamily="34" charset="-122"/>
          <a:ea typeface="思源黑体 CN Light" panose="020B0300000000000000" pitchFamily="34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id="{2904D15E-5A9B-4B81-89C4-7C601480FAB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文本框 5">
            <a:extLst>
              <a:ext uri="{FF2B5EF4-FFF2-40B4-BE49-F238E27FC236}">
                <a16:creationId xmlns:a16="http://schemas.microsoft.com/office/drawing/2014/main" id="{28EBAC6B-EA71-438A-B905-DE6B53D4685F}"/>
              </a:ext>
            </a:extLst>
          </p:cNvPr>
          <p:cNvSpPr txBox="1"/>
          <p:nvPr/>
        </p:nvSpPr>
        <p:spPr>
          <a:xfrm>
            <a:off x="2878454" y="4033222"/>
            <a:ext cx="424053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dist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a小雪人 (非商业使用)" panose="02010600010101010101" pitchFamily="2" charset="-122"/>
                <a:ea typeface="Aa小雪人 (非商业使用)" panose="02010600010101010101" pitchFamily="2" charset="-122"/>
                <a:sym typeface="字魂100号-方方先锋体" panose="00000500000000000000" pitchFamily="2" charset="-122"/>
              </a:rPr>
              <a:t>--</a:t>
            </a: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a小雪人 (非商业使用)" panose="02010600010101010101" pitchFamily="2" charset="-122"/>
                <a:ea typeface="Aa小雪人 (非商业使用)" panose="02010600010101010101" pitchFamily="2" charset="-122"/>
                <a:sym typeface="字魂100号-方方先锋体" panose="00000500000000000000" pitchFamily="2" charset="-122"/>
              </a:rPr>
              <a:t>冬季防寒保暖主题安全教育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a小雪人 (非商业使用)" panose="02010600010101010101" pitchFamily="2" charset="-122"/>
                <a:ea typeface="Aa小雪人 (非商业使用)" panose="02010600010101010101" pitchFamily="2" charset="-122"/>
                <a:sym typeface="字魂100号-方方先锋体" panose="00000500000000000000" pitchFamily="2" charset="-122"/>
              </a:rPr>
              <a:t>--</a:t>
            </a:r>
            <a:endParaRPr kumimoji="0" lang="zh-CN" altLang="en-US" sz="24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Aa小雪人 (非商业使用)" panose="02010600010101010101" pitchFamily="2" charset="-122"/>
              <a:ea typeface="Aa小雪人 (非商业使用)" panose="02010600010101010101" pitchFamily="2" charset="-122"/>
              <a:sym typeface="字魂100号-方方先锋体" panose="00000500000000000000" pitchFamily="2" charset="-122"/>
            </a:endParaRPr>
          </a:p>
        </p:txBody>
      </p:sp>
      <p:grpSp>
        <p:nvGrpSpPr>
          <p:cNvPr id="9" name="组合 8">
            <a:extLst>
              <a:ext uri="{FF2B5EF4-FFF2-40B4-BE49-F238E27FC236}">
                <a16:creationId xmlns:a16="http://schemas.microsoft.com/office/drawing/2014/main" id="{B8EC074E-80EF-4FC4-AFAA-A1747BDEECB8}"/>
              </a:ext>
            </a:extLst>
          </p:cNvPr>
          <p:cNvGrpSpPr/>
          <p:nvPr/>
        </p:nvGrpSpPr>
        <p:grpSpPr>
          <a:xfrm>
            <a:off x="2109786" y="1530519"/>
            <a:ext cx="5777866" cy="2502703"/>
            <a:chOff x="2323146" y="1439079"/>
            <a:chExt cx="5777866" cy="2502703"/>
          </a:xfrm>
        </p:grpSpPr>
        <p:sp>
          <p:nvSpPr>
            <p:cNvPr id="2" name="文本框 1">
              <a:extLst>
                <a:ext uri="{FF2B5EF4-FFF2-40B4-BE49-F238E27FC236}">
                  <a16:creationId xmlns:a16="http://schemas.microsoft.com/office/drawing/2014/main" id="{D2E1FE57-095F-407B-A9ED-CEF79AE49BE2}"/>
                </a:ext>
              </a:extLst>
            </p:cNvPr>
            <p:cNvSpPr txBox="1"/>
            <p:nvPr/>
          </p:nvSpPr>
          <p:spPr>
            <a:xfrm>
              <a:off x="2323146" y="1439079"/>
              <a:ext cx="4970146" cy="14465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kumimoji="0" lang="zh-CN" altLang="en-US" sz="8800" b="1" i="0" u="none" strike="noStrike" kern="1200" cap="none" spc="0" normalizeH="0" baseline="0" noProof="0">
                  <a:ln w="19050">
                    <a:solidFill>
                      <a:schemeClr val="bg1"/>
                    </a:solidFill>
                  </a:ln>
                  <a:solidFill>
                    <a:srgbClr val="FD3B2A"/>
                  </a:solidFill>
                  <a:effectLst>
                    <a:outerShdw blurRad="63500" sx="102000" sy="102000" algn="ctr" rotWithShape="0">
                      <a:prstClr val="black">
                        <a:alpha val="40000"/>
                      </a:prstClr>
                    </a:outerShdw>
                  </a:effectLst>
                  <a:uLnTx/>
                  <a:uFillTx/>
                  <a:latin typeface="Aa小雪人 (非商业使用)" panose="02010600010101010101" pitchFamily="2" charset="-122"/>
                  <a:ea typeface="Aa小雪人 (非商业使用)" panose="02010600010101010101" pitchFamily="2" charset="-122"/>
                  <a:sym typeface="字魂100号-方方先锋体" panose="00000500000000000000" pitchFamily="2" charset="-122"/>
                </a:rPr>
                <a:t>防寒防冻</a:t>
              </a:r>
              <a:r>
                <a:rPr kumimoji="0" lang="zh-CN" altLang="en-US" sz="6000" b="1" i="0" u="none" strike="noStrike" kern="1200" cap="none" spc="0" normalizeH="0" baseline="0" noProof="0">
                  <a:ln w="19050">
                    <a:solidFill>
                      <a:schemeClr val="bg1"/>
                    </a:solidFill>
                  </a:ln>
                  <a:solidFill>
                    <a:srgbClr val="FD3B2A"/>
                  </a:solidFill>
                  <a:effectLst>
                    <a:outerShdw blurRad="63500" sx="102000" sy="102000" algn="ctr" rotWithShape="0">
                      <a:prstClr val="black">
                        <a:alpha val="40000"/>
                      </a:prstClr>
                    </a:outerShdw>
                  </a:effectLst>
                  <a:uLnTx/>
                  <a:uFillTx/>
                  <a:latin typeface="Aa小雪人 (非商业使用)" panose="02010600010101010101" pitchFamily="2" charset="-122"/>
                  <a:ea typeface="Aa小雪人 (非商业使用)" panose="02010600010101010101" pitchFamily="2" charset="-122"/>
                  <a:sym typeface="字魂100号-方方先锋体" panose="00000500000000000000" pitchFamily="2" charset="-122"/>
                </a:rPr>
                <a:t> </a:t>
              </a:r>
              <a:endParaRPr kumimoji="0" lang="en-US" altLang="zh-CN" sz="6000" b="1" i="0" u="none" strike="noStrike" kern="1200" cap="none" spc="0" normalizeH="0" baseline="0" noProof="0">
                <a:ln w="19050">
                  <a:solidFill>
                    <a:schemeClr val="bg1"/>
                  </a:solidFill>
                </a:ln>
                <a:solidFill>
                  <a:srgbClr val="FD3B2A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a小雪人 (非商业使用)" panose="02010600010101010101" pitchFamily="2" charset="-122"/>
                <a:ea typeface="Aa小雪人 (非商业使用)" panose="02010600010101010101" pitchFamily="2" charset="-122"/>
                <a:sym typeface="字魂100号-方方先锋体" panose="00000500000000000000" pitchFamily="2" charset="-122"/>
              </a:endParaRPr>
            </a:p>
          </p:txBody>
        </p:sp>
        <p:sp>
          <p:nvSpPr>
            <p:cNvPr id="8" name="文本框 7">
              <a:extLst>
                <a:ext uri="{FF2B5EF4-FFF2-40B4-BE49-F238E27FC236}">
                  <a16:creationId xmlns:a16="http://schemas.microsoft.com/office/drawing/2014/main" id="{F4152613-82F2-4A6E-94C8-F0CBA7F694D9}"/>
                </a:ext>
              </a:extLst>
            </p:cNvPr>
            <p:cNvSpPr txBox="1"/>
            <p:nvPr/>
          </p:nvSpPr>
          <p:spPr>
            <a:xfrm>
              <a:off x="3130866" y="2495232"/>
              <a:ext cx="4970146" cy="14465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kumimoji="0" lang="zh-CN" altLang="en-US" sz="8800" b="1" i="0" u="none" strike="noStrike" kern="1200" cap="none" spc="0" normalizeH="0" baseline="0" noProof="0" dirty="0">
                  <a:ln w="19050">
                    <a:solidFill>
                      <a:schemeClr val="bg1"/>
                    </a:solidFill>
                  </a:ln>
                  <a:solidFill>
                    <a:srgbClr val="FD3B2A"/>
                  </a:solidFill>
                  <a:effectLst>
                    <a:outerShdw blurRad="63500" sx="102000" sy="102000" algn="ctr" rotWithShape="0">
                      <a:prstClr val="black">
                        <a:alpha val="40000"/>
                      </a:prstClr>
                    </a:outerShdw>
                  </a:effectLst>
                  <a:uLnTx/>
                  <a:uFillTx/>
                  <a:latin typeface="Aa小雪人 (非商业使用)" panose="02010600010101010101" pitchFamily="2" charset="-122"/>
                  <a:ea typeface="Aa小雪人 (非商业使用)" panose="02010600010101010101" pitchFamily="2" charset="-122"/>
                  <a:sym typeface="字魂100号-方方先锋体" panose="00000500000000000000" pitchFamily="2" charset="-122"/>
                </a:rPr>
                <a:t>注意保暖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978114268"/>
      </p:ext>
    </p:extLst>
  </p:cSld>
  <p:clrMapOvr>
    <a:masterClrMapping/>
  </p:clrMapOvr>
  <p:transition spd="slow" advClick="0" advTm="30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id="{F6EFD451-0ECF-4E7A-A250-E6CAEEF2E04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矩形: 圆角 5">
            <a:extLst>
              <a:ext uri="{FF2B5EF4-FFF2-40B4-BE49-F238E27FC236}">
                <a16:creationId xmlns:a16="http://schemas.microsoft.com/office/drawing/2014/main" id="{D985F9D9-622E-4CE6-8E71-D2AEA1AD42CC}"/>
              </a:ext>
            </a:extLst>
          </p:cNvPr>
          <p:cNvSpPr/>
          <p:nvPr/>
        </p:nvSpPr>
        <p:spPr>
          <a:xfrm>
            <a:off x="548640" y="609600"/>
            <a:ext cx="11094720" cy="5638800"/>
          </a:xfrm>
          <a:prstGeom prst="roundRect">
            <a:avLst/>
          </a:prstGeom>
          <a:solidFill>
            <a:schemeClr val="bg1"/>
          </a:solidFill>
          <a:ln w="76200">
            <a:solidFill>
              <a:srgbClr val="D7EEF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</a:endParaRPr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3288FA0B-1FEC-4A57-9AC7-CFCC0BCED2B4}"/>
              </a:ext>
            </a:extLst>
          </p:cNvPr>
          <p:cNvSpPr txBox="1"/>
          <p:nvPr/>
        </p:nvSpPr>
        <p:spPr>
          <a:xfrm>
            <a:off x="6292069" y="1661708"/>
            <a:ext cx="36373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dist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>
                <a:ln>
                  <a:noFill/>
                </a:ln>
                <a:solidFill>
                  <a:srgbClr val="FD3B2A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sym typeface="字魂100号-方方先锋体" panose="00000500000000000000" pitchFamily="2" charset="-122"/>
              </a:rPr>
              <a:t>冻伤急救注意事项</a:t>
            </a:r>
          </a:p>
        </p:txBody>
      </p:sp>
      <p:sp>
        <p:nvSpPr>
          <p:cNvPr id="10" name="文本框 9">
            <a:extLst>
              <a:ext uri="{FF2B5EF4-FFF2-40B4-BE49-F238E27FC236}">
                <a16:creationId xmlns:a16="http://schemas.microsoft.com/office/drawing/2014/main" id="{DBA2A8CC-B3E2-47B3-90C7-0CE355473782}"/>
              </a:ext>
            </a:extLst>
          </p:cNvPr>
          <p:cNvSpPr txBox="1"/>
          <p:nvPr/>
        </p:nvSpPr>
        <p:spPr>
          <a:xfrm>
            <a:off x="6345346" y="2898089"/>
            <a:ext cx="132206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dist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FD3B2A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sym typeface="字魂100号-方方先锋体" panose="00000500000000000000" pitchFamily="2" charset="-122"/>
              </a:rPr>
              <a:t>外用：</a:t>
            </a:r>
          </a:p>
        </p:txBody>
      </p:sp>
      <p:sp>
        <p:nvSpPr>
          <p:cNvPr id="11" name="文本框 10">
            <a:extLst>
              <a:ext uri="{FF2B5EF4-FFF2-40B4-BE49-F238E27FC236}">
                <a16:creationId xmlns:a16="http://schemas.microsoft.com/office/drawing/2014/main" id="{44B13199-919D-4182-8A8A-F6040EC7F0C3}"/>
              </a:ext>
            </a:extLst>
          </p:cNvPr>
          <p:cNvSpPr txBox="1"/>
          <p:nvPr/>
        </p:nvSpPr>
        <p:spPr>
          <a:xfrm>
            <a:off x="6345346" y="3392488"/>
            <a:ext cx="4932679" cy="5053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sym typeface="字魂100号-方方先锋体" panose="00000500000000000000" pitchFamily="2" charset="-122"/>
              </a:rPr>
              <a:t>冻疮膏、消毒棉垫 、纱布、绷带</a:t>
            </a:r>
          </a:p>
        </p:txBody>
      </p:sp>
      <p:sp>
        <p:nvSpPr>
          <p:cNvPr id="12" name="文本框 11">
            <a:extLst>
              <a:ext uri="{FF2B5EF4-FFF2-40B4-BE49-F238E27FC236}">
                <a16:creationId xmlns:a16="http://schemas.microsoft.com/office/drawing/2014/main" id="{4A060E2A-1375-40E8-BA54-8DFD9F20DD3D}"/>
              </a:ext>
            </a:extLst>
          </p:cNvPr>
          <p:cNvSpPr txBox="1"/>
          <p:nvPr/>
        </p:nvSpPr>
        <p:spPr>
          <a:xfrm>
            <a:off x="6345346" y="4447390"/>
            <a:ext cx="132206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dist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FD3B2A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sym typeface="字魂100号-方方先锋体" panose="00000500000000000000" pitchFamily="2" charset="-122"/>
              </a:rPr>
              <a:t>内服：</a:t>
            </a:r>
          </a:p>
        </p:txBody>
      </p:sp>
      <p:sp>
        <p:nvSpPr>
          <p:cNvPr id="13" name="文本框 12">
            <a:extLst>
              <a:ext uri="{FF2B5EF4-FFF2-40B4-BE49-F238E27FC236}">
                <a16:creationId xmlns:a16="http://schemas.microsoft.com/office/drawing/2014/main" id="{5C88B4F0-7AF1-491E-9407-0C12A1A5B6E2}"/>
              </a:ext>
            </a:extLst>
          </p:cNvPr>
          <p:cNvSpPr txBox="1"/>
          <p:nvPr/>
        </p:nvSpPr>
        <p:spPr>
          <a:xfrm>
            <a:off x="6345346" y="4941789"/>
            <a:ext cx="4932679" cy="5053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sym typeface="字魂100号-方方先锋体" panose="00000500000000000000" pitchFamily="2" charset="-122"/>
              </a:rPr>
              <a:t>感冒冲剂、姜糖水、 去痛片、安定 </a:t>
            </a:r>
          </a:p>
        </p:txBody>
      </p:sp>
      <p:pic>
        <p:nvPicPr>
          <p:cNvPr id="14" name="图片 13">
            <a:extLst>
              <a:ext uri="{FF2B5EF4-FFF2-40B4-BE49-F238E27FC236}">
                <a16:creationId xmlns:a16="http://schemas.microsoft.com/office/drawing/2014/main" id="{24F05DFF-6C4C-4CEA-BFF1-E931DAD8A4F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3975" y="2016379"/>
            <a:ext cx="4813114" cy="28433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9505050"/>
      </p:ext>
    </p:extLst>
  </p:cSld>
  <p:clrMapOvr>
    <a:masterClrMapping/>
  </p:clrMapOvr>
  <p:transition spd="slow" advClick="0" advTm="30">
    <p:randomBar dir="vert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id="{F6EFD451-0ECF-4E7A-A250-E6CAEEF2E04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矩形: 圆角 5">
            <a:extLst>
              <a:ext uri="{FF2B5EF4-FFF2-40B4-BE49-F238E27FC236}">
                <a16:creationId xmlns:a16="http://schemas.microsoft.com/office/drawing/2014/main" id="{D985F9D9-622E-4CE6-8E71-D2AEA1AD42CC}"/>
              </a:ext>
            </a:extLst>
          </p:cNvPr>
          <p:cNvSpPr/>
          <p:nvPr/>
        </p:nvSpPr>
        <p:spPr>
          <a:xfrm>
            <a:off x="548640" y="609600"/>
            <a:ext cx="11094720" cy="5638800"/>
          </a:xfrm>
          <a:prstGeom prst="roundRect">
            <a:avLst/>
          </a:prstGeom>
          <a:solidFill>
            <a:schemeClr val="bg1"/>
          </a:solidFill>
          <a:ln w="76200">
            <a:solidFill>
              <a:srgbClr val="D7EEF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</a:endParaRPr>
          </a:p>
        </p:txBody>
      </p:sp>
      <p:sp>
        <p:nvSpPr>
          <p:cNvPr id="15" name="文本框 14">
            <a:extLst>
              <a:ext uri="{FF2B5EF4-FFF2-40B4-BE49-F238E27FC236}">
                <a16:creationId xmlns:a16="http://schemas.microsoft.com/office/drawing/2014/main" id="{A39C4E06-FBDA-4ADD-B17C-319BA72CA2AE}"/>
              </a:ext>
            </a:extLst>
          </p:cNvPr>
          <p:cNvSpPr txBox="1"/>
          <p:nvPr/>
        </p:nvSpPr>
        <p:spPr>
          <a:xfrm>
            <a:off x="1422664" y="1869207"/>
            <a:ext cx="36373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dist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>
                <a:ln>
                  <a:noFill/>
                </a:ln>
                <a:solidFill>
                  <a:srgbClr val="FD3B2A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sym typeface="字魂100号-方方先锋体" panose="00000500000000000000" pitchFamily="2" charset="-122"/>
              </a:rPr>
              <a:t>冬季人体防寒与保暖</a:t>
            </a:r>
          </a:p>
        </p:txBody>
      </p:sp>
      <p:sp>
        <p:nvSpPr>
          <p:cNvPr id="16" name="文本框 15">
            <a:extLst>
              <a:ext uri="{FF2B5EF4-FFF2-40B4-BE49-F238E27FC236}">
                <a16:creationId xmlns:a16="http://schemas.microsoft.com/office/drawing/2014/main" id="{8D3C1D67-2269-46E0-84D5-F46346646082}"/>
              </a:ext>
            </a:extLst>
          </p:cNvPr>
          <p:cNvSpPr txBox="1"/>
          <p:nvPr/>
        </p:nvSpPr>
        <p:spPr>
          <a:xfrm>
            <a:off x="1422664" y="2616932"/>
            <a:ext cx="54187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dist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FD3B2A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sym typeface="字魂100号-方方先锋体" panose="00000500000000000000" pitchFamily="2" charset="-122"/>
              </a:rPr>
              <a:t>要穿着适当厚度的保暖御寒衣服。</a:t>
            </a:r>
          </a:p>
        </p:txBody>
      </p:sp>
      <p:sp>
        <p:nvSpPr>
          <p:cNvPr id="17" name="文本框 16">
            <a:extLst>
              <a:ext uri="{FF2B5EF4-FFF2-40B4-BE49-F238E27FC236}">
                <a16:creationId xmlns:a16="http://schemas.microsoft.com/office/drawing/2014/main" id="{EA4366E2-49DE-4EB6-82F4-695A2FF2DFB2}"/>
              </a:ext>
            </a:extLst>
          </p:cNvPr>
          <p:cNvSpPr txBox="1"/>
          <p:nvPr/>
        </p:nvSpPr>
        <p:spPr>
          <a:xfrm>
            <a:off x="1422664" y="3513651"/>
            <a:ext cx="4369546" cy="18846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l"/>
              <a:defRPr/>
            </a:pPr>
            <a:r>
              <a:rPr kumimoji="0" lang="zh-CN" altLang="en-US" sz="2000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sym typeface="字魂100号-方方先锋体" panose="00000500000000000000" pitchFamily="2" charset="-122"/>
              </a:rPr>
              <a:t>做好人体直接接触空气部位的保暖。</a:t>
            </a:r>
            <a:endParaRPr kumimoji="0" lang="en-US" altLang="zh-CN" sz="2000" b="0" i="0" u="none" strike="noStrike" kern="1200" cap="none" spc="0" normalizeH="0" baseline="0" noProof="0">
              <a:ln>
                <a:noFill/>
              </a:ln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sym typeface="字魂100号-方方先锋体" panose="00000500000000000000" pitchFamily="2" charset="-122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l"/>
              <a:defRPr/>
            </a:pPr>
            <a:r>
              <a:rPr kumimoji="0" lang="zh-CN" altLang="en-US" sz="2000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sym typeface="字魂100号-方方先锋体" panose="00000500000000000000" pitchFamily="2" charset="-122"/>
              </a:rPr>
              <a:t>在冬季宜穿深色衣服。</a:t>
            </a:r>
          </a:p>
          <a:p>
            <a:pPr marL="342900" marR="0" lvl="0" indent="-342900" algn="l" defTabSz="914400" rtl="0" eaLnBrk="1" fontAlgn="auto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l"/>
              <a:defRPr/>
            </a:pPr>
            <a:r>
              <a:rPr kumimoji="0" lang="zh-CN" altLang="en-US" sz="2000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sym typeface="字魂100号-方方先锋体" panose="00000500000000000000" pitchFamily="2" charset="-122"/>
              </a:rPr>
              <a:t>在生活、工作环境中保持适宜的温湿度。</a:t>
            </a:r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041A6D73-6B1F-4CBF-B7E6-35DB2E50437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66234" y="1698176"/>
            <a:ext cx="4550224" cy="45502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9075950"/>
      </p:ext>
    </p:extLst>
  </p:cSld>
  <p:clrMapOvr>
    <a:masterClrMapping/>
  </p:clrMapOvr>
  <p:transition spd="slow" advClick="0" advTm="30">
    <p:randomBar dir="vert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id="{F6EFD451-0ECF-4E7A-A250-E6CAEEF2E04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矩形: 圆角 5">
            <a:extLst>
              <a:ext uri="{FF2B5EF4-FFF2-40B4-BE49-F238E27FC236}">
                <a16:creationId xmlns:a16="http://schemas.microsoft.com/office/drawing/2014/main" id="{D985F9D9-622E-4CE6-8E71-D2AEA1AD42CC}"/>
              </a:ext>
            </a:extLst>
          </p:cNvPr>
          <p:cNvSpPr/>
          <p:nvPr/>
        </p:nvSpPr>
        <p:spPr>
          <a:xfrm>
            <a:off x="746760" y="1441768"/>
            <a:ext cx="7178040" cy="3901440"/>
          </a:xfrm>
          <a:prstGeom prst="roundRect">
            <a:avLst/>
          </a:prstGeom>
          <a:solidFill>
            <a:schemeClr val="bg1"/>
          </a:solidFill>
          <a:ln w="76200">
            <a:solidFill>
              <a:srgbClr val="D7EEF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a小雪人 (非商业使用)" panose="02010600010101010101" pitchFamily="2" charset="-122"/>
              <a:ea typeface="Aa小雪人 (非商业使用)" panose="02010600010101010101" pitchFamily="2" charset="-122"/>
              <a:cs typeface="+mn-cs"/>
            </a:endParaRPr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344ECC83-CA50-442F-A63B-44F3BB86AFD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34000" y="152400"/>
            <a:ext cx="6858000" cy="6858000"/>
          </a:xfrm>
          <a:prstGeom prst="rect">
            <a:avLst/>
          </a:prstGeom>
        </p:spPr>
      </p:pic>
      <p:grpSp>
        <p:nvGrpSpPr>
          <p:cNvPr id="4" name="组合 3">
            <a:extLst>
              <a:ext uri="{FF2B5EF4-FFF2-40B4-BE49-F238E27FC236}">
                <a16:creationId xmlns:a16="http://schemas.microsoft.com/office/drawing/2014/main" id="{ACE3BD30-E4C8-42C6-91C8-389E9AE4BB8E}"/>
              </a:ext>
            </a:extLst>
          </p:cNvPr>
          <p:cNvGrpSpPr/>
          <p:nvPr/>
        </p:nvGrpSpPr>
        <p:grpSpPr>
          <a:xfrm>
            <a:off x="599440" y="2519790"/>
            <a:ext cx="5791200" cy="1745397"/>
            <a:chOff x="599440" y="2667000"/>
            <a:chExt cx="5791200" cy="1745397"/>
          </a:xfrm>
        </p:grpSpPr>
        <p:sp>
          <p:nvSpPr>
            <p:cNvPr id="17" name="TextBox 48">
              <a:extLst>
                <a:ext uri="{FF2B5EF4-FFF2-40B4-BE49-F238E27FC236}">
                  <a16:creationId xmlns:a16="http://schemas.microsoft.com/office/drawing/2014/main" id="{382A6904-3E67-42EE-BE1F-103CDBABB8FC}"/>
                </a:ext>
              </a:extLst>
            </p:cNvPr>
            <p:cNvSpPr txBox="1"/>
            <p:nvPr/>
          </p:nvSpPr>
          <p:spPr>
            <a:xfrm>
              <a:off x="599440" y="3581400"/>
              <a:ext cx="5791200" cy="830997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5400" b="1" i="0" u="none" strike="noStrike" kern="1200" cap="none" spc="600" normalizeH="0" baseline="0" noProof="0">
                  <a:ln>
                    <a:noFill/>
                  </a:ln>
                  <a:solidFill>
                    <a:srgbClr val="FD3B2A"/>
                  </a:solidFill>
                  <a:effectLst/>
                  <a:uLnTx/>
                  <a:uFillTx/>
                  <a:latin typeface="Aa小雪人 (非商业使用)" panose="02010600010101010101" pitchFamily="2" charset="-122"/>
                  <a:ea typeface="Aa小雪人 (非商业使用)" panose="02010600010101010101" pitchFamily="2" charset="-122"/>
                  <a:cs typeface="+mn-ea"/>
                  <a:sym typeface="字魂100号-方方先锋体" panose="00000500000000000000" pitchFamily="2" charset="-122"/>
                </a:rPr>
                <a:t>冰雪交通安全</a:t>
              </a:r>
            </a:p>
          </p:txBody>
        </p:sp>
        <p:sp>
          <p:nvSpPr>
            <p:cNvPr id="20" name="TextBox 48">
              <a:extLst>
                <a:ext uri="{FF2B5EF4-FFF2-40B4-BE49-F238E27FC236}">
                  <a16:creationId xmlns:a16="http://schemas.microsoft.com/office/drawing/2014/main" id="{858A11D8-8D8B-4DB2-B7B4-C46F688510B9}"/>
                </a:ext>
              </a:extLst>
            </p:cNvPr>
            <p:cNvSpPr txBox="1"/>
            <p:nvPr/>
          </p:nvSpPr>
          <p:spPr>
            <a:xfrm>
              <a:off x="1717040" y="2667000"/>
              <a:ext cx="3556000" cy="677108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0" marR="0" lvl="0" indent="0" algn="ctr" defTabSz="914377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4400" b="1" i="0" u="none" strike="noStrike" kern="1200" cap="none" spc="80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a小雪人 (非商业使用)" panose="02010600010101010101" pitchFamily="2" charset="-122"/>
                  <a:ea typeface="Aa小雪人 (非商业使用)" panose="02010600010101010101" pitchFamily="2" charset="-122"/>
                  <a:cs typeface="+mn-ea"/>
                  <a:sym typeface="字魂100号-方方先锋体" panose="00000500000000000000" pitchFamily="2" charset="-122"/>
                </a:rPr>
                <a:t>第三部分</a:t>
              </a:r>
              <a:endParaRPr kumimoji="0" lang="en-US" altLang="zh-CN" sz="4400" b="1" i="0" u="none" strike="noStrike" kern="1200" cap="none" spc="80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a小雪人 (非商业使用)" panose="02010600010101010101" pitchFamily="2" charset="-122"/>
                <a:ea typeface="Aa小雪人 (非商业使用)" panose="02010600010101010101" pitchFamily="2" charset="-122"/>
                <a:cs typeface="+mn-ea"/>
                <a:sym typeface="字魂100号-方方先锋体" panose="00000500000000000000" pitchFamily="2" charset="-122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695664871"/>
      </p:ext>
    </p:extLst>
  </p:cSld>
  <p:clrMapOvr>
    <a:masterClrMapping/>
  </p:clrMapOvr>
  <p:transition spd="slow" advClick="0" advTm="30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id="{F6EFD451-0ECF-4E7A-A250-E6CAEEF2E04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矩形: 圆角 5">
            <a:extLst>
              <a:ext uri="{FF2B5EF4-FFF2-40B4-BE49-F238E27FC236}">
                <a16:creationId xmlns:a16="http://schemas.microsoft.com/office/drawing/2014/main" id="{D985F9D9-622E-4CE6-8E71-D2AEA1AD42CC}"/>
              </a:ext>
            </a:extLst>
          </p:cNvPr>
          <p:cNvSpPr/>
          <p:nvPr/>
        </p:nvSpPr>
        <p:spPr>
          <a:xfrm>
            <a:off x="548640" y="609600"/>
            <a:ext cx="11094720" cy="5638800"/>
          </a:xfrm>
          <a:prstGeom prst="roundRect">
            <a:avLst/>
          </a:prstGeom>
          <a:solidFill>
            <a:schemeClr val="bg1"/>
          </a:solidFill>
          <a:ln w="76200">
            <a:solidFill>
              <a:srgbClr val="D7EEF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</a:endParaRPr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156F8613-FB0E-4C45-A3C6-95C9DF9FA196}"/>
              </a:ext>
            </a:extLst>
          </p:cNvPr>
          <p:cNvSpPr txBox="1"/>
          <p:nvPr/>
        </p:nvSpPr>
        <p:spPr>
          <a:xfrm>
            <a:off x="4998330" y="1400003"/>
            <a:ext cx="219534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dist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>
                <a:ln>
                  <a:noFill/>
                </a:ln>
                <a:solidFill>
                  <a:srgbClr val="FD3B2A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sym typeface="字魂100号-方方先锋体" panose="00000500000000000000" pitchFamily="2" charset="-122"/>
              </a:rPr>
              <a:t>一、要防冻</a:t>
            </a:r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2BC74254-F348-442D-AC64-2FBB766BF789}"/>
              </a:ext>
            </a:extLst>
          </p:cNvPr>
          <p:cNvSpPr txBox="1"/>
          <p:nvPr/>
        </p:nvSpPr>
        <p:spPr>
          <a:xfrm>
            <a:off x="1263228" y="2122275"/>
            <a:ext cx="9685962" cy="18846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sym typeface="字魂100号-方方先锋体" panose="00000500000000000000" pitchFamily="2" charset="-122"/>
              </a:rPr>
              <a:t>因为冬季严寒气温低，大多数车辆在露天或一般车库停放过夜，易出现冻坏车辆的现象。因此，停车过夜的车辆，应选择干燥避风的地点，车头应朝着顺风方向，要注意把散热器和发动机体内的水彻底排放干净，储气筒内的存气和余水也要排放干净，避免结冻。</a:t>
            </a:r>
          </a:p>
        </p:txBody>
      </p:sp>
      <p:sp>
        <p:nvSpPr>
          <p:cNvPr id="10" name="文本框 9">
            <a:extLst>
              <a:ext uri="{FF2B5EF4-FFF2-40B4-BE49-F238E27FC236}">
                <a16:creationId xmlns:a16="http://schemas.microsoft.com/office/drawing/2014/main" id="{CEAE1260-4514-4E1D-BC3D-6FD3CDD03C9A}"/>
              </a:ext>
            </a:extLst>
          </p:cNvPr>
          <p:cNvSpPr txBox="1"/>
          <p:nvPr/>
        </p:nvSpPr>
        <p:spPr>
          <a:xfrm>
            <a:off x="4864340" y="4068412"/>
            <a:ext cx="6086977" cy="18846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sym typeface="字魂100号-方方先锋体" panose="00000500000000000000" pitchFamily="2" charset="-122"/>
              </a:rPr>
              <a:t>第二天启动发动机时，切记不能大轰油门，以防烧瓦、拉缸。起步前先用怠速升温到</a:t>
            </a:r>
            <a:r>
              <a:rPr kumimoji="0" lang="en-US" altLang="zh-CN" sz="2000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sym typeface="字魂100号-方方先锋体" panose="00000500000000000000" pitchFamily="2" charset="-122"/>
              </a:rPr>
              <a:t>50</a:t>
            </a:r>
            <a:r>
              <a:rPr kumimoji="0" lang="zh-CN" altLang="en-US" sz="2000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sym typeface="字魂100号-方方先锋体" panose="00000500000000000000" pitchFamily="2" charset="-122"/>
              </a:rPr>
              <a:t>摄氏度左右，便可起步，起步后要用低速挡慢行一段路待底盘运转正常后，方可加速行驶。 </a:t>
            </a:r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7FA69B87-6107-48D5-9780-B5DCD5B8926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04813" y="4181717"/>
            <a:ext cx="2814951" cy="17713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5981432"/>
      </p:ext>
    </p:extLst>
  </p:cSld>
  <p:clrMapOvr>
    <a:masterClrMapping/>
  </p:clrMapOvr>
  <p:transition spd="slow" advClick="0" advTm="30">
    <p:randomBar dir="vert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id="{F6EFD451-0ECF-4E7A-A250-E6CAEEF2E04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矩形: 圆角 5">
            <a:extLst>
              <a:ext uri="{FF2B5EF4-FFF2-40B4-BE49-F238E27FC236}">
                <a16:creationId xmlns:a16="http://schemas.microsoft.com/office/drawing/2014/main" id="{D985F9D9-622E-4CE6-8E71-D2AEA1AD42CC}"/>
              </a:ext>
            </a:extLst>
          </p:cNvPr>
          <p:cNvSpPr/>
          <p:nvPr/>
        </p:nvSpPr>
        <p:spPr>
          <a:xfrm>
            <a:off x="548640" y="609600"/>
            <a:ext cx="11094720" cy="5638800"/>
          </a:xfrm>
          <a:prstGeom prst="roundRect">
            <a:avLst/>
          </a:prstGeom>
          <a:solidFill>
            <a:schemeClr val="bg1"/>
          </a:solidFill>
          <a:ln w="76200">
            <a:solidFill>
              <a:srgbClr val="D7EEF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</a:endParaRPr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156F8613-FB0E-4C45-A3C6-95C9DF9FA196}"/>
              </a:ext>
            </a:extLst>
          </p:cNvPr>
          <p:cNvSpPr txBox="1"/>
          <p:nvPr/>
        </p:nvSpPr>
        <p:spPr>
          <a:xfrm>
            <a:off x="4998330" y="1400003"/>
            <a:ext cx="219534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dist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>
                <a:ln>
                  <a:noFill/>
                </a:ln>
                <a:solidFill>
                  <a:srgbClr val="FD3B2A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sym typeface="字魂100号-方方先锋体" panose="00000500000000000000" pitchFamily="2" charset="-122"/>
              </a:rPr>
              <a:t>二、要防滑</a:t>
            </a:r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2BC74254-F348-442D-AC64-2FBB766BF789}"/>
              </a:ext>
            </a:extLst>
          </p:cNvPr>
          <p:cNvSpPr txBox="1"/>
          <p:nvPr/>
        </p:nvSpPr>
        <p:spPr>
          <a:xfrm>
            <a:off x="1263228" y="2122275"/>
            <a:ext cx="9685962" cy="18846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sym typeface="字魂100号-方方先锋体" panose="00000500000000000000" pitchFamily="2" charset="-122"/>
              </a:rPr>
              <a:t>冬季在结冰打滑的道路上行车，车辆极易横滑，转向的准确性往往失常。若遇有坡道险桥窄路，要特别谨慎，限速缓行。上坡保持均匀车速，下坡要使用发动机控制，转弯时车辆附着力小，离心力大，要提前减速慢行。若是路面特别滑时，要使用防滑链条。</a:t>
            </a:r>
          </a:p>
        </p:txBody>
      </p:sp>
      <p:sp>
        <p:nvSpPr>
          <p:cNvPr id="10" name="文本框 9">
            <a:extLst>
              <a:ext uri="{FF2B5EF4-FFF2-40B4-BE49-F238E27FC236}">
                <a16:creationId xmlns:a16="http://schemas.microsoft.com/office/drawing/2014/main" id="{CEAE1260-4514-4E1D-BC3D-6FD3CDD03C9A}"/>
              </a:ext>
            </a:extLst>
          </p:cNvPr>
          <p:cNvSpPr txBox="1"/>
          <p:nvPr/>
        </p:nvSpPr>
        <p:spPr>
          <a:xfrm>
            <a:off x="4864340" y="4068412"/>
            <a:ext cx="6086977" cy="18846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sym typeface="字魂100号-方方先锋体" panose="00000500000000000000" pitchFamily="2" charset="-122"/>
              </a:rPr>
              <a:t>通过十字路口时，应事先降低车速，避免紧急制动，引起侧滑现象，前后两车之间的距离也应当增加到正常行车间距的两倍以上。会车时，应在相距</a:t>
            </a:r>
            <a:r>
              <a:rPr kumimoji="0" lang="en-US" altLang="zh-CN" sz="2000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sym typeface="字魂100号-方方先锋体" panose="00000500000000000000" pitchFamily="2" charset="-122"/>
              </a:rPr>
              <a:t>100</a:t>
            </a:r>
            <a:r>
              <a:rPr kumimoji="0" lang="zh-CN" altLang="en-US" sz="2000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sym typeface="字魂100号-方方先锋体" panose="00000500000000000000" pitchFamily="2" charset="-122"/>
              </a:rPr>
              <a:t>米至</a:t>
            </a:r>
            <a:r>
              <a:rPr kumimoji="0" lang="en-US" altLang="zh-CN" sz="2000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sym typeface="字魂100号-方方先锋体" panose="00000500000000000000" pitchFamily="2" charset="-122"/>
              </a:rPr>
              <a:t>150</a:t>
            </a:r>
            <a:r>
              <a:rPr kumimoji="0" lang="zh-CN" altLang="en-US" sz="2000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sym typeface="字魂100号-方方先锋体" panose="00000500000000000000" pitchFamily="2" charset="-122"/>
              </a:rPr>
              <a:t>米处时，选择宽阔处停车礼让。 </a:t>
            </a:r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DEF0A3E3-1267-4966-AF50-29DAEDE8C46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32654" y="4272901"/>
            <a:ext cx="2983046" cy="17305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0846269"/>
      </p:ext>
    </p:extLst>
  </p:cSld>
  <p:clrMapOvr>
    <a:masterClrMapping/>
  </p:clrMapOvr>
  <p:transition spd="slow" advClick="0" advTm="30">
    <p:randomBar dir="vert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id="{F6EFD451-0ECF-4E7A-A250-E6CAEEF2E04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矩形: 圆角 5">
            <a:extLst>
              <a:ext uri="{FF2B5EF4-FFF2-40B4-BE49-F238E27FC236}">
                <a16:creationId xmlns:a16="http://schemas.microsoft.com/office/drawing/2014/main" id="{D985F9D9-622E-4CE6-8E71-D2AEA1AD42CC}"/>
              </a:ext>
            </a:extLst>
          </p:cNvPr>
          <p:cNvSpPr/>
          <p:nvPr/>
        </p:nvSpPr>
        <p:spPr>
          <a:xfrm>
            <a:off x="548640" y="609600"/>
            <a:ext cx="11094720" cy="5638800"/>
          </a:xfrm>
          <a:prstGeom prst="roundRect">
            <a:avLst/>
          </a:prstGeom>
          <a:solidFill>
            <a:schemeClr val="bg1"/>
          </a:solidFill>
          <a:ln w="76200">
            <a:solidFill>
              <a:srgbClr val="D7EEF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</a:endParaRPr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156F8613-FB0E-4C45-A3C6-95C9DF9FA196}"/>
              </a:ext>
            </a:extLst>
          </p:cNvPr>
          <p:cNvSpPr txBox="1"/>
          <p:nvPr/>
        </p:nvSpPr>
        <p:spPr>
          <a:xfrm>
            <a:off x="4998329" y="1554648"/>
            <a:ext cx="219534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dist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>
                <a:ln>
                  <a:noFill/>
                </a:ln>
                <a:solidFill>
                  <a:srgbClr val="FD3B2A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sym typeface="字魂100号-方方先锋体" panose="00000500000000000000" pitchFamily="2" charset="-122"/>
              </a:rPr>
              <a:t>三、要防雾</a:t>
            </a:r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2BC74254-F348-442D-AC64-2FBB766BF789}"/>
              </a:ext>
            </a:extLst>
          </p:cNvPr>
          <p:cNvSpPr txBox="1"/>
          <p:nvPr/>
        </p:nvSpPr>
        <p:spPr>
          <a:xfrm>
            <a:off x="5594867" y="2644278"/>
            <a:ext cx="5264479" cy="2813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sym typeface="字魂100号-方方先锋体" panose="00000500000000000000" pitchFamily="2" charset="-122"/>
              </a:rPr>
              <a:t>当遇到浓雾弥漫无法前进时（视线不到三米），应停车避让，待雾气减退情况好转再走，视线在</a:t>
            </a:r>
            <a:r>
              <a:rPr kumimoji="0" lang="en-US" altLang="zh-CN" sz="2000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sym typeface="字魂100号-方方先锋体" panose="00000500000000000000" pitchFamily="2" charset="-122"/>
              </a:rPr>
              <a:t>30</a:t>
            </a:r>
            <a:r>
              <a:rPr kumimoji="0" lang="zh-CN" altLang="en-US" sz="2000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sym typeface="字魂100号-方方先锋体" panose="00000500000000000000" pitchFamily="2" charset="-122"/>
              </a:rPr>
              <a:t>米以内，时速不得超过</a:t>
            </a:r>
            <a:r>
              <a:rPr kumimoji="0" lang="en-US" altLang="zh-CN" sz="2000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sym typeface="字魂100号-方方先锋体" panose="00000500000000000000" pitchFamily="2" charset="-122"/>
              </a:rPr>
              <a:t>20</a:t>
            </a:r>
            <a:r>
              <a:rPr kumimoji="0" lang="zh-CN" altLang="en-US" sz="2000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sym typeface="字魂100号-方方先锋体" panose="00000500000000000000" pitchFamily="2" charset="-122"/>
              </a:rPr>
              <a:t>公里。行进中应开亮雾灯、近光灯及尾灯，遇到对方来车要先鸣笛，减速让道，不准逆道行驶，不准抢行，不准超越同方向正在行驶的车辆。 </a:t>
            </a:r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AE79218D-3C5B-477C-8ED7-F2C88A09C3C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4531" y="2378350"/>
            <a:ext cx="4101347" cy="41013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100782"/>
      </p:ext>
    </p:extLst>
  </p:cSld>
  <p:clrMapOvr>
    <a:masterClrMapping/>
  </p:clrMapOvr>
  <p:transition spd="slow" advClick="0" advTm="30">
    <p:randomBar dir="vert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id="{F6EFD451-0ECF-4E7A-A250-E6CAEEF2E04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矩形: 圆角 5">
            <a:extLst>
              <a:ext uri="{FF2B5EF4-FFF2-40B4-BE49-F238E27FC236}">
                <a16:creationId xmlns:a16="http://schemas.microsoft.com/office/drawing/2014/main" id="{D985F9D9-622E-4CE6-8E71-D2AEA1AD42CC}"/>
              </a:ext>
            </a:extLst>
          </p:cNvPr>
          <p:cNvSpPr/>
          <p:nvPr/>
        </p:nvSpPr>
        <p:spPr>
          <a:xfrm>
            <a:off x="548640" y="609600"/>
            <a:ext cx="11094720" cy="5638800"/>
          </a:xfrm>
          <a:prstGeom prst="roundRect">
            <a:avLst/>
          </a:prstGeom>
          <a:solidFill>
            <a:schemeClr val="bg1"/>
          </a:solidFill>
          <a:ln w="76200">
            <a:solidFill>
              <a:srgbClr val="D7EEF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</a:endParaRPr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156F8613-FB0E-4C45-A3C6-95C9DF9FA196}"/>
              </a:ext>
            </a:extLst>
          </p:cNvPr>
          <p:cNvSpPr txBox="1"/>
          <p:nvPr/>
        </p:nvSpPr>
        <p:spPr>
          <a:xfrm>
            <a:off x="4998329" y="1554648"/>
            <a:ext cx="219534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dist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>
                <a:ln>
                  <a:noFill/>
                </a:ln>
                <a:solidFill>
                  <a:srgbClr val="FD3B2A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sym typeface="字魂100号-方方先锋体" panose="00000500000000000000" pitchFamily="2" charset="-122"/>
              </a:rPr>
              <a:t>四、要防火</a:t>
            </a:r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2BC74254-F348-442D-AC64-2FBB766BF789}"/>
              </a:ext>
            </a:extLst>
          </p:cNvPr>
          <p:cNvSpPr txBox="1"/>
          <p:nvPr/>
        </p:nvSpPr>
        <p:spPr>
          <a:xfrm>
            <a:off x="5594867" y="2644278"/>
            <a:ext cx="5264479" cy="2813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sym typeface="字魂100号-方方先锋体" panose="00000500000000000000" pitchFamily="2" charset="-122"/>
              </a:rPr>
              <a:t>火源是一切失火事故的外在条件和直接起因。以驾驶员来说，一定要控制人为火源。禁止用打火机、火柴、油灯在车辆上进行照明；</a:t>
            </a:r>
            <a:endParaRPr kumimoji="0" lang="en-US" altLang="zh-CN" sz="2000" b="0" i="0" u="none" strike="noStrike" kern="1200" cap="none" spc="0" normalizeH="0" baseline="0" noProof="0">
              <a:ln>
                <a:noFill/>
              </a:ln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sym typeface="字魂100号-方方先锋体" panose="00000500000000000000" pitchFamily="2" charset="-122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2000" b="0" i="0" u="none" strike="noStrike" kern="1200" cap="none" spc="0" normalizeH="0" baseline="0" noProof="0">
              <a:ln>
                <a:noFill/>
              </a:ln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sym typeface="字魂100号-方方先锋体" panose="00000500000000000000" pitchFamily="2" charset="-122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sym typeface="字魂100号-方方先锋体" panose="00000500000000000000" pitchFamily="2" charset="-122"/>
              </a:rPr>
              <a:t>加注燃油时，不准吸烟，车辆在停驶和保养时不应在车辆周围设置炉火和进行焊接等工作。</a:t>
            </a:r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15D75817-A1AB-4901-A17F-4FDE5B45AC9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8554" y="2225040"/>
            <a:ext cx="5486400" cy="342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2945517"/>
      </p:ext>
    </p:extLst>
  </p:cSld>
  <p:clrMapOvr>
    <a:masterClrMapping/>
  </p:clrMapOvr>
  <p:transition spd="slow" advClick="0" advTm="30">
    <p:randomBar dir="vert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id="{F6EFD451-0ECF-4E7A-A250-E6CAEEF2E04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矩形: 圆角 5">
            <a:extLst>
              <a:ext uri="{FF2B5EF4-FFF2-40B4-BE49-F238E27FC236}">
                <a16:creationId xmlns:a16="http://schemas.microsoft.com/office/drawing/2014/main" id="{D985F9D9-622E-4CE6-8E71-D2AEA1AD42CC}"/>
              </a:ext>
            </a:extLst>
          </p:cNvPr>
          <p:cNvSpPr/>
          <p:nvPr/>
        </p:nvSpPr>
        <p:spPr>
          <a:xfrm>
            <a:off x="746760" y="1441768"/>
            <a:ext cx="7178040" cy="3901440"/>
          </a:xfrm>
          <a:prstGeom prst="roundRect">
            <a:avLst/>
          </a:prstGeom>
          <a:solidFill>
            <a:schemeClr val="bg1"/>
          </a:solidFill>
          <a:ln w="76200">
            <a:solidFill>
              <a:srgbClr val="D7EEF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a小雪人 (非商业使用)" panose="02010600010101010101" pitchFamily="2" charset="-122"/>
              <a:ea typeface="Aa小雪人 (非商业使用)" panose="02010600010101010101" pitchFamily="2" charset="-122"/>
              <a:cs typeface="+mn-cs"/>
            </a:endParaRPr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344ECC83-CA50-442F-A63B-44F3BB86AFD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34000" y="152400"/>
            <a:ext cx="6858000" cy="6858000"/>
          </a:xfrm>
          <a:prstGeom prst="rect">
            <a:avLst/>
          </a:prstGeom>
        </p:spPr>
      </p:pic>
      <p:grpSp>
        <p:nvGrpSpPr>
          <p:cNvPr id="4" name="组合 3">
            <a:extLst>
              <a:ext uri="{FF2B5EF4-FFF2-40B4-BE49-F238E27FC236}">
                <a16:creationId xmlns:a16="http://schemas.microsoft.com/office/drawing/2014/main" id="{ACE3BD30-E4C8-42C6-91C8-389E9AE4BB8E}"/>
              </a:ext>
            </a:extLst>
          </p:cNvPr>
          <p:cNvGrpSpPr/>
          <p:nvPr/>
        </p:nvGrpSpPr>
        <p:grpSpPr>
          <a:xfrm>
            <a:off x="599440" y="2519790"/>
            <a:ext cx="5791200" cy="1745397"/>
            <a:chOff x="599440" y="2667000"/>
            <a:chExt cx="5791200" cy="1745397"/>
          </a:xfrm>
        </p:grpSpPr>
        <p:sp>
          <p:nvSpPr>
            <p:cNvPr id="17" name="TextBox 48">
              <a:extLst>
                <a:ext uri="{FF2B5EF4-FFF2-40B4-BE49-F238E27FC236}">
                  <a16:creationId xmlns:a16="http://schemas.microsoft.com/office/drawing/2014/main" id="{382A6904-3E67-42EE-BE1F-103CDBABB8FC}"/>
                </a:ext>
              </a:extLst>
            </p:cNvPr>
            <p:cNvSpPr txBox="1"/>
            <p:nvPr/>
          </p:nvSpPr>
          <p:spPr>
            <a:xfrm>
              <a:off x="599440" y="3581400"/>
              <a:ext cx="5791200" cy="830997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5400" b="1" i="0" u="none" strike="noStrike" kern="1200" cap="none" spc="600" normalizeH="0" baseline="0" noProof="0">
                  <a:ln>
                    <a:noFill/>
                  </a:ln>
                  <a:solidFill>
                    <a:srgbClr val="FD3B2A"/>
                  </a:solidFill>
                  <a:effectLst/>
                  <a:uLnTx/>
                  <a:uFillTx/>
                  <a:latin typeface="Aa小雪人 (非商业使用)" panose="02010600010101010101" pitchFamily="2" charset="-122"/>
                  <a:ea typeface="Aa小雪人 (非商业使用)" panose="02010600010101010101" pitchFamily="2" charset="-122"/>
                  <a:cs typeface="+mn-ea"/>
                  <a:sym typeface="字魂100号-方方先锋体" panose="00000500000000000000" pitchFamily="2" charset="-122"/>
                </a:rPr>
                <a:t>冬季保健养生</a:t>
              </a:r>
            </a:p>
          </p:txBody>
        </p:sp>
        <p:sp>
          <p:nvSpPr>
            <p:cNvPr id="20" name="TextBox 48">
              <a:extLst>
                <a:ext uri="{FF2B5EF4-FFF2-40B4-BE49-F238E27FC236}">
                  <a16:creationId xmlns:a16="http://schemas.microsoft.com/office/drawing/2014/main" id="{858A11D8-8D8B-4DB2-B7B4-C46F688510B9}"/>
                </a:ext>
              </a:extLst>
            </p:cNvPr>
            <p:cNvSpPr txBox="1"/>
            <p:nvPr/>
          </p:nvSpPr>
          <p:spPr>
            <a:xfrm>
              <a:off x="1717040" y="2667000"/>
              <a:ext cx="3556000" cy="677108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0" marR="0" lvl="0" indent="0" algn="ctr" defTabSz="914377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4400" b="1" i="0" u="none" strike="noStrike" kern="1200" cap="none" spc="80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a小雪人 (非商业使用)" panose="02010600010101010101" pitchFamily="2" charset="-122"/>
                  <a:ea typeface="Aa小雪人 (非商业使用)" panose="02010600010101010101" pitchFamily="2" charset="-122"/>
                  <a:cs typeface="+mn-ea"/>
                  <a:sym typeface="字魂100号-方方先锋体" panose="00000500000000000000" pitchFamily="2" charset="-122"/>
                </a:rPr>
                <a:t>第四部分</a:t>
              </a:r>
              <a:endParaRPr kumimoji="0" lang="en-US" altLang="zh-CN" sz="4400" b="1" i="0" u="none" strike="noStrike" kern="1200" cap="none" spc="80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a小雪人 (非商业使用)" panose="02010600010101010101" pitchFamily="2" charset="-122"/>
                <a:ea typeface="Aa小雪人 (非商业使用)" panose="02010600010101010101" pitchFamily="2" charset="-122"/>
                <a:cs typeface="+mn-ea"/>
                <a:sym typeface="字魂100号-方方先锋体" panose="00000500000000000000" pitchFamily="2" charset="-122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696093593"/>
      </p:ext>
    </p:extLst>
  </p:cSld>
  <p:clrMapOvr>
    <a:masterClrMapping/>
  </p:clrMapOvr>
  <p:transition spd="slow" advClick="0" advTm="30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id="{F6EFD451-0ECF-4E7A-A250-E6CAEEF2E04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矩形: 圆角 5">
            <a:extLst>
              <a:ext uri="{FF2B5EF4-FFF2-40B4-BE49-F238E27FC236}">
                <a16:creationId xmlns:a16="http://schemas.microsoft.com/office/drawing/2014/main" id="{D985F9D9-622E-4CE6-8E71-D2AEA1AD42CC}"/>
              </a:ext>
            </a:extLst>
          </p:cNvPr>
          <p:cNvSpPr/>
          <p:nvPr/>
        </p:nvSpPr>
        <p:spPr>
          <a:xfrm>
            <a:off x="548640" y="609600"/>
            <a:ext cx="11094720" cy="5638800"/>
          </a:xfrm>
          <a:prstGeom prst="roundRect">
            <a:avLst/>
          </a:prstGeom>
          <a:solidFill>
            <a:schemeClr val="bg1"/>
          </a:solidFill>
          <a:ln w="76200">
            <a:solidFill>
              <a:srgbClr val="D7EEF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</a:endParaRPr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19CDBD76-7084-44D9-B1E6-0DB79526CC13}"/>
              </a:ext>
            </a:extLst>
          </p:cNvPr>
          <p:cNvSpPr txBox="1"/>
          <p:nvPr/>
        </p:nvSpPr>
        <p:spPr>
          <a:xfrm>
            <a:off x="1045862" y="1625151"/>
            <a:ext cx="5842618" cy="9670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marR="0" lvl="0" indent="-342900" algn="just" defTabSz="914400" rtl="0" eaLnBrk="1" fontAlgn="auto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ü"/>
              <a:defRPr/>
            </a:pPr>
            <a:r>
              <a:rPr kumimoji="0" lang="zh-CN" altLang="en-US" sz="2000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sym typeface="字魂100号-方方先锋体" panose="00000500000000000000" pitchFamily="2" charset="-122"/>
              </a:rPr>
              <a:t>食用补脾胃助消化的事物，如山药、茯苓、扁豆、莲子等； </a:t>
            </a:r>
          </a:p>
        </p:txBody>
      </p:sp>
      <p:sp>
        <p:nvSpPr>
          <p:cNvPr id="10" name="文本框 9">
            <a:extLst>
              <a:ext uri="{FF2B5EF4-FFF2-40B4-BE49-F238E27FC236}">
                <a16:creationId xmlns:a16="http://schemas.microsoft.com/office/drawing/2014/main" id="{C430DFC9-1193-4633-A0D8-D072AAD80C7B}"/>
              </a:ext>
            </a:extLst>
          </p:cNvPr>
          <p:cNvSpPr txBox="1"/>
          <p:nvPr/>
        </p:nvSpPr>
        <p:spPr>
          <a:xfrm>
            <a:off x="1045862" y="2945470"/>
            <a:ext cx="5842617" cy="9670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marR="0" lvl="0" indent="-342900" algn="just" defTabSz="914400" rtl="0" eaLnBrk="1" fontAlgn="auto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ü"/>
              <a:defRPr/>
            </a:pPr>
            <a:r>
              <a:rPr kumimoji="0" lang="zh-CN" altLang="en-US" sz="2000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sym typeface="字魂100号-方方先锋体" panose="00000500000000000000" pitchFamily="2" charset="-122"/>
              </a:rPr>
              <a:t>多实用汤、羹、糕等，少食用煎、烤等的事物，以利于脾胃的消化吸收； </a:t>
            </a:r>
          </a:p>
        </p:txBody>
      </p:sp>
      <p:sp>
        <p:nvSpPr>
          <p:cNvPr id="11" name="文本框 10">
            <a:extLst>
              <a:ext uri="{FF2B5EF4-FFF2-40B4-BE49-F238E27FC236}">
                <a16:creationId xmlns:a16="http://schemas.microsoft.com/office/drawing/2014/main" id="{213F4C18-C5A7-4863-8ED0-DCB4DB3AD2DA}"/>
              </a:ext>
            </a:extLst>
          </p:cNvPr>
          <p:cNvSpPr txBox="1"/>
          <p:nvPr/>
        </p:nvSpPr>
        <p:spPr>
          <a:xfrm>
            <a:off x="1045861" y="4289781"/>
            <a:ext cx="5842617" cy="9670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marR="0" lvl="0" indent="-342900" algn="just" defTabSz="914400" rtl="0" eaLnBrk="1" fontAlgn="auto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ü"/>
              <a:defRPr/>
            </a:pPr>
            <a:r>
              <a:rPr kumimoji="0" lang="zh-CN" altLang="en-US" sz="2000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sym typeface="字魂100号-方方先锋体" panose="00000500000000000000" pitchFamily="2" charset="-122"/>
              </a:rPr>
              <a:t>注意食有节制，防止过饱伤及脾胃，让儿童保持旺盛的食欲。</a:t>
            </a:r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9CCC8C27-5413-44FF-8054-04F230A77E4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30409" y="1193491"/>
            <a:ext cx="4471018" cy="4471018"/>
          </a:xfrm>
          <a:prstGeom prst="rect">
            <a:avLst/>
          </a:prstGeom>
        </p:spPr>
      </p:pic>
      <p:pic>
        <p:nvPicPr>
          <p:cNvPr id="12" name="New picture"/>
          <p:cNvPicPr/>
          <p:nvPr/>
        </p:nvPicPr>
        <p:blipFill>
          <a:blip r:embed="rId4"/>
          <a:stretch>
            <a:fillRect/>
          </a:stretch>
        </p:blipFill>
        <p:spPr>
          <a:xfrm>
            <a:off x="10756900" y="12026900"/>
            <a:ext cx="317500" cy="241300"/>
          </a:xfrm>
          <a:prstGeom prst="cube">
            <a:avLst/>
          </a:prstGeom>
        </p:spPr>
      </p:pic>
    </p:spTree>
    <p:extLst>
      <p:ext uri="{BB962C8B-B14F-4D97-AF65-F5344CB8AC3E}">
        <p14:creationId xmlns:p14="http://schemas.microsoft.com/office/powerpoint/2010/main" val="3531289195"/>
      </p:ext>
    </p:extLst>
  </p:cSld>
  <p:clrMapOvr>
    <a:masterClrMapping/>
  </p:clrMapOvr>
  <p:transition spd="slow" advClick="0" advTm="30">
    <p:randomBar dir="vert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id="{F6EFD451-0ECF-4E7A-A250-E6CAEEF2E04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矩形: 圆角 5">
            <a:extLst>
              <a:ext uri="{FF2B5EF4-FFF2-40B4-BE49-F238E27FC236}">
                <a16:creationId xmlns:a16="http://schemas.microsoft.com/office/drawing/2014/main" id="{D985F9D9-622E-4CE6-8E71-D2AEA1AD42CC}"/>
              </a:ext>
            </a:extLst>
          </p:cNvPr>
          <p:cNvSpPr/>
          <p:nvPr/>
        </p:nvSpPr>
        <p:spPr>
          <a:xfrm>
            <a:off x="792480" y="609600"/>
            <a:ext cx="10576560" cy="5638800"/>
          </a:xfrm>
          <a:prstGeom prst="roundRect">
            <a:avLst/>
          </a:prstGeom>
          <a:solidFill>
            <a:schemeClr val="bg1"/>
          </a:solidFill>
          <a:ln w="76200">
            <a:solidFill>
              <a:srgbClr val="D7EEF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思源黑体 CN Bold" panose="020B0800000000000000" pitchFamily="34" charset="-122"/>
              <a:ea typeface="思源黑体 CN Bold" panose="020B0800000000000000" pitchFamily="34" charset="-122"/>
            </a:endParaRPr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7F763A63-7516-4C22-A8AD-123FE1052113}"/>
              </a:ext>
            </a:extLst>
          </p:cNvPr>
          <p:cNvSpPr/>
          <p:nvPr/>
        </p:nvSpPr>
        <p:spPr>
          <a:xfrm>
            <a:off x="1781634" y="2516025"/>
            <a:ext cx="800219" cy="1774632"/>
          </a:xfrm>
          <a:prstGeom prst="rect">
            <a:avLst/>
          </a:prstGeom>
        </p:spPr>
        <p:txBody>
          <a:bodyPr vert="eaVert" wrap="square" lIns="91440" tIns="45720" rIns="91440" bIns="45720">
            <a:spAutoFit/>
          </a:bodyPr>
          <a:lstStyle/>
          <a:p>
            <a:pPr marL="0" marR="0" lvl="0" indent="0" algn="dist" defTabSz="914377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4000" b="1" i="0" u="none" strike="noStrike" kern="1200" cap="none" spc="300" normalizeH="0" baseline="0" noProof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ea"/>
                <a:sym typeface="字魂100号-方方先锋体" panose="00000500000000000000" pitchFamily="2" charset="-122"/>
              </a:rPr>
              <a:t>目录</a:t>
            </a:r>
            <a:endParaRPr kumimoji="0" sz="4000" b="1" i="0" u="none" strike="noStrike" kern="1200" cap="none" spc="300" normalizeH="0" baseline="0" noProof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sym typeface="字魂100号-方方先锋体" panose="00000500000000000000" pitchFamily="2" charset="-122"/>
            </a:endParaRPr>
          </a:p>
        </p:txBody>
      </p:sp>
      <p:grpSp>
        <p:nvGrpSpPr>
          <p:cNvPr id="22" name="组合 21">
            <a:extLst>
              <a:ext uri="{FF2B5EF4-FFF2-40B4-BE49-F238E27FC236}">
                <a16:creationId xmlns:a16="http://schemas.microsoft.com/office/drawing/2014/main" id="{DFD2E087-2935-4D30-A81B-A3CDB7BD052D}"/>
              </a:ext>
            </a:extLst>
          </p:cNvPr>
          <p:cNvGrpSpPr/>
          <p:nvPr/>
        </p:nvGrpSpPr>
        <p:grpSpPr>
          <a:xfrm>
            <a:off x="3007359" y="1864540"/>
            <a:ext cx="4041273" cy="540000"/>
            <a:chOff x="3007359" y="1864540"/>
            <a:chExt cx="4041273" cy="540000"/>
          </a:xfrm>
        </p:grpSpPr>
        <p:sp>
          <p:nvSpPr>
            <p:cNvPr id="9" name="文本框 7">
              <a:extLst>
                <a:ext uri="{FF2B5EF4-FFF2-40B4-BE49-F238E27FC236}">
                  <a16:creationId xmlns:a16="http://schemas.microsoft.com/office/drawing/2014/main" id="{4B6755AA-5390-4802-9A72-DD40BFC244A8}"/>
                </a:ext>
              </a:extLst>
            </p:cNvPr>
            <p:cNvSpPr txBox="1"/>
            <p:nvPr/>
          </p:nvSpPr>
          <p:spPr>
            <a:xfrm>
              <a:off x="3007359" y="1864540"/>
              <a:ext cx="720000" cy="540000"/>
            </a:xfrm>
            <a:prstGeom prst="rect">
              <a:avLst/>
            </a:prstGeom>
            <a:solidFill>
              <a:srgbClr val="FD3B2A"/>
            </a:solidFill>
            <a:ln>
              <a:noFill/>
            </a:ln>
          </p:spPr>
          <p:txBody>
            <a:bodyPr wrap="square" lIns="91440" tIns="45720" rIns="91440" bIns="45720" rtlCol="0">
              <a:spAutoFit/>
            </a:bodyPr>
            <a:lstStyle/>
            <a:p>
              <a:pPr marL="0" marR="0" lvl="0" indent="0" algn="ctr" defTabSz="914377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800" b="1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a小雪人 (非商业使用)" panose="02010600010101010101" pitchFamily="2" charset="-122"/>
                  <a:ea typeface="Aa小雪人 (非商业使用)" panose="02010600010101010101" pitchFamily="2" charset="-122"/>
                  <a:cs typeface="+mn-ea"/>
                  <a:sym typeface="字魂100号-方方先锋体" panose="00000500000000000000" pitchFamily="2" charset="-122"/>
                </a:rPr>
                <a:t>01</a:t>
              </a:r>
            </a:p>
          </p:txBody>
        </p:sp>
        <p:sp>
          <p:nvSpPr>
            <p:cNvPr id="10" name="文本框 15">
              <a:extLst>
                <a:ext uri="{FF2B5EF4-FFF2-40B4-BE49-F238E27FC236}">
                  <a16:creationId xmlns:a16="http://schemas.microsoft.com/office/drawing/2014/main" id="{3A75CFE1-1A23-41C5-B243-94EC0C57C447}"/>
                </a:ext>
              </a:extLst>
            </p:cNvPr>
            <p:cNvSpPr txBox="1"/>
            <p:nvPr/>
          </p:nvSpPr>
          <p:spPr>
            <a:xfrm>
              <a:off x="3808632" y="1872930"/>
              <a:ext cx="3240000" cy="523220"/>
            </a:xfrm>
            <a:prstGeom prst="rect">
              <a:avLst/>
            </a:prstGeom>
            <a:noFill/>
            <a:ln>
              <a:solidFill>
                <a:srgbClr val="FD3B2A"/>
              </a:solidFill>
            </a:ln>
          </p:spPr>
          <p:txBody>
            <a:bodyPr wrap="square" lIns="91440" tIns="45720" rIns="91440" bIns="45720" rtlCol="0">
              <a:spAutoFit/>
            </a:bodyPr>
            <a:lstStyle/>
            <a:p>
              <a:pPr marL="0" marR="0" lvl="0" indent="0" algn="dist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800" b="1" i="0" u="none" strike="noStrike" kern="1200" cap="none" spc="0" normalizeH="0" baseline="0" noProof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Aa小雪人 (非商业使用)" panose="02010600010101010101" pitchFamily="2" charset="-122"/>
                  <a:ea typeface="Aa小雪人 (非商业使用)" panose="02010600010101010101" pitchFamily="2" charset="-122"/>
                  <a:cs typeface="+mn-ea"/>
                  <a:sym typeface="字魂100号-方方先锋体" panose="00000500000000000000" pitchFamily="2" charset="-122"/>
                </a:rPr>
                <a:t>冻伤相关知识</a:t>
              </a:r>
            </a:p>
          </p:txBody>
        </p:sp>
      </p:grpSp>
      <p:grpSp>
        <p:nvGrpSpPr>
          <p:cNvPr id="23" name="组合 22">
            <a:extLst>
              <a:ext uri="{FF2B5EF4-FFF2-40B4-BE49-F238E27FC236}">
                <a16:creationId xmlns:a16="http://schemas.microsoft.com/office/drawing/2014/main" id="{2F28E4CA-02DA-4780-B0E1-66B0D94683BF}"/>
              </a:ext>
            </a:extLst>
          </p:cNvPr>
          <p:cNvGrpSpPr/>
          <p:nvPr/>
        </p:nvGrpSpPr>
        <p:grpSpPr>
          <a:xfrm>
            <a:off x="3007359" y="2702088"/>
            <a:ext cx="4041273" cy="540000"/>
            <a:chOff x="3007359" y="2702088"/>
            <a:chExt cx="4041273" cy="540000"/>
          </a:xfrm>
        </p:grpSpPr>
        <p:sp>
          <p:nvSpPr>
            <p:cNvPr id="12" name="文本框 7">
              <a:extLst>
                <a:ext uri="{FF2B5EF4-FFF2-40B4-BE49-F238E27FC236}">
                  <a16:creationId xmlns:a16="http://schemas.microsoft.com/office/drawing/2014/main" id="{F3368983-4FFA-4BDB-AC96-D8511EF23CD6}"/>
                </a:ext>
              </a:extLst>
            </p:cNvPr>
            <p:cNvSpPr txBox="1"/>
            <p:nvPr/>
          </p:nvSpPr>
          <p:spPr>
            <a:xfrm>
              <a:off x="3007359" y="2702088"/>
              <a:ext cx="720000" cy="540000"/>
            </a:xfrm>
            <a:prstGeom prst="rect">
              <a:avLst/>
            </a:prstGeom>
            <a:solidFill>
              <a:srgbClr val="8FB1DF"/>
            </a:solidFill>
            <a:ln>
              <a:noFill/>
            </a:ln>
          </p:spPr>
          <p:txBody>
            <a:bodyPr wrap="square" lIns="91440" tIns="45720" rIns="91440" bIns="45720" rtlCol="0">
              <a:spAutoFit/>
            </a:bodyPr>
            <a:lstStyle/>
            <a:p>
              <a:pPr marL="0" marR="0" lvl="0" indent="0" algn="ctr" defTabSz="914377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800" b="1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a小雪人 (非商业使用)" panose="02010600010101010101" pitchFamily="2" charset="-122"/>
                  <a:ea typeface="Aa小雪人 (非商业使用)" panose="02010600010101010101" pitchFamily="2" charset="-122"/>
                  <a:cs typeface="+mn-ea"/>
                  <a:sym typeface="字魂100号-方方先锋体" panose="00000500000000000000" pitchFamily="2" charset="-122"/>
                </a:rPr>
                <a:t>02</a:t>
              </a:r>
            </a:p>
          </p:txBody>
        </p:sp>
        <p:sp>
          <p:nvSpPr>
            <p:cNvPr id="13" name="文本框 15">
              <a:extLst>
                <a:ext uri="{FF2B5EF4-FFF2-40B4-BE49-F238E27FC236}">
                  <a16:creationId xmlns:a16="http://schemas.microsoft.com/office/drawing/2014/main" id="{3FB24460-7135-42C9-888F-2F203520D09E}"/>
                </a:ext>
              </a:extLst>
            </p:cNvPr>
            <p:cNvSpPr txBox="1"/>
            <p:nvPr/>
          </p:nvSpPr>
          <p:spPr>
            <a:xfrm>
              <a:off x="3808632" y="2710478"/>
              <a:ext cx="3240000" cy="523220"/>
            </a:xfrm>
            <a:prstGeom prst="rect">
              <a:avLst/>
            </a:prstGeom>
            <a:noFill/>
            <a:ln>
              <a:solidFill>
                <a:srgbClr val="8FB1DF"/>
              </a:solidFill>
            </a:ln>
          </p:spPr>
          <p:txBody>
            <a:bodyPr wrap="square" lIns="91440" tIns="45720" rIns="91440" bIns="45720" rtlCol="0">
              <a:spAutoFit/>
            </a:bodyPr>
            <a:lstStyle/>
            <a:p>
              <a:pPr marL="0" marR="0" lvl="0" indent="0" algn="dist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800" b="1" i="0" u="none" strike="noStrike" kern="1200" cap="none" spc="0" normalizeH="0" baseline="0" noProof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Aa小雪人 (非商业使用)" panose="02010600010101010101" pitchFamily="2" charset="-122"/>
                  <a:ea typeface="Aa小雪人 (非商业使用)" panose="02010600010101010101" pitchFamily="2" charset="-122"/>
                  <a:cs typeface="+mn-ea"/>
                  <a:sym typeface="字魂100号-方方先锋体" panose="00000500000000000000" pitchFamily="2" charset="-122"/>
                </a:rPr>
                <a:t>人体防寒保暖</a:t>
              </a:r>
            </a:p>
          </p:txBody>
        </p:sp>
      </p:grpSp>
      <p:grpSp>
        <p:nvGrpSpPr>
          <p:cNvPr id="24" name="组合 23">
            <a:extLst>
              <a:ext uri="{FF2B5EF4-FFF2-40B4-BE49-F238E27FC236}">
                <a16:creationId xmlns:a16="http://schemas.microsoft.com/office/drawing/2014/main" id="{AF9DE83F-9CFA-49C8-B50D-E36D82465A46}"/>
              </a:ext>
            </a:extLst>
          </p:cNvPr>
          <p:cNvGrpSpPr/>
          <p:nvPr/>
        </p:nvGrpSpPr>
        <p:grpSpPr>
          <a:xfrm>
            <a:off x="3007359" y="3539636"/>
            <a:ext cx="4041273" cy="540000"/>
            <a:chOff x="3007359" y="3539636"/>
            <a:chExt cx="4041273" cy="540000"/>
          </a:xfrm>
        </p:grpSpPr>
        <p:sp>
          <p:nvSpPr>
            <p:cNvPr id="15" name="文本框 7">
              <a:extLst>
                <a:ext uri="{FF2B5EF4-FFF2-40B4-BE49-F238E27FC236}">
                  <a16:creationId xmlns:a16="http://schemas.microsoft.com/office/drawing/2014/main" id="{2F3C4A4D-9AE6-4935-8606-6FA0820CBF37}"/>
                </a:ext>
              </a:extLst>
            </p:cNvPr>
            <p:cNvSpPr txBox="1"/>
            <p:nvPr/>
          </p:nvSpPr>
          <p:spPr>
            <a:xfrm>
              <a:off x="3007359" y="3539636"/>
              <a:ext cx="720000" cy="540000"/>
            </a:xfrm>
            <a:prstGeom prst="rect">
              <a:avLst/>
            </a:prstGeom>
            <a:solidFill>
              <a:srgbClr val="8FB1DF"/>
            </a:solidFill>
            <a:ln>
              <a:noFill/>
            </a:ln>
          </p:spPr>
          <p:txBody>
            <a:bodyPr wrap="square" lIns="91440" tIns="45720" rIns="91440" bIns="45720" rtlCol="0">
              <a:spAutoFit/>
            </a:bodyPr>
            <a:lstStyle/>
            <a:p>
              <a:pPr marL="0" marR="0" lvl="0" indent="0" algn="ctr" defTabSz="914377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800" b="1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a小雪人 (非商业使用)" panose="02010600010101010101" pitchFamily="2" charset="-122"/>
                  <a:ea typeface="Aa小雪人 (非商业使用)" panose="02010600010101010101" pitchFamily="2" charset="-122"/>
                  <a:cs typeface="+mn-ea"/>
                  <a:sym typeface="字魂100号-方方先锋体" panose="00000500000000000000" pitchFamily="2" charset="-122"/>
                </a:rPr>
                <a:t>03</a:t>
              </a:r>
            </a:p>
          </p:txBody>
        </p:sp>
        <p:sp>
          <p:nvSpPr>
            <p:cNvPr id="16" name="文本框 15">
              <a:extLst>
                <a:ext uri="{FF2B5EF4-FFF2-40B4-BE49-F238E27FC236}">
                  <a16:creationId xmlns:a16="http://schemas.microsoft.com/office/drawing/2014/main" id="{07C16A21-6783-41C5-ACAD-A12B87267535}"/>
                </a:ext>
              </a:extLst>
            </p:cNvPr>
            <p:cNvSpPr txBox="1"/>
            <p:nvPr/>
          </p:nvSpPr>
          <p:spPr>
            <a:xfrm>
              <a:off x="3808632" y="3548026"/>
              <a:ext cx="3240000" cy="523220"/>
            </a:xfrm>
            <a:prstGeom prst="rect">
              <a:avLst/>
            </a:prstGeom>
            <a:noFill/>
            <a:ln>
              <a:solidFill>
                <a:srgbClr val="8FB1DF"/>
              </a:solidFill>
            </a:ln>
          </p:spPr>
          <p:txBody>
            <a:bodyPr wrap="square" lIns="91440" tIns="45720" rIns="91440" bIns="45720" rtlCol="0">
              <a:spAutoFit/>
            </a:bodyPr>
            <a:lstStyle/>
            <a:p>
              <a:pPr marL="0" marR="0" lvl="0" indent="0" algn="dist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800" b="1" i="0" u="none" strike="noStrike" kern="1200" cap="none" spc="0" normalizeH="0" baseline="0" noProof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Aa小雪人 (非商业使用)" panose="02010600010101010101" pitchFamily="2" charset="-122"/>
                  <a:ea typeface="Aa小雪人 (非商业使用)" panose="02010600010101010101" pitchFamily="2" charset="-122"/>
                  <a:cs typeface="+mn-ea"/>
                  <a:sym typeface="字魂100号-方方先锋体" panose="00000500000000000000" pitchFamily="2" charset="-122"/>
                </a:rPr>
                <a:t>冰雪交通安全</a:t>
              </a:r>
            </a:p>
          </p:txBody>
        </p:sp>
      </p:grpSp>
      <p:grpSp>
        <p:nvGrpSpPr>
          <p:cNvPr id="25" name="组合 24">
            <a:extLst>
              <a:ext uri="{FF2B5EF4-FFF2-40B4-BE49-F238E27FC236}">
                <a16:creationId xmlns:a16="http://schemas.microsoft.com/office/drawing/2014/main" id="{4E0C9959-B91E-4B9D-B732-FA48D3BF6F4C}"/>
              </a:ext>
            </a:extLst>
          </p:cNvPr>
          <p:cNvGrpSpPr/>
          <p:nvPr/>
        </p:nvGrpSpPr>
        <p:grpSpPr>
          <a:xfrm>
            <a:off x="3007359" y="4377183"/>
            <a:ext cx="4041273" cy="540000"/>
            <a:chOff x="3007359" y="4377183"/>
            <a:chExt cx="4041273" cy="540000"/>
          </a:xfrm>
        </p:grpSpPr>
        <p:sp>
          <p:nvSpPr>
            <p:cNvPr id="18" name="文本框 7">
              <a:extLst>
                <a:ext uri="{FF2B5EF4-FFF2-40B4-BE49-F238E27FC236}">
                  <a16:creationId xmlns:a16="http://schemas.microsoft.com/office/drawing/2014/main" id="{2BA870A7-32B0-4372-BF7E-329EFB0832F2}"/>
                </a:ext>
              </a:extLst>
            </p:cNvPr>
            <p:cNvSpPr txBox="1"/>
            <p:nvPr/>
          </p:nvSpPr>
          <p:spPr>
            <a:xfrm>
              <a:off x="3007359" y="4377183"/>
              <a:ext cx="720000" cy="540000"/>
            </a:xfrm>
            <a:prstGeom prst="rect">
              <a:avLst/>
            </a:prstGeom>
            <a:solidFill>
              <a:srgbClr val="FD3B2A"/>
            </a:solidFill>
            <a:ln>
              <a:noFill/>
            </a:ln>
          </p:spPr>
          <p:txBody>
            <a:bodyPr wrap="square" lIns="91440" tIns="45720" rIns="91440" bIns="45720" rtlCol="0">
              <a:spAutoFit/>
            </a:bodyPr>
            <a:lstStyle/>
            <a:p>
              <a:pPr marL="0" marR="0" lvl="0" indent="0" algn="ctr" defTabSz="914377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800" b="1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a小雪人 (非商业使用)" panose="02010600010101010101" pitchFamily="2" charset="-122"/>
                  <a:ea typeface="Aa小雪人 (非商业使用)" panose="02010600010101010101" pitchFamily="2" charset="-122"/>
                  <a:cs typeface="+mn-ea"/>
                  <a:sym typeface="字魂100号-方方先锋体" panose="00000500000000000000" pitchFamily="2" charset="-122"/>
                </a:rPr>
                <a:t>04</a:t>
              </a:r>
            </a:p>
          </p:txBody>
        </p:sp>
        <p:sp>
          <p:nvSpPr>
            <p:cNvPr id="19" name="文本框 15">
              <a:extLst>
                <a:ext uri="{FF2B5EF4-FFF2-40B4-BE49-F238E27FC236}">
                  <a16:creationId xmlns:a16="http://schemas.microsoft.com/office/drawing/2014/main" id="{ADBCDCFF-0454-48B1-9312-A905EB7B84CA}"/>
                </a:ext>
              </a:extLst>
            </p:cNvPr>
            <p:cNvSpPr txBox="1"/>
            <p:nvPr/>
          </p:nvSpPr>
          <p:spPr>
            <a:xfrm>
              <a:off x="3808632" y="4385573"/>
              <a:ext cx="3240000" cy="523220"/>
            </a:xfrm>
            <a:prstGeom prst="rect">
              <a:avLst/>
            </a:prstGeom>
            <a:noFill/>
            <a:ln>
              <a:solidFill>
                <a:srgbClr val="FD3B2A"/>
              </a:solidFill>
            </a:ln>
          </p:spPr>
          <p:txBody>
            <a:bodyPr wrap="square" lIns="91440" tIns="45720" rIns="91440" bIns="45720" rtlCol="0">
              <a:spAutoFit/>
            </a:bodyPr>
            <a:lstStyle/>
            <a:p>
              <a:pPr marL="0" marR="0" lvl="0" indent="0" algn="dist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800" b="1" i="0" u="none" strike="noStrike" kern="1200" cap="none" spc="0" normalizeH="0" baseline="0" noProof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Aa小雪人 (非商业使用)" panose="02010600010101010101" pitchFamily="2" charset="-122"/>
                  <a:ea typeface="Aa小雪人 (非商业使用)" panose="02010600010101010101" pitchFamily="2" charset="-122"/>
                  <a:cs typeface="+mn-ea"/>
                  <a:sym typeface="字魂100号-方方先锋体" panose="00000500000000000000" pitchFamily="2" charset="-122"/>
                </a:rPr>
                <a:t>冬季保健养生</a:t>
              </a:r>
            </a:p>
          </p:txBody>
        </p:sp>
      </p:grpSp>
      <p:pic>
        <p:nvPicPr>
          <p:cNvPr id="21" name="图片 20">
            <a:extLst>
              <a:ext uri="{FF2B5EF4-FFF2-40B4-BE49-F238E27FC236}">
                <a16:creationId xmlns:a16="http://schemas.microsoft.com/office/drawing/2014/main" id="{E349CE34-A912-4ECE-BB64-8B5D6E04EA8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97870" y="2795196"/>
            <a:ext cx="4252443" cy="3893682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3007359" y="986828"/>
            <a:ext cx="1519374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900" smtClean="0">
                <a:solidFill>
                  <a:srgbClr val="FFFFFF"/>
                </a:solidFill>
              </a:rPr>
              <a:t>https://www.PPT818.com/</a:t>
            </a:r>
            <a:endParaRPr lang="zh-CN" altLang="en-US" sz="9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0149872"/>
      </p:ext>
    </p:extLst>
  </p:cSld>
  <p:clrMapOvr>
    <a:masterClrMapping/>
  </p:clrMapOvr>
  <p:transition spd="slow" advClick="0" advTm="30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7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3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9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3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4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47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id="{F6EFD451-0ECF-4E7A-A250-E6CAEEF2E04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矩形: 圆角 5">
            <a:extLst>
              <a:ext uri="{FF2B5EF4-FFF2-40B4-BE49-F238E27FC236}">
                <a16:creationId xmlns:a16="http://schemas.microsoft.com/office/drawing/2014/main" id="{D985F9D9-622E-4CE6-8E71-D2AEA1AD42CC}"/>
              </a:ext>
            </a:extLst>
          </p:cNvPr>
          <p:cNvSpPr/>
          <p:nvPr/>
        </p:nvSpPr>
        <p:spPr>
          <a:xfrm>
            <a:off x="746760" y="1441768"/>
            <a:ext cx="7178040" cy="3901440"/>
          </a:xfrm>
          <a:prstGeom prst="roundRect">
            <a:avLst/>
          </a:prstGeom>
          <a:solidFill>
            <a:schemeClr val="bg1"/>
          </a:solidFill>
          <a:ln w="76200">
            <a:solidFill>
              <a:srgbClr val="D7EEF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a小雪人 (非商业使用)" panose="02010600010101010101" pitchFamily="2" charset="-122"/>
              <a:ea typeface="Aa小雪人 (非商业使用)" panose="02010600010101010101" pitchFamily="2" charset="-122"/>
            </a:endParaRPr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344ECC83-CA50-442F-A63B-44F3BB86AFD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34000" y="152400"/>
            <a:ext cx="6858000" cy="6858000"/>
          </a:xfrm>
          <a:prstGeom prst="rect">
            <a:avLst/>
          </a:prstGeom>
        </p:spPr>
      </p:pic>
      <p:grpSp>
        <p:nvGrpSpPr>
          <p:cNvPr id="4" name="组合 3">
            <a:extLst>
              <a:ext uri="{FF2B5EF4-FFF2-40B4-BE49-F238E27FC236}">
                <a16:creationId xmlns:a16="http://schemas.microsoft.com/office/drawing/2014/main" id="{ACE3BD30-E4C8-42C6-91C8-389E9AE4BB8E}"/>
              </a:ext>
            </a:extLst>
          </p:cNvPr>
          <p:cNvGrpSpPr/>
          <p:nvPr/>
        </p:nvGrpSpPr>
        <p:grpSpPr>
          <a:xfrm>
            <a:off x="599440" y="2519790"/>
            <a:ext cx="5791200" cy="1745397"/>
            <a:chOff x="599440" y="2667000"/>
            <a:chExt cx="5791200" cy="1745397"/>
          </a:xfrm>
        </p:grpSpPr>
        <p:sp>
          <p:nvSpPr>
            <p:cNvPr id="17" name="TextBox 48">
              <a:extLst>
                <a:ext uri="{FF2B5EF4-FFF2-40B4-BE49-F238E27FC236}">
                  <a16:creationId xmlns:a16="http://schemas.microsoft.com/office/drawing/2014/main" id="{382A6904-3E67-42EE-BE1F-103CDBABB8FC}"/>
                </a:ext>
              </a:extLst>
            </p:cNvPr>
            <p:cNvSpPr txBox="1"/>
            <p:nvPr/>
          </p:nvSpPr>
          <p:spPr>
            <a:xfrm>
              <a:off x="599440" y="3581400"/>
              <a:ext cx="5791200" cy="830997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5400" b="1" i="0" u="none" strike="noStrike" kern="1200" cap="none" spc="600" normalizeH="0" baseline="0" noProof="0" dirty="0">
                  <a:ln>
                    <a:noFill/>
                  </a:ln>
                  <a:solidFill>
                    <a:srgbClr val="FD3B2A"/>
                  </a:solidFill>
                  <a:effectLst/>
                  <a:uLnTx/>
                  <a:uFillTx/>
                  <a:latin typeface="Aa小雪人 (非商业使用)" panose="02010600010101010101" pitchFamily="2" charset="-122"/>
                  <a:ea typeface="Aa小雪人 (非商业使用)" panose="02010600010101010101" pitchFamily="2" charset="-122"/>
                  <a:cs typeface="+mn-ea"/>
                  <a:sym typeface="字魂100号-方方先锋体" panose="00000500000000000000" pitchFamily="2" charset="-122"/>
                </a:rPr>
                <a:t>冻伤相关知识</a:t>
              </a:r>
            </a:p>
          </p:txBody>
        </p:sp>
        <p:sp>
          <p:nvSpPr>
            <p:cNvPr id="20" name="TextBox 48">
              <a:extLst>
                <a:ext uri="{FF2B5EF4-FFF2-40B4-BE49-F238E27FC236}">
                  <a16:creationId xmlns:a16="http://schemas.microsoft.com/office/drawing/2014/main" id="{858A11D8-8D8B-4DB2-B7B4-C46F688510B9}"/>
                </a:ext>
              </a:extLst>
            </p:cNvPr>
            <p:cNvSpPr txBox="1"/>
            <p:nvPr/>
          </p:nvSpPr>
          <p:spPr>
            <a:xfrm>
              <a:off x="1717040" y="2667000"/>
              <a:ext cx="3556000" cy="677108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0" marR="0" lvl="0" indent="0" algn="ctr" defTabSz="914377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4400" b="1" i="0" u="none" strike="noStrike" kern="1200" cap="none" spc="800" normalizeH="0" baseline="0" noProof="0">
                  <a:ln>
                    <a:noFill/>
                  </a:ln>
                  <a:effectLst/>
                  <a:uLnTx/>
                  <a:uFillTx/>
                  <a:latin typeface="Aa小雪人 (非商业使用)" panose="02010600010101010101" pitchFamily="2" charset="-122"/>
                  <a:ea typeface="Aa小雪人 (非商业使用)" panose="02010600010101010101" pitchFamily="2" charset="-122"/>
                  <a:cs typeface="+mn-ea"/>
                  <a:sym typeface="字魂100号-方方先锋体" panose="00000500000000000000" pitchFamily="2" charset="-122"/>
                </a:rPr>
                <a:t>第一部分</a:t>
              </a:r>
              <a:endParaRPr kumimoji="0" lang="en-US" altLang="zh-CN" sz="4400" b="1" i="0" u="none" strike="noStrike" kern="1200" cap="none" spc="800" normalizeH="0" baseline="0" noProof="0">
                <a:ln>
                  <a:noFill/>
                </a:ln>
                <a:effectLst/>
                <a:uLnTx/>
                <a:uFillTx/>
                <a:latin typeface="Aa小雪人 (非商业使用)" panose="02010600010101010101" pitchFamily="2" charset="-122"/>
                <a:ea typeface="Aa小雪人 (非商业使用)" panose="02010600010101010101" pitchFamily="2" charset="-122"/>
                <a:cs typeface="+mn-ea"/>
                <a:sym typeface="字魂100号-方方先锋体" panose="00000500000000000000" pitchFamily="2" charset="-122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076650145"/>
      </p:ext>
    </p:extLst>
  </p:cSld>
  <p:clrMapOvr>
    <a:masterClrMapping/>
  </p:clrMapOvr>
  <p:transition spd="slow" advClick="0" advTm="30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id="{F6EFD451-0ECF-4E7A-A250-E6CAEEF2E04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矩形: 圆角 5">
            <a:extLst>
              <a:ext uri="{FF2B5EF4-FFF2-40B4-BE49-F238E27FC236}">
                <a16:creationId xmlns:a16="http://schemas.microsoft.com/office/drawing/2014/main" id="{D985F9D9-622E-4CE6-8E71-D2AEA1AD42CC}"/>
              </a:ext>
            </a:extLst>
          </p:cNvPr>
          <p:cNvSpPr/>
          <p:nvPr/>
        </p:nvSpPr>
        <p:spPr>
          <a:xfrm>
            <a:off x="548640" y="609600"/>
            <a:ext cx="11094720" cy="5638800"/>
          </a:xfrm>
          <a:prstGeom prst="roundRect">
            <a:avLst/>
          </a:prstGeom>
          <a:solidFill>
            <a:schemeClr val="bg1"/>
          </a:solidFill>
          <a:ln w="76200">
            <a:solidFill>
              <a:srgbClr val="D7EEF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</a:endParaRPr>
          </a:p>
        </p:txBody>
      </p:sp>
      <p:sp>
        <p:nvSpPr>
          <p:cNvPr id="14" name="文本框 13">
            <a:extLst>
              <a:ext uri="{FF2B5EF4-FFF2-40B4-BE49-F238E27FC236}">
                <a16:creationId xmlns:a16="http://schemas.microsoft.com/office/drawing/2014/main" id="{7362C582-F00F-40CD-930B-96EF0908BA8D}"/>
              </a:ext>
            </a:extLst>
          </p:cNvPr>
          <p:cNvSpPr txBox="1"/>
          <p:nvPr/>
        </p:nvSpPr>
        <p:spPr>
          <a:xfrm>
            <a:off x="6697500" y="2305616"/>
            <a:ext cx="633436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>
                <a:ln>
                  <a:noFill/>
                </a:ln>
                <a:solidFill>
                  <a:srgbClr val="FD3B2A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sym typeface="字魂100号-方方先锋体" panose="00000500000000000000" pitchFamily="2" charset="-122"/>
              </a:rPr>
              <a:t>冻伤的成因</a:t>
            </a:r>
          </a:p>
        </p:txBody>
      </p:sp>
      <p:sp>
        <p:nvSpPr>
          <p:cNvPr id="17" name="左大括号 16">
            <a:extLst>
              <a:ext uri="{FF2B5EF4-FFF2-40B4-BE49-F238E27FC236}">
                <a16:creationId xmlns:a16="http://schemas.microsoft.com/office/drawing/2014/main" id="{8F12BB6B-C73B-4601-A206-1E0CB23C9BD7}"/>
              </a:ext>
            </a:extLst>
          </p:cNvPr>
          <p:cNvSpPr/>
          <p:nvPr/>
        </p:nvSpPr>
        <p:spPr>
          <a:xfrm flipH="1">
            <a:off x="6004769" y="1433146"/>
            <a:ext cx="381000" cy="3991708"/>
          </a:xfrm>
          <a:prstGeom prst="leftBrace">
            <a:avLst>
              <a:gd name="adj1" fmla="val 49872"/>
              <a:gd name="adj2" fmla="val 50000"/>
            </a:avLst>
          </a:prstGeom>
          <a:ln w="12700">
            <a:solidFill>
              <a:srgbClr val="F7BF4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sym typeface="字魂100号-方方先锋体" panose="00000500000000000000" pitchFamily="2" charset="-122"/>
            </a:endParaRPr>
          </a:p>
        </p:txBody>
      </p:sp>
      <p:grpSp>
        <p:nvGrpSpPr>
          <p:cNvPr id="3" name="组合 2">
            <a:extLst>
              <a:ext uri="{FF2B5EF4-FFF2-40B4-BE49-F238E27FC236}">
                <a16:creationId xmlns:a16="http://schemas.microsoft.com/office/drawing/2014/main" id="{08EBFD39-6E27-4C6C-A1D3-DD0DB02FD24B}"/>
              </a:ext>
            </a:extLst>
          </p:cNvPr>
          <p:cNvGrpSpPr/>
          <p:nvPr/>
        </p:nvGrpSpPr>
        <p:grpSpPr>
          <a:xfrm>
            <a:off x="1352203" y="1694371"/>
            <a:ext cx="4587534" cy="3469258"/>
            <a:chOff x="1352203" y="1816046"/>
            <a:chExt cx="4587534" cy="3469258"/>
          </a:xfrm>
        </p:grpSpPr>
        <p:grpSp>
          <p:nvGrpSpPr>
            <p:cNvPr id="2" name="组合 1">
              <a:extLst>
                <a:ext uri="{FF2B5EF4-FFF2-40B4-BE49-F238E27FC236}">
                  <a16:creationId xmlns:a16="http://schemas.microsoft.com/office/drawing/2014/main" id="{1F9859C8-DCC6-4A44-AA7D-8F562B6FADDD}"/>
                </a:ext>
              </a:extLst>
            </p:cNvPr>
            <p:cNvGrpSpPr/>
            <p:nvPr/>
          </p:nvGrpSpPr>
          <p:grpSpPr>
            <a:xfrm>
              <a:off x="1373233" y="1816046"/>
              <a:ext cx="3707398" cy="523220"/>
              <a:chOff x="1352204" y="1468639"/>
              <a:chExt cx="3707398" cy="523220"/>
            </a:xfrm>
          </p:grpSpPr>
          <p:sp>
            <p:nvSpPr>
              <p:cNvPr id="20" name="文本框 19">
                <a:extLst>
                  <a:ext uri="{FF2B5EF4-FFF2-40B4-BE49-F238E27FC236}">
                    <a16:creationId xmlns:a16="http://schemas.microsoft.com/office/drawing/2014/main" id="{2513B7A7-D25A-4681-9969-7704C8A4901E}"/>
                  </a:ext>
                </a:extLst>
              </p:cNvPr>
              <p:cNvSpPr txBox="1"/>
              <p:nvPr/>
            </p:nvSpPr>
            <p:spPr>
              <a:xfrm>
                <a:off x="1352204" y="1468639"/>
                <a:ext cx="1704173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dist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zh-CN" alt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D3B2A"/>
                    </a:solidFill>
                    <a:effectLst/>
                    <a:uLnTx/>
                    <a:uFillTx/>
                    <a:latin typeface="思源黑体 CN Bold" panose="020B0800000000000000" pitchFamily="34" charset="-122"/>
                    <a:ea typeface="思源黑体 CN Bold" panose="020B0800000000000000" pitchFamily="34" charset="-122"/>
                    <a:sym typeface="字魂100号-方方先锋体" panose="00000500000000000000" pitchFamily="2" charset="-122"/>
                  </a:rPr>
                  <a:t>主要原因</a:t>
                </a:r>
              </a:p>
            </p:txBody>
          </p:sp>
          <p:sp>
            <p:nvSpPr>
              <p:cNvPr id="22" name="文本框 21">
                <a:extLst>
                  <a:ext uri="{FF2B5EF4-FFF2-40B4-BE49-F238E27FC236}">
                    <a16:creationId xmlns:a16="http://schemas.microsoft.com/office/drawing/2014/main" id="{DD308D97-C8D2-455A-8044-FE8015D123E4}"/>
                  </a:ext>
                </a:extLst>
              </p:cNvPr>
              <p:cNvSpPr txBox="1"/>
              <p:nvPr/>
            </p:nvSpPr>
            <p:spPr>
              <a:xfrm>
                <a:off x="3443364" y="1511141"/>
                <a:ext cx="1616238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dist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zh-CN" alt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>
                        <a:lumMod val="75000"/>
                        <a:lumOff val="25000"/>
                      </a:prstClr>
                    </a:solidFill>
                    <a:effectLst/>
                    <a:uLnTx/>
                    <a:uFillTx/>
                    <a:latin typeface="思源黑体 CN Bold" panose="020B0800000000000000" pitchFamily="34" charset="-122"/>
                    <a:ea typeface="思源黑体 CN Bold" panose="020B0800000000000000" pitchFamily="34" charset="-122"/>
                    <a:sym typeface="字魂100号-方方先锋体" panose="00000500000000000000" pitchFamily="2" charset="-122"/>
                  </a:rPr>
                  <a:t>低温寒冷</a:t>
                </a:r>
              </a:p>
            </p:txBody>
          </p:sp>
        </p:grpSp>
        <p:sp>
          <p:nvSpPr>
            <p:cNvPr id="23" name="文本框 22">
              <a:extLst>
                <a:ext uri="{FF2B5EF4-FFF2-40B4-BE49-F238E27FC236}">
                  <a16:creationId xmlns:a16="http://schemas.microsoft.com/office/drawing/2014/main" id="{D6F34BD7-F183-4FC0-BCC3-BB97AC563742}"/>
                </a:ext>
              </a:extLst>
            </p:cNvPr>
            <p:cNvSpPr txBox="1"/>
            <p:nvPr/>
          </p:nvSpPr>
          <p:spPr>
            <a:xfrm>
              <a:off x="1352204" y="3412175"/>
              <a:ext cx="4587533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思源黑体 CN Bold" panose="020B0800000000000000" pitchFamily="34" charset="-122"/>
                  <a:ea typeface="思源黑体 CN Bold" panose="020B0800000000000000" pitchFamily="34" charset="-122"/>
                  <a:sym typeface="字魂100号-方方先锋体" panose="00000500000000000000" pitchFamily="2" charset="-122"/>
                </a:rPr>
                <a:t>潮湿、刮风穿衣过少、长时间静止不动</a:t>
              </a:r>
            </a:p>
          </p:txBody>
        </p:sp>
        <p:sp>
          <p:nvSpPr>
            <p:cNvPr id="24" name="文本框 23">
              <a:extLst>
                <a:ext uri="{FF2B5EF4-FFF2-40B4-BE49-F238E27FC236}">
                  <a16:creationId xmlns:a16="http://schemas.microsoft.com/office/drawing/2014/main" id="{D5E8CC6F-ADC4-4F74-8C88-04CA14FDBC71}"/>
                </a:ext>
              </a:extLst>
            </p:cNvPr>
            <p:cNvSpPr txBox="1"/>
            <p:nvPr/>
          </p:nvSpPr>
          <p:spPr>
            <a:xfrm>
              <a:off x="1352203" y="4885194"/>
              <a:ext cx="4587533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思源黑体 CN Bold" panose="020B0800000000000000" pitchFamily="34" charset="-122"/>
                  <a:ea typeface="思源黑体 CN Bold" panose="020B0800000000000000" pitchFamily="34" charset="-122"/>
                  <a:sym typeface="字魂100号-方方先锋体" panose="00000500000000000000" pitchFamily="2" charset="-122"/>
                </a:rPr>
                <a:t>疲劳、醉酒  饥饿、失血  营养不良</a:t>
              </a:r>
            </a:p>
          </p:txBody>
        </p:sp>
      </p:grpSp>
      <p:pic>
        <p:nvPicPr>
          <p:cNvPr id="8" name="图片 7">
            <a:extLst>
              <a:ext uri="{FF2B5EF4-FFF2-40B4-BE49-F238E27FC236}">
                <a16:creationId xmlns:a16="http://schemas.microsoft.com/office/drawing/2014/main" id="{9E57A9A2-821C-4554-B8D4-6AD0ED0D6A2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42268" y="1935366"/>
            <a:ext cx="4733608" cy="47336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1016910"/>
      </p:ext>
    </p:extLst>
  </p:cSld>
  <p:clrMapOvr>
    <a:masterClrMapping/>
  </p:clrMapOvr>
  <p:transition spd="slow" advClick="0" advTm="30">
    <p:randomBar dir="vert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id="{F6EFD451-0ECF-4E7A-A250-E6CAEEF2E04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矩形: 圆角 5">
            <a:extLst>
              <a:ext uri="{FF2B5EF4-FFF2-40B4-BE49-F238E27FC236}">
                <a16:creationId xmlns:a16="http://schemas.microsoft.com/office/drawing/2014/main" id="{D985F9D9-622E-4CE6-8E71-D2AEA1AD42CC}"/>
              </a:ext>
            </a:extLst>
          </p:cNvPr>
          <p:cNvSpPr/>
          <p:nvPr/>
        </p:nvSpPr>
        <p:spPr>
          <a:xfrm>
            <a:off x="548640" y="609600"/>
            <a:ext cx="11094720" cy="5638800"/>
          </a:xfrm>
          <a:prstGeom prst="roundRect">
            <a:avLst/>
          </a:prstGeom>
          <a:solidFill>
            <a:schemeClr val="bg1"/>
          </a:solidFill>
          <a:ln w="76200">
            <a:solidFill>
              <a:srgbClr val="D7EEF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</a:endParaRPr>
          </a:p>
        </p:txBody>
      </p:sp>
      <p:sp>
        <p:nvSpPr>
          <p:cNvPr id="13" name="文本框 12">
            <a:extLst>
              <a:ext uri="{FF2B5EF4-FFF2-40B4-BE49-F238E27FC236}">
                <a16:creationId xmlns:a16="http://schemas.microsoft.com/office/drawing/2014/main" id="{8991EA83-87B1-45F8-8EDA-456FA88D2434}"/>
              </a:ext>
            </a:extLst>
          </p:cNvPr>
          <p:cNvSpPr txBox="1"/>
          <p:nvPr/>
        </p:nvSpPr>
        <p:spPr>
          <a:xfrm>
            <a:off x="4410619" y="1069212"/>
            <a:ext cx="337076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>
                <a:ln>
                  <a:noFill/>
                </a:ln>
                <a:solidFill>
                  <a:srgbClr val="FD3B2A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sym typeface="字魂100号-方方先锋体" panose="00000500000000000000" pitchFamily="2" charset="-122"/>
              </a:rPr>
              <a:t>最常见的冻伤部位</a:t>
            </a:r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4194C673-346B-42FB-A830-92E16D44D15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39646" y="2802322"/>
            <a:ext cx="1291389" cy="2103120"/>
          </a:xfrm>
          <a:prstGeom prst="rect">
            <a:avLst/>
          </a:prstGeom>
        </p:spPr>
      </p:pic>
      <p:grpSp>
        <p:nvGrpSpPr>
          <p:cNvPr id="15" name="组合 14">
            <a:extLst>
              <a:ext uri="{FF2B5EF4-FFF2-40B4-BE49-F238E27FC236}">
                <a16:creationId xmlns:a16="http://schemas.microsoft.com/office/drawing/2014/main" id="{D8B4D265-79CF-4599-B079-434CE42DF3A5}"/>
              </a:ext>
            </a:extLst>
          </p:cNvPr>
          <p:cNvGrpSpPr/>
          <p:nvPr/>
        </p:nvGrpSpPr>
        <p:grpSpPr>
          <a:xfrm>
            <a:off x="3013508" y="3348487"/>
            <a:ext cx="1014076" cy="1094047"/>
            <a:chOff x="3150668" y="3149214"/>
            <a:chExt cx="1014076" cy="1094047"/>
          </a:xfrm>
        </p:grpSpPr>
        <p:sp>
          <p:nvSpPr>
            <p:cNvPr id="16" name="文本框 15">
              <a:extLst>
                <a:ext uri="{FF2B5EF4-FFF2-40B4-BE49-F238E27FC236}">
                  <a16:creationId xmlns:a16="http://schemas.microsoft.com/office/drawing/2014/main" id="{F3C31D44-DC49-4871-905A-0E62A3CFE68A}"/>
                </a:ext>
              </a:extLst>
            </p:cNvPr>
            <p:cNvSpPr txBox="1"/>
            <p:nvPr/>
          </p:nvSpPr>
          <p:spPr>
            <a:xfrm>
              <a:off x="3150669" y="3149214"/>
              <a:ext cx="1014075" cy="5053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000" b="0" i="0" u="none" strike="noStrike" kern="1200" cap="none" spc="0" normalizeH="0" baseline="0" noProof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思源黑体 CN Bold" panose="020B0800000000000000" pitchFamily="34" charset="-122"/>
                  <a:ea typeface="思源黑体 CN Bold" panose="020B0800000000000000" pitchFamily="34" charset="-122"/>
                  <a:sym typeface="字魂100号-方方先锋体" panose="00000500000000000000" pitchFamily="2" charset="-122"/>
                </a:rPr>
                <a:t>手指</a:t>
              </a:r>
            </a:p>
          </p:txBody>
        </p:sp>
        <p:sp>
          <p:nvSpPr>
            <p:cNvPr id="18" name="文本框 17">
              <a:extLst>
                <a:ext uri="{FF2B5EF4-FFF2-40B4-BE49-F238E27FC236}">
                  <a16:creationId xmlns:a16="http://schemas.microsoft.com/office/drawing/2014/main" id="{7EE036DA-BA3A-4043-9301-9658E1AC96A2}"/>
                </a:ext>
              </a:extLst>
            </p:cNvPr>
            <p:cNvSpPr txBox="1"/>
            <p:nvPr/>
          </p:nvSpPr>
          <p:spPr>
            <a:xfrm>
              <a:off x="3150668" y="3737866"/>
              <a:ext cx="917346" cy="5053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000" b="0" i="0" u="none" strike="noStrike" kern="1200" cap="none" spc="0" normalizeH="0" baseline="0" noProof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思源黑体 CN Bold" panose="020B0800000000000000" pitchFamily="34" charset="-122"/>
                  <a:ea typeface="思源黑体 CN Bold" panose="020B0800000000000000" pitchFamily="34" charset="-122"/>
                  <a:sym typeface="字魂100号-方方先锋体" panose="00000500000000000000" pitchFamily="2" charset="-122"/>
                </a:rPr>
                <a:t>手背</a:t>
              </a:r>
            </a:p>
          </p:txBody>
        </p:sp>
      </p:grpSp>
      <p:pic>
        <p:nvPicPr>
          <p:cNvPr id="10" name="图片 9">
            <a:extLst>
              <a:ext uri="{FF2B5EF4-FFF2-40B4-BE49-F238E27FC236}">
                <a16:creationId xmlns:a16="http://schemas.microsoft.com/office/drawing/2014/main" id="{D9E15F27-1753-4915-9664-B60D672FE5A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59021" y="2843950"/>
            <a:ext cx="1554480" cy="2103120"/>
          </a:xfrm>
          <a:prstGeom prst="rect">
            <a:avLst/>
          </a:prstGeom>
        </p:spPr>
      </p:pic>
      <p:grpSp>
        <p:nvGrpSpPr>
          <p:cNvPr id="12" name="组合 11">
            <a:extLst>
              <a:ext uri="{FF2B5EF4-FFF2-40B4-BE49-F238E27FC236}">
                <a16:creationId xmlns:a16="http://schemas.microsoft.com/office/drawing/2014/main" id="{C819F7EF-2481-479B-A752-6609A7356348}"/>
              </a:ext>
            </a:extLst>
          </p:cNvPr>
          <p:cNvGrpSpPr/>
          <p:nvPr/>
        </p:nvGrpSpPr>
        <p:grpSpPr>
          <a:xfrm>
            <a:off x="6403467" y="3348487"/>
            <a:ext cx="917347" cy="1094047"/>
            <a:chOff x="6540627" y="3149214"/>
            <a:chExt cx="917347" cy="1094047"/>
          </a:xfrm>
        </p:grpSpPr>
        <p:sp>
          <p:nvSpPr>
            <p:cNvPr id="21" name="文本框 20">
              <a:extLst>
                <a:ext uri="{FF2B5EF4-FFF2-40B4-BE49-F238E27FC236}">
                  <a16:creationId xmlns:a16="http://schemas.microsoft.com/office/drawing/2014/main" id="{F2AF2479-0942-4F2F-9BE5-FBC05E6D5B39}"/>
                </a:ext>
              </a:extLst>
            </p:cNvPr>
            <p:cNvSpPr txBox="1"/>
            <p:nvPr/>
          </p:nvSpPr>
          <p:spPr>
            <a:xfrm>
              <a:off x="6540628" y="3149214"/>
              <a:ext cx="917346" cy="5053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000" b="0" i="0" u="none" strike="noStrike" kern="1200" cap="none" spc="0" normalizeH="0" baseline="0" noProof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思源黑体 CN Bold" panose="020B0800000000000000" pitchFamily="34" charset="-122"/>
                  <a:ea typeface="思源黑体 CN Bold" panose="020B0800000000000000" pitchFamily="34" charset="-122"/>
                  <a:sym typeface="字魂100号-方方先锋体" panose="00000500000000000000" pitchFamily="2" charset="-122"/>
                </a:rPr>
                <a:t>足趾</a:t>
              </a:r>
            </a:p>
          </p:txBody>
        </p:sp>
        <p:sp>
          <p:nvSpPr>
            <p:cNvPr id="25" name="文本框 24">
              <a:extLst>
                <a:ext uri="{FF2B5EF4-FFF2-40B4-BE49-F238E27FC236}">
                  <a16:creationId xmlns:a16="http://schemas.microsoft.com/office/drawing/2014/main" id="{E5F6C8CC-A998-4D0A-BB18-305ED51FE3B5}"/>
                </a:ext>
              </a:extLst>
            </p:cNvPr>
            <p:cNvSpPr txBox="1"/>
            <p:nvPr/>
          </p:nvSpPr>
          <p:spPr>
            <a:xfrm>
              <a:off x="6540627" y="3737866"/>
              <a:ext cx="917346" cy="5053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000" b="0" i="0" u="none" strike="noStrike" kern="1200" cap="none" spc="0" normalizeH="0" baseline="0" noProof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思源黑体 CN Bold" panose="020B0800000000000000" pitchFamily="34" charset="-122"/>
                  <a:ea typeface="思源黑体 CN Bold" panose="020B0800000000000000" pitchFamily="34" charset="-122"/>
                  <a:sym typeface="字魂100号-方方先锋体" panose="00000500000000000000" pitchFamily="2" charset="-122"/>
                </a:rPr>
                <a:t>足跟</a:t>
              </a:r>
            </a:p>
          </p:txBody>
        </p:sp>
      </p:grpSp>
      <p:pic>
        <p:nvPicPr>
          <p:cNvPr id="26" name="图片 25">
            <a:extLst>
              <a:ext uri="{FF2B5EF4-FFF2-40B4-BE49-F238E27FC236}">
                <a16:creationId xmlns:a16="http://schemas.microsoft.com/office/drawing/2014/main" id="{4B3D4892-2C3C-481A-AF91-B24F03FD127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38968" y="3002141"/>
            <a:ext cx="1296044" cy="1786737"/>
          </a:xfrm>
          <a:prstGeom prst="rect">
            <a:avLst/>
          </a:prstGeom>
        </p:spPr>
      </p:pic>
      <p:grpSp>
        <p:nvGrpSpPr>
          <p:cNvPr id="11" name="组合 10">
            <a:extLst>
              <a:ext uri="{FF2B5EF4-FFF2-40B4-BE49-F238E27FC236}">
                <a16:creationId xmlns:a16="http://schemas.microsoft.com/office/drawing/2014/main" id="{BD81B8A9-5C04-48B9-A77A-A9A360901CA6}"/>
              </a:ext>
            </a:extLst>
          </p:cNvPr>
          <p:cNvGrpSpPr/>
          <p:nvPr/>
        </p:nvGrpSpPr>
        <p:grpSpPr>
          <a:xfrm>
            <a:off x="9770509" y="2971615"/>
            <a:ext cx="984955" cy="1603950"/>
            <a:chOff x="9907669" y="2781289"/>
            <a:chExt cx="984955" cy="1603950"/>
          </a:xfrm>
        </p:grpSpPr>
        <p:sp>
          <p:nvSpPr>
            <p:cNvPr id="27" name="文本框 26">
              <a:extLst>
                <a:ext uri="{FF2B5EF4-FFF2-40B4-BE49-F238E27FC236}">
                  <a16:creationId xmlns:a16="http://schemas.microsoft.com/office/drawing/2014/main" id="{0414A32D-1463-4422-9C29-8E0DC99FE0DD}"/>
                </a:ext>
              </a:extLst>
            </p:cNvPr>
            <p:cNvSpPr txBox="1"/>
            <p:nvPr/>
          </p:nvSpPr>
          <p:spPr>
            <a:xfrm>
              <a:off x="9907669" y="2781289"/>
              <a:ext cx="917346" cy="5053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000" b="0" i="0" u="none" strike="noStrike" kern="1200" cap="none" spc="0" normalizeH="0" baseline="0" noProof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思源黑体 CN Bold" panose="020B0800000000000000" pitchFamily="34" charset="-122"/>
                  <a:ea typeface="思源黑体 CN Bold" panose="020B0800000000000000" pitchFamily="34" charset="-122"/>
                  <a:sym typeface="字魂100号-方方先锋体" panose="00000500000000000000" pitchFamily="2" charset="-122"/>
                </a:rPr>
                <a:t>耳廓</a:t>
              </a:r>
            </a:p>
          </p:txBody>
        </p:sp>
        <p:sp>
          <p:nvSpPr>
            <p:cNvPr id="28" name="文本框 27">
              <a:extLst>
                <a:ext uri="{FF2B5EF4-FFF2-40B4-BE49-F238E27FC236}">
                  <a16:creationId xmlns:a16="http://schemas.microsoft.com/office/drawing/2014/main" id="{B1AAE4D1-FA31-469A-B105-7E05E2A1BFB3}"/>
                </a:ext>
              </a:extLst>
            </p:cNvPr>
            <p:cNvSpPr txBox="1"/>
            <p:nvPr/>
          </p:nvSpPr>
          <p:spPr>
            <a:xfrm>
              <a:off x="9907669" y="3330567"/>
              <a:ext cx="917346" cy="5053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000" b="0" i="0" u="none" strike="noStrike" kern="1200" cap="none" spc="0" normalizeH="0" baseline="0" noProof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思源黑体 CN Bold" panose="020B0800000000000000" pitchFamily="34" charset="-122"/>
                  <a:ea typeface="思源黑体 CN Bold" panose="020B0800000000000000" pitchFamily="34" charset="-122"/>
                  <a:sym typeface="字魂100号-方方先锋体" panose="00000500000000000000" pitchFamily="2" charset="-122"/>
                </a:rPr>
                <a:t>鼻尖</a:t>
              </a:r>
            </a:p>
          </p:txBody>
        </p:sp>
        <p:sp>
          <p:nvSpPr>
            <p:cNvPr id="29" name="文本框 28">
              <a:extLst>
                <a:ext uri="{FF2B5EF4-FFF2-40B4-BE49-F238E27FC236}">
                  <a16:creationId xmlns:a16="http://schemas.microsoft.com/office/drawing/2014/main" id="{8C4DC06D-0391-498F-B5A3-C5D2BC723ACE}"/>
                </a:ext>
              </a:extLst>
            </p:cNvPr>
            <p:cNvSpPr txBox="1"/>
            <p:nvPr/>
          </p:nvSpPr>
          <p:spPr>
            <a:xfrm>
              <a:off x="9907669" y="3879844"/>
              <a:ext cx="984955" cy="5053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000" b="0" i="0" u="none" strike="noStrike" kern="1200" cap="none" spc="0" normalizeH="0" baseline="0" noProof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思源黑体 CN Bold" panose="020B0800000000000000" pitchFamily="34" charset="-122"/>
                  <a:ea typeface="思源黑体 CN Bold" panose="020B0800000000000000" pitchFamily="34" charset="-122"/>
                  <a:sym typeface="字魂100号-方方先锋体" panose="00000500000000000000" pitchFamily="2" charset="-122"/>
                </a:rPr>
                <a:t>面颊部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084324203"/>
      </p:ext>
    </p:extLst>
  </p:cSld>
  <p:clrMapOvr>
    <a:masterClrMapping/>
  </p:clrMapOvr>
  <p:transition spd="slow" advClick="0" advTm="30">
    <p:randomBar dir="vert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id="{F6EFD451-0ECF-4E7A-A250-E6CAEEF2E04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矩形: 圆角 5">
            <a:extLst>
              <a:ext uri="{FF2B5EF4-FFF2-40B4-BE49-F238E27FC236}">
                <a16:creationId xmlns:a16="http://schemas.microsoft.com/office/drawing/2014/main" id="{D985F9D9-622E-4CE6-8E71-D2AEA1AD42CC}"/>
              </a:ext>
            </a:extLst>
          </p:cNvPr>
          <p:cNvSpPr/>
          <p:nvPr/>
        </p:nvSpPr>
        <p:spPr>
          <a:xfrm>
            <a:off x="548640" y="609600"/>
            <a:ext cx="11094720" cy="5638800"/>
          </a:xfrm>
          <a:prstGeom prst="roundRect">
            <a:avLst/>
          </a:prstGeom>
          <a:solidFill>
            <a:schemeClr val="bg1"/>
          </a:solidFill>
          <a:ln w="76200">
            <a:solidFill>
              <a:srgbClr val="D7EEF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</a:endParaRPr>
          </a:p>
        </p:txBody>
      </p:sp>
      <p:sp>
        <p:nvSpPr>
          <p:cNvPr id="19" name="文本框 18">
            <a:extLst>
              <a:ext uri="{FF2B5EF4-FFF2-40B4-BE49-F238E27FC236}">
                <a16:creationId xmlns:a16="http://schemas.microsoft.com/office/drawing/2014/main" id="{41263504-C4C5-46C4-9E41-973249B4B488}"/>
              </a:ext>
            </a:extLst>
          </p:cNvPr>
          <p:cNvSpPr txBox="1"/>
          <p:nvPr/>
        </p:nvSpPr>
        <p:spPr>
          <a:xfrm>
            <a:off x="4784386" y="1114292"/>
            <a:ext cx="262322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D3B2A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sym typeface="字魂100号-方方先锋体" panose="00000500000000000000" pitchFamily="2" charset="-122"/>
              </a:rPr>
              <a:t>冻伤预防治疗</a:t>
            </a:r>
          </a:p>
        </p:txBody>
      </p:sp>
      <p:sp>
        <p:nvSpPr>
          <p:cNvPr id="20" name="文本框 19">
            <a:extLst>
              <a:ext uri="{FF2B5EF4-FFF2-40B4-BE49-F238E27FC236}">
                <a16:creationId xmlns:a16="http://schemas.microsoft.com/office/drawing/2014/main" id="{85BBE0A2-7F69-4B4F-B6CA-FA1140088F4F}"/>
              </a:ext>
            </a:extLst>
          </p:cNvPr>
          <p:cNvSpPr txBox="1"/>
          <p:nvPr/>
        </p:nvSpPr>
        <p:spPr>
          <a:xfrm>
            <a:off x="1727759" y="2549723"/>
            <a:ext cx="2426706" cy="5053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sym typeface="字魂100号-方方先锋体" panose="00000500000000000000" pitchFamily="2" charset="-122"/>
              </a:rPr>
              <a:t>一、体育锻炼法 </a:t>
            </a:r>
          </a:p>
        </p:txBody>
      </p:sp>
      <p:sp>
        <p:nvSpPr>
          <p:cNvPr id="22" name="文本框 21">
            <a:extLst>
              <a:ext uri="{FF2B5EF4-FFF2-40B4-BE49-F238E27FC236}">
                <a16:creationId xmlns:a16="http://schemas.microsoft.com/office/drawing/2014/main" id="{CD1259C9-789D-4F3C-8BFA-81641C994C71}"/>
              </a:ext>
            </a:extLst>
          </p:cNvPr>
          <p:cNvSpPr txBox="1"/>
          <p:nvPr/>
        </p:nvSpPr>
        <p:spPr>
          <a:xfrm>
            <a:off x="4875914" y="2549723"/>
            <a:ext cx="2426706" cy="5053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sym typeface="字魂100号-方方先锋体" panose="00000500000000000000" pitchFamily="2" charset="-122"/>
              </a:rPr>
              <a:t>二、温差水泡法</a:t>
            </a:r>
          </a:p>
        </p:txBody>
      </p:sp>
      <p:sp>
        <p:nvSpPr>
          <p:cNvPr id="23" name="文本框 22">
            <a:extLst>
              <a:ext uri="{FF2B5EF4-FFF2-40B4-BE49-F238E27FC236}">
                <a16:creationId xmlns:a16="http://schemas.microsoft.com/office/drawing/2014/main" id="{969DFC77-54AA-452F-8979-51C826D92BC4}"/>
              </a:ext>
            </a:extLst>
          </p:cNvPr>
          <p:cNvSpPr txBox="1"/>
          <p:nvPr/>
        </p:nvSpPr>
        <p:spPr>
          <a:xfrm>
            <a:off x="8024068" y="2549723"/>
            <a:ext cx="2426706" cy="5053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sym typeface="字魂100号-方方先锋体" panose="00000500000000000000" pitchFamily="2" charset="-122"/>
              </a:rPr>
              <a:t>三、服、擦药物法 </a:t>
            </a:r>
          </a:p>
        </p:txBody>
      </p:sp>
      <p:pic>
        <p:nvPicPr>
          <p:cNvPr id="24" name="图片 23">
            <a:extLst>
              <a:ext uri="{FF2B5EF4-FFF2-40B4-BE49-F238E27FC236}">
                <a16:creationId xmlns:a16="http://schemas.microsoft.com/office/drawing/2014/main" id="{D41BC832-82D5-45E9-9E1E-CBDB5C47ED2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22852" y="3086160"/>
            <a:ext cx="2636520" cy="2636520"/>
          </a:xfrm>
          <a:prstGeom prst="rect">
            <a:avLst/>
          </a:prstGeom>
        </p:spPr>
      </p:pic>
      <p:pic>
        <p:nvPicPr>
          <p:cNvPr id="30" name="图片 29">
            <a:extLst>
              <a:ext uri="{FF2B5EF4-FFF2-40B4-BE49-F238E27FC236}">
                <a16:creationId xmlns:a16="http://schemas.microsoft.com/office/drawing/2014/main" id="{DD06B79C-B75D-4DDD-8311-FAF99B7A47D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33562" y="3326743"/>
            <a:ext cx="2155355" cy="2155355"/>
          </a:xfrm>
          <a:prstGeom prst="rect">
            <a:avLst/>
          </a:prstGeom>
        </p:spPr>
      </p:pic>
      <p:pic>
        <p:nvPicPr>
          <p:cNvPr id="31" name="图片 30">
            <a:extLst>
              <a:ext uri="{FF2B5EF4-FFF2-40B4-BE49-F238E27FC236}">
                <a16:creationId xmlns:a16="http://schemas.microsoft.com/office/drawing/2014/main" id="{93B0B94D-8682-49D7-B784-5EE38833356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04761" y="2871760"/>
            <a:ext cx="3065320" cy="3065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1721945"/>
      </p:ext>
    </p:extLst>
  </p:cSld>
  <p:clrMapOvr>
    <a:masterClrMapping/>
  </p:clrMapOvr>
  <p:transition spd="slow" advClick="0" advTm="30">
    <p:randomBar dir="vert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id="{F6EFD451-0ECF-4E7A-A250-E6CAEEF2E04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矩形: 圆角 5">
            <a:extLst>
              <a:ext uri="{FF2B5EF4-FFF2-40B4-BE49-F238E27FC236}">
                <a16:creationId xmlns:a16="http://schemas.microsoft.com/office/drawing/2014/main" id="{D985F9D9-622E-4CE6-8E71-D2AEA1AD42CC}"/>
              </a:ext>
            </a:extLst>
          </p:cNvPr>
          <p:cNvSpPr/>
          <p:nvPr/>
        </p:nvSpPr>
        <p:spPr>
          <a:xfrm>
            <a:off x="548640" y="609600"/>
            <a:ext cx="11094720" cy="5638800"/>
          </a:xfrm>
          <a:prstGeom prst="roundRect">
            <a:avLst/>
          </a:prstGeom>
          <a:solidFill>
            <a:schemeClr val="bg1"/>
          </a:solidFill>
          <a:ln w="76200">
            <a:solidFill>
              <a:srgbClr val="D7EEF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</a:endParaRPr>
          </a:p>
        </p:txBody>
      </p:sp>
      <p:sp>
        <p:nvSpPr>
          <p:cNvPr id="11" name="文本框 10">
            <a:extLst>
              <a:ext uri="{FF2B5EF4-FFF2-40B4-BE49-F238E27FC236}">
                <a16:creationId xmlns:a16="http://schemas.microsoft.com/office/drawing/2014/main" id="{D293BB1E-A599-4C64-8EFA-4515AD4DA29D}"/>
              </a:ext>
            </a:extLst>
          </p:cNvPr>
          <p:cNvSpPr txBox="1"/>
          <p:nvPr/>
        </p:nvSpPr>
        <p:spPr>
          <a:xfrm>
            <a:off x="6096000" y="1811669"/>
            <a:ext cx="43230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dist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D3B2A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sym typeface="字魂100号-方方先锋体" panose="00000500000000000000" pitchFamily="2" charset="-122"/>
              </a:rPr>
              <a:t>冬季室外防止冻伤措施</a:t>
            </a:r>
          </a:p>
        </p:txBody>
      </p:sp>
      <p:sp>
        <p:nvSpPr>
          <p:cNvPr id="12" name="文本框 11">
            <a:extLst>
              <a:ext uri="{FF2B5EF4-FFF2-40B4-BE49-F238E27FC236}">
                <a16:creationId xmlns:a16="http://schemas.microsoft.com/office/drawing/2014/main" id="{2B077564-AE8F-41ED-A9D6-E7A71E35D185}"/>
              </a:ext>
            </a:extLst>
          </p:cNvPr>
          <p:cNvSpPr txBox="1"/>
          <p:nvPr/>
        </p:nvSpPr>
        <p:spPr>
          <a:xfrm>
            <a:off x="6096000" y="2579156"/>
            <a:ext cx="4932679" cy="27999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8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2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sym typeface="字魂100号-方方先锋体" panose="00000500000000000000" pitchFamily="2" charset="-122"/>
              </a:rPr>
              <a:t>(1)</a:t>
            </a: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sym typeface="字魂100号-方方先锋体" panose="00000500000000000000" pitchFamily="2" charset="-122"/>
              </a:rPr>
              <a:t>正确使用劳保品。</a:t>
            </a:r>
            <a:b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sym typeface="字魂100号-方方先锋体" panose="00000500000000000000" pitchFamily="2" charset="-122"/>
              </a:rPr>
            </a:br>
            <a:r>
              <a:rPr kumimoji="0" lang="en-US" altLang="zh-CN" sz="2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sym typeface="字魂100号-方方先锋体" panose="00000500000000000000" pitchFamily="2" charset="-122"/>
              </a:rPr>
              <a:t>(2)</a:t>
            </a: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sym typeface="字魂100号-方方先锋体" panose="00000500000000000000" pitchFamily="2" charset="-122"/>
              </a:rPr>
              <a:t>注意观察皮肤，常活动。</a:t>
            </a:r>
            <a:b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sym typeface="字魂100号-方方先锋体" panose="00000500000000000000" pitchFamily="2" charset="-122"/>
              </a:rPr>
            </a:br>
            <a:r>
              <a:rPr kumimoji="0" lang="en-US" altLang="zh-CN" sz="2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sym typeface="字魂100号-方方先锋体" panose="00000500000000000000" pitchFamily="2" charset="-122"/>
              </a:rPr>
              <a:t>(3)</a:t>
            </a: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sym typeface="字魂100号-方方先锋体" panose="00000500000000000000" pitchFamily="2" charset="-122"/>
              </a:rPr>
              <a:t>裸手不要接触金属物体。</a:t>
            </a:r>
            <a:b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sym typeface="字魂100号-方方先锋体" panose="00000500000000000000" pitchFamily="2" charset="-122"/>
              </a:rPr>
            </a:br>
            <a:r>
              <a:rPr kumimoji="0" lang="en-US" altLang="zh-CN" sz="2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sym typeface="字魂100号-方方先锋体" panose="00000500000000000000" pitchFamily="2" charset="-122"/>
              </a:rPr>
              <a:t>(4)</a:t>
            </a: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sym typeface="字魂100号-方方先锋体" panose="00000500000000000000" pitchFamily="2" charset="-122"/>
              </a:rPr>
              <a:t>加强关节保暖防护。</a:t>
            </a:r>
            <a:b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sym typeface="字魂100号-方方先锋体" panose="00000500000000000000" pitchFamily="2" charset="-122"/>
              </a:rPr>
            </a:br>
            <a:r>
              <a:rPr kumimoji="0" lang="en-US" altLang="zh-CN" sz="2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sym typeface="字魂100号-方方先锋体" panose="00000500000000000000" pitchFamily="2" charset="-122"/>
              </a:rPr>
              <a:t>(5)</a:t>
            </a: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sym typeface="字魂100号-方方先锋体" panose="00000500000000000000" pitchFamily="2" charset="-122"/>
              </a:rPr>
              <a:t>临时休息处保温措施达标。</a:t>
            </a:r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B41F9789-E36F-42C7-8669-6C984385580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16381" y="1379759"/>
            <a:ext cx="3611878" cy="43763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9134161"/>
      </p:ext>
    </p:extLst>
  </p:cSld>
  <p:clrMapOvr>
    <a:masterClrMapping/>
  </p:clrMapOvr>
  <p:transition spd="slow" advClick="0" advTm="30">
    <p:randomBar dir="vert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id="{F6EFD451-0ECF-4E7A-A250-E6CAEEF2E04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矩形: 圆角 5">
            <a:extLst>
              <a:ext uri="{FF2B5EF4-FFF2-40B4-BE49-F238E27FC236}">
                <a16:creationId xmlns:a16="http://schemas.microsoft.com/office/drawing/2014/main" id="{D985F9D9-622E-4CE6-8E71-D2AEA1AD42CC}"/>
              </a:ext>
            </a:extLst>
          </p:cNvPr>
          <p:cNvSpPr/>
          <p:nvPr/>
        </p:nvSpPr>
        <p:spPr>
          <a:xfrm>
            <a:off x="746760" y="1441768"/>
            <a:ext cx="7178040" cy="3901440"/>
          </a:xfrm>
          <a:prstGeom prst="roundRect">
            <a:avLst/>
          </a:prstGeom>
          <a:solidFill>
            <a:schemeClr val="bg1"/>
          </a:solidFill>
          <a:ln w="76200">
            <a:solidFill>
              <a:srgbClr val="D7EEF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a小雪人 (非商业使用)" panose="02010600010101010101" pitchFamily="2" charset="-122"/>
              <a:ea typeface="Aa小雪人 (非商业使用)" panose="02010600010101010101" pitchFamily="2" charset="-122"/>
              <a:cs typeface="+mn-cs"/>
            </a:endParaRPr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344ECC83-CA50-442F-A63B-44F3BB86AFD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34000" y="152400"/>
            <a:ext cx="6858000" cy="6858000"/>
          </a:xfrm>
          <a:prstGeom prst="rect">
            <a:avLst/>
          </a:prstGeom>
        </p:spPr>
      </p:pic>
      <p:grpSp>
        <p:nvGrpSpPr>
          <p:cNvPr id="4" name="组合 3">
            <a:extLst>
              <a:ext uri="{FF2B5EF4-FFF2-40B4-BE49-F238E27FC236}">
                <a16:creationId xmlns:a16="http://schemas.microsoft.com/office/drawing/2014/main" id="{ACE3BD30-E4C8-42C6-91C8-389E9AE4BB8E}"/>
              </a:ext>
            </a:extLst>
          </p:cNvPr>
          <p:cNvGrpSpPr/>
          <p:nvPr/>
        </p:nvGrpSpPr>
        <p:grpSpPr>
          <a:xfrm>
            <a:off x="599440" y="2519790"/>
            <a:ext cx="5791200" cy="1745397"/>
            <a:chOff x="599440" y="2667000"/>
            <a:chExt cx="5791200" cy="1745397"/>
          </a:xfrm>
        </p:grpSpPr>
        <p:sp>
          <p:nvSpPr>
            <p:cNvPr id="17" name="TextBox 48">
              <a:extLst>
                <a:ext uri="{FF2B5EF4-FFF2-40B4-BE49-F238E27FC236}">
                  <a16:creationId xmlns:a16="http://schemas.microsoft.com/office/drawing/2014/main" id="{382A6904-3E67-42EE-BE1F-103CDBABB8FC}"/>
                </a:ext>
              </a:extLst>
            </p:cNvPr>
            <p:cNvSpPr txBox="1"/>
            <p:nvPr/>
          </p:nvSpPr>
          <p:spPr>
            <a:xfrm>
              <a:off x="599440" y="3581400"/>
              <a:ext cx="5791200" cy="830997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5400" b="1" i="0" u="none" strike="noStrike" kern="1200" cap="none" spc="600" normalizeH="0" baseline="0" noProof="0" dirty="0">
                  <a:ln>
                    <a:noFill/>
                  </a:ln>
                  <a:solidFill>
                    <a:srgbClr val="FD3B2A"/>
                  </a:solidFill>
                  <a:effectLst/>
                  <a:uLnTx/>
                  <a:uFillTx/>
                  <a:latin typeface="Aa小雪人 (非商业使用)" panose="02010600010101010101" pitchFamily="2" charset="-122"/>
                  <a:ea typeface="Aa小雪人 (非商业使用)" panose="02010600010101010101" pitchFamily="2" charset="-122"/>
                  <a:cs typeface="+mn-ea"/>
                  <a:sym typeface="字魂100号-方方先锋体" panose="00000500000000000000" pitchFamily="2" charset="-122"/>
                </a:rPr>
                <a:t>人体防寒保暖</a:t>
              </a:r>
            </a:p>
          </p:txBody>
        </p:sp>
        <p:sp>
          <p:nvSpPr>
            <p:cNvPr id="20" name="TextBox 48">
              <a:extLst>
                <a:ext uri="{FF2B5EF4-FFF2-40B4-BE49-F238E27FC236}">
                  <a16:creationId xmlns:a16="http://schemas.microsoft.com/office/drawing/2014/main" id="{858A11D8-8D8B-4DB2-B7B4-C46F688510B9}"/>
                </a:ext>
              </a:extLst>
            </p:cNvPr>
            <p:cNvSpPr txBox="1"/>
            <p:nvPr/>
          </p:nvSpPr>
          <p:spPr>
            <a:xfrm>
              <a:off x="1717040" y="2667000"/>
              <a:ext cx="3556000" cy="677108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0" marR="0" lvl="0" indent="0" algn="ctr" defTabSz="914377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4400" b="1" i="0" u="none" strike="noStrike" kern="1200" cap="none" spc="80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a小雪人 (非商业使用)" panose="02010600010101010101" pitchFamily="2" charset="-122"/>
                  <a:ea typeface="Aa小雪人 (非商业使用)" panose="02010600010101010101" pitchFamily="2" charset="-122"/>
                  <a:cs typeface="+mn-ea"/>
                  <a:sym typeface="字魂100号-方方先锋体" panose="00000500000000000000" pitchFamily="2" charset="-122"/>
                </a:rPr>
                <a:t>第二部分</a:t>
              </a:r>
              <a:endParaRPr kumimoji="0" lang="en-US" altLang="zh-CN" sz="4400" b="1" i="0" u="none" strike="noStrike" kern="1200" cap="none" spc="80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a小雪人 (非商业使用)" panose="02010600010101010101" pitchFamily="2" charset="-122"/>
                <a:ea typeface="Aa小雪人 (非商业使用)" panose="02010600010101010101" pitchFamily="2" charset="-122"/>
                <a:cs typeface="+mn-ea"/>
                <a:sym typeface="字魂100号-方方先锋体" panose="00000500000000000000" pitchFamily="2" charset="-122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122900623"/>
      </p:ext>
    </p:extLst>
  </p:cSld>
  <p:clrMapOvr>
    <a:masterClrMapping/>
  </p:clrMapOvr>
  <p:transition spd="slow" advClick="0" advTm="30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id="{F6EFD451-0ECF-4E7A-A250-E6CAEEF2E04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矩形: 圆角 5">
            <a:extLst>
              <a:ext uri="{FF2B5EF4-FFF2-40B4-BE49-F238E27FC236}">
                <a16:creationId xmlns:a16="http://schemas.microsoft.com/office/drawing/2014/main" id="{D985F9D9-622E-4CE6-8E71-D2AEA1AD42CC}"/>
              </a:ext>
            </a:extLst>
          </p:cNvPr>
          <p:cNvSpPr/>
          <p:nvPr/>
        </p:nvSpPr>
        <p:spPr>
          <a:xfrm>
            <a:off x="548640" y="609600"/>
            <a:ext cx="11094720" cy="5638800"/>
          </a:xfrm>
          <a:prstGeom prst="roundRect">
            <a:avLst/>
          </a:prstGeom>
          <a:solidFill>
            <a:schemeClr val="bg1"/>
          </a:solidFill>
          <a:ln w="76200">
            <a:solidFill>
              <a:srgbClr val="D7EEF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</a:endParaRPr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5CB03475-14D9-4875-8247-8A05D4191CC2}"/>
              </a:ext>
            </a:extLst>
          </p:cNvPr>
          <p:cNvSpPr txBox="1"/>
          <p:nvPr/>
        </p:nvSpPr>
        <p:spPr>
          <a:xfrm>
            <a:off x="4036256" y="1446551"/>
            <a:ext cx="41194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D3B2A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sym typeface="字魂100号-方方先锋体" panose="00000500000000000000" pitchFamily="2" charset="-122"/>
              </a:rPr>
              <a:t>冻伤急救注意事项</a:t>
            </a:r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FBCD6AA8-67D8-4D8F-AD8E-E30B03726BCB}"/>
              </a:ext>
            </a:extLst>
          </p:cNvPr>
          <p:cNvSpPr txBox="1"/>
          <p:nvPr/>
        </p:nvSpPr>
        <p:spPr>
          <a:xfrm>
            <a:off x="1180661" y="2267477"/>
            <a:ext cx="9830678" cy="32753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2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sym typeface="字魂100号-方方先锋体" panose="00000500000000000000" pitchFamily="2" charset="-122"/>
              </a:rPr>
              <a:t>1.</a:t>
            </a: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sym typeface="字魂100号-方方先锋体" panose="00000500000000000000" pitchFamily="2" charset="-122"/>
              </a:rPr>
              <a:t>对局部冻伤的急救要领是一点一点地、慢慢地用与体温一样的温水浸泡患部使之升温。如果仅仅是手冻伤，可以把手放在自己的腋下升温。然后用干净纱布包裹患部，并去医院治疗。</a:t>
            </a:r>
          </a:p>
          <a:p>
            <a:pPr marL="0" marR="0" lvl="0" indent="0" defTabSz="914400" rtl="0" eaLnBrk="1" fontAlgn="auto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2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sym typeface="字魂100号-方方先锋体" panose="00000500000000000000" pitchFamily="2" charset="-122"/>
              </a:rPr>
              <a:t>2.</a:t>
            </a: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sym typeface="字魂100号-方方先锋体" panose="00000500000000000000" pitchFamily="2" charset="-122"/>
              </a:rPr>
              <a:t>全身冻伤，体温降到</a:t>
            </a:r>
            <a:r>
              <a:rPr kumimoji="0" lang="en-US" altLang="zh-CN" sz="2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sym typeface="字魂100号-方方先锋体" panose="00000500000000000000" pitchFamily="2" charset="-122"/>
              </a:rPr>
              <a:t>20℃</a:t>
            </a: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sym typeface="字魂100号-方方先锋体" panose="00000500000000000000" pitchFamily="2" charset="-122"/>
              </a:rPr>
              <a:t>以下就很危险。此时一定不要睡觉，强打精神并振作活动的很重要的。</a:t>
            </a:r>
          </a:p>
          <a:p>
            <a:pPr marL="0" marR="0" lvl="0" indent="0" defTabSz="914400" rtl="0" eaLnBrk="1" fontAlgn="auto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2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sym typeface="字魂100号-方方先锋体" panose="00000500000000000000" pitchFamily="2" charset="-122"/>
              </a:rPr>
              <a:t>3.</a:t>
            </a: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sym typeface="字魂100号-方方先锋体" panose="00000500000000000000" pitchFamily="2" charset="-122"/>
              </a:rPr>
              <a:t>当全身冻伤者出现脉搏、呼吸变慢的话，就要保证呼吸道畅通，并进行人工呼吸和心脏按摩。要渐渐使身体恢复温度，然后速去医院。</a:t>
            </a:r>
          </a:p>
        </p:txBody>
      </p:sp>
    </p:spTree>
    <p:extLst>
      <p:ext uri="{BB962C8B-B14F-4D97-AF65-F5344CB8AC3E}">
        <p14:creationId xmlns:p14="http://schemas.microsoft.com/office/powerpoint/2010/main" val="386605052"/>
      </p:ext>
    </p:extLst>
  </p:cSld>
  <p:clrMapOvr>
    <a:masterClrMapping/>
  </p:clrMapOvr>
  <p:transition spd="slow" advClick="0" advTm="30">
    <p:randomBar dir="vert"/>
  </p:transition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OS" val="Unix 3.10 unknown"/>
  <p:tag name="AS_RELEASE_DATE" val="2020.11.30"/>
  <p:tag name="AS_TITLE" val="Aspose.Slides for Java"/>
  <p:tag name="AS_VERSION" val="20.11"/>
</p:tagLst>
</file>

<file path=ppt/theme/theme1.xml><?xml version="1.0" encoding="utf-8"?>
<a:theme xmlns:a="http://schemas.openxmlformats.org/drawingml/2006/main" name="第一PPT模板网-WWW.1PPT.COM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Arial"/>
        <a:cs typeface="Arial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/>
        <a:ea typeface="Arial"/>
        <a:cs typeface="Arial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Arial"/>
        <a:cs typeface="Arial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/>
        <a:ea typeface="Arial"/>
        <a:cs typeface="Arial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</TotalTime>
  <Words>796</Words>
  <Application>Microsoft Office PowerPoint</Application>
  <PresentationFormat>宽屏</PresentationFormat>
  <Paragraphs>71</Paragraphs>
  <Slides>18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18</vt:i4>
      </vt:variant>
    </vt:vector>
  </HeadingPairs>
  <TitlesOfParts>
    <vt:vector size="26" baseType="lpstr">
      <vt:lpstr>Aa小雪人 (非商业使用)</vt:lpstr>
      <vt:lpstr>等线</vt:lpstr>
      <vt:lpstr>思源黑体 CN Bold</vt:lpstr>
      <vt:lpstr>思源黑体 CN Light</vt:lpstr>
      <vt:lpstr>字魂100号-方方先锋体</vt:lpstr>
      <vt:lpstr>Arial</vt:lpstr>
      <vt:lpstr>Wingdings</vt:lpstr>
      <vt:lpstr>第一PPT模板网-WWW.1PPT.COM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www.ppt818.com</dc:title>
  <dc:subject>www.ppt818.com</dc:subject>
  <dc:creator>www.ppt818.com</dc:creator>
  <dc:description>www.ppt818.com-提供资源下载</dc:description>
  <cp:lastModifiedBy>Windows 用户</cp:lastModifiedBy>
  <cp:revision>6</cp:revision>
  <cp:lastPrinted>2022-10-13T22:45:35Z</cp:lastPrinted>
  <dcterms:created xsi:type="dcterms:W3CDTF">2022-10-13T22:45:35Z</dcterms:created>
  <dcterms:modified xsi:type="dcterms:W3CDTF">2023-04-17T06:21:07Z</dcterms:modified>
</cp:coreProperties>
</file>