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3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5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6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7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8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9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1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3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4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5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6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8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19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0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1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2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23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24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539" r:id="rId2"/>
    <p:sldId id="541" r:id="rId3"/>
    <p:sldId id="542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564" r:id="rId26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0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34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2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893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126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212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144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961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003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490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211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238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288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351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8831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632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7468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311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301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314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6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63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07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035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567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959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093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71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7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2.xml"/><Relationship Id="rId9" Type="http://schemas.openxmlformats.org/officeDocument/2006/relationships/tags" Target="../tags/tag97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1.xml"/><Relationship Id="rId9" Type="http://schemas.openxmlformats.org/officeDocument/2006/relationships/tags" Target="../tags/tag106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1"/>
            </p:custDataLst>
          </p:nvPr>
        </p:nvSpPr>
        <p:spPr>
          <a:xfrm>
            <a:off x="205740" y="240945"/>
            <a:ext cx="8762591" cy="29478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>
            <a:off x="7117678" y="240944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195761" y="1808753"/>
            <a:ext cx="1415561" cy="138009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7103269" y="4691063"/>
            <a:ext cx="1350169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1" name="矩形 10"/>
          <p:cNvSpPr/>
          <p:nvPr userDrawn="1">
            <p:custDataLst>
              <p:tags r:id="rId5"/>
            </p:custDataLst>
          </p:nvPr>
        </p:nvSpPr>
        <p:spPr>
          <a:xfrm flipV="1">
            <a:off x="562928" y="4729163"/>
            <a:ext cx="536734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2" name="矩形 11"/>
          <p:cNvSpPr/>
          <p:nvPr userDrawn="1">
            <p:custDataLst>
              <p:tags r:id="rId6"/>
            </p:custDataLst>
          </p:nvPr>
        </p:nvSpPr>
        <p:spPr>
          <a:xfrm>
            <a:off x="1166336" y="4730115"/>
            <a:ext cx="66675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3" name="矩形 12"/>
          <p:cNvSpPr/>
          <p:nvPr userDrawn="1">
            <p:custDataLst>
              <p:tags r:id="rId7"/>
            </p:custDataLst>
          </p:nvPr>
        </p:nvSpPr>
        <p:spPr>
          <a:xfrm>
            <a:off x="1298258" y="4730115"/>
            <a:ext cx="190024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662733" y="606845"/>
            <a:ext cx="6858000" cy="1422559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3715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662732" y="2263140"/>
            <a:ext cx="6858000" cy="667703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35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62733" y="3787825"/>
            <a:ext cx="2524073" cy="434743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135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/>
              <a:t>编辑文本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404168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1"/>
            </p:custDataLst>
          </p:nvPr>
        </p:nvSpPr>
        <p:spPr>
          <a:xfrm>
            <a:off x="199549" y="235268"/>
            <a:ext cx="8762524" cy="4226243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2"/>
            </p:custDataLst>
          </p:nvPr>
        </p:nvSpPr>
        <p:spPr>
          <a:xfrm>
            <a:off x="1066800" y="3048000"/>
            <a:ext cx="3962400" cy="9525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" name="任意形状 8"/>
          <p:cNvSpPr/>
          <p:nvPr userDrawn="1">
            <p:custDataLst>
              <p:tags r:id="rId3"/>
            </p:custDataLst>
          </p:nvPr>
        </p:nvSpPr>
        <p:spPr>
          <a:xfrm>
            <a:off x="7110534" y="234753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195761" y="3084771"/>
            <a:ext cx="1415561" cy="138009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990599" y="1782536"/>
            <a:ext cx="4990201" cy="1205503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476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19600" y="228150"/>
            <a:ext cx="8704800" cy="468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961200" y="936900"/>
            <a:ext cx="7219800" cy="542700"/>
          </a:xfrm>
        </p:spPr>
        <p:txBody>
          <a:bodyPr anchor="ctr">
            <a:normAutofit/>
          </a:bodyPr>
          <a:lstStyle>
            <a:lvl1pPr>
              <a:defRPr sz="1800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960835" y="162270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3617595" cy="5149691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6200000">
            <a:off x="-16193" y="19330"/>
            <a:ext cx="1306354" cy="1273969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0" y="4435316"/>
            <a:ext cx="732473" cy="71437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37400" y="577800"/>
            <a:ext cx="2970000" cy="661500"/>
          </a:xfrm>
        </p:spPr>
        <p:txBody>
          <a:bodyPr anchor="ctr">
            <a:normAutofit/>
          </a:bodyPr>
          <a:lstStyle>
            <a:lvl1pPr>
              <a:defRPr sz="202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40100" y="132300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3825900" y="577454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000" cy="199786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2"/>
            </p:custDataLst>
          </p:nvPr>
        </p:nvSpPr>
        <p:spPr>
          <a:xfrm rot="16200000">
            <a:off x="-13787" y="11430"/>
            <a:ext cx="932974" cy="910114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>
            <a:off x="7758589" y="0"/>
            <a:ext cx="1385411" cy="135112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9000" y="585900"/>
            <a:ext cx="8232300" cy="469800"/>
          </a:xfrm>
        </p:spPr>
        <p:txBody>
          <a:bodyPr anchor="ctr">
            <a:normAutofit/>
          </a:bodyPr>
          <a:lstStyle>
            <a:lvl1pPr algn="ctr">
              <a:defRPr sz="202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59000" y="12447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59581" y="210600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858" y="3771901"/>
            <a:ext cx="9144000" cy="13715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2"/>
            </p:custDataLst>
          </p:nvPr>
        </p:nvSpPr>
        <p:spPr>
          <a:xfrm rot="10800000">
            <a:off x="2858" y="4429125"/>
            <a:ext cx="732473" cy="71437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3600" y="502200"/>
            <a:ext cx="8232300" cy="423900"/>
          </a:xfrm>
        </p:spPr>
        <p:txBody>
          <a:bodyPr anchor="ctr">
            <a:normAutofit/>
          </a:bodyPr>
          <a:lstStyle>
            <a:lvl1pPr algn="ctr">
              <a:defRPr sz="1800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53628" y="126090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445500" y="388530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-2619"/>
            <a:ext cx="9144000" cy="6858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4816" y="144780"/>
            <a:ext cx="8278178" cy="391001"/>
          </a:xfrm>
        </p:spPr>
        <p:txBody>
          <a:bodyPr>
            <a:noAutofit/>
          </a:bodyPr>
          <a:lstStyle>
            <a:lvl1pPr>
              <a:defRPr sz="157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434700" y="124740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4681800" y="124740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429300" y="361260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4689900" y="360990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71941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42100" y="1004400"/>
            <a:ext cx="6858000" cy="1790100"/>
          </a:xfrm>
        </p:spPr>
        <p:txBody>
          <a:bodyPr anchor="b">
            <a:normAutofit/>
          </a:bodyPr>
          <a:lstStyle>
            <a:lvl1pPr algn="ctr">
              <a:defRPr sz="337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41810" y="28971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714381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0" y="4855845"/>
            <a:ext cx="9186863" cy="2876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07581" y="1544818"/>
            <a:ext cx="4682831" cy="691516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304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07581" y="2326947"/>
            <a:ext cx="4682831" cy="1050755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015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7210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83920" y="714381"/>
            <a:ext cx="3962432" cy="4041680"/>
          </a:xfrm>
        </p:spPr>
        <p:txBody>
          <a:bodyPr>
            <a:noAutofit/>
          </a:bodyPr>
          <a:lstStyle>
            <a:lvl1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714381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125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714381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125" b="0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054894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502412" y="71438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2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transition/>
  <p:txStyles>
    <p:titleStyle>
      <a:lvl1pPr algn="l" defTabSz="514350" rtl="0" eaLnBrk="1" fontAlgn="auto" latinLnBrk="0" hangingPunct="1">
        <a:lnSpc>
          <a:spcPct val="100000"/>
        </a:lnSpc>
        <a:spcBef>
          <a:spcPct val="0"/>
        </a:spcBef>
        <a:buNone/>
        <a:defRPr sz="135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/>
          <a:cs typeface="+mj-cs"/>
        </a:defRPr>
      </a:lvl1pPr>
    </p:titleStyle>
    <p:bodyStyle>
      <a:lvl1pPr marL="12890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1pPr>
      <a:lvl2pPr marL="386080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905510" algn="l"/>
        </a:tabLst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2pPr>
      <a:lvl3pPr marL="64325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3pPr>
      <a:lvl4pPr marL="900430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4pPr>
      <a:lvl5pPr marL="115760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5pPr>
      <a:lvl6pPr marL="141478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34.xml"/><Relationship Id="rId10" Type="http://schemas.openxmlformats.org/officeDocument/2006/relationships/image" Target="../media/image3.png"/><Relationship Id="rId4" Type="http://schemas.openxmlformats.org/officeDocument/2006/relationships/tags" Target="../tags/tag133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image" Target="../media/image8.jpeg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10" Type="http://schemas.openxmlformats.org/officeDocument/2006/relationships/image" Target="../media/image2.png"/><Relationship Id="rId4" Type="http://schemas.openxmlformats.org/officeDocument/2006/relationships/tags" Target="../tags/tag184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09.xml"/><Relationship Id="rId7" Type="http://schemas.openxmlformats.org/officeDocument/2006/relationships/tags" Target="../tags/tag213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image" Target="../media/image2.png"/><Relationship Id="rId5" Type="http://schemas.openxmlformats.org/officeDocument/2006/relationships/tags" Target="../tags/tag211.xml"/><Relationship Id="rId10" Type="http://schemas.openxmlformats.org/officeDocument/2006/relationships/image" Target="../media/image1.png"/><Relationship Id="rId4" Type="http://schemas.openxmlformats.org/officeDocument/2006/relationships/tags" Target="../tags/tag210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image" Target="../media/image10.jpeg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image" Target="../media/image9.jpeg"/><Relationship Id="rId5" Type="http://schemas.openxmlformats.org/officeDocument/2006/relationships/tags" Target="../tags/tag218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217.xml"/><Relationship Id="rId9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7" Type="http://schemas.openxmlformats.org/officeDocument/2006/relationships/image" Target="../media/image11.jpeg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image" Target="../media/image2.png"/><Relationship Id="rId5" Type="http://schemas.openxmlformats.org/officeDocument/2006/relationships/tags" Target="../tags/tag230.xml"/><Relationship Id="rId10" Type="http://schemas.openxmlformats.org/officeDocument/2006/relationships/image" Target="../media/image1.png"/><Relationship Id="rId4" Type="http://schemas.openxmlformats.org/officeDocument/2006/relationships/tags" Target="../tags/tag229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notesSlide" Target="../notesSlides/notesSlide20.xml"/><Relationship Id="rId5" Type="http://schemas.openxmlformats.org/officeDocument/2006/relationships/tags" Target="../tags/tag23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36.xml"/><Relationship Id="rId9" Type="http://schemas.openxmlformats.org/officeDocument/2006/relationships/tags" Target="../tags/tag24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7" Type="http://schemas.openxmlformats.org/officeDocument/2006/relationships/image" Target="../media/image12.jpeg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48.xml"/><Relationship Id="rId7" Type="http://schemas.openxmlformats.org/officeDocument/2006/relationships/tags" Target="../tags/tag25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image" Target="../media/image2.png"/><Relationship Id="rId5" Type="http://schemas.openxmlformats.org/officeDocument/2006/relationships/tags" Target="../tags/tag250.xml"/><Relationship Id="rId10" Type="http://schemas.openxmlformats.org/officeDocument/2006/relationships/image" Target="../media/image1.png"/><Relationship Id="rId4" Type="http://schemas.openxmlformats.org/officeDocument/2006/relationships/tags" Target="../tags/tag249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3" Type="http://schemas.openxmlformats.org/officeDocument/2006/relationships/tags" Target="../tags/tag255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notesSlide" Target="../notesSlides/notesSlide23.xml"/><Relationship Id="rId10" Type="http://schemas.openxmlformats.org/officeDocument/2006/relationships/tags" Target="../tags/tag262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68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70.xml"/><Relationship Id="rId4" Type="http://schemas.openxmlformats.org/officeDocument/2006/relationships/tags" Target="../tags/tag269.xml"/><Relationship Id="rId9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73.xml"/><Relationship Id="rId7" Type="http://schemas.openxmlformats.org/officeDocument/2006/relationships/image" Target="../media/image13.png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image" Target="../media/image4.jpeg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46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image" Target="../media/image2.png"/><Relationship Id="rId5" Type="http://schemas.openxmlformats.org/officeDocument/2006/relationships/tags" Target="../tags/tag153.xml"/><Relationship Id="rId10" Type="http://schemas.openxmlformats.org/officeDocument/2006/relationships/image" Target="../media/image1.png"/><Relationship Id="rId4" Type="http://schemas.openxmlformats.org/officeDocument/2006/relationships/tags" Target="../tags/tag152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5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image" Target="../media/image2.png"/><Relationship Id="rId5" Type="http://schemas.openxmlformats.org/officeDocument/2006/relationships/tags" Target="../tags/tag166.xml"/><Relationship Id="rId10" Type="http://schemas.openxmlformats.org/officeDocument/2006/relationships/image" Target="../media/image1.png"/><Relationship Id="rId4" Type="http://schemas.openxmlformats.org/officeDocument/2006/relationships/tags" Target="../tags/tag165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7" Type="http://schemas.openxmlformats.org/officeDocument/2006/relationships/image" Target="../media/image6.jpeg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7" Type="http://schemas.openxmlformats.org/officeDocument/2006/relationships/image" Target="../media/image7.jpeg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稻壳儿原创设计师【幻雨工作室】_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46576"/>
            <a:ext cx="2685307" cy="4804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75" y="2170430"/>
            <a:ext cx="2118360" cy="2789555"/>
          </a:xfrm>
          <a:prstGeom prst="rect">
            <a:avLst/>
          </a:prstGeom>
        </p:spPr>
      </p:pic>
      <p:sp>
        <p:nvSpPr>
          <p:cNvPr id="8" name="标题 7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0" y="785097"/>
            <a:ext cx="9144000" cy="13853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4000" dirty="0">
                <a:solidFill>
                  <a:schemeClr val="accent1"/>
                </a:solidFill>
              </a:rPr>
              <a:t>防台风安全教育培训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533400" y="1561379"/>
            <a:ext cx="4646014" cy="29915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、风暴潮：</a:t>
            </a: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就是当台风移向陆地时，由于台风的强风和低气压的作用，使海水向海岸方向强力堆积，潮位猛涨，水浪排山倒海般向海岸压去。</a:t>
            </a:r>
            <a:endParaRPr lang="en-US" altLang="zh-CN" sz="14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强台风的风暴潮能使沿海水位上升</a:t>
            </a:r>
            <a:r>
              <a:rPr lang="en-US" altLang="zh-CN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－</a:t>
            </a:r>
            <a:r>
              <a:rPr lang="en-US" altLang="zh-CN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米。</a:t>
            </a:r>
            <a:endParaRPr lang="en-US" altLang="zh-CN" sz="14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风暴潮与天文大潮高潮位相遇，产生高频率的潮位，导致潮水漫溢，海堤溃决，冲毁房屋和各类建筑设施，淹没城镇和农田，造成大量人员伤亡和财产损失。</a:t>
            </a:r>
            <a:endParaRPr lang="en-US" altLang="zh-CN" sz="14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风暴潮还会造成海岸侵蚀，海水倒灌造成土地盐渍化等灾害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57800" y="1701704"/>
            <a:ext cx="3395518" cy="21654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cxnSp>
        <p:nvCxnSpPr>
          <p:cNvPr id="89" name="直接连接符 88"/>
          <p:cNvCxnSpPr/>
          <p:nvPr>
            <p:custDataLst>
              <p:tags r:id="rId4"/>
            </p:custDataLst>
          </p:nvPr>
        </p:nvCxnSpPr>
        <p:spPr>
          <a:xfrm>
            <a:off x="6019800" y="2685274"/>
            <a:ext cx="2096083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062267" y="1990725"/>
            <a:ext cx="42214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spc="9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台风预警信号</a:t>
            </a:r>
          </a:p>
        </p:txBody>
      </p:sp>
      <p:sp>
        <p:nvSpPr>
          <p:cNvPr id="53" name="矩形 52"/>
          <p:cNvSpPr/>
          <p:nvPr>
            <p:custDataLst>
              <p:tags r:id="rId5"/>
            </p:custDataLst>
          </p:nvPr>
        </p:nvSpPr>
        <p:spPr>
          <a:xfrm>
            <a:off x="2918074" y="1344282"/>
            <a:ext cx="2164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pc="3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第四部分</a:t>
            </a:r>
          </a:p>
        </p:txBody>
      </p:sp>
      <p:sp>
        <p:nvSpPr>
          <p:cNvPr id="56" name="矩形 55"/>
          <p:cNvSpPr/>
          <p:nvPr>
            <p:custDataLst>
              <p:tags r:id="rId6"/>
            </p:custDataLst>
          </p:nvPr>
        </p:nvSpPr>
        <p:spPr>
          <a:xfrm>
            <a:off x="2178436" y="2752725"/>
            <a:ext cx="3955664" cy="5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and training typhoon prevention</a:t>
            </a:r>
          </a:p>
        </p:txBody>
      </p:sp>
      <p:pic>
        <p:nvPicPr>
          <p:cNvPr id="11" name="稻壳儿原创设计师【幻雨工作室】_8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4" name="稻壳儿原创设计师【幻雨工作室】_7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679888" cy="21340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(1)</a:t>
            </a: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台风蓝色预警信号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35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蓝色警报：需注意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/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: 24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小时内可能受热带低压影响，平均风力可达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10.8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13.8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7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13.9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17.1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米／秒）以上；其物状是电线呼啸有声，行人迎风行走感觉不便。</a:t>
            </a: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3103297"/>
            <a:ext cx="7451289" cy="13722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/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政府及相关部门按照职责做好防台风准备工作；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停止露天集体活动和高空等户外危险作业；</a:t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相关水域水上作业和过往船舶采取积极的应对措施，如回港避风或者绕道航行等；</a:t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加固门窗、围板、棚架、广告牌等易被风吹动的搭建物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切断危险的室外电源。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848600" cy="21340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(3)</a:t>
            </a:r>
            <a:r>
              <a:rPr lang="zh-CN" altLang="en-US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台风橙色预警信号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橙色警报：需躲避</a:t>
            </a:r>
            <a:b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标准：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小时内可能受强热带风暴影响，平均风力可达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28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11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28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米／秒）以上；此时树木可被摧倒，出行危险性很大。</a:t>
            </a: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2886609"/>
            <a:ext cx="7451289" cy="15455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  <a:b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 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做好防台风应急准备工作；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停止室内外大型集会和高空等户外危险作业；</a:t>
            </a:r>
            <a:b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相关水域水上作业和过往船舶采取积极的应对措施，加固港口设施，防止船舶走锚、搁浅和碰撞；</a:t>
            </a:r>
            <a:b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加固或者拆除易被风吹动的搭建物，人员切勿随意外出，确保老人小孩留在家中最安全的地方，危房人员及时转移。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679888" cy="2134056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9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(2)</a:t>
            </a:r>
            <a:r>
              <a:rPr lang="zh-CN" altLang="en-US" sz="19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台风黄色预警信号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黄色警报：需防御</a:t>
            </a:r>
            <a:b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标准：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小时内可能受热带风暴影响，平均风力可达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17.2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20.7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9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20.8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24.4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米／秒）以上；此时小树枝可能折断、房瓦掀起，行人行走阻力很大。</a:t>
            </a:r>
            <a:b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endParaRPr lang="zh-CN" altLang="en-US" sz="15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2886609"/>
            <a:ext cx="7451289" cy="1706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  <a:b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做好防台风抢险应急工作；</a:t>
            </a: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停止室内外大型集会、停课、停业（除特殊行业外）；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相关水域水上作业和过往船舶应当回港避风，加固港口设施，防止船舶走锚、搁浅和碰撞；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人员应当尽可能待在防风安全的地方，当台风中心经过时风力会减小或者静止一段时间，切记强风将会突然吹袭，应当继续留在安全处避风，危房人员及时转移；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相关地区应当注意防范强降水可能引发的山洪、地质灾害。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848600" cy="18292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(4)</a:t>
            </a:r>
            <a:r>
              <a:rPr lang="zh-CN" altLang="en-US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台风红色预警信号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红色警报：需转移</a:t>
            </a:r>
            <a:endParaRPr lang="en-US" altLang="zh-CN" sz="12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标准：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小时内可能或者已经受热带气旋影响，沿海或者陆地平均风力达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14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级以上并可能持续；或指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小时内可能或者已经受台风影响，平均风力可达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级（风速大于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32.7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米／秒）以上，或者已达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级以上并可能持续。树可被摧倒</a:t>
            </a: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2800350"/>
            <a:ext cx="7451289" cy="1960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做好防台风应急和抢险工作；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停止集会、停课、停业（除特殊行业外）；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回港避风的船舶要视情况采取积极措施，妥善安排人员留守或者转移到安全地带；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 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人员应当待在防风安全的地方，当台风中心经过时风力会减小或者静止一段时间，切记强风将会突然吹袭，应当继续留在安全处避风，危房人员及时转移；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相关地区应当注意防范强降水可能引发的山洪气象灾害。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532131" y="2925445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612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600">
                <a:solidFill>
                  <a:schemeClr val="accent1"/>
                </a:solidFill>
                <a:sym typeface="Arial" panose="020B0604020202020204" pitchFamily="34" charset="0"/>
              </a:rPr>
              <a:t>台风来前准备工作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3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第五部分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845297" y="1606368"/>
            <a:ext cx="2006940" cy="40026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及时收听、收看或上网查阅台风预警信息，了解政府的防台行动对策　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2749867"/>
            <a:ext cx="1739576" cy="115971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5"/>
            </p:custDataLst>
          </p:nvPr>
        </p:nvSpPr>
        <p:spPr>
          <a:xfrm>
            <a:off x="3523672" y="1568944"/>
            <a:ext cx="2067473" cy="2607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关紧门窗，紧固易被风吹动的搭建物。在台风来临之前要固定好花盆、空调室外机、雨篷等室外物品，检查一下门和窗是否关紧，如果发现有松脱的门窗务必将它们钉牢。另外，不要把家电这些贵重物品放在迎风的窗口下面。　</a:t>
            </a: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6147331" y="1607085"/>
            <a:ext cx="2539469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从危旧房屋中转移至安全处。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6197556" y="2067442"/>
            <a:ext cx="2281880" cy="617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35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处于可能受淹的低洼地区的人要及时转移。</a:t>
            </a:r>
          </a:p>
        </p:txBody>
      </p:sp>
      <p:cxnSp>
        <p:nvCxnSpPr>
          <p:cNvPr id="9" name="直接连接符 8"/>
          <p:cNvCxnSpPr/>
          <p:nvPr>
            <p:custDataLst>
              <p:tags r:id="rId7"/>
            </p:custDataLst>
          </p:nvPr>
        </p:nvCxnSpPr>
        <p:spPr>
          <a:xfrm flipH="1">
            <a:off x="3162182" y="1471313"/>
            <a:ext cx="0" cy="237968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8"/>
            </p:custDataLst>
          </p:nvPr>
        </p:nvCxnSpPr>
        <p:spPr>
          <a:xfrm flipH="1">
            <a:off x="6017752" y="1529902"/>
            <a:ext cx="0" cy="237968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2749867"/>
            <a:ext cx="2096222" cy="139479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114800" y="1425466"/>
            <a:ext cx="4124870" cy="28226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检查电路、炉火、煤气等设施是否安全。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幼儿园、学校应采取暂避措施，必要时停课。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7.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露天集体活动或室内大型集会应及时取消，并做好人员疏散工作。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不要到台风经过的地区旅游或到海滩游泳，更不要乘船出海。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9.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及时做好日常生活的储备工作，准备好手电筒、蜡烛，储存饮水、食物，以防断电停水。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" y="1504950"/>
            <a:ext cx="3352800" cy="28393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473711" y="2933700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>
                <a:solidFill>
                  <a:schemeClr val="accent1"/>
                </a:solidFill>
                <a:sym typeface="Arial" panose="020B0604020202020204" pitchFamily="34" charset="0"/>
              </a:rPr>
              <a:t>如何避免台风危害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第六部分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cxnSp>
        <p:nvCxnSpPr>
          <p:cNvPr id="89" name="直接连接符 88"/>
          <p:cNvCxnSpPr/>
          <p:nvPr>
            <p:custDataLst>
              <p:tags r:id="rId4"/>
            </p:custDataLst>
          </p:nvPr>
        </p:nvCxnSpPr>
        <p:spPr>
          <a:xfrm>
            <a:off x="6019800" y="2685274"/>
            <a:ext cx="2096083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548042" y="2238375"/>
            <a:ext cx="41833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spc="1900" dirty="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什么是台风</a:t>
            </a:r>
          </a:p>
        </p:txBody>
      </p:sp>
      <p:sp>
        <p:nvSpPr>
          <p:cNvPr id="53" name="矩形 52"/>
          <p:cNvSpPr/>
          <p:nvPr>
            <p:custDataLst>
              <p:tags r:id="rId5"/>
            </p:custDataLst>
          </p:nvPr>
        </p:nvSpPr>
        <p:spPr>
          <a:xfrm>
            <a:off x="3549899" y="1661782"/>
            <a:ext cx="2164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pc="3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第一部分</a:t>
            </a:r>
          </a:p>
        </p:txBody>
      </p:sp>
      <p:pic>
        <p:nvPicPr>
          <p:cNvPr id="11" name="稻壳儿原创设计师【幻雨工作室】_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4" name="稻壳儿原创设计师【幻雨工作室】_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14600" y="396648"/>
            <a:ext cx="1143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FFFFFF"/>
                </a:solidFill>
              </a:rPr>
              <a:t>https://www.PPT818.com/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95476" y="1492560"/>
            <a:ext cx="1595323" cy="27555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altLang="zh-CN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尽量不要外出</a:t>
            </a:r>
            <a:endParaRPr lang="en-US" altLang="zh-CN" sz="1400" kern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台风直接影响期间最好勿骑车，驾车外出也要保持低速慢行，看清道路。</a:t>
            </a:r>
          </a:p>
        </p:txBody>
      </p:sp>
      <p:sp>
        <p:nvSpPr>
          <p:cNvPr id="5" name="矩形 4"/>
          <p:cNvSpPr/>
          <p:nvPr>
            <p:custDataLst>
              <p:tags r:id="rId5"/>
            </p:custDataLst>
          </p:nvPr>
        </p:nvSpPr>
        <p:spPr>
          <a:xfrm>
            <a:off x="3052024" y="1485376"/>
            <a:ext cx="1450754" cy="2719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如果在外，千万不要在临时建筑物、广告牌、铁塔、大树等附近避风避雨。</a:t>
            </a:r>
          </a:p>
          <a:p>
            <a:pPr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endParaRPr lang="zh-CN" altLang="en-US" sz="1400" kern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5070894" y="1518421"/>
            <a:ext cx="1250171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如果开车，则应立即将车开到地下停车场或隐蔽处。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6813900" y="1518421"/>
            <a:ext cx="1243466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400" kern="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如果住在帐篷里，则应立即收起帐篷，到坚固结实的房屋中避风。</a:t>
            </a:r>
          </a:p>
        </p:txBody>
      </p:sp>
      <p:cxnSp>
        <p:nvCxnSpPr>
          <p:cNvPr id="9" name="直接连接符 8"/>
          <p:cNvCxnSpPr/>
          <p:nvPr>
            <p:custDataLst>
              <p:tags r:id="rId7"/>
            </p:custDataLst>
          </p:nvPr>
        </p:nvCxnSpPr>
        <p:spPr>
          <a:xfrm flipH="1">
            <a:off x="2703581" y="1485376"/>
            <a:ext cx="0" cy="253417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>
            <p:custDataLst>
              <p:tags r:id="rId8"/>
            </p:custDataLst>
          </p:nvPr>
        </p:nvCxnSpPr>
        <p:spPr>
          <a:xfrm flipH="1">
            <a:off x="4748397" y="1485376"/>
            <a:ext cx="0" cy="253417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>
            <p:custDataLst>
              <p:tags r:id="rId9"/>
            </p:custDataLst>
          </p:nvPr>
        </p:nvCxnSpPr>
        <p:spPr>
          <a:xfrm flipH="1">
            <a:off x="6568280" y="1428750"/>
            <a:ext cx="0" cy="259080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09600" y="1352550"/>
            <a:ext cx="4122923" cy="307665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如果在水面上</a:t>
            </a: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如游泳</a:t>
            </a: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，则应立即上岸避风避雨。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如果已经在结实的房屋里，则应小心关好窗户，在窗玻璃上用胶布贴成“米”字图形，以防窗玻璃破碎。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7.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如台风加上打雷，则要采取防雷措施。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台风过后需要注意环境卫生，注意食物、水的安全。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9.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看到落地电线，不要靠近，可以先帮忙竖起一块警示标志，然后再拨打电力热线报修。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1350">
              <a:solidFill>
                <a:schemeClr val="dk1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5375" y="1504950"/>
            <a:ext cx="3629025" cy="24193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501016" y="2905125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>
                <a:solidFill>
                  <a:schemeClr val="accent1"/>
                </a:solidFill>
                <a:sym typeface="Arial" panose="020B0604020202020204" pitchFamily="34" charset="0"/>
              </a:rPr>
              <a:t>如何降低破坏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第七部分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20" name="矩形 19"/>
          <p:cNvSpPr/>
          <p:nvPr>
            <p:custDataLst>
              <p:tags r:id="rId4"/>
            </p:custDataLst>
          </p:nvPr>
        </p:nvSpPr>
        <p:spPr>
          <a:xfrm>
            <a:off x="1123502" y="1602901"/>
            <a:ext cx="1513361" cy="7372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台风来临前，应准备好手电筒、收音机、食物、饮用水及常用药品等，以备急需。</a:t>
            </a:r>
          </a:p>
        </p:txBody>
      </p:sp>
      <p:sp>
        <p:nvSpPr>
          <p:cNvPr id="3" name="矩形 2"/>
          <p:cNvSpPr/>
          <p:nvPr>
            <p:custDataLst>
              <p:tags r:id="rId5"/>
            </p:custDataLst>
          </p:nvPr>
        </p:nvSpPr>
        <p:spPr>
          <a:xfrm>
            <a:off x="3760416" y="1602901"/>
            <a:ext cx="1577131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关好门窗，检查门窗是否坚固；取下悬挂的东西；检查电路、炉火、煤气等设施是否安全。</a:t>
            </a:r>
          </a:p>
        </p:txBody>
      </p:sp>
      <p:sp>
        <p:nvSpPr>
          <p:cNvPr id="5" name="矩形 4"/>
          <p:cNvSpPr/>
          <p:nvPr>
            <p:custDataLst>
              <p:tags r:id="rId6"/>
            </p:custDataLst>
          </p:nvPr>
        </p:nvSpPr>
        <p:spPr>
          <a:xfrm>
            <a:off x="1539473" y="3225135"/>
            <a:ext cx="2194780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将室外的动植物及其他物品移至室内，特别是要将楼顶的杂物搬进来；室外易被吹动的东西要加固。</a:t>
            </a:r>
          </a:p>
        </p:txBody>
      </p:sp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6203268" y="1546192"/>
            <a:ext cx="1797731" cy="89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台风发生时，请尽量减少用电，如有雷雨天气，请关闭家中电闸，并拔除有线电视、卫星天线等插头，预防火灾和雷击。</a:t>
            </a:r>
          </a:p>
        </p:txBody>
      </p:sp>
      <p:sp>
        <p:nvSpPr>
          <p:cNvPr id="7" name="矩形 6"/>
          <p:cNvSpPr/>
          <p:nvPr>
            <p:custDataLst>
              <p:tags r:id="rId8"/>
            </p:custDataLst>
          </p:nvPr>
        </p:nvSpPr>
        <p:spPr>
          <a:xfrm>
            <a:off x="5318524" y="3158595"/>
            <a:ext cx="2187429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如果台风中心经过时，风力会减小或者静止一段时间，切记强风将会突然吹袭，应当继续留在安全处避风，勿轻易外出。 </a:t>
            </a:r>
          </a:p>
        </p:txBody>
      </p:sp>
      <p:sp>
        <p:nvSpPr>
          <p:cNvPr id="9" name="圆角矩形 8"/>
          <p:cNvSpPr/>
          <p:nvPr>
            <p:custDataLst>
              <p:tags r:id="rId9"/>
            </p:custDataLst>
          </p:nvPr>
        </p:nvSpPr>
        <p:spPr>
          <a:xfrm>
            <a:off x="914400" y="1504950"/>
            <a:ext cx="210094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>
            <p:custDataLst>
              <p:tags r:id="rId10"/>
            </p:custDataLst>
          </p:nvPr>
        </p:nvSpPr>
        <p:spPr>
          <a:xfrm>
            <a:off x="3483429" y="1504950"/>
            <a:ext cx="210094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6" name="圆角矩形 25"/>
          <p:cNvSpPr/>
          <p:nvPr>
            <p:custDataLst>
              <p:tags r:id="rId11"/>
            </p:custDataLst>
          </p:nvPr>
        </p:nvSpPr>
        <p:spPr>
          <a:xfrm>
            <a:off x="1354493" y="3021092"/>
            <a:ext cx="275380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7" name="圆角矩形 26"/>
          <p:cNvSpPr/>
          <p:nvPr>
            <p:custDataLst>
              <p:tags r:id="rId12"/>
            </p:custDataLst>
          </p:nvPr>
        </p:nvSpPr>
        <p:spPr>
          <a:xfrm>
            <a:off x="5065098" y="3018496"/>
            <a:ext cx="2721415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13"/>
            </p:custDataLst>
          </p:nvPr>
        </p:nvSpPr>
        <p:spPr>
          <a:xfrm>
            <a:off x="6052459" y="1504950"/>
            <a:ext cx="210094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5" grpId="0"/>
      <p:bldP spid="6" grpId="0"/>
      <p:bldP spid="7" grpId="0"/>
      <p:bldP spid="9" grpId="0" animBg="1"/>
      <p:bldP spid="21" grpId="0" animBg="1"/>
      <p:bldP spid="26" grpId="0" animBg="1"/>
      <p:bldP spid="27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2626797" y="2279951"/>
            <a:ext cx="437727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如何判断台风是否远离</a:t>
            </a:r>
          </a:p>
        </p:txBody>
      </p:sp>
      <p:sp>
        <p:nvSpPr>
          <p:cNvPr id="53" name="矩形 52"/>
          <p:cNvSpPr/>
          <p:nvPr/>
        </p:nvSpPr>
        <p:spPr>
          <a:xfrm>
            <a:off x="3622924" y="1633508"/>
            <a:ext cx="2164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pc="3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第八部分</a:t>
            </a:r>
          </a:p>
        </p:txBody>
      </p:sp>
      <p:sp>
        <p:nvSpPr>
          <p:cNvPr id="56" name="矩形 55"/>
          <p:cNvSpPr/>
          <p:nvPr>
            <p:custDataLst>
              <p:tags r:id="rId5"/>
            </p:custDataLst>
          </p:nvPr>
        </p:nvSpPr>
        <p:spPr>
          <a:xfrm>
            <a:off x="2654686" y="2885718"/>
            <a:ext cx="3955664" cy="5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and training typhoon prevention</a:t>
            </a:r>
          </a:p>
        </p:txBody>
      </p:sp>
      <p:pic>
        <p:nvPicPr>
          <p:cNvPr id="11" name="稻壳儿原创设计师【幻雨工作室】_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4" name="稻壳儿原创设计师【幻雨工作室】_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3092" y="1352550"/>
            <a:ext cx="7468908" cy="27666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kern="0" dirty="0">
                <a:solidFill>
                  <a:schemeClr val="dk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当狂风暴雨突然停止的时候，应该是台风眼经过的现象，一般而言二、三十分钟之后，狂风暴雨会再来临，所以千万不可认为台风已经远离，因为台风离开时，通常风雨是渐渐减小的，不会突然停止。当风雨骤然停止时，有可能是进入台风眼的现象，并非台风已经远离，短时间后狂风暴雨将会突然再来袭。此后，风雨渐次减小，并变成间歇性降雨，慢慢地风变小，云升高，雨渐停，这才是台风离开了</a:t>
            </a:r>
            <a:r>
              <a:rPr lang="zh-CN" altLang="en-US" sz="1600" kern="0" dirty="0" smtClean="0">
                <a:solidFill>
                  <a:schemeClr val="dk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。</a:t>
            </a:r>
            <a:endParaRPr lang="zh-CN" altLang="en-US" sz="1600" kern="0" dirty="0">
              <a:solidFill>
                <a:schemeClr val="dk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pic>
        <p:nvPicPr>
          <p:cNvPr id="19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11239500" y="12230100"/>
            <a:ext cx="304800" cy="2286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57200" y="1473573"/>
            <a:ext cx="4713117" cy="285077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ts val="2250"/>
              </a:lnSpc>
              <a:buNone/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概念：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台风为热带气旋的一种。气象学上，台风专指北太平洋西部洋面上发生，近中心最大持续风速达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级及以上的热点气旋。</a:t>
            </a: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indent="0" algn="just">
              <a:lnSpc>
                <a:spcPts val="2250"/>
              </a:lnSpc>
              <a:buNone/>
            </a:pP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气象学上，台风专指北太平洋西部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国际日期线以西，包括南中国海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洋面上发生，近中心最大持续风速达到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级及以上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即每秒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32.7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米以上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的热带气旋。至于在大西洋或北太平洋东部发生，达到同样强度的热带气旋，则称为飓风。</a:t>
            </a: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0" y="1549773"/>
            <a:ext cx="3200399" cy="2362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9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85800" y="1885950"/>
            <a:ext cx="5324533" cy="2269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热带低压：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10.8-17.1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秒，也即风力为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6-7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热带风暴：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17.2-24.4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秒，也即风力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8-9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  <a:b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强热带风暴：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24.5-32.6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秒，也即风力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10-11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 </a:t>
            </a:r>
            <a:b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    风：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32.7-41.4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12-13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强台风：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41.5-50.9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14-15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  <a:endParaRPr lang="en-US" altLang="zh-CN" sz="11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超强台风：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底层中心附近最大平均风速≥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51.0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16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级或以上。 </a:t>
            </a: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685800" y="1304666"/>
            <a:ext cx="7762933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根据《热带气旋等级》国家标准，热带气旋分为热带低压、热带风暴、强热带风暴、台风、强台风和超强台风六个等级。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8971" y="2038350"/>
            <a:ext cx="3065429" cy="204361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511811" y="2800350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 dirty="0">
                <a:solidFill>
                  <a:schemeClr val="accent1"/>
                </a:solidFill>
                <a:sym typeface="Arial" panose="020B0604020202020204" pitchFamily="34" charset="0"/>
              </a:rPr>
              <a:t>台风的形成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第二部分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1066800" y="1259910"/>
            <a:ext cx="7090795" cy="37973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一、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是要有广阔的高温、高湿的大气。</a:t>
            </a: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066801" y="2654690"/>
            <a:ext cx="7090794" cy="78359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三、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是垂直方向风速不能相差太大，上下层空气相对运动很小，才能使初始扰动中水汽</a:t>
            </a: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凝结所释放的潜热能集中保存在台风眼区的空气柱中，形成并加强台风暖中心结构;</a:t>
            </a:r>
          </a:p>
        </p:txBody>
      </p:sp>
      <p:sp>
        <p:nvSpPr>
          <p:cNvPr id="5" name="矩形 4"/>
          <p:cNvSpPr/>
          <p:nvPr/>
        </p:nvSpPr>
        <p:spPr>
          <a:xfrm>
            <a:off x="1066800" y="1916143"/>
            <a:ext cx="7090795" cy="37973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二、</a:t>
            </a:r>
            <a:r>
              <a:rPr lang="zh-CN" altLang="en-US" sz="1350" dirty="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是要有低层大气向中心辐合、高层向外扩散的初始扰动。</a:t>
            </a: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1066800" y="3893438"/>
            <a:ext cx="7090795" cy="37973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四、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是要有足够大的地转偏向力作用，地球自转作用有利于气旋性涡旋的生成。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664211" y="3067050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>
                <a:solidFill>
                  <a:schemeClr val="accent1"/>
                </a:solidFill>
                <a:sym typeface="Arial" panose="020B0604020202020204" pitchFamily="34" charset="0"/>
              </a:rPr>
              <a:t>台风的危害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第三部分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5" name="文本框 7"/>
          <p:cNvSpPr txBox="1"/>
          <p:nvPr>
            <p:custDataLst>
              <p:tags r:id="rId4"/>
            </p:custDataLst>
          </p:nvPr>
        </p:nvSpPr>
        <p:spPr>
          <a:xfrm>
            <a:off x="914400" y="1504950"/>
            <a:ext cx="396898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台风给广大的地区带来了充足的雨水，成为与人类生活和生产关系密切的降雨系统。</a:t>
            </a:r>
            <a:endParaRPr lang="en-US" altLang="zh-CN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但是，台风也总是带来各种破坏，它具有突发性强、破坏力大的特点，是世界上最严重的自然灾害之一。</a:t>
            </a:r>
            <a:endParaRPr lang="en-US" altLang="zh-CN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台风的破坏力主要由强风、暴雨和风暴潮三个因素引起。 </a:t>
            </a:r>
            <a:endParaRPr lang="zh-CN" altLang="en-US" sz="1350" b="1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zh-CN" altLang="en-US" sz="1350" b="1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788356"/>
            <a:ext cx="3118191" cy="207879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332894" y="1504950"/>
            <a:ext cx="4430106" cy="28194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4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、台风：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是一个巨大的能量库，其风速都在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秒以上，甚至在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秒以上。据测，当风力达到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级时，垂直于风向平面上每平方米风压可达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230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公斤。 </a:t>
            </a:r>
            <a:endParaRPr lang="en-US" altLang="zh-CN" sz="12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、暴雨：台风是非常强的降雨系统。一次台风登陆，降雨中心一天之中可降下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－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毫米的大暴雨，甚至可达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－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毫米。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台风暴雨造成的洪涝灾害，是最具危险性的灾害。台风暴雨强度大，洪水出现频率高，波及范围广，来势凶猛，破坏性极大。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77" y="1581150"/>
            <a:ext cx="3406977" cy="22669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  <p:tag name="ISPRING_FIRST_PUBLISH" val="1"/>
  <p:tag name="ISPRING_OUTPUT_FOLDER" val="F:\我图VIP设计PPT上传\10月份上传文件\298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2"/>
  <p:tag name="KSO_WM_UNIT_INDEX" val="2"/>
  <p:tag name="KSO_WM_UNIT_LAYERLEVEL" val="1"/>
  <p:tag name="KSO_WM_UNIT_TYPE" val="y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3"/>
  <p:tag name="KSO_WM_UNIT_INDEX" val="3"/>
  <p:tag name="KSO_WM_UNIT_LAYERLEVEL" val="1"/>
  <p:tag name="KSO_WM_UNIT_TYPE" val="y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4"/>
  <p:tag name="KSO_WM_UNIT_INDEX" val="4"/>
  <p:tag name="KSO_WM_UNIT_LAYERLEVEL" val="1"/>
  <p:tag name="KSO_WM_UNIT_TYPE" val="y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5"/>
  <p:tag name="KSO_WM_UNIT_INDEX" val="5"/>
  <p:tag name="KSO_WM_UNIT_LAYERLEVEL" val="1"/>
  <p:tag name="KSO_WM_UNIT_TYPE" val="y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1"/>
  <p:tag name="KSO_WM_SLIDE_INDEX" val="1"/>
  <p:tag name="KSO_WM_SLIDE_ITEM_CNT" val="0"/>
  <p:tag name="KSO_WM_SLIDE_LAYOUT" val="a_b_f"/>
  <p:tag name="KSO_WM_SLIDE_LAYOUT_CNT" val="1_1_1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6915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393,&quot;width&quot;:3336}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经典风格"/>
  <p:tag name="KSO_WM_UNIT_TYPE" val="a"/>
  <p:tag name="KSO_WM_UNIT_VALUE" val="1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14"/>
  <p:tag name="KSO_WM_UNIT_LINE_FORE_SCHEMECOLOR_INDEX_BRIGHTNESS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6"/>
  <p:tag name="KSO_WM_UNIT_INDEX" val="6"/>
  <p:tag name="KSO_WM_UNIT_LAYERLEVEL" val="1"/>
  <p:tag name="KSO_WM_UNIT_TYPE" val="y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.15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.15"/>
  <p:tag name="KSO_WM_UNIT_TEXT_FILL_TYPE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.15"/>
  <p:tag name="KSO_WM_UNIT_TEXT_FILL_TYPE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14"/>
  <p:tag name="KSO_WM_UNIT_LINE_FORE_SCHEMECOLOR_INDEX_BRIGHTNESS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6915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70cf1c89-59c5-491a-a080-a24c02e0ecd8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16cd3481-b893-4166-9bf1-cf938620bed6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7"/>
  <p:tag name="KSO_WM_UNIT_INDEX" val="7"/>
  <p:tag name="KSO_WM_UNIT_LAYERLEVEL" val="1"/>
  <p:tag name="KSO_WM_UNIT_TYPE" val="y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SM 预置配色-浅色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1523</Words>
  <Application>Microsoft Office PowerPoint</Application>
  <PresentationFormat>全屏显示(16:9)</PresentationFormat>
  <Paragraphs>124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宋体</vt:lpstr>
      <vt:lpstr>微软雅黑</vt:lpstr>
      <vt:lpstr>Arial</vt:lpstr>
      <vt:lpstr>Calibri</vt:lpstr>
      <vt:lpstr>第一PPT模板网-WWW.1PPT.COM</vt:lpstr>
      <vt:lpstr>防台风安全教育培训</vt:lpstr>
      <vt:lpstr>PowerPoint 演示文稿</vt:lpstr>
      <vt:lpstr>PowerPoint 演示文稿</vt:lpstr>
      <vt:lpstr>PowerPoint 演示文稿</vt:lpstr>
      <vt:lpstr>台风的形成</vt:lpstr>
      <vt:lpstr>PowerPoint 演示文稿</vt:lpstr>
      <vt:lpstr>台风的危害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台风来前准备工作</vt:lpstr>
      <vt:lpstr>PowerPoint 演示文稿</vt:lpstr>
      <vt:lpstr>PowerPoint 演示文稿</vt:lpstr>
      <vt:lpstr>如何避免台风危害</vt:lpstr>
      <vt:lpstr>PowerPoint 演示文稿</vt:lpstr>
      <vt:lpstr>PowerPoint 演示文稿</vt:lpstr>
      <vt:lpstr>如何降低破坏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2022-08-11T14:31:33Z</cp:lastPrinted>
  <dcterms:created xsi:type="dcterms:W3CDTF">2022-08-11T14:31:33Z</dcterms:created>
  <dcterms:modified xsi:type="dcterms:W3CDTF">2023-04-17T06:23:14Z</dcterms:modified>
</cp:coreProperties>
</file>