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6" r:id="rId19"/>
    <p:sldId id="277" r:id="rId20"/>
    <p:sldId id="307" r:id="rId21"/>
    <p:sldId id="284" r:id="rId22"/>
    <p:sldId id="308" r:id="rId23"/>
    <p:sldId id="288" r:id="rId24"/>
    <p:sldId id="289" r:id="rId25"/>
    <p:sldId id="290" r:id="rId26"/>
    <p:sldId id="309" r:id="rId27"/>
    <p:sldId id="293" r:id="rId28"/>
    <p:sldId id="294" r:id="rId29"/>
    <p:sldId id="295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785" autoAdjust="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C9C8-3ACB-48C7-9E56-D875EFB4055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6CF7F-8EF7-4225-B82A-6B8547404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7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6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79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3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5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3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6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4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91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60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7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8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345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16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794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2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2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25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33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05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0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8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3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16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55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5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117" y="2551172"/>
            <a:ext cx="6651626" cy="12588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38575" y="953070"/>
            <a:ext cx="835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014FA1"/>
                </a:solidFill>
                <a:cs typeface="+mn-ea"/>
                <a:sym typeface="+mn-lt"/>
              </a:rPr>
              <a:t>学生</a:t>
            </a:r>
            <a:r>
              <a:rPr lang="zh-CN" altLang="en-US" sz="8000" b="1" dirty="0">
                <a:solidFill>
                  <a:srgbClr val="014FA1"/>
                </a:solidFill>
                <a:cs typeface="+mn-ea"/>
                <a:sym typeface="+mn-lt"/>
              </a:rPr>
              <a:t>防溺</a:t>
            </a:r>
            <a:r>
              <a:rPr lang="zh-CN" altLang="en-US" sz="8000" b="1" dirty="0" smtClean="0">
                <a:solidFill>
                  <a:srgbClr val="014FA1"/>
                </a:solidFill>
                <a:cs typeface="+mn-ea"/>
                <a:sym typeface="+mn-lt"/>
              </a:rPr>
              <a:t>水</a:t>
            </a:r>
            <a:endParaRPr lang="zh-CN" altLang="en-US" sz="8000" b="1" dirty="0">
              <a:solidFill>
                <a:srgbClr val="014FA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7738" y="2517071"/>
            <a:ext cx="5705475" cy="332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矩形 7"/>
          <p:cNvSpPr>
            <a:spLocks noChangeArrowheads="1"/>
          </p:cNvSpPr>
          <p:nvPr/>
        </p:nvSpPr>
        <p:spPr bwMode="auto">
          <a:xfrm>
            <a:off x="7179398" y="2473404"/>
            <a:ext cx="3883024" cy="3416320"/>
          </a:xfrm>
          <a:prstGeom prst="rect">
            <a:avLst/>
          </a:prstGeom>
          <a:solidFill>
            <a:srgbClr val="014FA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哈尔滨</a:t>
            </a:r>
            <a:r>
              <a: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名男孩村中深水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坑戏水 </a:t>
            </a:r>
            <a:r>
              <a: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人溺水身亡</a:t>
            </a: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水坑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1" y="2577270"/>
            <a:ext cx="5092699" cy="38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河流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7651" y="2871926"/>
            <a:ext cx="3965169" cy="306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3955">
            <a:off x="1628971" y="2892943"/>
            <a:ext cx="4270323" cy="297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572358">
            <a:off x="881976" y="2597325"/>
            <a:ext cx="5134292" cy="358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580740">
            <a:off x="6521220" y="2582490"/>
            <a:ext cx="4524405" cy="360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2098913" y="2900365"/>
            <a:ext cx="518318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38701" y="1346111"/>
              <a:ext cx="5186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为什么游泳池也会发生溺水呢</a:t>
              </a:r>
              <a:endParaRPr lang="zh-CN" altLang="en-US" sz="2400" spc="600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100" y="2557465"/>
            <a:ext cx="4300536" cy="4300536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1379538" y="1666339"/>
            <a:ext cx="33829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日，一名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岁孩子在三亚某酒店游泳时不幸溺亡；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日，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岁男孩在海口市现代花园小区游泳池溺亡；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145" y="1666339"/>
            <a:ext cx="6149706" cy="406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5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6159500" y="2659012"/>
            <a:ext cx="5786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人在溺水后，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分钟后将失去意识；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4-6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分钟身体将遭受不可避免的伤害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如果在野外落水，很难被及时营救，从而溺水死亡。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561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470351" y="1142999"/>
              <a:ext cx="2954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spc="600">
                  <a:solidFill>
                    <a:schemeClr val="bg1"/>
                  </a:solidFill>
                  <a:cs typeface="+mn-ea"/>
                  <a:sym typeface="+mn-lt"/>
                </a:rPr>
                <a:t>你知道吗</a:t>
              </a:r>
              <a:endParaRPr lang="zh-CN" altLang="en-US" sz="4800" spc="60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6" y="2874928"/>
            <a:ext cx="4881134" cy="4101267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6435725" y="1172043"/>
            <a:ext cx="52609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所以，不管是野外的小溪河流水库，还是游泳池，都可能会发生溺水危险，同学们不仅要远离野外危险水域，在正规游泳池，也要牢记游泳安全。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95135"/>
            <a:ext cx="9969273" cy="4051766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游泳注意事项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299" y="-2665"/>
            <a:ext cx="12424426" cy="69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829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52515" y="1304499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cs typeface="+mn-ea"/>
                  <a:sym typeface="+mn-lt"/>
                </a:rPr>
                <a:t>选择正规、安全的游泳场所</a:t>
              </a: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76787" y="1470025"/>
            <a:ext cx="6953250" cy="3105150"/>
          </a:xfrm>
          <a:prstGeom prst="rect">
            <a:avLst/>
          </a:prstGeom>
          <a:solidFill>
            <a:srgbClr val="0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5029200" y="1835151"/>
            <a:ext cx="6448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随着夏季来临，中小学生游泳溺水事故进入高发期。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教育局发出紧急通知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，明确要求中小学生不准私自下水游泳；不到无安全保障的水域游泳。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56869"/>
            <a:ext cx="3581400" cy="6515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6787" y="301841"/>
            <a:ext cx="1517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C4F1FF"/>
                </a:solidFill>
              </a:rPr>
              <a:t>https://www.PPT818.com/</a:t>
            </a:r>
            <a:endParaRPr lang="zh-CN" altLang="en-US" sz="800" dirty="0">
              <a:solidFill>
                <a:srgbClr val="C4F1FF"/>
              </a:solidFill>
            </a:endParaRPr>
          </a:p>
        </p:txBody>
      </p:sp>
    </p:spTree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不要错误施救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9053">
            <a:off x="5853200" y="2637687"/>
            <a:ext cx="5476732" cy="387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8" name="矩形 11"/>
          <p:cNvSpPr>
            <a:spLocks noChangeArrowheads="1"/>
          </p:cNvSpPr>
          <p:nvPr/>
        </p:nvSpPr>
        <p:spPr bwMode="auto">
          <a:xfrm>
            <a:off x="1650343" y="3326963"/>
            <a:ext cx="3571875" cy="16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落水者力大无比，稍不留神就会被溺水者拉下水，造成连环溺水的悲剧。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217081" y="986252"/>
              <a:ext cx="4644220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不能手拉手施救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9842500" y="5359400"/>
            <a:ext cx="927100" cy="965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715500" y="5359400"/>
            <a:ext cx="1054100" cy="7945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5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699293" y="2821246"/>
            <a:ext cx="6500813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碰到有人溺水，第一时间要大声呼叫，派出一人去寻求成人的帮助（如果有多个同伴在一起的话）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291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217081" y="986252"/>
              <a:ext cx="5208477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第一时间大声呼叫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30" y="3988190"/>
            <a:ext cx="3282682" cy="2133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7618" y="3132796"/>
            <a:ext cx="3205081" cy="3725204"/>
          </a:xfrm>
          <a:prstGeom prst="rect">
            <a:avLst/>
          </a:prstGeom>
        </p:spPr>
      </p:pic>
      <p:sp>
        <p:nvSpPr>
          <p:cNvPr id="4" name="对话气泡: 椭圆形 3"/>
          <p:cNvSpPr/>
          <p:nvPr/>
        </p:nvSpPr>
        <p:spPr>
          <a:xfrm>
            <a:off x="8879608" y="2776518"/>
            <a:ext cx="2266076" cy="1518271"/>
          </a:xfrm>
          <a:prstGeom prst="wedgeEllipseCallout">
            <a:avLst/>
          </a:prstGeom>
          <a:solidFill>
            <a:srgbClr val="014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701015" y="3081926"/>
            <a:ext cx="244466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有人落水啦</a:t>
            </a:r>
          </a:p>
        </p:txBody>
      </p:sp>
    </p:spTree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7636" y="1942235"/>
            <a:ext cx="8235950" cy="5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60967" y="-26638"/>
            <a:ext cx="6059943" cy="2405798"/>
            <a:chOff x="15877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217081" y="986252"/>
              <a:ext cx="5208477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高年级同学还可以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090938" y="3050231"/>
            <a:ext cx="339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cs typeface="+mn-ea"/>
                <a:sym typeface="+mn-lt"/>
              </a:rPr>
              <a:t>高年级同学和在有条件的情况下，除了呼叫大人，还可以这样做：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1265">
            <a:off x="4695789" y="1107683"/>
            <a:ext cx="7103101" cy="501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5" name="矩形 1"/>
          <p:cNvSpPr>
            <a:spLocks noChangeArrowheads="1"/>
          </p:cNvSpPr>
          <p:nvPr/>
        </p:nvSpPr>
        <p:spPr bwMode="auto">
          <a:xfrm>
            <a:off x="763589" y="2686050"/>
            <a:ext cx="3786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寻找竹竿、树枝等，俯身趴下来，慢慢将溺水者拉上岸。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55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如何正确自救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5117307" y="2739170"/>
            <a:ext cx="6624637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不慎落入水中，千万不要惊慌，要采取正确的措施自救，以便争取获救的机会。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35567" y="-21093"/>
            <a:ext cx="6059943" cy="2405798"/>
            <a:chOff x="1562367" y="5545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62367" y="5545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686981" y="927538"/>
              <a:ext cx="3570208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千万不要惊慌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30" y="2811240"/>
            <a:ext cx="5093826" cy="3310161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5">
            <a:off x="446003" y="1777310"/>
            <a:ext cx="6565864" cy="403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27" name="TextBox 2"/>
          <p:cNvSpPr>
            <a:spLocks noChangeArrowheads="1"/>
          </p:cNvSpPr>
          <p:nvPr/>
        </p:nvSpPr>
        <p:spPr bwMode="auto">
          <a:xfrm>
            <a:off x="7743825" y="2344738"/>
            <a:ext cx="4092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如果你不习水性，应迅速把头向后仰，口向上，尽量使口鼻露出水面，不能将手上举或挣扎，以免使身体下沉。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8553">
            <a:off x="5543410" y="1329519"/>
            <a:ext cx="5737095" cy="459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251" name="TextBox 2"/>
          <p:cNvSpPr>
            <a:spLocks noChangeArrowheads="1"/>
          </p:cNvSpPr>
          <p:nvPr/>
        </p:nvSpPr>
        <p:spPr bwMode="auto">
          <a:xfrm>
            <a:off x="920750" y="2300288"/>
            <a:ext cx="3981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及时甩掉鞋子和口袋里的重物，但不要脱掉衣服，因为它会产生一定的浮力，对你有很大帮助。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503728"/>
            <a:ext cx="12192000" cy="147717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834855" y="-330747"/>
            <a:ext cx="6059943" cy="2405798"/>
            <a:chOff x="3060967" y="0"/>
            <a:chExt cx="6059943" cy="240579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229163" y="1025959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27790" y="2339723"/>
            <a:ext cx="4465935" cy="733425"/>
            <a:chOff x="1302963" y="2752840"/>
            <a:chExt cx="4465935" cy="733425"/>
          </a:xfrm>
        </p:grpSpPr>
        <p:sp>
          <p:nvSpPr>
            <p:cNvPr id="32" name="矩形: 圆角 31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92400" y="2895025"/>
              <a:ext cx="2755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远离野外危险水域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27790" y="3127386"/>
            <a:ext cx="4465935" cy="733425"/>
            <a:chOff x="1302963" y="2752840"/>
            <a:chExt cx="4465935" cy="733425"/>
          </a:xfrm>
        </p:grpSpPr>
        <p:sp>
          <p:nvSpPr>
            <p:cNvPr id="43" name="矩形: 圆角 42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692400" y="2895025"/>
              <a:ext cx="2755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游泳的注意事项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27790" y="3900334"/>
            <a:ext cx="4593479" cy="733425"/>
            <a:chOff x="1302963" y="2752840"/>
            <a:chExt cx="4593479" cy="733425"/>
          </a:xfrm>
        </p:grpSpPr>
        <p:sp>
          <p:nvSpPr>
            <p:cNvPr id="48" name="矩形: 圆角 47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540000" y="2895025"/>
              <a:ext cx="33564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同伴落水不要错误施救</a:t>
              </a:r>
            </a:p>
          </p:txBody>
        </p:sp>
        <p:sp>
          <p:nvSpPr>
            <p:cNvPr id="50" name="椭圆 49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627790" y="4723898"/>
            <a:ext cx="4834779" cy="733425"/>
            <a:chOff x="1302963" y="2752840"/>
            <a:chExt cx="4834779" cy="733425"/>
          </a:xfrm>
        </p:grpSpPr>
        <p:sp>
          <p:nvSpPr>
            <p:cNvPr id="53" name="矩形: 圆角 52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51100" y="2878868"/>
              <a:ext cx="3686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同伴落水，如何正确施救</a:t>
              </a:r>
            </a:p>
          </p:txBody>
        </p:sp>
        <p:sp>
          <p:nvSpPr>
            <p:cNvPr id="55" name="椭圆 54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402" y="1514475"/>
            <a:ext cx="3933388" cy="564832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4603459" y="5516227"/>
            <a:ext cx="4834779" cy="733425"/>
            <a:chOff x="1302963" y="2752840"/>
            <a:chExt cx="4834779" cy="733425"/>
          </a:xfrm>
        </p:grpSpPr>
        <p:sp>
          <p:nvSpPr>
            <p:cNvPr id="59" name="矩形: 圆角 58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451100" y="2878868"/>
              <a:ext cx="3686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不慎落水，如何自救</a:t>
              </a:r>
            </a:p>
          </p:txBody>
        </p:sp>
        <p:sp>
          <p:nvSpPr>
            <p:cNvPr id="61" name="椭圆 60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70100"/>
            <a:ext cx="9969273" cy="45868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05783" y="1278618"/>
            <a:ext cx="3894331" cy="5579382"/>
          </a:xfrm>
          <a:prstGeom prst="rect">
            <a:avLst/>
          </a:prstGeom>
          <a:solidFill>
            <a:srgbClr val="014FA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8" name="Text Box 3"/>
          <p:cNvSpPr>
            <a:spLocks noChangeArrowheads="1"/>
          </p:cNvSpPr>
          <p:nvPr/>
        </p:nvSpPr>
        <p:spPr bwMode="auto">
          <a:xfrm>
            <a:off x="8326211" y="1721757"/>
            <a:ext cx="3286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天气渐热，小学生溺水事件不断！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17411" name="Text Box 3"/>
          <p:cNvSpPr>
            <a:spLocks noChangeArrowheads="1"/>
          </p:cNvSpPr>
          <p:nvPr/>
        </p:nvSpPr>
        <p:spPr bwMode="auto">
          <a:xfrm>
            <a:off x="5137151" y="1241425"/>
            <a:ext cx="65008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同学们，请说说你身边的哪些地方容易发生溺水？</a:t>
            </a: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776049" y="2709505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远离野外危险水域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790" y="3100526"/>
            <a:ext cx="5604257" cy="3000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306108" y="10885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47" y="4383396"/>
            <a:ext cx="5243953" cy="2639379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99" y="2959099"/>
            <a:ext cx="4825992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6090938" y="3380096"/>
            <a:ext cx="2476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水库水深，</a:t>
            </a:r>
            <a:endParaRPr lang="en-US" altLang="zh-CN" sz="2800" b="1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经常发生儿童溺水事件！</a:t>
            </a:r>
            <a:endParaRPr lang="zh-CN" altLang="en-US" sz="2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34" y="3222757"/>
            <a:ext cx="4093466" cy="363524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569</Words>
  <Application>Microsoft Office PowerPoint</Application>
  <PresentationFormat>宽屏</PresentationFormat>
  <Paragraphs>95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宋体</vt:lpstr>
      <vt:lpstr>微软雅黑</vt:lpstr>
      <vt:lpstr>Arial</vt:lpstr>
      <vt:lpstr>Calibri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2021-10-16T15:15:23Z</cp:lastPrinted>
  <dcterms:created xsi:type="dcterms:W3CDTF">2021-10-16T15:15:23Z</dcterms:created>
  <dcterms:modified xsi:type="dcterms:W3CDTF">2023-04-17T06:30:28Z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