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1" r:id="rId2"/>
    <p:sldId id="312" r:id="rId3"/>
    <p:sldId id="313" r:id="rId4"/>
    <p:sldId id="258" r:id="rId5"/>
    <p:sldId id="262" r:id="rId6"/>
    <p:sldId id="263" r:id="rId7"/>
    <p:sldId id="264" r:id="rId8"/>
    <p:sldId id="265" r:id="rId9"/>
    <p:sldId id="31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315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38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9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18" y="114"/>
      </p:cViewPr>
      <p:guideLst>
        <p:guide orient="horz" pos="2196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0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9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7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2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6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0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1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3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image" Target="../media/image7.png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slideLayout" Target="../slideLayouts/slideLayout22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0" Type="http://schemas.openxmlformats.org/officeDocument/2006/relationships/tags" Target="../tags/tag129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37.xml"/><Relationship Id="rId7" Type="http://schemas.openxmlformats.org/officeDocument/2006/relationships/slideLayout" Target="../slideLayouts/slideLayout3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image" Target="../media/image17.pn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34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10" Type="http://schemas.openxmlformats.org/officeDocument/2006/relationships/image" Target="../media/image18.png"/><Relationship Id="rId4" Type="http://schemas.openxmlformats.org/officeDocument/2006/relationships/tags" Target="../tags/tag163.xml"/><Relationship Id="rId9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2" Type="http://schemas.openxmlformats.org/officeDocument/2006/relationships/tags" Target="../tags/tag169.xml"/><Relationship Id="rId16" Type="http://schemas.openxmlformats.org/officeDocument/2006/relationships/slideLayout" Target="../slideLayouts/slideLayout36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image" Target="../media/image3.pn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slideLayout" Target="../slideLayouts/slideLayout1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823581" y="3744791"/>
            <a:ext cx="518534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小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学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生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文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明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礼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仪</a:t>
            </a:r>
          </a:p>
        </p:txBody>
      </p:sp>
      <p:grpSp>
        <p:nvGrpSpPr>
          <p:cNvPr id="80" name="组合 79"/>
          <p:cNvGrpSpPr/>
          <p:nvPr/>
        </p:nvGrpSpPr>
        <p:grpSpPr>
          <a:xfrm rot="20978850">
            <a:off x="2420412" y="2095707"/>
            <a:ext cx="1147740" cy="1499763"/>
            <a:chOff x="-2935314" y="7353673"/>
            <a:chExt cx="1454857" cy="1901076"/>
          </a:xfrm>
        </p:grpSpPr>
        <p:sp>
          <p:nvSpPr>
            <p:cNvPr id="33" name="矩形 32"/>
            <p:cNvSpPr/>
            <p:nvPr/>
          </p:nvSpPr>
          <p:spPr>
            <a:xfrm>
              <a:off x="-2935314" y="761602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-2764971" y="7421126"/>
              <a:ext cx="1086789" cy="1833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-2786742" y="7353673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文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 rot="227747">
            <a:off x="3582445" y="2085048"/>
            <a:ext cx="1174296" cy="1463725"/>
            <a:chOff x="-1473808" y="8808859"/>
            <a:chExt cx="1488519" cy="1855395"/>
          </a:xfrm>
        </p:grpSpPr>
        <p:grpSp>
          <p:nvGrpSpPr>
            <p:cNvPr id="50" name="组合 49"/>
            <p:cNvGrpSpPr/>
            <p:nvPr/>
          </p:nvGrpSpPr>
          <p:grpSpPr>
            <a:xfrm>
              <a:off x="-1473808" y="9086347"/>
              <a:ext cx="1488519" cy="1501200"/>
              <a:chOff x="-1711845" y="9544127"/>
              <a:chExt cx="1488519" cy="1501200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>
                <a:stCxn id="61" idx="1"/>
                <a:endCxn id="61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文本框 67"/>
            <p:cNvSpPr txBox="1"/>
            <p:nvPr/>
          </p:nvSpPr>
          <p:spPr>
            <a:xfrm>
              <a:off x="-1227652" y="8808859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明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-1279648" y="8830630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明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 rot="21143726">
            <a:off x="4730947" y="1847282"/>
            <a:ext cx="1147740" cy="1482590"/>
            <a:chOff x="-3025389" y="10692677"/>
            <a:chExt cx="1454857" cy="1879308"/>
          </a:xfrm>
        </p:grpSpPr>
        <p:sp>
          <p:nvSpPr>
            <p:cNvPr id="70" name="矩形 69"/>
            <p:cNvSpPr/>
            <p:nvPr/>
          </p:nvSpPr>
          <p:spPr>
            <a:xfrm>
              <a:off x="-3025389" y="10976802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-2833275" y="10738361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-2886163" y="10692677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礼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 rot="281818">
            <a:off x="5929165" y="2000616"/>
            <a:ext cx="1174296" cy="1494427"/>
            <a:chOff x="-2331085" y="4499587"/>
            <a:chExt cx="1488519" cy="1894312"/>
          </a:xfrm>
        </p:grpSpPr>
        <p:grpSp>
          <p:nvGrpSpPr>
            <p:cNvPr id="73" name="组合 72"/>
            <p:cNvGrpSpPr/>
            <p:nvPr/>
          </p:nvGrpSpPr>
          <p:grpSpPr>
            <a:xfrm>
              <a:off x="-2331085" y="4772449"/>
              <a:ext cx="1488519" cy="1501200"/>
              <a:chOff x="-1711845" y="9544127"/>
              <a:chExt cx="1488519" cy="1501200"/>
            </a:xfrm>
          </p:grpSpPr>
          <p:sp>
            <p:nvSpPr>
              <p:cNvPr id="74" name="矩形 73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75" name="直接连接符 74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>
                <a:stCxn id="74" idx="1"/>
                <a:endCxn id="74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文本框 80"/>
            <p:cNvSpPr txBox="1"/>
            <p:nvPr/>
          </p:nvSpPr>
          <p:spPr>
            <a:xfrm>
              <a:off x="-2084929" y="4560275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</a:t>
              </a: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-2115189" y="4499587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仪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 rot="21248432">
            <a:off x="7080240" y="1865915"/>
            <a:ext cx="1147740" cy="1493501"/>
            <a:chOff x="-2387606" y="2157868"/>
            <a:chExt cx="1454857" cy="1893140"/>
          </a:xfrm>
        </p:grpSpPr>
        <p:sp>
          <p:nvSpPr>
            <p:cNvPr id="86" name="矩形 85"/>
            <p:cNvSpPr/>
            <p:nvPr/>
          </p:nvSpPr>
          <p:spPr>
            <a:xfrm>
              <a:off x="-2387606" y="247759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-2260805" y="2217384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在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-2287078" y="2157868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在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 rot="355592">
            <a:off x="8236668" y="2004411"/>
            <a:ext cx="1174296" cy="1480870"/>
            <a:chOff x="-4392370" y="5291560"/>
            <a:chExt cx="1488519" cy="1877130"/>
          </a:xfrm>
        </p:grpSpPr>
        <p:grpSp>
          <p:nvGrpSpPr>
            <p:cNvPr id="90" name="组合 89"/>
            <p:cNvGrpSpPr/>
            <p:nvPr/>
          </p:nvGrpSpPr>
          <p:grpSpPr>
            <a:xfrm>
              <a:off x="-4392370" y="5569012"/>
              <a:ext cx="1488519" cy="1501200"/>
              <a:chOff x="-1711845" y="9544127"/>
              <a:chExt cx="1488519" cy="1501200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92" name="直接连接符 91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>
                <a:stCxn id="91" idx="1"/>
                <a:endCxn id="91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文本框 95"/>
            <p:cNvSpPr txBox="1"/>
            <p:nvPr/>
          </p:nvSpPr>
          <p:spPr>
            <a:xfrm>
              <a:off x="-4255069" y="5335065"/>
              <a:ext cx="1086789" cy="1833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我</a:t>
              </a:r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-4292693" y="5291560"/>
              <a:ext cx="1086789" cy="1833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我</a:t>
              </a:r>
            </a:p>
          </p:txBody>
        </p:sp>
      </p:grpSp>
      <p:grpSp>
        <p:nvGrpSpPr>
          <p:cNvPr id="98" name="组合 97"/>
          <p:cNvGrpSpPr/>
          <p:nvPr/>
        </p:nvGrpSpPr>
        <p:grpSpPr>
          <a:xfrm rot="21117392">
            <a:off x="9356116" y="1941993"/>
            <a:ext cx="1147740" cy="1489580"/>
            <a:chOff x="-4758739" y="8634870"/>
            <a:chExt cx="1454857" cy="1888168"/>
          </a:xfrm>
        </p:grpSpPr>
        <p:sp>
          <p:nvSpPr>
            <p:cNvPr id="99" name="矩形 98"/>
            <p:cNvSpPr/>
            <p:nvPr/>
          </p:nvSpPr>
          <p:spPr>
            <a:xfrm>
              <a:off x="-4758739" y="892785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-4631938" y="8689414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心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-4667684" y="8634870"/>
              <a:ext cx="1086789" cy="1833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366" y="2104691"/>
            <a:ext cx="5771514" cy="3646356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742381" y="2527709"/>
            <a:ext cx="1596045" cy="646331"/>
            <a:chOff x="1995053" y="2689681"/>
            <a:chExt cx="2560320" cy="646331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269372" y="2689681"/>
              <a:ext cx="20116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756098" y="3112211"/>
            <a:ext cx="4941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文明，让你举止文雅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;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让你受到尊重；为你赢得掌声。但是，在我们的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校园小仍然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存在个别不文明的行为，你能为他们指出来吗？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2" name="矩形: 圆角 11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5" name="图片 4" descr="E:\原来\新建文件夹 (7)\07c088b708c8ad4c1eba36cdb9c0f101.png07c088b708c8ad4c1eba36cdb9c0f10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680" y="2104390"/>
            <a:ext cx="3052445" cy="30791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-文本框 11"/>
          <p:cNvSpPr txBox="1"/>
          <p:nvPr>
            <p:custDataLst>
              <p:tags r:id="rId1"/>
            </p:custDataLst>
          </p:nvPr>
        </p:nvSpPr>
        <p:spPr>
          <a:xfrm>
            <a:off x="1595120" y="1429788"/>
            <a:ext cx="502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学生不文明行为</a:t>
            </a:r>
          </a:p>
        </p:txBody>
      </p:sp>
      <p:grpSp>
        <p:nvGrpSpPr>
          <p:cNvPr id="13" name="PA-组合 12"/>
          <p:cNvGrpSpPr/>
          <p:nvPr>
            <p:custDataLst>
              <p:tags r:id="rId2"/>
            </p:custDataLst>
          </p:nvPr>
        </p:nvGrpSpPr>
        <p:grpSpPr>
          <a:xfrm>
            <a:off x="1778920" y="2662245"/>
            <a:ext cx="5453151" cy="369334"/>
            <a:chOff x="1995053" y="2797231"/>
            <a:chExt cx="2885859" cy="349814"/>
          </a:xfrm>
        </p:grpSpPr>
        <p:sp>
          <p:nvSpPr>
            <p:cNvPr id="14" name="PA-矩形 13"/>
            <p:cNvSpPr/>
            <p:nvPr>
              <p:custDataLst>
                <p:tags r:id="rId21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PA-文本框 20"/>
            <p:cNvSpPr txBox="1"/>
            <p:nvPr>
              <p:custDataLst>
                <p:tags r:id="rId22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、在教室等学习场所喧哗吵闹，影响他人学习；</a:t>
              </a:r>
            </a:p>
          </p:txBody>
        </p:sp>
      </p:grpSp>
      <p:grpSp>
        <p:nvGrpSpPr>
          <p:cNvPr id="22" name="PA-组合 21"/>
          <p:cNvGrpSpPr/>
          <p:nvPr>
            <p:custDataLst>
              <p:tags r:id="rId3"/>
            </p:custDataLst>
          </p:nvPr>
        </p:nvGrpSpPr>
        <p:grpSpPr>
          <a:xfrm>
            <a:off x="1778920" y="3778901"/>
            <a:ext cx="5453151" cy="369334"/>
            <a:chOff x="1995053" y="2797231"/>
            <a:chExt cx="2885859" cy="349814"/>
          </a:xfrm>
        </p:grpSpPr>
        <p:sp>
          <p:nvSpPr>
            <p:cNvPr id="23" name="PA-矩形 22"/>
            <p:cNvSpPr/>
            <p:nvPr>
              <p:custDataLst>
                <p:tags r:id="rId19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PA-文本框 23"/>
            <p:cNvSpPr txBox="1"/>
            <p:nvPr>
              <p:custDataLst>
                <p:tags r:id="rId20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4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、给老师、同学起绰号；</a:t>
              </a:r>
            </a:p>
          </p:txBody>
        </p:sp>
      </p:grpSp>
      <p:grpSp>
        <p:nvGrpSpPr>
          <p:cNvPr id="25" name="PA-组合 24"/>
          <p:cNvGrpSpPr/>
          <p:nvPr>
            <p:custDataLst>
              <p:tags r:id="rId4"/>
            </p:custDataLst>
          </p:nvPr>
        </p:nvGrpSpPr>
        <p:grpSpPr>
          <a:xfrm>
            <a:off x="1778920" y="3220573"/>
            <a:ext cx="5453151" cy="369334"/>
            <a:chOff x="1995053" y="2797231"/>
            <a:chExt cx="2885859" cy="349814"/>
          </a:xfrm>
        </p:grpSpPr>
        <p:sp>
          <p:nvSpPr>
            <p:cNvPr id="26" name="PA-矩形 25"/>
            <p:cNvSpPr/>
            <p:nvPr>
              <p:custDataLst>
                <p:tags r:id="rId17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PA-文本框 26"/>
            <p:cNvSpPr txBox="1"/>
            <p:nvPr>
              <p:custDataLst>
                <p:tags r:id="rId18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3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、休息时间吵闹，影响他人休息；</a:t>
              </a:r>
            </a:p>
          </p:txBody>
        </p:sp>
      </p:grpSp>
      <p:grpSp>
        <p:nvGrpSpPr>
          <p:cNvPr id="28" name="PA-组合 27"/>
          <p:cNvGrpSpPr/>
          <p:nvPr>
            <p:custDataLst>
              <p:tags r:id="rId5"/>
            </p:custDataLst>
          </p:nvPr>
        </p:nvGrpSpPr>
        <p:grpSpPr>
          <a:xfrm>
            <a:off x="1778920" y="2103917"/>
            <a:ext cx="5453151" cy="369334"/>
            <a:chOff x="1995053" y="2797231"/>
            <a:chExt cx="2885859" cy="349814"/>
          </a:xfrm>
        </p:grpSpPr>
        <p:sp>
          <p:nvSpPr>
            <p:cNvPr id="29" name="PA-矩形 28"/>
            <p:cNvSpPr/>
            <p:nvPr>
              <p:custDataLst>
                <p:tags r:id="rId15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PA-文本框 29"/>
            <p:cNvSpPr txBox="1"/>
            <p:nvPr>
              <p:custDataLst>
                <p:tags r:id="rId16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、考试作弊；</a:t>
              </a:r>
            </a:p>
          </p:txBody>
        </p:sp>
      </p:grpSp>
      <p:grpSp>
        <p:nvGrpSpPr>
          <p:cNvPr id="31" name="PA-组合 30"/>
          <p:cNvGrpSpPr/>
          <p:nvPr>
            <p:custDataLst>
              <p:tags r:id="rId6"/>
            </p:custDataLst>
          </p:nvPr>
        </p:nvGrpSpPr>
        <p:grpSpPr>
          <a:xfrm>
            <a:off x="1778920" y="4895557"/>
            <a:ext cx="5453151" cy="369334"/>
            <a:chOff x="1995053" y="2797231"/>
            <a:chExt cx="2885859" cy="349814"/>
          </a:xfrm>
        </p:grpSpPr>
        <p:sp>
          <p:nvSpPr>
            <p:cNvPr id="32" name="PA-矩形 31"/>
            <p:cNvSpPr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PA-文本框 32"/>
            <p:cNvSpPr txBox="1"/>
            <p:nvPr>
              <p:custDataLst>
                <p:tags r:id="rId14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6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、破坏校内公共设施、设备；</a:t>
              </a:r>
            </a:p>
          </p:txBody>
        </p:sp>
      </p:grpSp>
      <p:grpSp>
        <p:nvGrpSpPr>
          <p:cNvPr id="34" name="PA-组合 33"/>
          <p:cNvGrpSpPr/>
          <p:nvPr>
            <p:custDataLst>
              <p:tags r:id="rId7"/>
            </p:custDataLst>
          </p:nvPr>
        </p:nvGrpSpPr>
        <p:grpSpPr>
          <a:xfrm>
            <a:off x="1778920" y="4337229"/>
            <a:ext cx="5453151" cy="369334"/>
            <a:chOff x="1995053" y="2797231"/>
            <a:chExt cx="2885859" cy="349814"/>
          </a:xfrm>
        </p:grpSpPr>
        <p:sp>
          <p:nvSpPr>
            <p:cNvPr id="35" name="PA-矩形 34"/>
            <p:cNvSpPr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PA-文本框 35"/>
            <p:cNvSpPr txBox="1"/>
            <p:nvPr>
              <p:custDataLst>
                <p:tags r:id="rId12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5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、随意吐痰，乱扔果皮纸屑；</a:t>
              </a:r>
            </a:p>
          </p:txBody>
        </p:sp>
      </p:grpSp>
      <p:grpSp>
        <p:nvGrpSpPr>
          <p:cNvPr id="37" name="PA-组合 36"/>
          <p:cNvGrpSpPr/>
          <p:nvPr>
            <p:custDataLst>
              <p:tags r:id="rId8"/>
            </p:custDataLst>
          </p:nvPr>
        </p:nvGrpSpPr>
        <p:grpSpPr>
          <a:xfrm>
            <a:off x="1778920" y="5453886"/>
            <a:ext cx="5453151" cy="369334"/>
            <a:chOff x="1995053" y="2797231"/>
            <a:chExt cx="2885859" cy="349814"/>
          </a:xfrm>
        </p:grpSpPr>
        <p:sp>
          <p:nvSpPr>
            <p:cNvPr id="38" name="PA-矩形 37"/>
            <p:cNvSpPr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PA-文本框 38"/>
            <p:cNvSpPr txBox="1"/>
            <p:nvPr>
              <p:custDataLst>
                <p:tags r:id="rId10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7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、在桌椅、图书和教室乱涂乱画；</a:t>
              </a:r>
            </a:p>
          </p:txBody>
        </p:sp>
      </p:grpSp>
      <p:pic>
        <p:nvPicPr>
          <p:cNvPr id="3" name="图片 2" descr="E:\原来\新建文件夹 (7)\1d5950dd68c550f11d7b4697af0b66e5.png1d5950dd68c550f11d7b4697af0b66e5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9751" y="2157105"/>
            <a:ext cx="3698240" cy="3982258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41" name="矩形: 圆角 40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094643" y="1719009"/>
            <a:ext cx="600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这些不文明的现象你有吗？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2788086" y="5058880"/>
            <a:ext cx="1562796" cy="397132"/>
            <a:chOff x="1995053" y="2797231"/>
            <a:chExt cx="2885859" cy="349814"/>
          </a:xfrm>
          <a:solidFill>
            <a:srgbClr val="D43A50"/>
          </a:solidFill>
        </p:grpSpPr>
        <p:sp>
          <p:nvSpPr>
            <p:cNvPr id="29" name="矩形 28"/>
            <p:cNvSpPr/>
            <p:nvPr/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109188" y="2797231"/>
              <a:ext cx="2657590" cy="325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随地吐痰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65876" y="5031080"/>
            <a:ext cx="1562796" cy="397132"/>
            <a:chOff x="1995053" y="2797231"/>
            <a:chExt cx="2885859" cy="349814"/>
          </a:xfrm>
          <a:solidFill>
            <a:srgbClr val="D43A50"/>
          </a:solidFill>
        </p:grpSpPr>
        <p:sp>
          <p:nvSpPr>
            <p:cNvPr id="41" name="矩形 40"/>
            <p:cNvSpPr/>
            <p:nvPr/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109188" y="2797231"/>
              <a:ext cx="2657590" cy="325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欺负同学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097" y="2417682"/>
            <a:ext cx="2798064" cy="2798064"/>
          </a:xfrm>
          <a:prstGeom prst="rect">
            <a:avLst/>
          </a:prstGeom>
        </p:spPr>
      </p:pic>
      <p:pic>
        <p:nvPicPr>
          <p:cNvPr id="5" name="图片 4" descr="E:\原来\新建文件夹 (7)\7d6b7bdc78aa10deca61c0ebc1125580.png7d6b7bdc78aa10deca61c0ebc112558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370" y="2880360"/>
            <a:ext cx="1792605" cy="187198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29293" y="1776034"/>
            <a:ext cx="3690852" cy="584775"/>
            <a:chOff x="1995053" y="2716937"/>
            <a:chExt cx="2560320" cy="584775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111843" y="2716937"/>
              <a:ext cx="2286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自查我班行为：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629294" y="2417969"/>
            <a:ext cx="8811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、遇到老师，主动向老师问好。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、对老师在课堂上的提醒和批评，不得顶撞。如有意见，可在课后与老师交流。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、不乱扔纸屑杂物，不随地吐痰，认真完成值日工作。不在教室里搞追逐打闹。 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、经常使用“请、谢谢、对不起、再见”等常用礼貌语。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、放学后及时回家，上课不带与学习无关的材料进教室，上课不干扰别人，积极听课做笔记。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、与人交谈亲切、温和，公共场合不与他人大声交谈、打闹。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、热爱集体，珍惜荣誉，学会负责。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62544" y="1427241"/>
            <a:ext cx="5769033" cy="501082"/>
            <a:chOff x="1995053" y="2783780"/>
            <a:chExt cx="2028381" cy="501082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028381" cy="487630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95053" y="2783780"/>
              <a:ext cx="202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“文明人”自测：你是一个文明的人吗？ </a:t>
              </a:r>
            </a:p>
          </p:txBody>
        </p:sp>
      </p:grpSp>
      <p:sp>
        <p:nvSpPr>
          <p:cNvPr id="2" name="矩形 26626"/>
          <p:cNvSpPr>
            <a:spLocks noChangeArrowheads="1"/>
          </p:cNvSpPr>
          <p:nvPr/>
        </p:nvSpPr>
        <p:spPr bwMode="auto">
          <a:xfrm>
            <a:off x="1662544" y="2082935"/>
            <a:ext cx="792162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）升国旗时，你能肃立，行注目礼吗？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	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sp>
        <p:nvSpPr>
          <p:cNvPr id="3" name="矩形 26627"/>
          <p:cNvSpPr>
            <a:spLocks noChangeArrowheads="1"/>
          </p:cNvSpPr>
          <p:nvPr/>
        </p:nvSpPr>
        <p:spPr bwMode="auto">
          <a:xfrm>
            <a:off x="1662544" y="2859469"/>
            <a:ext cx="7272337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）你平时说脏话吗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?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不说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很少说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常说 </a:t>
            </a:r>
          </a:p>
        </p:txBody>
      </p:sp>
      <p:sp>
        <p:nvSpPr>
          <p:cNvPr id="4" name="矩形 26628"/>
          <p:cNvSpPr>
            <a:spLocks noChangeArrowheads="1"/>
          </p:cNvSpPr>
          <p:nvPr/>
        </p:nvSpPr>
        <p:spPr bwMode="auto">
          <a:xfrm>
            <a:off x="1662544" y="3636003"/>
            <a:ext cx="7561262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）路上见到老师，你会主动上前问好吗？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	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</a:t>
            </a:r>
          </a:p>
        </p:txBody>
      </p:sp>
      <p:sp>
        <p:nvSpPr>
          <p:cNvPr id="5" name="矩形 26629"/>
          <p:cNvSpPr>
            <a:spLocks noChangeArrowheads="1"/>
          </p:cNvSpPr>
          <p:nvPr/>
        </p:nvSpPr>
        <p:spPr bwMode="auto">
          <a:xfrm>
            <a:off x="1662544" y="4412537"/>
            <a:ext cx="780732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）你有过破坏公物、乱扔粉笔的行为吗？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有过 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经常</a:t>
            </a:r>
          </a:p>
        </p:txBody>
      </p:sp>
      <p:sp>
        <p:nvSpPr>
          <p:cNvPr id="6" name="矩形 26630"/>
          <p:cNvSpPr>
            <a:spLocks noChangeArrowheads="1"/>
          </p:cNvSpPr>
          <p:nvPr/>
        </p:nvSpPr>
        <p:spPr bwMode="auto">
          <a:xfrm>
            <a:off x="1662544" y="5189071"/>
            <a:ext cx="76327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）你能和同学友好相处、并互相帮助吗？</a:t>
            </a: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是的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很少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9" name="图片 8" descr="E:\原来\新建文件夹 (7)\824424f7875d5d46bb84975e56413938.png824424f7875d5d46bb84975e5641393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9842" y="2389059"/>
            <a:ext cx="4387043" cy="33680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116485" y="1496327"/>
            <a:ext cx="5818908" cy="487630"/>
            <a:chOff x="1995053" y="2797232"/>
            <a:chExt cx="2045917" cy="487630"/>
          </a:xfrm>
          <a:solidFill>
            <a:srgbClr val="D43A50"/>
          </a:solidFill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028381" cy="487630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012589" y="2821144"/>
              <a:ext cx="202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“文明人”自测：你是一个文明的人吗？ </a:t>
              </a:r>
            </a:p>
          </p:txBody>
        </p:sp>
      </p:grpSp>
      <p:sp>
        <p:nvSpPr>
          <p:cNvPr id="7" name="矩形 27649"/>
          <p:cNvSpPr>
            <a:spLocks noChangeArrowheads="1"/>
          </p:cNvSpPr>
          <p:nvPr/>
        </p:nvSpPr>
        <p:spPr bwMode="auto">
          <a:xfrm>
            <a:off x="5166360" y="2002314"/>
            <a:ext cx="714533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）你会乱扔垃圾吗？　</a:t>
            </a: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	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偶尔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经常</a:t>
            </a:r>
          </a:p>
        </p:txBody>
      </p:sp>
      <p:sp>
        <p:nvSpPr>
          <p:cNvPr id="8" name="矩形 27650"/>
          <p:cNvSpPr>
            <a:spLocks noChangeArrowheads="1"/>
          </p:cNvSpPr>
          <p:nvPr/>
        </p:nvSpPr>
        <p:spPr bwMode="auto">
          <a:xfrm>
            <a:off x="5166360" y="2866759"/>
            <a:ext cx="899318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）看见校园有垃圾，你会捡起来并扔进垃圾桶吗？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会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不会</a:t>
            </a:r>
          </a:p>
        </p:txBody>
      </p:sp>
      <p:sp>
        <p:nvSpPr>
          <p:cNvPr id="9" name="矩形 27651"/>
          <p:cNvSpPr>
            <a:spLocks noChangeArrowheads="1"/>
          </p:cNvSpPr>
          <p:nvPr/>
        </p:nvSpPr>
        <p:spPr bwMode="auto">
          <a:xfrm>
            <a:off x="5166360" y="4595649"/>
            <a:ext cx="83693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9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）你能按时独立完成作业，不抄袭别人作业吗？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sp>
        <p:nvSpPr>
          <p:cNvPr id="20" name="矩形 27652"/>
          <p:cNvSpPr>
            <a:spLocks noChangeArrowheads="1"/>
          </p:cNvSpPr>
          <p:nvPr/>
        </p:nvSpPr>
        <p:spPr bwMode="auto">
          <a:xfrm>
            <a:off x="5166360" y="3731204"/>
            <a:ext cx="899318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）你能够做到上课认真听讲，不讲话做小动作吗？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会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　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不会</a:t>
            </a:r>
          </a:p>
        </p:txBody>
      </p:sp>
      <p:sp>
        <p:nvSpPr>
          <p:cNvPr id="22" name="矩形 27653"/>
          <p:cNvSpPr>
            <a:spLocks noChangeArrowheads="1"/>
          </p:cNvSpPr>
          <p:nvPr/>
        </p:nvSpPr>
        <p:spPr bwMode="auto">
          <a:xfrm>
            <a:off x="5166360" y="5460095"/>
            <a:ext cx="85725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10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）参加各种集会能准时到达，安静听讲吗？	          	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         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21" name="图片 20" descr="E:\原来\新建文件夹 (7)\8e382a8cba512ae141113b1cce5c7282.png8e382a8cba512ae141113b1cce5c72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20" y="2637155"/>
            <a:ext cx="3169285" cy="282003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-文本框 13"/>
          <p:cNvSpPr txBox="1"/>
          <p:nvPr>
            <p:custDataLst>
              <p:tags r:id="rId1"/>
            </p:custDataLst>
          </p:nvPr>
        </p:nvSpPr>
        <p:spPr>
          <a:xfrm>
            <a:off x="1330253" y="1770797"/>
            <a:ext cx="7548880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说明：选择“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分，选择“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分，选择“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分。 </a:t>
            </a:r>
          </a:p>
        </p:txBody>
      </p:sp>
      <p:grpSp>
        <p:nvGrpSpPr>
          <p:cNvPr id="17" name="PA-组合 16"/>
          <p:cNvGrpSpPr/>
          <p:nvPr>
            <p:custDataLst>
              <p:tags r:id="rId2"/>
            </p:custDataLst>
          </p:nvPr>
        </p:nvGrpSpPr>
        <p:grpSpPr>
          <a:xfrm>
            <a:off x="1576018" y="2578114"/>
            <a:ext cx="2894616" cy="461665"/>
            <a:chOff x="1995053" y="2797232"/>
            <a:chExt cx="2669285" cy="538127"/>
          </a:xfrm>
          <a:solidFill>
            <a:srgbClr val="D43A50"/>
          </a:solidFill>
        </p:grpSpPr>
        <p:sp>
          <p:nvSpPr>
            <p:cNvPr id="18" name="PA-矩形 17"/>
            <p:cNvSpPr/>
            <p:nvPr>
              <p:custDataLst>
                <p:tags r:id="rId12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PA-文本框 18"/>
            <p:cNvSpPr txBox="1"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30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24 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21" name="PA-文本框 20"/>
          <p:cNvSpPr txBox="1"/>
          <p:nvPr>
            <p:custDataLst>
              <p:tags r:id="rId3"/>
            </p:custDataLst>
          </p:nvPr>
        </p:nvSpPr>
        <p:spPr>
          <a:xfrm>
            <a:off x="4458545" y="2348462"/>
            <a:ext cx="44205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你是个讲文明，懂礼貌的人。举止言谈文明，与老师、父母、同学相处融洽，人际关系好，是个受欢迎的人！ </a:t>
            </a:r>
          </a:p>
        </p:txBody>
      </p:sp>
      <p:grpSp>
        <p:nvGrpSpPr>
          <p:cNvPr id="23" name="PA-组合 22"/>
          <p:cNvGrpSpPr/>
          <p:nvPr>
            <p:custDataLst>
              <p:tags r:id="rId4"/>
            </p:custDataLst>
          </p:nvPr>
        </p:nvGrpSpPr>
        <p:grpSpPr>
          <a:xfrm>
            <a:off x="1576018" y="3589773"/>
            <a:ext cx="2894616" cy="461665"/>
            <a:chOff x="1995053" y="2797232"/>
            <a:chExt cx="2669285" cy="538127"/>
          </a:xfrm>
          <a:solidFill>
            <a:srgbClr val="EA902E"/>
          </a:solidFill>
        </p:grpSpPr>
        <p:sp>
          <p:nvSpPr>
            <p:cNvPr id="24" name="PA-矩形 23"/>
            <p:cNvSpPr/>
            <p:nvPr>
              <p:custDataLst>
                <p:tags r:id="rId10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PA-文本框 24"/>
            <p:cNvSpPr txBox="1"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22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16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26" name="PA-文本框 25"/>
          <p:cNvSpPr txBox="1"/>
          <p:nvPr>
            <p:custDataLst>
              <p:tags r:id="rId5"/>
            </p:custDataLst>
          </p:nvPr>
        </p:nvSpPr>
        <p:spPr>
          <a:xfrm>
            <a:off x="4458545" y="3360121"/>
            <a:ext cx="44205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一般情况下，你是个文明的人，但有时可能没有认真对待一些事情，特别是一些小事，人际关系一般，是个比较受欢迎的人！ </a:t>
            </a:r>
          </a:p>
        </p:txBody>
      </p:sp>
      <p:grpSp>
        <p:nvGrpSpPr>
          <p:cNvPr id="27" name="PA-组合 26"/>
          <p:cNvGrpSpPr/>
          <p:nvPr>
            <p:custDataLst>
              <p:tags r:id="rId6"/>
            </p:custDataLst>
          </p:nvPr>
        </p:nvGrpSpPr>
        <p:grpSpPr>
          <a:xfrm>
            <a:off x="1576018" y="4720759"/>
            <a:ext cx="2894616" cy="461665"/>
            <a:chOff x="1995053" y="2797232"/>
            <a:chExt cx="2669285" cy="538127"/>
          </a:xfrm>
          <a:solidFill>
            <a:srgbClr val="D43A50"/>
          </a:solidFill>
        </p:grpSpPr>
        <p:sp>
          <p:nvSpPr>
            <p:cNvPr id="28" name="PA-矩形 27"/>
            <p:cNvSpPr/>
            <p:nvPr>
              <p:custDataLst>
                <p:tags r:id="rId8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PA-文本框 28"/>
            <p:cNvSpPr txBox="1"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14—10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30" name="PA-文本框 29"/>
          <p:cNvSpPr txBox="1"/>
          <p:nvPr>
            <p:custDataLst>
              <p:tags r:id="rId7"/>
            </p:custDataLst>
          </p:nvPr>
        </p:nvSpPr>
        <p:spPr>
          <a:xfrm>
            <a:off x="4458545" y="4491107"/>
            <a:ext cx="44205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许多情况下，你是个不文明的人，人际关系一定很差，是个不受欢迎的人。要注意咯。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22" name="矩形: 圆角 21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6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1882775" y="3064510"/>
            <a:ext cx="874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小学生</a:t>
            </a:r>
            <a:r>
              <a:rPr lang="zh-CN" altLang="en-US" sz="6600" b="1" dirty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文明礼仪规范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03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1553" y="1779771"/>
            <a:ext cx="5608605" cy="3849311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247200" y="2697480"/>
            <a:ext cx="2894616" cy="461665"/>
            <a:chOff x="1995053" y="2770586"/>
            <a:chExt cx="2669285" cy="538127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4D5E7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995053" y="2770586"/>
              <a:ext cx="2669285" cy="538127"/>
            </a:xfrm>
            <a:prstGeom prst="rect">
              <a:avLst/>
            </a:prstGeom>
            <a:solidFill>
              <a:srgbClr val="D43A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校园行走规则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6247199" y="3182005"/>
            <a:ext cx="474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右行礼让。在校园、上下楼梯、楼道或街道上行走时，靠右侧行进。遇到师长、客人、长幼、妇、残、军人进出房门时，主动开门侧立，让他们先行。 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2" name="矩形: 圆角 11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6" name="图片 5" descr="E:\原来\新建文件夹 (7)\1d5950dd68c550f11d7b4697af0b66e5.png1d5950dd68c550f11d7b4697af0b66e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2440" y="1866900"/>
            <a:ext cx="3413760" cy="36760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4597769" y="1559477"/>
            <a:ext cx="2996461" cy="461665"/>
            <a:chOff x="1995053" y="2736056"/>
            <a:chExt cx="2763202" cy="538127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88970" y="2736056"/>
              <a:ext cx="2669285" cy="538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行走礼仪（禁忌）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434414" y="3763531"/>
            <a:ext cx="334625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、行走时与别人相距过近，与对方发生身体碰撞；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95368" y="3763531"/>
            <a:ext cx="334625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、行走时尾随于其他人身后，甚至对别人指指点点；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3" name="矩形: 圆角 12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366106" y="1951453"/>
            <a:ext cx="4036191" cy="780964"/>
            <a:chOff x="3672695" y="2260782"/>
            <a:chExt cx="4036191" cy="780964"/>
          </a:xfrm>
        </p:grpSpPr>
        <p:sp>
          <p:nvSpPr>
            <p:cNvPr id="9" name="文本框 8"/>
            <p:cNvSpPr txBox="1"/>
            <p:nvPr/>
          </p:nvSpPr>
          <p:spPr>
            <a:xfrm>
              <a:off x="4483114" y="2328098"/>
              <a:ext cx="3225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礼仪无处不在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3672695" y="2260782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50042" y="3030437"/>
            <a:ext cx="6575452" cy="780964"/>
            <a:chOff x="3672695" y="3138413"/>
            <a:chExt cx="6575452" cy="780964"/>
          </a:xfrm>
        </p:grpSpPr>
        <p:sp>
          <p:nvSpPr>
            <p:cNvPr id="104" name="文本框 103"/>
            <p:cNvSpPr txBox="1"/>
            <p:nvPr/>
          </p:nvSpPr>
          <p:spPr>
            <a:xfrm>
              <a:off x="4483114" y="3172072"/>
              <a:ext cx="5765033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小学生</a:t>
              </a:r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文明礼仪规范</a:t>
              </a:r>
            </a:p>
          </p:txBody>
        </p:sp>
        <p:sp>
          <p:nvSpPr>
            <p:cNvPr id="105" name="椭圆 104"/>
            <p:cNvSpPr/>
            <p:nvPr/>
          </p:nvSpPr>
          <p:spPr>
            <a:xfrm>
              <a:off x="3672695" y="3138413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5316253" y="4109421"/>
            <a:ext cx="4575746" cy="780964"/>
            <a:chOff x="3672695" y="4016044"/>
            <a:chExt cx="4575746" cy="780964"/>
          </a:xfrm>
        </p:grpSpPr>
        <p:sp>
          <p:nvSpPr>
            <p:cNvPr id="107" name="文本框 106"/>
            <p:cNvSpPr txBox="1"/>
            <p:nvPr/>
          </p:nvSpPr>
          <p:spPr>
            <a:xfrm>
              <a:off x="4483114" y="4120770"/>
              <a:ext cx="3765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校园不文明行为</a:t>
              </a:r>
            </a:p>
          </p:txBody>
        </p:sp>
        <p:sp>
          <p:nvSpPr>
            <p:cNvPr id="108" name="椭圆 107"/>
            <p:cNvSpPr/>
            <p:nvPr/>
          </p:nvSpPr>
          <p:spPr>
            <a:xfrm>
              <a:off x="3672695" y="4016044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2294527" y="2625031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accent2"/>
                </a:solidFill>
                <a:latin typeface="微软雅黑"/>
                <a:ea typeface="微软雅黑"/>
                <a:sym typeface="微软雅黑"/>
              </a:rPr>
              <a:t>目 录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1929973" y="3288236"/>
            <a:ext cx="211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accent2"/>
                </a:solidFill>
                <a:latin typeface="微软雅黑"/>
                <a:ea typeface="微软雅黑"/>
                <a:sym typeface="微软雅黑"/>
              </a:rPr>
              <a:t>CONTENTS</a:t>
            </a:r>
            <a:endParaRPr lang="zh-CN" altLang="en-US" sz="2800">
              <a:solidFill>
                <a:schemeClr val="accent2"/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698809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627295" y="152254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家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555781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长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484266" y="152254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5412751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  <p:sp>
        <p:nvSpPr>
          <p:cNvPr id="9" name="PA-文本框 8"/>
          <p:cNvSpPr txBox="1"/>
          <p:nvPr>
            <p:custDataLst>
              <p:tags r:id="rId6"/>
            </p:custDataLst>
          </p:nvPr>
        </p:nvSpPr>
        <p:spPr>
          <a:xfrm>
            <a:off x="1535085" y="2440871"/>
            <a:ext cx="59344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理解父母 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注意与家长心灵的沟通。主动与家长进行心贴心的交流。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做一些力所能及的家务事。帮助家长做一些力所能及的事，不仅是锻炼自己、适应将来生活的需要，也是对家长最大的安慰，对家长事业最有力的支持，与家长取得沟通的最好形式。</a:t>
            </a:r>
          </a:p>
        </p:txBody>
      </p:sp>
      <p:pic>
        <p:nvPicPr>
          <p:cNvPr id="5" name="图片 4" descr="E:\原来\新建文件夹 (7)\57318791db03c.png57318791db03c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7474" y="2289346"/>
            <a:ext cx="3365500" cy="3797564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4" name="矩形: 圆角 13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4492889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5421375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老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634986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师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7278346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820683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  <p:sp>
        <p:nvSpPr>
          <p:cNvPr id="9" name="PA-文本框 8"/>
          <p:cNvSpPr txBox="1"/>
          <p:nvPr>
            <p:custDataLst>
              <p:tags r:id="rId6"/>
            </p:custDataLst>
          </p:nvPr>
        </p:nvSpPr>
        <p:spPr>
          <a:xfrm>
            <a:off x="4492889" y="2356520"/>
            <a:ext cx="622537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见了老师要主动打招呼。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早上见到老师应主动问候：“老师早”，日常见面应说：“老师好！”离校时应和老师说：“老师再见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!” 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学生在校对熟识的老师要打招呼，对不熟识的老师或学校工作人员也应打招呼。</a:t>
            </a:r>
          </a:p>
        </p:txBody>
      </p:sp>
      <p:sp>
        <p:nvSpPr>
          <p:cNvPr id="4" name="PA-文本框 3"/>
          <p:cNvSpPr txBox="1"/>
          <p:nvPr>
            <p:custDataLst>
              <p:tags r:id="rId7"/>
            </p:custDataLst>
          </p:nvPr>
        </p:nvSpPr>
        <p:spPr>
          <a:xfrm>
            <a:off x="4492889" y="3922900"/>
            <a:ext cx="62253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、对老师的称呼要礼貌</a:t>
            </a:r>
            <a:endParaRPr lang="en-US" altLang="zh-CN" sz="20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当面称老师，可称“老师”或在“老师”前加上姓，使用代词要用“您”。和同学及其他人谈话提及老师，可称：“</a:t>
            </a:r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x</a:t>
            </a: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老师”，若需和其他同姓的老师相区别，可在“老师”前加上这位老师的姓名。直呼老师姓名被视为不尊重老师的行为。</a:t>
            </a:r>
          </a:p>
        </p:txBody>
      </p:sp>
      <p:pic>
        <p:nvPicPr>
          <p:cNvPr id="6" name="图片 5" descr="E:\原来\新建文件夹 (7)\b180c162dc11b93d030c48fad280169a.pngb180c162dc11b93d030c48fad280169a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262" y="2079767"/>
            <a:ext cx="3678555" cy="3678698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9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-文本框 8"/>
          <p:cNvSpPr txBox="1"/>
          <p:nvPr>
            <p:custDataLst>
              <p:tags r:id="rId1"/>
            </p:custDataLst>
          </p:nvPr>
        </p:nvSpPr>
        <p:spPr>
          <a:xfrm>
            <a:off x="4492889" y="2356520"/>
            <a:ext cx="622537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虚心接受老师的教导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学生无论在思想上学习上遇到什么问题，都可以争取老师的指导。请求老师指导时态度要诚恳、谦虚，应选择在老师方便的时候，如果需要的时间较长，可以和老师预约时间。</a:t>
            </a:r>
          </a:p>
        </p:txBody>
      </p:sp>
      <p:sp>
        <p:nvSpPr>
          <p:cNvPr id="4" name="PA-文本框 3"/>
          <p:cNvSpPr txBox="1"/>
          <p:nvPr>
            <p:custDataLst>
              <p:tags r:id="rId2"/>
            </p:custDataLst>
          </p:nvPr>
        </p:nvSpPr>
        <p:spPr>
          <a:xfrm>
            <a:off x="4492889" y="3922900"/>
            <a:ext cx="62253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进入办公室要守规矩</a:t>
            </a:r>
            <a:endParaRPr lang="en-US" altLang="zh-CN" sz="20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学生进入教师办公室前要喊“报告”，得到允许后方可进入。不能旁若无人，径直闯入  学生在办公室说话声音要小，不要影响其他老师办公。交练习本可放在老师桌上适当位置，老师桌上的东西不要乱动乱翻。离开办公室时要礼貌地说：“再见”</a:t>
            </a:r>
          </a:p>
        </p:txBody>
      </p:sp>
      <p:pic>
        <p:nvPicPr>
          <p:cNvPr id="6" name="图片 5" descr="E:\原来\新建文件夹 (7)\824424f7875d5d46bb84975e56413938.png824424f7875d5d46bb84975e5641393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853" y="2951484"/>
            <a:ext cx="3331326" cy="255714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sp>
        <p:nvSpPr>
          <p:cNvPr id="18" name="PA-矩形 2"/>
          <p:cNvSpPr/>
          <p:nvPr>
            <p:custDataLst>
              <p:tags r:id="rId3"/>
            </p:custDataLst>
          </p:nvPr>
        </p:nvSpPr>
        <p:spPr>
          <a:xfrm>
            <a:off x="4492889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19" name="PA-矩形 7"/>
          <p:cNvSpPr/>
          <p:nvPr>
            <p:custDataLst>
              <p:tags r:id="rId4"/>
            </p:custDataLst>
          </p:nvPr>
        </p:nvSpPr>
        <p:spPr>
          <a:xfrm>
            <a:off x="5421375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老</a:t>
            </a:r>
          </a:p>
        </p:txBody>
      </p:sp>
      <p:sp>
        <p:nvSpPr>
          <p:cNvPr id="20" name="PA-矩形 9"/>
          <p:cNvSpPr/>
          <p:nvPr>
            <p:custDataLst>
              <p:tags r:id="rId5"/>
            </p:custDataLst>
          </p:nvPr>
        </p:nvSpPr>
        <p:spPr>
          <a:xfrm>
            <a:off x="634986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师</a:t>
            </a:r>
          </a:p>
        </p:txBody>
      </p:sp>
      <p:sp>
        <p:nvSpPr>
          <p:cNvPr id="21" name="PA-矩形 1"/>
          <p:cNvSpPr/>
          <p:nvPr>
            <p:custDataLst>
              <p:tags r:id="rId6"/>
            </p:custDataLst>
          </p:nvPr>
        </p:nvSpPr>
        <p:spPr>
          <a:xfrm>
            <a:off x="7278346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22" name="PA-矩形 6"/>
          <p:cNvSpPr/>
          <p:nvPr>
            <p:custDataLst>
              <p:tags r:id="rId7"/>
            </p:custDataLst>
          </p:nvPr>
        </p:nvSpPr>
        <p:spPr>
          <a:xfrm>
            <a:off x="820683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764851" y="149968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交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693337" y="149968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谈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621823" y="149968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550308" y="149968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sp>
        <p:nvSpPr>
          <p:cNvPr id="9" name="PA-文本框 8"/>
          <p:cNvSpPr txBox="1"/>
          <p:nvPr>
            <p:custDataLst>
              <p:tags r:id="rId5"/>
            </p:custDataLst>
          </p:nvPr>
        </p:nvSpPr>
        <p:spPr>
          <a:xfrm>
            <a:off x="1601127" y="2418011"/>
            <a:ext cx="593442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语言要谦逊 无论在什么时候，同学们在说话时，都要互相谦让一点，抱着谦虚的态度，切不可说大话、说空话，更不能胡编乱造，说话时要用情感打动人，而不是用大话压人。讲话时要注重礼貌，话在人说，同样一句话，有的人说起来很好听，但有的人说起来很刺耳，主要原因是说话不注意礼貌，我们的同学们说话时一定要礼貌在先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4" name="矩形: 圆角 13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5" name="图片 4" descr="E:\原来\新建文件夹 (7)\07c470321ae61f1b58b11b710f9ae066.png07c470321ae61f1b58b11b710f9ae06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325" y="2694940"/>
            <a:ext cx="2080895" cy="22377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48415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待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40548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人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32681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接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24814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物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516947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4" name="PA-矩形 3"/>
          <p:cNvSpPr/>
          <p:nvPr>
            <p:custDataLst>
              <p:tags r:id="rId6"/>
            </p:custDataLst>
          </p:nvPr>
        </p:nvSpPr>
        <p:spPr>
          <a:xfrm>
            <a:off x="609080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sp>
        <p:nvSpPr>
          <p:cNvPr id="5" name="PA-文本框 4"/>
          <p:cNvSpPr txBox="1"/>
          <p:nvPr>
            <p:custDataLst>
              <p:tags r:id="rId7"/>
            </p:custDataLst>
          </p:nvPr>
        </p:nvSpPr>
        <p:spPr>
          <a:xfrm>
            <a:off x="1484158" y="2965428"/>
            <a:ext cx="622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待客有道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客人到家来访，要主动让座，并为客人沏茶。奉茶给客人的时候，一种情形是放在桌上，另一种情形是客人会顺手接过茶杯，这些过程都需要注意礼仪。</a:t>
            </a:r>
          </a:p>
        </p:txBody>
      </p:sp>
      <p:sp>
        <p:nvSpPr>
          <p:cNvPr id="6" name="PA-文本框 5"/>
          <p:cNvSpPr txBox="1"/>
          <p:nvPr>
            <p:custDataLst>
              <p:tags r:id="rId8"/>
            </p:custDataLst>
          </p:nvPr>
        </p:nvSpPr>
        <p:spPr>
          <a:xfrm>
            <a:off x="1484158" y="4288950"/>
            <a:ext cx="622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递接物品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向师长、家长、客人或朋友递送物品，要起立双手呈上。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接受奖品、礼物或其他物品，起立用双手接过，并鞠躬致谢。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18" name="图片 17" descr="E:\原来\新建文件夹 (7)\39cbed50c417ca6385a8a04ddd7c5f56.png39cbed50c417ca6385a8a04ddd7c5f5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2825" y="1806575"/>
            <a:ext cx="4079875" cy="40798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4" grpId="0" animBg="1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335561" y="1651854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举</a:t>
            </a:r>
          </a:p>
        </p:txBody>
      </p:sp>
      <p:sp>
        <p:nvSpPr>
          <p:cNvPr id="8" name="矩形 7"/>
          <p:cNvSpPr/>
          <p:nvPr/>
        </p:nvSpPr>
        <p:spPr>
          <a:xfrm>
            <a:off x="5264047" y="1651854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止</a:t>
            </a:r>
          </a:p>
        </p:txBody>
      </p:sp>
      <p:sp>
        <p:nvSpPr>
          <p:cNvPr id="10" name="矩形 9"/>
          <p:cNvSpPr/>
          <p:nvPr/>
        </p:nvSpPr>
        <p:spPr>
          <a:xfrm>
            <a:off x="6192533" y="1651854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2" name="矩形 1"/>
          <p:cNvSpPr/>
          <p:nvPr/>
        </p:nvSpPr>
        <p:spPr>
          <a:xfrm>
            <a:off x="7121018" y="1651854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grpSp>
        <p:nvGrpSpPr>
          <p:cNvPr id="12" name="PA-组合 11"/>
          <p:cNvGrpSpPr/>
          <p:nvPr>
            <p:custDataLst>
              <p:tags r:id="rId1"/>
            </p:custDataLst>
          </p:nvPr>
        </p:nvGrpSpPr>
        <p:grpSpPr>
          <a:xfrm>
            <a:off x="2240018" y="3505972"/>
            <a:ext cx="3225772" cy="1108335"/>
            <a:chOff x="2524509" y="2318076"/>
            <a:chExt cx="3225772" cy="1108335"/>
          </a:xfrm>
        </p:grpSpPr>
        <p:sp>
          <p:nvSpPr>
            <p:cNvPr id="14" name="PA-文本框 13"/>
            <p:cNvSpPr txBox="1"/>
            <p:nvPr>
              <p:custDataLst>
                <p:tags r:id="rId14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恰当的眼神</a:t>
              </a:r>
            </a:p>
          </p:txBody>
        </p:sp>
        <p:sp>
          <p:nvSpPr>
            <p:cNvPr id="16" name="PA-椭圆 15"/>
            <p:cNvSpPr/>
            <p:nvPr>
              <p:custDataLst>
                <p:tags r:id="rId15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8" name="PA-组合 17"/>
          <p:cNvGrpSpPr/>
          <p:nvPr>
            <p:custDataLst>
              <p:tags r:id="rId2"/>
            </p:custDataLst>
          </p:nvPr>
        </p:nvGrpSpPr>
        <p:grpSpPr>
          <a:xfrm>
            <a:off x="238646" y="3505972"/>
            <a:ext cx="3225772" cy="1065482"/>
            <a:chOff x="2482197" y="2318076"/>
            <a:chExt cx="3225772" cy="1065482"/>
          </a:xfrm>
        </p:grpSpPr>
        <p:sp>
          <p:nvSpPr>
            <p:cNvPr id="19" name="PA-文本框 18"/>
            <p:cNvSpPr txBox="1"/>
            <p:nvPr>
              <p:custDataLst>
                <p:tags r:id="rId12"/>
              </p:custDataLst>
            </p:nvPr>
          </p:nvSpPr>
          <p:spPr>
            <a:xfrm>
              <a:off x="2482197" y="2921893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微笑的表情</a:t>
              </a:r>
            </a:p>
          </p:txBody>
        </p:sp>
        <p:sp>
          <p:nvSpPr>
            <p:cNvPr id="20" name="PA-椭圆 19"/>
            <p:cNvSpPr/>
            <p:nvPr>
              <p:custDataLst>
                <p:tags r:id="rId13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0" name="PA-组合 29"/>
          <p:cNvGrpSpPr/>
          <p:nvPr>
            <p:custDataLst>
              <p:tags r:id="rId3"/>
            </p:custDataLst>
          </p:nvPr>
        </p:nvGrpSpPr>
        <p:grpSpPr>
          <a:xfrm>
            <a:off x="6242762" y="3505972"/>
            <a:ext cx="3225772" cy="1108335"/>
            <a:chOff x="2524509" y="2318076"/>
            <a:chExt cx="3225772" cy="1108335"/>
          </a:xfrm>
        </p:grpSpPr>
        <p:sp>
          <p:nvSpPr>
            <p:cNvPr id="31" name="PA-文本框 30"/>
            <p:cNvSpPr txBox="1"/>
            <p:nvPr>
              <p:custDataLst>
                <p:tags r:id="rId10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优雅的坐姿 </a:t>
              </a:r>
            </a:p>
          </p:txBody>
        </p:sp>
        <p:sp>
          <p:nvSpPr>
            <p:cNvPr id="32" name="PA-椭圆 31"/>
            <p:cNvSpPr/>
            <p:nvPr>
              <p:custDataLst>
                <p:tags r:id="rId11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" name="PA-组合 32"/>
          <p:cNvGrpSpPr/>
          <p:nvPr>
            <p:custDataLst>
              <p:tags r:id="rId4"/>
            </p:custDataLst>
          </p:nvPr>
        </p:nvGrpSpPr>
        <p:grpSpPr>
          <a:xfrm>
            <a:off x="4241390" y="3505972"/>
            <a:ext cx="3225772" cy="1065482"/>
            <a:chOff x="2482197" y="2318076"/>
            <a:chExt cx="3225772" cy="1065482"/>
          </a:xfrm>
        </p:grpSpPr>
        <p:sp>
          <p:nvSpPr>
            <p:cNvPr id="34" name="PA-文本框 33"/>
            <p:cNvSpPr txBox="1"/>
            <p:nvPr>
              <p:custDataLst>
                <p:tags r:id="rId8"/>
              </p:custDataLst>
            </p:nvPr>
          </p:nvSpPr>
          <p:spPr>
            <a:xfrm>
              <a:off x="2482197" y="2921893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规范的站姿 </a:t>
              </a:r>
            </a:p>
          </p:txBody>
        </p:sp>
        <p:sp>
          <p:nvSpPr>
            <p:cNvPr id="35" name="PA-椭圆 34"/>
            <p:cNvSpPr/>
            <p:nvPr>
              <p:custDataLst>
                <p:tags r:id="rId9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6" name="PA-组合 35"/>
          <p:cNvGrpSpPr/>
          <p:nvPr>
            <p:custDataLst>
              <p:tags r:id="rId5"/>
            </p:custDataLst>
          </p:nvPr>
        </p:nvGrpSpPr>
        <p:grpSpPr>
          <a:xfrm>
            <a:off x="8433363" y="3495177"/>
            <a:ext cx="3225772" cy="1108335"/>
            <a:chOff x="2524509" y="2318076"/>
            <a:chExt cx="3225772" cy="1108335"/>
          </a:xfrm>
        </p:grpSpPr>
        <p:sp>
          <p:nvSpPr>
            <p:cNvPr id="37" name="PA-文本框 36"/>
            <p:cNvSpPr txBox="1"/>
            <p:nvPr>
              <p:custDataLst>
                <p:tags r:id="rId6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正确的步姿</a:t>
              </a:r>
            </a:p>
          </p:txBody>
        </p:sp>
        <p:sp>
          <p:nvSpPr>
            <p:cNvPr id="38" name="PA-椭圆 37"/>
            <p:cNvSpPr/>
            <p:nvPr>
              <p:custDataLst>
                <p:tags r:id="rId7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05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27" name="矩形: 圆角 26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2197004" y="2810844"/>
            <a:ext cx="7954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礼仪无处不在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34322" y="2006353"/>
            <a:ext cx="1384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856" y="2702697"/>
            <a:ext cx="4960113" cy="3133725"/>
          </a:xfrm>
          <a:prstGeom prst="rect">
            <a:avLst/>
          </a:prstGeom>
        </p:spPr>
      </p:pic>
      <p:grpSp>
        <p:nvGrpSpPr>
          <p:cNvPr id="13" name="PA-组合 12"/>
          <p:cNvGrpSpPr/>
          <p:nvPr>
            <p:custDataLst>
              <p:tags r:id="rId1"/>
            </p:custDataLst>
          </p:nvPr>
        </p:nvGrpSpPr>
        <p:grpSpPr>
          <a:xfrm>
            <a:off x="1474259" y="1951276"/>
            <a:ext cx="2560320" cy="646331"/>
            <a:chOff x="1995053" y="2712541"/>
            <a:chExt cx="2560320" cy="646331"/>
          </a:xfrm>
        </p:grpSpPr>
        <p:sp>
          <p:nvSpPr>
            <p:cNvPr id="10" name="PA-矩形 9"/>
            <p:cNvSpPr/>
            <p:nvPr>
              <p:custDataLst>
                <p:tags r:id="rId3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PA-文本框 11"/>
            <p:cNvSpPr txBox="1"/>
            <p:nvPr>
              <p:custDataLst>
                <p:tags r:id="rId4"/>
              </p:custDataLst>
            </p:nvPr>
          </p:nvSpPr>
          <p:spPr>
            <a:xfrm>
              <a:off x="2269372" y="2712541"/>
              <a:ext cx="2011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名人名言</a:t>
              </a:r>
            </a:p>
          </p:txBody>
        </p:sp>
      </p:grpSp>
      <p:sp>
        <p:nvSpPr>
          <p:cNvPr id="14" name="PA-文本框 13"/>
          <p:cNvSpPr txBox="1"/>
          <p:nvPr>
            <p:custDataLst>
              <p:tags r:id="rId2"/>
            </p:custDataLst>
          </p:nvPr>
        </p:nvSpPr>
        <p:spPr>
          <a:xfrm>
            <a:off x="1808786" y="2984469"/>
            <a:ext cx="41957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法国作家说过：“有些人学习了一生，并且学会了一切，但没有学会怎样才是有礼貌。”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2" name="矩形: 圆角 1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grpSp>
        <p:nvGrpSpPr>
          <p:cNvPr id="6" name="Group 4"/>
          <p:cNvGrpSpPr>
            <a:grpSpLocks noChangeAspect="1"/>
          </p:cNvGrpSpPr>
          <p:nvPr/>
        </p:nvGrpSpPr>
        <p:grpSpPr>
          <a:xfrm>
            <a:off x="7218680" y="2512695"/>
            <a:ext cx="3322955" cy="2581275"/>
            <a:chOff x="708" y="680"/>
            <a:chExt cx="1097" cy="8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Freeform 6"/>
            <p:cNvSpPr/>
            <p:nvPr/>
          </p:nvSpPr>
          <p:spPr bwMode="auto">
            <a:xfrm>
              <a:off x="1016" y="1209"/>
              <a:ext cx="534" cy="323"/>
            </a:xfrm>
            <a:custGeom>
              <a:avLst/>
              <a:gdLst>
                <a:gd name="T0" fmla="*/ 8 w 266"/>
                <a:gd name="T1" fmla="*/ 32 h 162"/>
                <a:gd name="T2" fmla="*/ 3 w 266"/>
                <a:gd name="T3" fmla="*/ 140 h 162"/>
                <a:gd name="T4" fmla="*/ 266 w 266"/>
                <a:gd name="T5" fmla="*/ 132 h 162"/>
                <a:gd name="T6" fmla="*/ 247 w 266"/>
                <a:gd name="T7" fmla="*/ 22 h 162"/>
                <a:gd name="T8" fmla="*/ 8 w 266"/>
                <a:gd name="T9" fmla="*/ 3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2">
                  <a:moveTo>
                    <a:pt x="8" y="32"/>
                  </a:moveTo>
                  <a:cubicBezTo>
                    <a:pt x="8" y="32"/>
                    <a:pt x="0" y="119"/>
                    <a:pt x="3" y="140"/>
                  </a:cubicBezTo>
                  <a:cubicBezTo>
                    <a:pt x="3" y="140"/>
                    <a:pt x="198" y="162"/>
                    <a:pt x="266" y="132"/>
                  </a:cubicBezTo>
                  <a:cubicBezTo>
                    <a:pt x="266" y="132"/>
                    <a:pt x="256" y="43"/>
                    <a:pt x="247" y="22"/>
                  </a:cubicBezTo>
                  <a:cubicBezTo>
                    <a:pt x="237" y="0"/>
                    <a:pt x="8" y="32"/>
                    <a:pt x="8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" name="Freeform 7"/>
            <p:cNvSpPr/>
            <p:nvPr/>
          </p:nvSpPr>
          <p:spPr bwMode="auto">
            <a:xfrm>
              <a:off x="1022" y="1400"/>
              <a:ext cx="522" cy="46"/>
            </a:xfrm>
            <a:custGeom>
              <a:avLst/>
              <a:gdLst>
                <a:gd name="T0" fmla="*/ 0 w 260"/>
                <a:gd name="T1" fmla="*/ 8 h 23"/>
                <a:gd name="T2" fmla="*/ 0 w 260"/>
                <a:gd name="T3" fmla="*/ 18 h 23"/>
                <a:gd name="T4" fmla="*/ 107 w 260"/>
                <a:gd name="T5" fmla="*/ 23 h 23"/>
                <a:gd name="T6" fmla="*/ 260 w 260"/>
                <a:gd name="T7" fmla="*/ 10 h 23"/>
                <a:gd name="T8" fmla="*/ 259 w 260"/>
                <a:gd name="T9" fmla="*/ 0 h 23"/>
                <a:gd name="T10" fmla="*/ 0 w 260"/>
                <a:gd name="T1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23">
                  <a:moveTo>
                    <a:pt x="0" y="8"/>
                  </a:moveTo>
                  <a:cubicBezTo>
                    <a:pt x="0" y="11"/>
                    <a:pt x="0" y="14"/>
                    <a:pt x="0" y="18"/>
                  </a:cubicBezTo>
                  <a:cubicBezTo>
                    <a:pt x="13" y="19"/>
                    <a:pt x="54" y="23"/>
                    <a:pt x="107" y="23"/>
                  </a:cubicBezTo>
                  <a:cubicBezTo>
                    <a:pt x="153" y="23"/>
                    <a:pt x="208" y="20"/>
                    <a:pt x="260" y="10"/>
                  </a:cubicBezTo>
                  <a:cubicBezTo>
                    <a:pt x="260" y="7"/>
                    <a:pt x="259" y="4"/>
                    <a:pt x="259" y="0"/>
                  </a:cubicBezTo>
                  <a:cubicBezTo>
                    <a:pt x="146" y="21"/>
                    <a:pt x="23" y="10"/>
                    <a:pt x="0" y="8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1024" y="1360"/>
              <a:ext cx="514" cy="44"/>
            </a:xfrm>
            <a:custGeom>
              <a:avLst/>
              <a:gdLst>
                <a:gd name="T0" fmla="*/ 0 w 256"/>
                <a:gd name="T1" fmla="*/ 7 h 22"/>
                <a:gd name="T2" fmla="*/ 0 w 256"/>
                <a:gd name="T3" fmla="*/ 17 h 22"/>
                <a:gd name="T4" fmla="*/ 106 w 256"/>
                <a:gd name="T5" fmla="*/ 22 h 22"/>
                <a:gd name="T6" fmla="*/ 256 w 256"/>
                <a:gd name="T7" fmla="*/ 10 h 22"/>
                <a:gd name="T8" fmla="*/ 255 w 256"/>
                <a:gd name="T9" fmla="*/ 0 h 22"/>
                <a:gd name="T10" fmla="*/ 0 w 256"/>
                <a:gd name="T11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22">
                  <a:moveTo>
                    <a:pt x="0" y="7"/>
                  </a:moveTo>
                  <a:cubicBezTo>
                    <a:pt x="0" y="11"/>
                    <a:pt x="0" y="14"/>
                    <a:pt x="0" y="17"/>
                  </a:cubicBezTo>
                  <a:cubicBezTo>
                    <a:pt x="14" y="19"/>
                    <a:pt x="54" y="22"/>
                    <a:pt x="106" y="22"/>
                  </a:cubicBezTo>
                  <a:cubicBezTo>
                    <a:pt x="151" y="22"/>
                    <a:pt x="205" y="19"/>
                    <a:pt x="256" y="10"/>
                  </a:cubicBezTo>
                  <a:cubicBezTo>
                    <a:pt x="256" y="7"/>
                    <a:pt x="255" y="4"/>
                    <a:pt x="255" y="0"/>
                  </a:cubicBezTo>
                  <a:cubicBezTo>
                    <a:pt x="145" y="20"/>
                    <a:pt x="25" y="10"/>
                    <a:pt x="0" y="7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1026" y="1322"/>
              <a:ext cx="506" cy="40"/>
            </a:xfrm>
            <a:custGeom>
              <a:avLst/>
              <a:gdLst>
                <a:gd name="T0" fmla="*/ 252 w 252"/>
                <a:gd name="T1" fmla="*/ 9 h 20"/>
                <a:gd name="T2" fmla="*/ 251 w 252"/>
                <a:gd name="T3" fmla="*/ 0 h 20"/>
                <a:gd name="T4" fmla="*/ 0 w 252"/>
                <a:gd name="T5" fmla="*/ 6 h 20"/>
                <a:gd name="T6" fmla="*/ 0 w 252"/>
                <a:gd name="T7" fmla="*/ 16 h 20"/>
                <a:gd name="T8" fmla="*/ 105 w 252"/>
                <a:gd name="T9" fmla="*/ 20 h 20"/>
                <a:gd name="T10" fmla="*/ 252 w 252"/>
                <a:gd name="T11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20">
                  <a:moveTo>
                    <a:pt x="252" y="9"/>
                  </a:moveTo>
                  <a:cubicBezTo>
                    <a:pt x="252" y="6"/>
                    <a:pt x="251" y="3"/>
                    <a:pt x="251" y="0"/>
                  </a:cubicBezTo>
                  <a:cubicBezTo>
                    <a:pt x="143" y="18"/>
                    <a:pt x="28" y="8"/>
                    <a:pt x="0" y="6"/>
                  </a:cubicBezTo>
                  <a:cubicBezTo>
                    <a:pt x="0" y="9"/>
                    <a:pt x="0" y="12"/>
                    <a:pt x="0" y="16"/>
                  </a:cubicBezTo>
                  <a:cubicBezTo>
                    <a:pt x="15" y="17"/>
                    <a:pt x="55" y="20"/>
                    <a:pt x="105" y="20"/>
                  </a:cubicBezTo>
                  <a:cubicBezTo>
                    <a:pt x="149" y="20"/>
                    <a:pt x="202" y="18"/>
                    <a:pt x="252" y="9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1028" y="1283"/>
              <a:ext cx="498" cy="39"/>
            </a:xfrm>
            <a:custGeom>
              <a:avLst/>
              <a:gdLst>
                <a:gd name="T0" fmla="*/ 248 w 248"/>
                <a:gd name="T1" fmla="*/ 9 h 20"/>
                <a:gd name="T2" fmla="*/ 245 w 248"/>
                <a:gd name="T3" fmla="*/ 0 h 20"/>
                <a:gd name="T4" fmla="*/ 1 w 248"/>
                <a:gd name="T5" fmla="*/ 5 h 20"/>
                <a:gd name="T6" fmla="*/ 0 w 248"/>
                <a:gd name="T7" fmla="*/ 15 h 20"/>
                <a:gd name="T8" fmla="*/ 104 w 248"/>
                <a:gd name="T9" fmla="*/ 20 h 20"/>
                <a:gd name="T10" fmla="*/ 248 w 248"/>
                <a:gd name="T11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0">
                  <a:moveTo>
                    <a:pt x="248" y="9"/>
                  </a:moveTo>
                  <a:cubicBezTo>
                    <a:pt x="247" y="6"/>
                    <a:pt x="246" y="3"/>
                    <a:pt x="245" y="0"/>
                  </a:cubicBezTo>
                  <a:cubicBezTo>
                    <a:pt x="141" y="17"/>
                    <a:pt x="31" y="8"/>
                    <a:pt x="1" y="5"/>
                  </a:cubicBezTo>
                  <a:cubicBezTo>
                    <a:pt x="1" y="8"/>
                    <a:pt x="0" y="12"/>
                    <a:pt x="0" y="15"/>
                  </a:cubicBezTo>
                  <a:cubicBezTo>
                    <a:pt x="16" y="17"/>
                    <a:pt x="55" y="20"/>
                    <a:pt x="104" y="20"/>
                  </a:cubicBezTo>
                  <a:cubicBezTo>
                    <a:pt x="147" y="20"/>
                    <a:pt x="198" y="17"/>
                    <a:pt x="248" y="9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1439" y="1259"/>
              <a:ext cx="54" cy="233"/>
            </a:xfrm>
            <a:custGeom>
              <a:avLst/>
              <a:gdLst>
                <a:gd name="T0" fmla="*/ 54 w 54"/>
                <a:gd name="T1" fmla="*/ 231 h 233"/>
                <a:gd name="T2" fmla="*/ 8 w 54"/>
                <a:gd name="T3" fmla="*/ 233 h 233"/>
                <a:gd name="T4" fmla="*/ 0 w 54"/>
                <a:gd name="T5" fmla="*/ 0 h 233"/>
                <a:gd name="T6" fmla="*/ 44 w 54"/>
                <a:gd name="T7" fmla="*/ 0 h 233"/>
                <a:gd name="T8" fmla="*/ 54 w 54"/>
                <a:gd name="T9" fmla="*/ 23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33">
                  <a:moveTo>
                    <a:pt x="54" y="231"/>
                  </a:moveTo>
                  <a:lnTo>
                    <a:pt x="8" y="233"/>
                  </a:lnTo>
                  <a:lnTo>
                    <a:pt x="0" y="0"/>
                  </a:lnTo>
                  <a:lnTo>
                    <a:pt x="44" y="0"/>
                  </a:lnTo>
                  <a:lnTo>
                    <a:pt x="54" y="231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096" y="1259"/>
              <a:ext cx="44" cy="231"/>
            </a:xfrm>
            <a:prstGeom prst="rect">
              <a:avLst/>
            </a:pr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1552" y="1283"/>
              <a:ext cx="180" cy="183"/>
            </a:xfrm>
            <a:custGeom>
              <a:avLst/>
              <a:gdLst>
                <a:gd name="T0" fmla="*/ 22 w 90"/>
                <a:gd name="T1" fmla="*/ 0 h 92"/>
                <a:gd name="T2" fmla="*/ 70 w 90"/>
                <a:gd name="T3" fmla="*/ 23 h 92"/>
                <a:gd name="T4" fmla="*/ 45 w 90"/>
                <a:gd name="T5" fmla="*/ 84 h 92"/>
                <a:gd name="T6" fmla="*/ 0 w 90"/>
                <a:gd name="T7" fmla="*/ 65 h 92"/>
                <a:gd name="T8" fmla="*/ 22 w 90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2">
                  <a:moveTo>
                    <a:pt x="22" y="0"/>
                  </a:moveTo>
                  <a:cubicBezTo>
                    <a:pt x="22" y="0"/>
                    <a:pt x="63" y="20"/>
                    <a:pt x="70" y="23"/>
                  </a:cubicBezTo>
                  <a:cubicBezTo>
                    <a:pt x="90" y="32"/>
                    <a:pt x="68" y="92"/>
                    <a:pt x="45" y="84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1642" y="1330"/>
              <a:ext cx="70" cy="124"/>
            </a:xfrm>
            <a:custGeom>
              <a:avLst/>
              <a:gdLst>
                <a:gd name="T0" fmla="*/ 11 w 35"/>
                <a:gd name="T1" fmla="*/ 46 h 62"/>
                <a:gd name="T2" fmla="*/ 10 w 35"/>
                <a:gd name="T3" fmla="*/ 39 h 62"/>
                <a:gd name="T4" fmla="*/ 19 w 35"/>
                <a:gd name="T5" fmla="*/ 33 h 62"/>
                <a:gd name="T6" fmla="*/ 17 w 35"/>
                <a:gd name="T7" fmla="*/ 23 h 62"/>
                <a:gd name="T8" fmla="*/ 25 w 35"/>
                <a:gd name="T9" fmla="*/ 17 h 62"/>
                <a:gd name="T10" fmla="*/ 21 w 35"/>
                <a:gd name="T11" fmla="*/ 8 h 62"/>
                <a:gd name="T12" fmla="*/ 27 w 35"/>
                <a:gd name="T13" fmla="*/ 0 h 62"/>
                <a:gd name="T14" fmla="*/ 28 w 35"/>
                <a:gd name="T15" fmla="*/ 37 h 62"/>
                <a:gd name="T16" fmla="*/ 28 w 35"/>
                <a:gd name="T17" fmla="*/ 37 h 62"/>
                <a:gd name="T18" fmla="*/ 28 w 35"/>
                <a:gd name="T19" fmla="*/ 37 h 62"/>
                <a:gd name="T20" fmla="*/ 3 w 35"/>
                <a:gd name="T21" fmla="*/ 61 h 62"/>
                <a:gd name="T22" fmla="*/ 1 w 35"/>
                <a:gd name="T23" fmla="*/ 52 h 62"/>
                <a:gd name="T24" fmla="*/ 11 w 35"/>
                <a:gd name="T25" fmla="*/ 4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2">
                  <a:moveTo>
                    <a:pt x="11" y="46"/>
                  </a:moveTo>
                  <a:cubicBezTo>
                    <a:pt x="10" y="44"/>
                    <a:pt x="9" y="41"/>
                    <a:pt x="10" y="39"/>
                  </a:cubicBezTo>
                  <a:cubicBezTo>
                    <a:pt x="12" y="35"/>
                    <a:pt x="15" y="33"/>
                    <a:pt x="19" y="33"/>
                  </a:cubicBezTo>
                  <a:cubicBezTo>
                    <a:pt x="17" y="30"/>
                    <a:pt x="16" y="26"/>
                    <a:pt x="17" y="23"/>
                  </a:cubicBezTo>
                  <a:cubicBezTo>
                    <a:pt x="18" y="19"/>
                    <a:pt x="21" y="18"/>
                    <a:pt x="25" y="17"/>
                  </a:cubicBezTo>
                  <a:cubicBezTo>
                    <a:pt x="22" y="15"/>
                    <a:pt x="20" y="12"/>
                    <a:pt x="21" y="8"/>
                  </a:cubicBezTo>
                  <a:cubicBezTo>
                    <a:pt x="21" y="4"/>
                    <a:pt x="24" y="2"/>
                    <a:pt x="27" y="0"/>
                  </a:cubicBezTo>
                  <a:cubicBezTo>
                    <a:pt x="35" y="7"/>
                    <a:pt x="34" y="23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3" y="51"/>
                    <a:pt x="13" y="62"/>
                    <a:pt x="3" y="61"/>
                  </a:cubicBezTo>
                  <a:cubicBezTo>
                    <a:pt x="1" y="58"/>
                    <a:pt x="0" y="55"/>
                    <a:pt x="1" y="52"/>
                  </a:cubicBezTo>
                  <a:cubicBezTo>
                    <a:pt x="2" y="48"/>
                    <a:pt x="7" y="45"/>
                    <a:pt x="11" y="46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1523" y="1251"/>
              <a:ext cx="85" cy="171"/>
            </a:xfrm>
            <a:custGeom>
              <a:avLst/>
              <a:gdLst>
                <a:gd name="T0" fmla="*/ 0 w 42"/>
                <a:gd name="T1" fmla="*/ 0 h 86"/>
                <a:gd name="T2" fmla="*/ 38 w 42"/>
                <a:gd name="T3" fmla="*/ 17 h 86"/>
                <a:gd name="T4" fmla="*/ 16 w 42"/>
                <a:gd name="T5" fmla="*/ 86 h 86"/>
                <a:gd name="T6" fmla="*/ 0 w 42"/>
                <a:gd name="T7" fmla="*/ 84 h 86"/>
                <a:gd name="T8" fmla="*/ 0 w 42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33" y="14"/>
                    <a:pt x="38" y="17"/>
                  </a:cubicBezTo>
                  <a:cubicBezTo>
                    <a:pt x="42" y="19"/>
                    <a:pt x="22" y="79"/>
                    <a:pt x="16" y="86"/>
                  </a:cubicBezTo>
                  <a:cubicBezTo>
                    <a:pt x="0" y="84"/>
                    <a:pt x="0" y="84"/>
                    <a:pt x="0" y="8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819" y="1283"/>
              <a:ext cx="180" cy="183"/>
            </a:xfrm>
            <a:custGeom>
              <a:avLst/>
              <a:gdLst>
                <a:gd name="T0" fmla="*/ 67 w 90"/>
                <a:gd name="T1" fmla="*/ 0 h 92"/>
                <a:gd name="T2" fmla="*/ 20 w 90"/>
                <a:gd name="T3" fmla="*/ 23 h 92"/>
                <a:gd name="T4" fmla="*/ 44 w 90"/>
                <a:gd name="T5" fmla="*/ 84 h 92"/>
                <a:gd name="T6" fmla="*/ 90 w 90"/>
                <a:gd name="T7" fmla="*/ 65 h 92"/>
                <a:gd name="T8" fmla="*/ 67 w 90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2">
                  <a:moveTo>
                    <a:pt x="67" y="0"/>
                  </a:moveTo>
                  <a:cubicBezTo>
                    <a:pt x="67" y="0"/>
                    <a:pt x="26" y="20"/>
                    <a:pt x="20" y="23"/>
                  </a:cubicBezTo>
                  <a:cubicBezTo>
                    <a:pt x="0" y="32"/>
                    <a:pt x="21" y="92"/>
                    <a:pt x="44" y="84"/>
                  </a:cubicBezTo>
                  <a:cubicBezTo>
                    <a:pt x="90" y="65"/>
                    <a:pt x="90" y="65"/>
                    <a:pt x="90" y="65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839" y="1332"/>
              <a:ext cx="70" cy="124"/>
            </a:xfrm>
            <a:custGeom>
              <a:avLst/>
              <a:gdLst>
                <a:gd name="T0" fmla="*/ 23 w 35"/>
                <a:gd name="T1" fmla="*/ 46 h 62"/>
                <a:gd name="T2" fmla="*/ 24 w 35"/>
                <a:gd name="T3" fmla="*/ 38 h 62"/>
                <a:gd name="T4" fmla="*/ 15 w 35"/>
                <a:gd name="T5" fmla="*/ 32 h 62"/>
                <a:gd name="T6" fmla="*/ 17 w 35"/>
                <a:gd name="T7" fmla="*/ 22 h 62"/>
                <a:gd name="T8" fmla="*/ 10 w 35"/>
                <a:gd name="T9" fmla="*/ 17 h 62"/>
                <a:gd name="T10" fmla="*/ 14 w 35"/>
                <a:gd name="T11" fmla="*/ 7 h 62"/>
                <a:gd name="T12" fmla="*/ 8 w 35"/>
                <a:gd name="T13" fmla="*/ 0 h 62"/>
                <a:gd name="T14" fmla="*/ 6 w 35"/>
                <a:gd name="T15" fmla="*/ 37 h 62"/>
                <a:gd name="T16" fmla="*/ 7 w 35"/>
                <a:gd name="T17" fmla="*/ 37 h 62"/>
                <a:gd name="T18" fmla="*/ 7 w 35"/>
                <a:gd name="T19" fmla="*/ 37 h 62"/>
                <a:gd name="T20" fmla="*/ 32 w 35"/>
                <a:gd name="T21" fmla="*/ 60 h 62"/>
                <a:gd name="T22" fmla="*/ 34 w 35"/>
                <a:gd name="T23" fmla="*/ 51 h 62"/>
                <a:gd name="T24" fmla="*/ 23 w 35"/>
                <a:gd name="T25" fmla="*/ 4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2">
                  <a:moveTo>
                    <a:pt x="23" y="46"/>
                  </a:moveTo>
                  <a:cubicBezTo>
                    <a:pt x="25" y="43"/>
                    <a:pt x="25" y="40"/>
                    <a:pt x="24" y="38"/>
                  </a:cubicBezTo>
                  <a:cubicBezTo>
                    <a:pt x="23" y="34"/>
                    <a:pt x="19" y="32"/>
                    <a:pt x="15" y="32"/>
                  </a:cubicBezTo>
                  <a:cubicBezTo>
                    <a:pt x="18" y="29"/>
                    <a:pt x="19" y="25"/>
                    <a:pt x="17" y="22"/>
                  </a:cubicBezTo>
                  <a:cubicBezTo>
                    <a:pt x="16" y="19"/>
                    <a:pt x="13" y="17"/>
                    <a:pt x="10" y="17"/>
                  </a:cubicBezTo>
                  <a:cubicBezTo>
                    <a:pt x="13" y="14"/>
                    <a:pt x="14" y="11"/>
                    <a:pt x="14" y="7"/>
                  </a:cubicBezTo>
                  <a:cubicBezTo>
                    <a:pt x="14" y="4"/>
                    <a:pt x="11" y="1"/>
                    <a:pt x="8" y="0"/>
                  </a:cubicBezTo>
                  <a:cubicBezTo>
                    <a:pt x="0" y="6"/>
                    <a:pt x="1" y="22"/>
                    <a:pt x="6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2" y="50"/>
                    <a:pt x="22" y="62"/>
                    <a:pt x="32" y="60"/>
                  </a:cubicBezTo>
                  <a:cubicBezTo>
                    <a:pt x="34" y="57"/>
                    <a:pt x="35" y="54"/>
                    <a:pt x="34" y="51"/>
                  </a:cubicBezTo>
                  <a:cubicBezTo>
                    <a:pt x="32" y="47"/>
                    <a:pt x="28" y="45"/>
                    <a:pt x="23" y="46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941" y="1251"/>
              <a:ext cx="87" cy="171"/>
            </a:xfrm>
            <a:custGeom>
              <a:avLst/>
              <a:gdLst>
                <a:gd name="T0" fmla="*/ 43 w 43"/>
                <a:gd name="T1" fmla="*/ 0 h 86"/>
                <a:gd name="T2" fmla="*/ 5 w 43"/>
                <a:gd name="T3" fmla="*/ 17 h 86"/>
                <a:gd name="T4" fmla="*/ 27 w 43"/>
                <a:gd name="T5" fmla="*/ 86 h 86"/>
                <a:gd name="T6" fmla="*/ 43 w 43"/>
                <a:gd name="T7" fmla="*/ 84 h 86"/>
                <a:gd name="T8" fmla="*/ 43 w 43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6">
                  <a:moveTo>
                    <a:pt x="43" y="0"/>
                  </a:moveTo>
                  <a:cubicBezTo>
                    <a:pt x="43" y="0"/>
                    <a:pt x="10" y="14"/>
                    <a:pt x="5" y="17"/>
                  </a:cubicBezTo>
                  <a:cubicBezTo>
                    <a:pt x="0" y="19"/>
                    <a:pt x="20" y="79"/>
                    <a:pt x="27" y="86"/>
                  </a:cubicBezTo>
                  <a:cubicBezTo>
                    <a:pt x="43" y="84"/>
                    <a:pt x="43" y="84"/>
                    <a:pt x="43" y="84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1481" y="714"/>
              <a:ext cx="324" cy="559"/>
            </a:xfrm>
            <a:custGeom>
              <a:avLst/>
              <a:gdLst>
                <a:gd name="T0" fmla="*/ 0 w 161"/>
                <a:gd name="T1" fmla="*/ 82 h 280"/>
                <a:gd name="T2" fmla="*/ 152 w 161"/>
                <a:gd name="T3" fmla="*/ 153 h 280"/>
                <a:gd name="T4" fmla="*/ 23 w 161"/>
                <a:gd name="T5" fmla="*/ 256 h 280"/>
                <a:gd name="T6" fmla="*/ 0 w 161"/>
                <a:gd name="T7" fmla="*/ 8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80">
                  <a:moveTo>
                    <a:pt x="0" y="82"/>
                  </a:moveTo>
                  <a:cubicBezTo>
                    <a:pt x="31" y="62"/>
                    <a:pt x="141" y="0"/>
                    <a:pt x="152" y="153"/>
                  </a:cubicBezTo>
                  <a:cubicBezTo>
                    <a:pt x="161" y="280"/>
                    <a:pt x="72" y="271"/>
                    <a:pt x="23" y="256"/>
                  </a:cubicBezTo>
                  <a:lnTo>
                    <a:pt x="0" y="82"/>
                  </a:lnTo>
                  <a:close/>
                </a:path>
              </a:pathLst>
            </a:custGeom>
            <a:solidFill>
              <a:srgbClr val="F3A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1501" y="792"/>
              <a:ext cx="249" cy="431"/>
            </a:xfrm>
            <a:custGeom>
              <a:avLst/>
              <a:gdLst>
                <a:gd name="T0" fmla="*/ 0 w 124"/>
                <a:gd name="T1" fmla="*/ 63 h 216"/>
                <a:gd name="T2" fmla="*/ 117 w 124"/>
                <a:gd name="T3" fmla="*/ 118 h 216"/>
                <a:gd name="T4" fmla="*/ 18 w 124"/>
                <a:gd name="T5" fmla="*/ 198 h 216"/>
                <a:gd name="T6" fmla="*/ 0 w 124"/>
                <a:gd name="T7" fmla="*/ 6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216">
                  <a:moveTo>
                    <a:pt x="0" y="63"/>
                  </a:moveTo>
                  <a:cubicBezTo>
                    <a:pt x="24" y="48"/>
                    <a:pt x="108" y="0"/>
                    <a:pt x="117" y="118"/>
                  </a:cubicBezTo>
                  <a:cubicBezTo>
                    <a:pt x="124" y="216"/>
                    <a:pt x="56" y="210"/>
                    <a:pt x="18" y="198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708" y="680"/>
              <a:ext cx="342" cy="555"/>
            </a:xfrm>
            <a:custGeom>
              <a:avLst/>
              <a:gdLst>
                <a:gd name="T0" fmla="*/ 170 w 170"/>
                <a:gd name="T1" fmla="*/ 90 h 278"/>
                <a:gd name="T2" fmla="*/ 15 w 170"/>
                <a:gd name="T3" fmla="*/ 153 h 278"/>
                <a:gd name="T4" fmla="*/ 138 w 170"/>
                <a:gd name="T5" fmla="*/ 262 h 278"/>
                <a:gd name="T6" fmla="*/ 170 w 170"/>
                <a:gd name="T7" fmla="*/ 9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" h="278">
                  <a:moveTo>
                    <a:pt x="170" y="90"/>
                  </a:moveTo>
                  <a:cubicBezTo>
                    <a:pt x="140" y="68"/>
                    <a:pt x="34" y="0"/>
                    <a:pt x="15" y="153"/>
                  </a:cubicBezTo>
                  <a:cubicBezTo>
                    <a:pt x="0" y="278"/>
                    <a:pt x="88" y="275"/>
                    <a:pt x="138" y="262"/>
                  </a:cubicBezTo>
                  <a:lnTo>
                    <a:pt x="170" y="90"/>
                  </a:lnTo>
                  <a:close/>
                </a:path>
              </a:pathLst>
            </a:custGeom>
            <a:solidFill>
              <a:srgbClr val="F3A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765" y="760"/>
              <a:ext cx="263" cy="431"/>
            </a:xfrm>
            <a:custGeom>
              <a:avLst/>
              <a:gdLst>
                <a:gd name="T0" fmla="*/ 131 w 131"/>
                <a:gd name="T1" fmla="*/ 69 h 216"/>
                <a:gd name="T2" fmla="*/ 12 w 131"/>
                <a:gd name="T3" fmla="*/ 118 h 216"/>
                <a:gd name="T4" fmla="*/ 107 w 131"/>
                <a:gd name="T5" fmla="*/ 203 h 216"/>
                <a:gd name="T6" fmla="*/ 131 w 131"/>
                <a:gd name="T7" fmla="*/ 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216">
                  <a:moveTo>
                    <a:pt x="131" y="69"/>
                  </a:moveTo>
                  <a:cubicBezTo>
                    <a:pt x="108" y="52"/>
                    <a:pt x="27" y="0"/>
                    <a:pt x="12" y="118"/>
                  </a:cubicBezTo>
                  <a:cubicBezTo>
                    <a:pt x="0" y="216"/>
                    <a:pt x="68" y="213"/>
                    <a:pt x="107" y="203"/>
                  </a:cubicBezTo>
                  <a:lnTo>
                    <a:pt x="131" y="6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95" y="814"/>
              <a:ext cx="715" cy="556"/>
            </a:xfrm>
            <a:custGeom>
              <a:avLst/>
              <a:gdLst>
                <a:gd name="T0" fmla="*/ 173 w 356"/>
                <a:gd name="T1" fmla="*/ 5 h 279"/>
                <a:gd name="T2" fmla="*/ 345 w 356"/>
                <a:gd name="T3" fmla="*/ 141 h 279"/>
                <a:gd name="T4" fmla="*/ 174 w 356"/>
                <a:gd name="T5" fmla="*/ 236 h 279"/>
                <a:gd name="T6" fmla="*/ 18 w 356"/>
                <a:gd name="T7" fmla="*/ 127 h 279"/>
                <a:gd name="T8" fmla="*/ 173 w 356"/>
                <a:gd name="T9" fmla="*/ 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279">
                  <a:moveTo>
                    <a:pt x="173" y="5"/>
                  </a:moveTo>
                  <a:cubicBezTo>
                    <a:pt x="245" y="10"/>
                    <a:pt x="356" y="0"/>
                    <a:pt x="345" y="141"/>
                  </a:cubicBezTo>
                  <a:cubicBezTo>
                    <a:pt x="334" y="279"/>
                    <a:pt x="251" y="242"/>
                    <a:pt x="174" y="236"/>
                  </a:cubicBezTo>
                  <a:cubicBezTo>
                    <a:pt x="97" y="229"/>
                    <a:pt x="0" y="251"/>
                    <a:pt x="18" y="127"/>
                  </a:cubicBezTo>
                  <a:cubicBezTo>
                    <a:pt x="32" y="22"/>
                    <a:pt x="76" y="3"/>
                    <a:pt x="173" y="5"/>
                  </a:cubicBez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1431" y="1057"/>
              <a:ext cx="97" cy="96"/>
            </a:xfrm>
            <a:prstGeom prst="ellipse">
              <a:avLst/>
            </a:prstGeom>
            <a:solidFill>
              <a:srgbClr val="F19E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1327" y="1133"/>
              <a:ext cx="102" cy="78"/>
            </a:xfrm>
            <a:custGeom>
              <a:avLst/>
              <a:gdLst>
                <a:gd name="T0" fmla="*/ 5 w 51"/>
                <a:gd name="T1" fmla="*/ 18 h 39"/>
                <a:gd name="T2" fmla="*/ 51 w 51"/>
                <a:gd name="T3" fmla="*/ 0 h 39"/>
                <a:gd name="T4" fmla="*/ 0 w 51"/>
                <a:gd name="T5" fmla="*/ 34 h 39"/>
                <a:gd name="T6" fmla="*/ 5 w 51"/>
                <a:gd name="T7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9">
                  <a:moveTo>
                    <a:pt x="5" y="18"/>
                  </a:moveTo>
                  <a:cubicBezTo>
                    <a:pt x="8" y="17"/>
                    <a:pt x="33" y="25"/>
                    <a:pt x="51" y="0"/>
                  </a:cubicBezTo>
                  <a:cubicBezTo>
                    <a:pt x="50" y="8"/>
                    <a:pt x="38" y="39"/>
                    <a:pt x="0" y="34"/>
                  </a:cubicBezTo>
                  <a:lnTo>
                    <a:pt x="5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1086" y="995"/>
              <a:ext cx="32" cy="48"/>
            </a:xfrm>
            <a:custGeom>
              <a:avLst/>
              <a:gdLst>
                <a:gd name="T0" fmla="*/ 15 w 16"/>
                <a:gd name="T1" fmla="*/ 13 h 24"/>
                <a:gd name="T2" fmla="*/ 7 w 16"/>
                <a:gd name="T3" fmla="*/ 24 h 24"/>
                <a:gd name="T4" fmla="*/ 0 w 16"/>
                <a:gd name="T5" fmla="*/ 12 h 24"/>
                <a:gd name="T6" fmla="*/ 9 w 16"/>
                <a:gd name="T7" fmla="*/ 1 h 24"/>
                <a:gd name="T8" fmla="*/ 15 w 16"/>
                <a:gd name="T9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4">
                  <a:moveTo>
                    <a:pt x="15" y="13"/>
                  </a:moveTo>
                  <a:cubicBezTo>
                    <a:pt x="15" y="19"/>
                    <a:pt x="11" y="24"/>
                    <a:pt x="7" y="24"/>
                  </a:cubicBezTo>
                  <a:cubicBezTo>
                    <a:pt x="3" y="23"/>
                    <a:pt x="0" y="18"/>
                    <a:pt x="0" y="12"/>
                  </a:cubicBezTo>
                  <a:cubicBezTo>
                    <a:pt x="1" y="5"/>
                    <a:pt x="4" y="0"/>
                    <a:pt x="9" y="1"/>
                  </a:cubicBezTo>
                  <a:cubicBezTo>
                    <a:pt x="13" y="1"/>
                    <a:pt x="16" y="6"/>
                    <a:pt x="15" y="1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Freeform 28"/>
            <p:cNvSpPr/>
            <p:nvPr/>
          </p:nvSpPr>
          <p:spPr bwMode="auto">
            <a:xfrm>
              <a:off x="1092" y="1007"/>
              <a:ext cx="8" cy="8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1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Freeform 29"/>
            <p:cNvSpPr/>
            <p:nvPr/>
          </p:nvSpPr>
          <p:spPr bwMode="auto">
            <a:xfrm>
              <a:off x="1415" y="1019"/>
              <a:ext cx="32" cy="46"/>
            </a:xfrm>
            <a:custGeom>
              <a:avLst/>
              <a:gdLst>
                <a:gd name="T0" fmla="*/ 15 w 16"/>
                <a:gd name="T1" fmla="*/ 12 h 23"/>
                <a:gd name="T2" fmla="*/ 7 w 16"/>
                <a:gd name="T3" fmla="*/ 23 h 23"/>
                <a:gd name="T4" fmla="*/ 0 w 16"/>
                <a:gd name="T5" fmla="*/ 11 h 23"/>
                <a:gd name="T6" fmla="*/ 9 w 16"/>
                <a:gd name="T7" fmla="*/ 0 h 23"/>
                <a:gd name="T8" fmla="*/ 15 w 16"/>
                <a:gd name="T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5" y="12"/>
                  </a:moveTo>
                  <a:cubicBezTo>
                    <a:pt x="15" y="18"/>
                    <a:pt x="11" y="23"/>
                    <a:pt x="7" y="23"/>
                  </a:cubicBezTo>
                  <a:cubicBezTo>
                    <a:pt x="3" y="23"/>
                    <a:pt x="0" y="17"/>
                    <a:pt x="0" y="11"/>
                  </a:cubicBezTo>
                  <a:cubicBezTo>
                    <a:pt x="1" y="5"/>
                    <a:pt x="5" y="0"/>
                    <a:pt x="9" y="0"/>
                  </a:cubicBezTo>
                  <a:cubicBezTo>
                    <a:pt x="13" y="0"/>
                    <a:pt x="16" y="6"/>
                    <a:pt x="15" y="1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1421" y="1029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1415" y="1127"/>
              <a:ext cx="24" cy="20"/>
            </a:xfrm>
            <a:custGeom>
              <a:avLst/>
              <a:gdLst>
                <a:gd name="T0" fmla="*/ 0 w 12"/>
                <a:gd name="T1" fmla="*/ 0 h 10"/>
                <a:gd name="T2" fmla="*/ 0 w 12"/>
                <a:gd name="T3" fmla="*/ 0 h 10"/>
                <a:gd name="T4" fmla="*/ 12 w 12"/>
                <a:gd name="T5" fmla="*/ 10 h 10"/>
                <a:gd name="T6" fmla="*/ 0 w 12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2" y="10"/>
                    <a:pt x="12" y="10"/>
                  </a:cubicBezTo>
                  <a:cubicBezTo>
                    <a:pt x="1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03628"/>
            </a:solidFill>
            <a:ln w="3175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1001" y="1033"/>
              <a:ext cx="99" cy="96"/>
            </a:xfrm>
            <a:prstGeom prst="ellipse">
              <a:avLst/>
            </a:prstGeom>
            <a:solidFill>
              <a:srgbClr val="F19E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1178" y="698"/>
              <a:ext cx="305" cy="182"/>
            </a:xfrm>
            <a:custGeom>
              <a:avLst/>
              <a:gdLst>
                <a:gd name="T0" fmla="*/ 105 w 152"/>
                <a:gd name="T1" fmla="*/ 40 h 91"/>
                <a:gd name="T2" fmla="*/ 112 w 152"/>
                <a:gd name="T3" fmla="*/ 29 h 91"/>
                <a:gd name="T4" fmla="*/ 98 w 152"/>
                <a:gd name="T5" fmla="*/ 38 h 91"/>
                <a:gd name="T6" fmla="*/ 71 w 152"/>
                <a:gd name="T7" fmla="*/ 25 h 91"/>
                <a:gd name="T8" fmla="*/ 9 w 152"/>
                <a:gd name="T9" fmla="*/ 61 h 91"/>
                <a:gd name="T10" fmla="*/ 142 w 152"/>
                <a:gd name="T11" fmla="*/ 77 h 91"/>
                <a:gd name="T12" fmla="*/ 105 w 152"/>
                <a:gd name="T13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1">
                  <a:moveTo>
                    <a:pt x="105" y="40"/>
                  </a:moveTo>
                  <a:cubicBezTo>
                    <a:pt x="108" y="35"/>
                    <a:pt x="114" y="34"/>
                    <a:pt x="112" y="29"/>
                  </a:cubicBezTo>
                  <a:cubicBezTo>
                    <a:pt x="110" y="24"/>
                    <a:pt x="103" y="31"/>
                    <a:pt x="98" y="38"/>
                  </a:cubicBezTo>
                  <a:cubicBezTo>
                    <a:pt x="89" y="35"/>
                    <a:pt x="80" y="31"/>
                    <a:pt x="71" y="25"/>
                  </a:cubicBezTo>
                  <a:cubicBezTo>
                    <a:pt x="29" y="0"/>
                    <a:pt x="23" y="31"/>
                    <a:pt x="9" y="61"/>
                  </a:cubicBezTo>
                  <a:cubicBezTo>
                    <a:pt x="0" y="91"/>
                    <a:pt x="110" y="67"/>
                    <a:pt x="142" y="77"/>
                  </a:cubicBezTo>
                  <a:cubicBezTo>
                    <a:pt x="152" y="51"/>
                    <a:pt x="133" y="49"/>
                    <a:pt x="105" y="40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969" y="967"/>
              <a:ext cx="404" cy="419"/>
            </a:xfrm>
            <a:custGeom>
              <a:avLst/>
              <a:gdLst>
                <a:gd name="T0" fmla="*/ 106 w 201"/>
                <a:gd name="T1" fmla="*/ 71 h 210"/>
                <a:gd name="T2" fmla="*/ 198 w 201"/>
                <a:gd name="T3" fmla="*/ 68 h 210"/>
                <a:gd name="T4" fmla="*/ 45 w 201"/>
                <a:gd name="T5" fmla="*/ 208 h 210"/>
                <a:gd name="T6" fmla="*/ 14 w 201"/>
                <a:gd name="T7" fmla="*/ 189 h 210"/>
                <a:gd name="T8" fmla="*/ 12 w 201"/>
                <a:gd name="T9" fmla="*/ 171 h 210"/>
                <a:gd name="T10" fmla="*/ 36 w 201"/>
                <a:gd name="T11" fmla="*/ 171 h 210"/>
                <a:gd name="T12" fmla="*/ 106 w 201"/>
                <a:gd name="T13" fmla="*/ 127 h 210"/>
                <a:gd name="T14" fmla="*/ 106 w 201"/>
                <a:gd name="T15" fmla="*/ 7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210">
                  <a:moveTo>
                    <a:pt x="106" y="71"/>
                  </a:moveTo>
                  <a:cubicBezTo>
                    <a:pt x="95" y="0"/>
                    <a:pt x="201" y="4"/>
                    <a:pt x="198" y="68"/>
                  </a:cubicBezTo>
                  <a:cubicBezTo>
                    <a:pt x="191" y="129"/>
                    <a:pt x="137" y="203"/>
                    <a:pt x="45" y="208"/>
                  </a:cubicBezTo>
                  <a:cubicBezTo>
                    <a:pt x="14" y="210"/>
                    <a:pt x="0" y="197"/>
                    <a:pt x="14" y="189"/>
                  </a:cubicBezTo>
                  <a:cubicBezTo>
                    <a:pt x="27" y="185"/>
                    <a:pt x="11" y="176"/>
                    <a:pt x="12" y="171"/>
                  </a:cubicBezTo>
                  <a:cubicBezTo>
                    <a:pt x="12" y="166"/>
                    <a:pt x="19" y="158"/>
                    <a:pt x="36" y="171"/>
                  </a:cubicBezTo>
                  <a:cubicBezTo>
                    <a:pt x="53" y="183"/>
                    <a:pt x="98" y="162"/>
                    <a:pt x="106" y="127"/>
                  </a:cubicBezTo>
                  <a:cubicBezTo>
                    <a:pt x="113" y="92"/>
                    <a:pt x="106" y="71"/>
                    <a:pt x="106" y="71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35347" y="2157152"/>
            <a:ext cx="502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文明礼仪主要体现在以下方面：</a:t>
            </a:r>
          </a:p>
        </p:txBody>
      </p:sp>
      <p:grpSp>
        <p:nvGrpSpPr>
          <p:cNvPr id="7" name="PA-组合 6"/>
          <p:cNvGrpSpPr/>
          <p:nvPr>
            <p:custDataLst>
              <p:tags r:id="rId1"/>
            </p:custDataLst>
          </p:nvPr>
        </p:nvGrpSpPr>
        <p:grpSpPr>
          <a:xfrm>
            <a:off x="1519149" y="2898755"/>
            <a:ext cx="1064031" cy="461665"/>
            <a:chOff x="1995053" y="2787923"/>
            <a:chExt cx="2560320" cy="495567"/>
          </a:xfrm>
          <a:solidFill>
            <a:srgbClr val="D43A50"/>
          </a:solidFill>
        </p:grpSpPr>
        <p:sp>
          <p:nvSpPr>
            <p:cNvPr id="8" name="PA-矩形 7"/>
            <p:cNvSpPr/>
            <p:nvPr>
              <p:custDataLst>
                <p:tags r:id="rId15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PA-文本框 8"/>
            <p:cNvSpPr txBox="1"/>
            <p:nvPr>
              <p:custDataLst>
                <p:tags r:id="rId16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礼貌</a:t>
              </a:r>
            </a:p>
          </p:txBody>
        </p:sp>
      </p:grpSp>
      <p:sp>
        <p:nvSpPr>
          <p:cNvPr id="11" name="PA-文本框 10"/>
          <p:cNvSpPr txBox="1"/>
          <p:nvPr>
            <p:custDataLst>
              <p:tags r:id="rId2"/>
            </p:custDataLst>
          </p:nvPr>
        </p:nvSpPr>
        <p:spPr>
          <a:xfrm>
            <a:off x="2697182" y="2843121"/>
            <a:ext cx="398971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是言语、动作上的表现。</a:t>
            </a:r>
          </a:p>
        </p:txBody>
      </p:sp>
      <p:grpSp>
        <p:nvGrpSpPr>
          <p:cNvPr id="16" name="PA-组合 15"/>
          <p:cNvGrpSpPr/>
          <p:nvPr>
            <p:custDataLst>
              <p:tags r:id="rId3"/>
            </p:custDataLst>
          </p:nvPr>
        </p:nvGrpSpPr>
        <p:grpSpPr>
          <a:xfrm>
            <a:off x="1519149" y="3526183"/>
            <a:ext cx="1064031" cy="461665"/>
            <a:chOff x="1995053" y="2787923"/>
            <a:chExt cx="2560320" cy="495567"/>
          </a:xfrm>
          <a:solidFill>
            <a:srgbClr val="EA902E"/>
          </a:solidFill>
        </p:grpSpPr>
        <p:sp>
          <p:nvSpPr>
            <p:cNvPr id="17" name="PA-矩形 16"/>
            <p:cNvSpPr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PA-文本框 17"/>
            <p:cNvSpPr txBox="1"/>
            <p:nvPr>
              <p:custDataLst>
                <p:tags r:id="rId14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礼节</a:t>
              </a:r>
            </a:p>
          </p:txBody>
        </p:sp>
      </p:grpSp>
      <p:sp>
        <p:nvSpPr>
          <p:cNvPr id="19" name="PA-文本框 18"/>
          <p:cNvSpPr txBox="1"/>
          <p:nvPr>
            <p:custDataLst>
              <p:tags r:id="rId4"/>
            </p:custDataLst>
          </p:nvPr>
        </p:nvSpPr>
        <p:spPr>
          <a:xfrm>
            <a:off x="2697182" y="3470549"/>
            <a:ext cx="39897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交往小所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惯用的形式和规范。</a:t>
            </a:r>
          </a:p>
        </p:txBody>
      </p:sp>
      <p:grpSp>
        <p:nvGrpSpPr>
          <p:cNvPr id="20" name="PA-组合 19"/>
          <p:cNvGrpSpPr/>
          <p:nvPr>
            <p:custDataLst>
              <p:tags r:id="rId5"/>
            </p:custDataLst>
          </p:nvPr>
        </p:nvGrpSpPr>
        <p:grpSpPr>
          <a:xfrm>
            <a:off x="1519149" y="4158007"/>
            <a:ext cx="1064031" cy="461665"/>
            <a:chOff x="1995053" y="2787923"/>
            <a:chExt cx="2560320" cy="495567"/>
          </a:xfrm>
          <a:solidFill>
            <a:srgbClr val="D43A50"/>
          </a:solidFill>
        </p:grpSpPr>
        <p:sp>
          <p:nvSpPr>
            <p:cNvPr id="21" name="PA-矩形 20"/>
            <p:cNvSpPr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PA-文本框 21"/>
            <p:cNvSpPr txBox="1"/>
            <p:nvPr>
              <p:custDataLst>
                <p:tags r:id="rId12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仪表</a:t>
              </a:r>
            </a:p>
          </p:txBody>
        </p:sp>
      </p:grpSp>
      <p:sp>
        <p:nvSpPr>
          <p:cNvPr id="23" name="PA-文本框 22"/>
          <p:cNvSpPr txBox="1"/>
          <p:nvPr>
            <p:custDataLst>
              <p:tags r:id="rId6"/>
            </p:custDataLst>
          </p:nvPr>
        </p:nvSpPr>
        <p:spPr>
          <a:xfrm>
            <a:off x="2697182" y="4102373"/>
            <a:ext cx="398971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是指人的外表，容貌、服饰、气质。</a:t>
            </a:r>
          </a:p>
        </p:txBody>
      </p:sp>
      <p:grpSp>
        <p:nvGrpSpPr>
          <p:cNvPr id="24" name="PA-组合 23"/>
          <p:cNvGrpSpPr/>
          <p:nvPr>
            <p:custDataLst>
              <p:tags r:id="rId7"/>
            </p:custDataLst>
          </p:nvPr>
        </p:nvGrpSpPr>
        <p:grpSpPr>
          <a:xfrm>
            <a:off x="1519147" y="4987402"/>
            <a:ext cx="1064031" cy="461665"/>
            <a:chOff x="1995053" y="2787923"/>
            <a:chExt cx="2560320" cy="495567"/>
          </a:xfrm>
          <a:solidFill>
            <a:srgbClr val="EA902E"/>
          </a:solidFill>
        </p:grpSpPr>
        <p:sp>
          <p:nvSpPr>
            <p:cNvPr id="25" name="PA-矩形 24"/>
            <p:cNvSpPr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PA-文本框 25"/>
            <p:cNvSpPr txBox="1"/>
            <p:nvPr>
              <p:custDataLst>
                <p:tags r:id="rId10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仪式</a:t>
              </a:r>
            </a:p>
          </p:txBody>
        </p:sp>
      </p:grpSp>
      <p:sp>
        <p:nvSpPr>
          <p:cNvPr id="27" name="PA-文本框 26"/>
          <p:cNvSpPr txBox="1"/>
          <p:nvPr>
            <p:custDataLst>
              <p:tags r:id="rId8"/>
            </p:custDataLst>
          </p:nvPr>
        </p:nvSpPr>
        <p:spPr>
          <a:xfrm>
            <a:off x="2697182" y="4709567"/>
            <a:ext cx="557813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是礼的程序形式，指在一定场合举行的具有专门程序、规范化的活动。如：签字仪式、颁奖仪式等。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33" name="矩形: 圆角 32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pic>
        <p:nvPicPr>
          <p:cNvPr id="10" name="图片 9" descr="E:\原来\新建文件夹 (7)\25335166e70b69034719c6bfad502f52.png25335166e70b69034719c6bfad502f5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5478" y="1962617"/>
            <a:ext cx="1914525" cy="260443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9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866370" y="1548450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787589" y="1548450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一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708809" y="1548450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12" name="PA-文本框 11"/>
          <p:cNvSpPr txBox="1"/>
          <p:nvPr>
            <p:custDataLst>
              <p:tags r:id="rId4"/>
            </p:custDataLst>
          </p:nvPr>
        </p:nvSpPr>
        <p:spPr>
          <a:xfrm>
            <a:off x="1649794" y="2939688"/>
            <a:ext cx="8892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一个人走进酒店要了酒菜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吃完摸摸口袋发现忘带钱了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便对老板说“店家今日忘带钱了，改日送来”店老板连声“不碍事，不碍事”并恭敬地把他送出了门。</a:t>
            </a: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这个过程被一个无赖给看见了，他也进了饭店要了酒菜，吃完后摸了一下口袋对店老板说“店家今日忘带钱了，改日送来”。</a:t>
            </a: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谁知店老板脸色一变，揪住他，非剥他的衣服不可。</a:t>
            </a:r>
          </a:p>
        </p:txBody>
      </p:sp>
      <p:sp>
        <p:nvSpPr>
          <p:cNvPr id="14" name="PA-文本框 13"/>
          <p:cNvSpPr txBox="1"/>
          <p:nvPr>
            <p:custDataLst>
              <p:tags r:id="rId5"/>
            </p:custDataLst>
          </p:nvPr>
        </p:nvSpPr>
        <p:spPr>
          <a:xfrm>
            <a:off x="1797652" y="2421742"/>
            <a:ext cx="502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酒店老板与无赖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-文本框 11"/>
          <p:cNvSpPr txBox="1"/>
          <p:nvPr>
            <p:custDataLst>
              <p:tags r:id="rId1"/>
            </p:custDataLst>
          </p:nvPr>
        </p:nvSpPr>
        <p:spPr>
          <a:xfrm>
            <a:off x="1649794" y="2939688"/>
            <a:ext cx="8892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无赖不服说：“为什么刚才那人可以记帐，我就不行？”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店家说：“人家吃饭，筷子在桌子上找齐，喝酒一盅盅地筛，斯斯文文，吃罢掏出手绢揩嘴，是个有德行的人，岂能赖我几个钱，你呢？筷子在胸前找齐，狼吞虎咽，吃上瘾来，脚踏上条凳，端起酒壶直往嘴里灌，吃罢用袖子揩嘴，分明是个居无定室，食无定餐的无赖之徒，我岂能饶你！”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一席话，说得无赖哑口无言，只得留下外衣，狼狈而去。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sp>
        <p:nvSpPr>
          <p:cNvPr id="19" name="PA-矩形 2"/>
          <p:cNvSpPr/>
          <p:nvPr>
            <p:custDataLst>
              <p:tags r:id="rId2"/>
            </p:custDataLst>
          </p:nvPr>
        </p:nvSpPr>
        <p:spPr>
          <a:xfrm>
            <a:off x="1799972" y="1463039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20" name="PA-矩形 7"/>
          <p:cNvSpPr/>
          <p:nvPr>
            <p:custDataLst>
              <p:tags r:id="rId3"/>
            </p:custDataLst>
          </p:nvPr>
        </p:nvSpPr>
        <p:spPr>
          <a:xfrm>
            <a:off x="2721191" y="1463039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一</a:t>
            </a:r>
          </a:p>
        </p:txBody>
      </p:sp>
      <p:sp>
        <p:nvSpPr>
          <p:cNvPr id="21" name="PA-矩形 9"/>
          <p:cNvSpPr/>
          <p:nvPr>
            <p:custDataLst>
              <p:tags r:id="rId4"/>
            </p:custDataLst>
          </p:nvPr>
        </p:nvSpPr>
        <p:spPr>
          <a:xfrm>
            <a:off x="3642411" y="1463039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22" name="PA-文本框 13"/>
          <p:cNvSpPr txBox="1"/>
          <p:nvPr>
            <p:custDataLst>
              <p:tags r:id="rId5"/>
            </p:custDataLst>
          </p:nvPr>
        </p:nvSpPr>
        <p:spPr>
          <a:xfrm>
            <a:off x="1731254" y="2336331"/>
            <a:ext cx="502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酒店老板与无赖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320" y="1375100"/>
            <a:ext cx="7754245" cy="5285992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449447" y="1375100"/>
            <a:ext cx="2560320" cy="646331"/>
            <a:chOff x="1995053" y="2714415"/>
            <a:chExt cx="2560320" cy="646331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69372" y="2714415"/>
              <a:ext cx="2011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我的启示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75287" y="2134665"/>
            <a:ext cx="599807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启示之一：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动作姿势是一个人思想感情的文化修养的外在体现。一个品德端庄、富有涵养的人，其姿势必然优雅。一个趣味低级、缺乏修养的人，是做不出高雅的姿势来的。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：在人际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我们必须留意自己的形象，讲究动作与姿势。因为我们的动作姿势，是别人了解我们的一面镜子。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启示之三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：在人际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我们可以通过别人的动作、姿势来衡量、了解和理解别人。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pic>
        <p:nvPicPr>
          <p:cNvPr id="7" name="图片 6" descr="E:\原来\新建文件夹 (7)\7d6b7bdc78aa10deca61c0ebc1125580.png7d6b7bdc78aa10deca61c0ebc112558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4100" y="2428240"/>
            <a:ext cx="2865755" cy="299339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1882775" y="3064510"/>
            <a:ext cx="874839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校园不文明行为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02</a:t>
            </a: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1828</Words>
  <Application>Microsoft Office PowerPoint</Application>
  <PresentationFormat>宽屏</PresentationFormat>
  <Paragraphs>192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阿里巴巴普惠体 B</vt:lpstr>
      <vt:lpstr>阿里巴巴普惠体 M</vt:lpstr>
      <vt:lpstr>宋体</vt:lpstr>
      <vt:lpstr>微软雅黑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2021-01-15T20:57:10Z</cp:lastPrinted>
  <dcterms:created xsi:type="dcterms:W3CDTF">2021-01-15T20:57:10Z</dcterms:created>
  <dcterms:modified xsi:type="dcterms:W3CDTF">2023-04-17T06:38:10Z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