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07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09534-8055-4D7E-AB1F-F5383BBDC0D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205A-D024-4268-84BB-28F2F74BA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205A-D024-4268-84BB-28F2F74BA2D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14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1555-D6E2-4DCE-BA70-EA4E15F965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324"/>
            <a:ext cx="12192000" cy="68573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916" y="4774740"/>
            <a:ext cx="6845085" cy="17826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31418"/>
            <a:ext cx="8570563" cy="15265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21437" y="5749872"/>
            <a:ext cx="8570563" cy="11081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10" y="2756011"/>
            <a:ext cx="7410935" cy="13459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1549" y="4460029"/>
            <a:ext cx="704955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defRPr/>
            </a:pPr>
            <a:r>
              <a:rPr lang="en-US" altLang="zh-CN" sz="2400" dirty="0">
                <a:cs typeface="+mn-ea"/>
                <a:sym typeface="+mn-lt"/>
              </a:rPr>
              <a:t>Refuse to waste civilized dining CD operations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7911" y="1747443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noProof="0" dirty="0" smtClean="0">
                <a:solidFill>
                  <a:schemeClr val="accent1"/>
                </a:solidFill>
                <a:cs typeface="+mn-ea"/>
                <a:sym typeface="+mn-lt"/>
              </a:rPr>
              <a:t>光盘行动</a:t>
            </a:r>
            <a:endParaRPr lang="zh-CN" altLang="en-US" sz="5400" b="1" dirty="0">
              <a:solidFill>
                <a:schemeClr val="accent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039" y="1764693"/>
            <a:ext cx="3041948" cy="307915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920349" y="2813693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mtClean="0">
                <a:solidFill>
                  <a:schemeClr val="accent1"/>
                </a:solidFill>
              </a:rPr>
              <a:t>光盘行动</a:t>
            </a:r>
            <a:endParaRPr lang="en-US" altLang="zh-CN" sz="3200" smtClean="0">
              <a:solidFill>
                <a:schemeClr val="accent1"/>
              </a:solidFill>
            </a:endParaRPr>
          </a:p>
          <a:p>
            <a:r>
              <a:rPr lang="zh-CN" altLang="en-US" sz="3200">
                <a:solidFill>
                  <a:schemeClr val="accent1"/>
                </a:solidFill>
              </a:rPr>
              <a:t>从我做起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472" y="3211665"/>
            <a:ext cx="3361033" cy="1110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浪费粮食的现状</a:t>
            </a:r>
          </a:p>
        </p:txBody>
      </p:sp>
      <p:sp>
        <p:nvSpPr>
          <p:cNvPr id="2" name="矩形 1"/>
          <p:cNvSpPr/>
          <p:nvPr/>
        </p:nvSpPr>
        <p:spPr>
          <a:xfrm>
            <a:off x="1498169" y="1420462"/>
            <a:ext cx="9118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我们是粮食大国，然而事实是：我国人口己超过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13.7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亿，每年的净增长是 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1200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万人；人均耕地面积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1.2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亩，是世界人均值的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／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4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；</a:t>
            </a:r>
          </a:p>
        </p:txBody>
      </p:sp>
      <p:sp>
        <p:nvSpPr>
          <p:cNvPr id="17" name="PA-文本框 8"/>
          <p:cNvSpPr txBox="1"/>
          <p:nvPr/>
        </p:nvSpPr>
        <p:spPr>
          <a:xfrm>
            <a:off x="1498169" y="578996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人口增持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文本框 8"/>
          <p:cNvSpPr txBox="1"/>
          <p:nvPr/>
        </p:nvSpPr>
        <p:spPr>
          <a:xfrm>
            <a:off x="4886043" y="578996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粮食增长</a:t>
            </a:r>
          </a:p>
        </p:txBody>
      </p:sp>
      <p:sp>
        <p:nvSpPr>
          <p:cNvPr id="19" name="PA-文本框 8"/>
          <p:cNvSpPr txBox="1"/>
          <p:nvPr/>
        </p:nvSpPr>
        <p:spPr>
          <a:xfrm>
            <a:off x="3100511" y="578996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粮食浪费</a:t>
            </a:r>
          </a:p>
        </p:txBody>
      </p:sp>
      <p:sp>
        <p:nvSpPr>
          <p:cNvPr id="6" name="矩形 5"/>
          <p:cNvSpPr/>
          <p:nvPr/>
        </p:nvSpPr>
        <p:spPr>
          <a:xfrm>
            <a:off x="1782306" y="3155252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88090" y="3155252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173622" y="3155252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782306" y="4290069"/>
            <a:ext cx="635431" cy="145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388090" y="4739519"/>
            <a:ext cx="635431" cy="1003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173622" y="3685635"/>
            <a:ext cx="635431" cy="20578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-文本框 8"/>
          <p:cNvSpPr txBox="1"/>
          <p:nvPr>
            <p:custDataLst>
              <p:tags r:id="rId1"/>
            </p:custDataLst>
          </p:nvPr>
        </p:nvSpPr>
        <p:spPr>
          <a:xfrm>
            <a:off x="1782305" y="27208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53%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PA-文本框 8"/>
          <p:cNvSpPr txBox="1"/>
          <p:nvPr>
            <p:custDataLst>
              <p:tags r:id="rId2"/>
            </p:custDataLst>
          </p:nvPr>
        </p:nvSpPr>
        <p:spPr>
          <a:xfrm>
            <a:off x="3420873" y="27208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38%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-文本框 8"/>
          <p:cNvSpPr txBox="1"/>
          <p:nvPr>
            <p:custDataLst>
              <p:tags r:id="rId3"/>
            </p:custDataLst>
          </p:nvPr>
        </p:nvSpPr>
        <p:spPr>
          <a:xfrm>
            <a:off x="5173621" y="27069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82%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2" y="3685637"/>
            <a:ext cx="4186639" cy="230438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728771" y="2876119"/>
            <a:ext cx="1826141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3200" b="1" smtClean="0">
                <a:solidFill>
                  <a:schemeClr val="accent1"/>
                </a:solidFill>
                <a:cs typeface="+mn-ea"/>
                <a:sym typeface="+mn-lt"/>
              </a:rPr>
              <a:t>人多粮少</a:t>
            </a:r>
            <a:endParaRPr lang="zh-CN" altLang="en-US" sz="3200" b="1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浪费粮食的现状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480" y="1985775"/>
            <a:ext cx="3557627" cy="354218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794" y="1363287"/>
            <a:ext cx="5982319" cy="32808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36332" y="3725703"/>
            <a:ext cx="41260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目前耕地面积正 以每年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30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多万亩的速度递；全国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40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％的城市人口消耗的粮食依靠进口。 从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1981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－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1995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年间，全国共减少了耕地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8100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万亩，每年因此而减少粮 食生产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500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亿斤。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313018" y="1611824"/>
            <a:ext cx="340677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浪费严重</a:t>
            </a:r>
            <a:endParaRPr lang="zh-CN" altLang="en-US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313018" y="2723007"/>
            <a:ext cx="340677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不容乐观</a:t>
            </a:r>
            <a:endParaRPr lang="zh-CN" altLang="en-US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浪费粮食的现状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366705" y="2945999"/>
            <a:ext cx="340677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光盘迫在眉睫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6703" y="4199798"/>
            <a:ext cx="9365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节约粮食，是我们每个公民应尽的义务，而不是说你的生活好了，你浪费得起就可以浪费。浪费 是一种可耻的行为。只要存有节约的意识，其实做起来很简单：吃饭时吃 多少盛多少，不扔剩饭菜；在餐馆用餐时点菜要适量，而不应该摆阔气， 乱点一气。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733" y="2951"/>
            <a:ext cx="5171268" cy="2906337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5245619" y="2073487"/>
            <a:ext cx="1704815" cy="17048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smtClean="0">
                <a:solidFill>
                  <a:schemeClr val="bg1"/>
                </a:solidFill>
                <a:cs typeface="+mn-ea"/>
                <a:sym typeface="+mn-lt"/>
              </a:rPr>
              <a:t>光盘品质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546561" y="2056879"/>
            <a:ext cx="1704815" cy="17048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smtClean="0">
                <a:solidFill>
                  <a:schemeClr val="bg1"/>
                </a:solidFill>
                <a:cs typeface="+mn-ea"/>
                <a:sym typeface="+mn-lt"/>
              </a:rPr>
              <a:t>光盘精神</a:t>
            </a:r>
            <a:endParaRPr lang="zh-CN" altLang="en-US" sz="3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5036"/>
            <a:ext cx="8570563" cy="27929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21437" y="4065036"/>
            <a:ext cx="8570563" cy="27929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154155" y="3814964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6000" b="1" dirty="0">
                <a:cs typeface="+mn-ea"/>
                <a:sym typeface="+mn-lt"/>
              </a:rPr>
              <a:t>光盘行动的意义</a:t>
            </a:r>
          </a:p>
        </p:txBody>
      </p:sp>
      <p:sp>
        <p:nvSpPr>
          <p:cNvPr id="21" name="椭圆 20"/>
          <p:cNvSpPr/>
          <p:nvPr/>
        </p:nvSpPr>
        <p:spPr>
          <a:xfrm>
            <a:off x="4755487" y="1187411"/>
            <a:ext cx="2368091" cy="2368090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幼圆" panose="020105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27467" y="1446872"/>
            <a:ext cx="1862231" cy="1862230"/>
            <a:chOff x="775780" y="771550"/>
            <a:chExt cx="1852004" cy="1852004"/>
          </a:xfrm>
        </p:grpSpPr>
        <p:sp>
          <p:nvSpPr>
            <p:cNvPr id="23" name="椭圆 22"/>
            <p:cNvSpPr/>
            <p:nvPr/>
          </p:nvSpPr>
          <p:spPr>
            <a:xfrm>
              <a:off x="775780" y="771550"/>
              <a:ext cx="1852004" cy="18520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07828" y="1003597"/>
              <a:ext cx="1387908" cy="1387908"/>
            </a:xfrm>
            <a:prstGeom prst="ellipse">
              <a:avLst/>
            </a:prstGeom>
            <a:gradFill flip="none" rotWithShape="1">
              <a:gsLst>
                <a:gs pos="36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381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3000000" scaled="0"/>
              </a:gradFill>
              <a:prstDash val="solid"/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65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5333403" y="1870155"/>
            <a:ext cx="125035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b="1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6600" b="1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10" y="5090086"/>
            <a:ext cx="5175441" cy="374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4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2400" b="1">
                <a:cs typeface="+mn-ea"/>
                <a:sym typeface="+mn-lt"/>
              </a:rPr>
              <a:t>光盘行动的意义</a:t>
            </a:r>
          </a:p>
        </p:txBody>
      </p:sp>
      <p:sp>
        <p:nvSpPr>
          <p:cNvPr id="2" name="矩形 1"/>
          <p:cNvSpPr/>
          <p:nvPr/>
        </p:nvSpPr>
        <p:spPr>
          <a:xfrm>
            <a:off x="1689595" y="1358486"/>
            <a:ext cx="4647426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smtClean="0">
                <a:solidFill>
                  <a:schemeClr val="accent1"/>
                </a:solidFill>
                <a:cs typeface="+mn-ea"/>
                <a:sym typeface="+mn-lt"/>
              </a:rPr>
              <a:t>光盘精神是当代最“潮流</a:t>
            </a:r>
            <a:r>
              <a:rPr lang="en-US" altLang="zh-CN" sz="2400" b="1" smtClean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r>
              <a:rPr lang="zh-CN" altLang="en-US" sz="2400" b="1" smtClean="0">
                <a:solidFill>
                  <a:schemeClr val="accent1"/>
                </a:solidFill>
                <a:cs typeface="+mn-ea"/>
                <a:sym typeface="+mn-lt"/>
              </a:rPr>
              <a:t>的精神</a:t>
            </a:r>
            <a:endParaRPr lang="zh-CN" altLang="en-US" sz="24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5503" y="1776288"/>
            <a:ext cx="4058384" cy="35874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988271" y="2234060"/>
            <a:ext cx="2334568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cs typeface="+mn-ea"/>
                <a:sym typeface="+mn-lt"/>
              </a:rPr>
              <a:t>节约精神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88271" y="3695027"/>
            <a:ext cx="2334568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cs typeface="+mn-ea"/>
                <a:sym typeface="+mn-lt"/>
              </a:rPr>
              <a:t>光盘精神</a:t>
            </a:r>
            <a:endParaRPr lang="zh-CN" altLang="en-US" sz="2800" b="1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88271" y="5058283"/>
            <a:ext cx="2334568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cs typeface="+mn-ea"/>
                <a:sym typeface="+mn-lt"/>
              </a:rPr>
              <a:t>勤俭精神</a:t>
            </a:r>
            <a:endParaRPr lang="zh-CN" altLang="en-US" sz="2800" b="1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4373" y="2133654"/>
            <a:ext cx="4491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树立节约光荣、浪费可耻的思想观念，不奢侈、不攀比，厉行节约，反对浪费</a:t>
            </a:r>
          </a:p>
        </p:txBody>
      </p:sp>
      <p:sp>
        <p:nvSpPr>
          <p:cNvPr id="23" name="矩形 22"/>
          <p:cNvSpPr/>
          <p:nvPr/>
        </p:nvSpPr>
        <p:spPr>
          <a:xfrm>
            <a:off x="3424373" y="3569989"/>
            <a:ext cx="4491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自身做起，从细节做起，做“光盘行动”的实践者。争做“光盘”达人，适当点餐</a:t>
            </a:r>
          </a:p>
        </p:txBody>
      </p:sp>
      <p:sp>
        <p:nvSpPr>
          <p:cNvPr id="24" name="矩形 23"/>
          <p:cNvSpPr/>
          <p:nvPr/>
        </p:nvSpPr>
        <p:spPr>
          <a:xfrm>
            <a:off x="3424373" y="4965882"/>
            <a:ext cx="5068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 既要做“光盘行动”的实践者，也要做“光盘行动”的推动者。宣传节约意识，制止浪费行为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4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2400" b="1">
                <a:cs typeface="+mn-ea"/>
                <a:sym typeface="+mn-lt"/>
              </a:rPr>
              <a:t>光盘行动的意义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0806" y="1908596"/>
            <a:ext cx="3479007" cy="845110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371237" y="1908596"/>
            <a:ext cx="281330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加入光盘行动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386022" y="1908596"/>
            <a:ext cx="281330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节约从我做起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36332" y="3112267"/>
            <a:ext cx="964348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如今的我们，生活条件大大改善，可能没有在意一碗汤的倾倒、一粒米的掉落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……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然而，一滴水，一甘霖，滋润一方天地；一粒米，一箪食，养育一方百姓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……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当我们低头看向盘中餐的时候，可否想想辛苦劳作为我们提供食物的人，想想那些依然在为生计而奔波的人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439778" y="4708466"/>
            <a:ext cx="5526356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800" b="1">
                <a:solidFill>
                  <a:schemeClr val="accent1"/>
                </a:solidFill>
                <a:cs typeface="+mn-ea"/>
                <a:sym typeface="+mn-lt"/>
              </a:rPr>
              <a:t>一饭一菜都是恩赐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4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2400" b="1">
                <a:cs typeface="+mn-ea"/>
                <a:sym typeface="+mn-lt"/>
              </a:rPr>
              <a:t>光盘行动的意义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96519" y="2626192"/>
            <a:ext cx="6198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>
                <a:cs typeface="+mn-ea"/>
                <a:sym typeface="+mn-lt"/>
              </a:rPr>
              <a:t>有利于节约粮食，减少浪费 。有利于发扬艰苦奋斗精神，激发奋发进取的斗志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66704" y="5056101"/>
            <a:ext cx="3993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有一种节约叫光盘，有一种公益叫光盘，有一种习惯叫光盘。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57247" y="5056101"/>
            <a:ext cx="3993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有利于弘扬中华民族传统美德。节约粮食</a:t>
            </a:r>
            <a:r>
              <a:rPr lang="en-US" altLang="zh-CN" sz="1600">
                <a:cs typeface="+mn-ea"/>
                <a:sym typeface="+mn-lt"/>
              </a:rPr>
              <a:t>,</a:t>
            </a:r>
            <a:r>
              <a:rPr lang="zh-CN" altLang="en-US" sz="1600">
                <a:cs typeface="+mn-ea"/>
                <a:sym typeface="+mn-lt"/>
              </a:rPr>
              <a:t>是中华民族的传统。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314055" y="1586313"/>
            <a:ext cx="5563892" cy="8370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200" b="1" smtClean="0">
                <a:solidFill>
                  <a:schemeClr val="bg1"/>
                </a:solidFill>
                <a:cs typeface="+mn-ea"/>
                <a:sym typeface="+mn-lt"/>
              </a:rPr>
              <a:t>有利于社会发展</a:t>
            </a:r>
            <a:endParaRPr lang="zh-CN" altLang="en-US" sz="32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941853" y="4041585"/>
            <a:ext cx="281330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社会风尚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347308" y="4041585"/>
            <a:ext cx="281330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文明建设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4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2400" b="1">
                <a:cs typeface="+mn-ea"/>
                <a:sym typeface="+mn-lt"/>
              </a:rPr>
              <a:t>光盘行动的意义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521689" y="2011307"/>
            <a:ext cx="2813305" cy="9023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>
                <a:solidFill>
                  <a:schemeClr val="bg1"/>
                </a:solidFill>
                <a:cs typeface="+mn-ea"/>
                <a:sym typeface="+mn-lt"/>
              </a:rPr>
              <a:t>以身作则</a:t>
            </a:r>
            <a:endParaRPr lang="en-US" altLang="zh-CN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521689" y="4258561"/>
            <a:ext cx="2813305" cy="9023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>
                <a:solidFill>
                  <a:schemeClr val="bg1"/>
                </a:solidFill>
                <a:cs typeface="+mn-ea"/>
                <a:sym typeface="+mn-lt"/>
              </a:rPr>
              <a:t>传统美德</a:t>
            </a:r>
            <a:endParaRPr lang="en-US" altLang="zh-CN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31754" y="1886068"/>
            <a:ext cx="622407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如若我们这个庞大的“大家庭”，每人每顿都光盘，那么我们将可以让多少在饥饿中孩子有顿饭吃，如果我们能长期坚持光盘，那么饥饿将不再威胁他们年轻的生命。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531754" y="4160985"/>
            <a:ext cx="622407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资源是有限的，但我们的需求确实无限的。只有当我们将“光盘行动”进行到底，并将这种节约意识放在其他事情上，那我们的子孙后代才不会提前面临物质匮乏的尴尬境地。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5036"/>
            <a:ext cx="8570563" cy="27929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21437" y="4065036"/>
            <a:ext cx="8570563" cy="27929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154156" y="3814964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6000" b="1">
                <a:cs typeface="+mn-ea"/>
                <a:sym typeface="+mn-lt"/>
              </a:rPr>
              <a:t>光盘行动的做法</a:t>
            </a:r>
          </a:p>
        </p:txBody>
      </p:sp>
      <p:sp>
        <p:nvSpPr>
          <p:cNvPr id="21" name="椭圆 20"/>
          <p:cNvSpPr/>
          <p:nvPr/>
        </p:nvSpPr>
        <p:spPr>
          <a:xfrm>
            <a:off x="4755487" y="1187411"/>
            <a:ext cx="2368091" cy="2368090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幼圆" panose="020105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27467" y="1446872"/>
            <a:ext cx="1862231" cy="1862230"/>
            <a:chOff x="775780" y="771550"/>
            <a:chExt cx="1852004" cy="1852004"/>
          </a:xfrm>
        </p:grpSpPr>
        <p:sp>
          <p:nvSpPr>
            <p:cNvPr id="23" name="椭圆 22"/>
            <p:cNvSpPr/>
            <p:nvPr/>
          </p:nvSpPr>
          <p:spPr>
            <a:xfrm>
              <a:off x="775780" y="771550"/>
              <a:ext cx="1852004" cy="18520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07828" y="1003597"/>
              <a:ext cx="1387908" cy="1387908"/>
            </a:xfrm>
            <a:prstGeom prst="ellipse">
              <a:avLst/>
            </a:prstGeom>
            <a:gradFill flip="none" rotWithShape="1">
              <a:gsLst>
                <a:gs pos="36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381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3000000" scaled="0"/>
              </a:gradFill>
              <a:prstDash val="solid"/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65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5333403" y="1870155"/>
            <a:ext cx="125035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b="1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</a:t>
            </a:r>
            <a:endParaRPr lang="zh-CN" altLang="en-US" sz="6600" b="1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10" y="5090086"/>
            <a:ext cx="5175441" cy="374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光盘行动的做法</a:t>
            </a:r>
          </a:p>
        </p:txBody>
      </p:sp>
      <p:sp>
        <p:nvSpPr>
          <p:cNvPr id="2" name="矩形 1"/>
          <p:cNvSpPr/>
          <p:nvPr/>
        </p:nvSpPr>
        <p:spPr>
          <a:xfrm>
            <a:off x="3777826" y="1435978"/>
            <a:ext cx="4698722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smtClean="0">
                <a:solidFill>
                  <a:schemeClr val="accent1"/>
                </a:solidFill>
                <a:cs typeface="+mn-ea"/>
                <a:sym typeface="+mn-lt"/>
              </a:rPr>
              <a:t>多角度共同助力光盘行动</a:t>
            </a:r>
            <a:endParaRPr lang="zh-CN" altLang="en-US" sz="32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66705" y="2991175"/>
            <a:ext cx="2588217" cy="25882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81893" y="2991175"/>
            <a:ext cx="2588217" cy="25882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32675" y="2449552"/>
            <a:ext cx="3671463" cy="36714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10422" y="3116978"/>
            <a:ext cx="2115969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>
                <a:solidFill>
                  <a:schemeClr val="bg1"/>
                </a:solidFill>
                <a:cs typeface="+mn-ea"/>
                <a:sym typeface="+mn-lt"/>
              </a:rPr>
              <a:t>政策支持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742103" y="4007690"/>
            <a:ext cx="265260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国家旅游局号召餐饮行业建立“节俭消费提醒制度”，今后餐馆将会提供半份餐服务。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61860" y="3532090"/>
            <a:ext cx="2115969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观念改变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429065" y="3532090"/>
            <a:ext cx="2115969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科技助力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61861" y="4135344"/>
            <a:ext cx="2115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树立节约光荣、浪费可耻的思想观念，不奢侈、不攀比，厉行节约，反对浪费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652226" y="4137706"/>
            <a:ext cx="18308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月世界粮食日，光盘打卡应用在清华大学正式发布。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480" y="1985775"/>
            <a:ext cx="3557627" cy="35421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794" y="1363287"/>
            <a:ext cx="5982319" cy="3280840"/>
          </a:xfrm>
          <a:prstGeom prst="rect">
            <a:avLst/>
          </a:prstGeom>
        </p:spPr>
      </p:pic>
      <p:sp>
        <p:nvSpPr>
          <p:cNvPr id="7" name="矩形1"/>
          <p:cNvSpPr txBox="1"/>
          <p:nvPr>
            <p:custDataLst>
              <p:tags r:id="rId1"/>
            </p:custDataLst>
          </p:nvPr>
        </p:nvSpPr>
        <p:spPr>
          <a:xfrm>
            <a:off x="798609" y="946345"/>
            <a:ext cx="2355929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8" name="矩形2"/>
          <p:cNvSpPr txBox="1"/>
          <p:nvPr>
            <p:custDataLst>
              <p:tags r:id="rId2"/>
            </p:custDataLst>
          </p:nvPr>
        </p:nvSpPr>
        <p:spPr>
          <a:xfrm>
            <a:off x="2651888" y="1346454"/>
            <a:ext cx="249562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lang="zh-CN" altLang="en-US" sz="28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67938" y="2164605"/>
            <a:ext cx="925727" cy="6017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67938" y="3212319"/>
            <a:ext cx="925727" cy="60172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135" b="1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367938" y="4220053"/>
            <a:ext cx="925727" cy="60172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367938" y="5227100"/>
            <a:ext cx="925727" cy="60172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椭圆 80"/>
          <p:cNvSpPr/>
          <p:nvPr/>
        </p:nvSpPr>
        <p:spPr bwMode="auto">
          <a:xfrm>
            <a:off x="1347330" y="2114377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265" b="1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椭圆 80"/>
          <p:cNvSpPr/>
          <p:nvPr/>
        </p:nvSpPr>
        <p:spPr bwMode="auto">
          <a:xfrm>
            <a:off x="1347330" y="3166594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265" b="1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椭圆 80"/>
          <p:cNvSpPr/>
          <p:nvPr/>
        </p:nvSpPr>
        <p:spPr bwMode="auto">
          <a:xfrm>
            <a:off x="1347330" y="4174329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265" b="1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椭圆 80"/>
          <p:cNvSpPr/>
          <p:nvPr/>
        </p:nvSpPr>
        <p:spPr bwMode="auto">
          <a:xfrm>
            <a:off x="1347330" y="5199619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265" b="1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39"/>
          <p:cNvSpPr>
            <a:spLocks noChangeArrowheads="1"/>
          </p:cNvSpPr>
          <p:nvPr/>
        </p:nvSpPr>
        <p:spPr bwMode="auto">
          <a:xfrm>
            <a:off x="2361367" y="2179636"/>
            <a:ext cx="3232208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457200">
              <a:defRPr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光盘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行动是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什么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 39"/>
          <p:cNvSpPr>
            <a:spLocks noChangeArrowheads="1"/>
          </p:cNvSpPr>
          <p:nvPr/>
        </p:nvSpPr>
        <p:spPr bwMode="auto">
          <a:xfrm>
            <a:off x="2361367" y="3239315"/>
            <a:ext cx="3232208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457200">
              <a:defRPr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浪费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粮食的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现状</a:t>
            </a:r>
          </a:p>
        </p:txBody>
      </p:sp>
      <p:sp>
        <p:nvSpPr>
          <p:cNvPr id="19" name="矩形 39"/>
          <p:cNvSpPr>
            <a:spLocks noChangeArrowheads="1"/>
          </p:cNvSpPr>
          <p:nvPr/>
        </p:nvSpPr>
        <p:spPr bwMode="auto">
          <a:xfrm>
            <a:off x="2361367" y="4248111"/>
            <a:ext cx="3232208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457200">
              <a:defRPr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光盘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行动的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意义</a:t>
            </a:r>
          </a:p>
        </p:txBody>
      </p:sp>
      <p:sp>
        <p:nvSpPr>
          <p:cNvPr id="20" name="矩形 39"/>
          <p:cNvSpPr>
            <a:spLocks noChangeArrowheads="1"/>
          </p:cNvSpPr>
          <p:nvPr/>
        </p:nvSpPr>
        <p:spPr bwMode="auto">
          <a:xfrm>
            <a:off x="2361367" y="5262998"/>
            <a:ext cx="3232208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457200">
              <a:defRPr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光盘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行动的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做法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5145" y="5402351"/>
            <a:ext cx="2871039" cy="6974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光盘行动的做法</a:t>
            </a:r>
          </a:p>
        </p:txBody>
      </p:sp>
      <p:sp>
        <p:nvSpPr>
          <p:cNvPr id="2" name="矩形 1"/>
          <p:cNvSpPr/>
          <p:nvPr/>
        </p:nvSpPr>
        <p:spPr>
          <a:xfrm>
            <a:off x="1552509" y="1423266"/>
            <a:ext cx="2441694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b="1" smtClean="0">
                <a:solidFill>
                  <a:schemeClr val="accent1"/>
                </a:solidFill>
                <a:cs typeface="+mn-ea"/>
                <a:sym typeface="+mn-lt"/>
              </a:rPr>
              <a:t>改变观念</a:t>
            </a:r>
            <a:endParaRPr lang="zh-CN" altLang="en-US" sz="44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366705" y="2724230"/>
            <a:ext cx="2813305" cy="9023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实践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366705" y="4363612"/>
            <a:ext cx="2813305" cy="9023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观念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76769" y="2598991"/>
            <a:ext cx="642555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cs typeface="+mn-ea"/>
                <a:sym typeface="+mn-lt"/>
              </a:rPr>
              <a:t>从自身做起，从细节做起，做“光盘行动”的实践者。争做“光盘”达人，适当点餐，拒绝攀比，以“光盘”为荣，以“剩餐”为耻，实在吃不了的，就打包带走。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376769" y="4266037"/>
            <a:ext cx="642555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cs typeface="+mn-ea"/>
                <a:sym typeface="+mn-lt"/>
              </a:rPr>
              <a:t>既要做“光盘行动”的实践者，也要做“光盘行动”的推动者。宣传节约意识，制止浪费行为，让更多的人了解“光盘行动”，参与“光盘行动”，用省下来的钱，多做好事，多做公益。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80009" y="1657094"/>
            <a:ext cx="6425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smtClean="0">
                <a:solidFill>
                  <a:schemeClr val="accent1"/>
                </a:solidFill>
                <a:cs typeface="+mn-ea"/>
                <a:sym typeface="+mn-lt"/>
              </a:rPr>
              <a:t>珍惜粮食，文明用餐</a:t>
            </a:r>
            <a:endParaRPr lang="zh-CN" altLang="en-US" sz="2400" b="1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50" y="3371450"/>
            <a:ext cx="5191932" cy="347681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光盘行动的做法</a:t>
            </a:r>
          </a:p>
        </p:txBody>
      </p:sp>
      <p:sp>
        <p:nvSpPr>
          <p:cNvPr id="2" name="矩形 1"/>
          <p:cNvSpPr/>
          <p:nvPr/>
        </p:nvSpPr>
        <p:spPr>
          <a:xfrm>
            <a:off x="1366703" y="1686738"/>
            <a:ext cx="4698722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smtClean="0">
                <a:solidFill>
                  <a:schemeClr val="accent1"/>
                </a:solidFill>
                <a:cs typeface="+mn-ea"/>
                <a:sym typeface="+mn-lt"/>
              </a:rPr>
              <a:t>科技助力光盘行动</a:t>
            </a:r>
            <a:endParaRPr lang="zh-CN" altLang="en-US" sz="44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6704" y="2572365"/>
            <a:ext cx="51580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2019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年，共青团中央</a:t>
            </a: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《“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美丽中国・青春行动” 实施方案（</a:t>
            </a: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2019-2023 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年）</a:t>
            </a: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》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提出：“深化光盘行动，开展光盘打卡等线上网络公益活动”。 </a:t>
            </a:r>
            <a:r>
              <a:rPr lang="en-US" altLang="ja-JP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2020 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 </a:t>
            </a: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4 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月世界地球日，共青团中央联合中华环保基金会和光盘打卡推出 “</a:t>
            </a: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2020 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重启从光盘做起” 光盘接力挑战赛。</a:t>
            </a:r>
            <a:endParaRPr lang="zh-CN" altLang="en-US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5750" y="1883945"/>
            <a:ext cx="4995413" cy="1502649"/>
            <a:chOff x="7098432" y="1921788"/>
            <a:chExt cx="5925103" cy="1782305"/>
          </a:xfrm>
        </p:grpSpPr>
        <p:sp>
          <p:nvSpPr>
            <p:cNvPr id="7" name="矩形 6"/>
            <p:cNvSpPr/>
            <p:nvPr/>
          </p:nvSpPr>
          <p:spPr>
            <a:xfrm>
              <a:off x="7098432" y="1921788"/>
              <a:ext cx="1782305" cy="17823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zh-CN" altLang="en-US">
                  <a:solidFill>
                    <a:srgbClr val="FFFFFF"/>
                  </a:solidFill>
                  <a:cs typeface="+mn-ea"/>
                  <a:sym typeface="+mn-lt"/>
                </a:rPr>
                <a:t>光盘</a:t>
              </a:r>
              <a:r>
                <a:rPr lang="en-US" altLang="zh-CN">
                  <a:solidFill>
                    <a:srgbClr val="FFFFFF"/>
                  </a:solidFill>
                  <a:cs typeface="+mn-ea"/>
                  <a:sym typeface="+mn-lt"/>
                </a:rPr>
                <a:t>APP</a:t>
              </a: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169831" y="1921788"/>
              <a:ext cx="1782305" cy="17823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zh-CN" altLang="en-US">
                  <a:solidFill>
                    <a:srgbClr val="FFFFFF"/>
                  </a:solidFill>
                  <a:cs typeface="+mn-ea"/>
                  <a:sym typeface="+mn-lt"/>
                </a:rPr>
                <a:t>光盘活动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241230" y="1921788"/>
              <a:ext cx="1782305" cy="17823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zh-CN" altLang="en-US">
                  <a:solidFill>
                    <a:srgbClr val="FFFFFF"/>
                  </a:solidFill>
                  <a:cs typeface="+mn-ea"/>
                  <a:sym typeface="+mn-lt"/>
                </a:rPr>
                <a:t>光盘打卡</a:t>
              </a: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光盘行动的做法</a:t>
            </a:r>
          </a:p>
        </p:txBody>
      </p:sp>
      <p:sp>
        <p:nvSpPr>
          <p:cNvPr id="11" name="矩形 10"/>
          <p:cNvSpPr/>
          <p:nvPr/>
        </p:nvSpPr>
        <p:spPr>
          <a:xfrm>
            <a:off x="1366703" y="1686739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4400" b="1">
                <a:solidFill>
                  <a:schemeClr val="accent1"/>
                </a:solidFill>
                <a:cs typeface="+mn-ea"/>
                <a:sym typeface="+mn-lt"/>
              </a:rPr>
              <a:t>光盘政策更加完善</a:t>
            </a:r>
          </a:p>
        </p:txBody>
      </p:sp>
      <p:sp>
        <p:nvSpPr>
          <p:cNvPr id="12" name="矩形 11"/>
          <p:cNvSpPr/>
          <p:nvPr/>
        </p:nvSpPr>
        <p:spPr>
          <a:xfrm>
            <a:off x="1366704" y="2572365"/>
            <a:ext cx="51580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最新统计数据显示：中国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2007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年至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2008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年仅餐饮浪费的食物蛋白质就达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800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万吨，相当于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2.6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亿人一年的所需；浪费脂肪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300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万吨，相当于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1.3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亿人一年所需。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商务部表示，要大力发展网络订餐、半成品餐和外卖快餐等餐饮服务模式，同时要清理规范最低消费、包间费等等额外收费，减少不合理的餐饮支出。 </a:t>
            </a:r>
          </a:p>
        </p:txBody>
      </p:sp>
      <p:sp>
        <p:nvSpPr>
          <p:cNvPr id="13" name="PA-文本框 8"/>
          <p:cNvSpPr txBox="1"/>
          <p:nvPr/>
        </p:nvSpPr>
        <p:spPr>
          <a:xfrm>
            <a:off x="7031432" y="47697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zh-CN" altLang="en-US" sz="2000" b="1">
                <a:cs typeface="+mn-ea"/>
                <a:sym typeface="+mn-lt"/>
              </a:rPr>
              <a:t>企业</a:t>
            </a:r>
            <a:endParaRPr lang="en-US" altLang="zh-CN" sz="2000" b="1">
              <a:cs typeface="+mn-ea"/>
              <a:sym typeface="+mn-lt"/>
            </a:endParaRPr>
          </a:p>
        </p:txBody>
      </p:sp>
      <p:sp>
        <p:nvSpPr>
          <p:cNvPr id="16" name="PA-文本框 8"/>
          <p:cNvSpPr txBox="1"/>
          <p:nvPr/>
        </p:nvSpPr>
        <p:spPr>
          <a:xfrm>
            <a:off x="10419306" y="47697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zh-CN" altLang="en-US" sz="2000" b="1">
                <a:cs typeface="+mn-ea"/>
                <a:sym typeface="+mn-lt"/>
              </a:rPr>
              <a:t>百姓</a:t>
            </a:r>
            <a:endParaRPr lang="en-US" altLang="zh-CN" sz="2000" b="1">
              <a:cs typeface="+mn-ea"/>
              <a:sym typeface="+mn-lt"/>
            </a:endParaRPr>
          </a:p>
        </p:txBody>
      </p:sp>
      <p:sp>
        <p:nvSpPr>
          <p:cNvPr id="17" name="PA-文本框 8"/>
          <p:cNvSpPr txBox="1"/>
          <p:nvPr/>
        </p:nvSpPr>
        <p:spPr>
          <a:xfrm>
            <a:off x="8633774" y="47697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zh-CN" altLang="en-US" sz="2000" b="1">
                <a:cs typeface="+mn-ea"/>
                <a:sym typeface="+mn-lt"/>
              </a:rPr>
              <a:t>政府</a:t>
            </a:r>
            <a:endParaRPr lang="en-US" altLang="zh-CN" sz="2000" b="1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82727" y="2135038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688511" y="2135038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474043" y="2135038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082727" y="3269855"/>
            <a:ext cx="635431" cy="145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688511" y="3719305"/>
            <a:ext cx="635431" cy="1003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474043" y="2665421"/>
            <a:ext cx="635431" cy="20578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PA-文本框 8"/>
          <p:cNvSpPr txBox="1"/>
          <p:nvPr>
            <p:custDataLst>
              <p:tags r:id="rId1"/>
            </p:custDataLst>
          </p:nvPr>
        </p:nvSpPr>
        <p:spPr>
          <a:xfrm>
            <a:off x="7117192" y="170058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>
                <a:cs typeface="+mn-ea"/>
                <a:sym typeface="+mn-lt"/>
              </a:rPr>
              <a:t>92</a:t>
            </a:r>
            <a:r>
              <a:rPr lang="en-US" altLang="zh-CN" baseline="30000">
                <a:cs typeface="+mn-ea"/>
                <a:sym typeface="+mn-lt"/>
              </a:rPr>
              <a:t>%</a:t>
            </a:r>
            <a:endParaRPr lang="zh-CN" altLang="en-US" baseline="30000">
              <a:cs typeface="+mn-ea"/>
              <a:sym typeface="+mn-lt"/>
            </a:endParaRPr>
          </a:p>
        </p:txBody>
      </p:sp>
      <p:sp>
        <p:nvSpPr>
          <p:cNvPr id="25" name="PA-文本框 8"/>
          <p:cNvSpPr txBox="1"/>
          <p:nvPr>
            <p:custDataLst>
              <p:tags r:id="rId2"/>
            </p:custDataLst>
          </p:nvPr>
        </p:nvSpPr>
        <p:spPr>
          <a:xfrm>
            <a:off x="8755759" y="170058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>
                <a:cs typeface="+mn-ea"/>
                <a:sym typeface="+mn-lt"/>
              </a:rPr>
              <a:t>68</a:t>
            </a:r>
            <a:r>
              <a:rPr lang="en-US" altLang="zh-CN" baseline="30000">
                <a:cs typeface="+mn-ea"/>
                <a:sym typeface="+mn-lt"/>
              </a:rPr>
              <a:t>%</a:t>
            </a:r>
            <a:endParaRPr lang="zh-CN" altLang="en-US" baseline="30000">
              <a:cs typeface="+mn-ea"/>
              <a:sym typeface="+mn-lt"/>
            </a:endParaRPr>
          </a:p>
        </p:txBody>
      </p:sp>
      <p:sp>
        <p:nvSpPr>
          <p:cNvPr id="26" name="PA-文本框 8"/>
          <p:cNvSpPr txBox="1"/>
          <p:nvPr>
            <p:custDataLst>
              <p:tags r:id="rId3"/>
            </p:custDataLst>
          </p:nvPr>
        </p:nvSpPr>
        <p:spPr>
          <a:xfrm>
            <a:off x="10508508" y="168673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>
                <a:cs typeface="+mn-ea"/>
                <a:sym typeface="+mn-lt"/>
              </a:rPr>
              <a:t>52</a:t>
            </a:r>
            <a:r>
              <a:rPr lang="en-US" altLang="zh-CN" baseline="30000">
                <a:cs typeface="+mn-ea"/>
                <a:sym typeface="+mn-lt"/>
              </a:rPr>
              <a:t>%</a:t>
            </a:r>
            <a:endParaRPr lang="zh-CN" altLang="en-US" baseline="300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31431" y="5381087"/>
            <a:ext cx="4146684" cy="6664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solidFill>
                  <a:schemeClr val="tx1"/>
                </a:solidFill>
              </a:rPr>
              <a:t>光 盘 化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光盘行动的做法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695" y="1457113"/>
            <a:ext cx="6757261" cy="206561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705807" y="3755393"/>
            <a:ext cx="7133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餐饮浪费现象，触目惊心、令人痛心！“谁知盘中餐，粒粒皆辛苦。”尽管我国粮食生产连年丰收，对粮食安全还是始终要有危机意识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05807" y="5045939"/>
            <a:ext cx="7133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加强立法，强化监管，采取有效措施，建立长效机制，坚决制止餐饮浪费行为。要进一步加强宣传教育，切实培养节约习惯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366703" y="3782735"/>
            <a:ext cx="2161420" cy="7200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粮食安全</a:t>
            </a:r>
            <a:endParaRPr lang="en-US" altLang="zh-CN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366703" y="5178358"/>
            <a:ext cx="2161420" cy="7200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有效措施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5036"/>
            <a:ext cx="8570563" cy="27929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21437" y="4065036"/>
            <a:ext cx="8570563" cy="27929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84850" y="3814962"/>
            <a:ext cx="61093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6600" b="1" dirty="0">
                <a:cs typeface="+mn-ea"/>
                <a:sym typeface="+mn-lt"/>
              </a:rPr>
              <a:t>光盘行动是什么</a:t>
            </a:r>
            <a:endParaRPr lang="en-US" altLang="zh-CN" sz="6600" b="1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755487" y="1187411"/>
            <a:ext cx="2368091" cy="2368090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幼圆" panose="020105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27467" y="1446872"/>
            <a:ext cx="1862231" cy="1862230"/>
            <a:chOff x="775780" y="771550"/>
            <a:chExt cx="1852004" cy="1852004"/>
          </a:xfrm>
        </p:grpSpPr>
        <p:sp>
          <p:nvSpPr>
            <p:cNvPr id="23" name="椭圆 22"/>
            <p:cNvSpPr/>
            <p:nvPr/>
          </p:nvSpPr>
          <p:spPr>
            <a:xfrm>
              <a:off x="775780" y="771550"/>
              <a:ext cx="1852004" cy="18520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07828" y="1003597"/>
              <a:ext cx="1387908" cy="1387908"/>
            </a:xfrm>
            <a:prstGeom prst="ellipse">
              <a:avLst/>
            </a:prstGeom>
            <a:gradFill flip="none" rotWithShape="1">
              <a:gsLst>
                <a:gs pos="36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381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3000000" scaled="0"/>
              </a:gradFill>
              <a:prstDash val="solid"/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65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5279312" y="1848924"/>
            <a:ext cx="125035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zh-CN" altLang="en-US" sz="7200" b="1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10" y="5090086"/>
            <a:ext cx="5175441" cy="374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239" y="1457111"/>
            <a:ext cx="7408188" cy="226459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光盘行动是什么</a:t>
            </a:r>
          </a:p>
        </p:txBody>
      </p:sp>
      <p:sp>
        <p:nvSpPr>
          <p:cNvPr id="6" name="矩形 5"/>
          <p:cNvSpPr/>
          <p:nvPr/>
        </p:nvSpPr>
        <p:spPr>
          <a:xfrm>
            <a:off x="1689315" y="3630637"/>
            <a:ext cx="92521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光盘行动 由一个热心公益的人发起，光盘行动的宗旨：餐厅不多点、食堂不多打、厨房不多做。养成生活中珍惜粮食、厉行节约反对浪费的习惯，而不要只是一场行动。不只是在餐厅吃饭打包，而是按需点菜，在食堂按需打饭，在家按需做饭。正在发起的“光盘行动”，试图提醒与告诫人们：饥饿距离我们并不遥远，而即便时至今日，珍惜粮食，节约粮食仍是需要遵守的古老美德之一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42517" y="381740"/>
            <a:ext cx="1553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FFFFF"/>
                </a:solidFill>
              </a:rPr>
              <a:t>https://www.PPT818.com/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光盘行动是什么</a:t>
            </a:r>
          </a:p>
        </p:txBody>
      </p:sp>
      <p:sp>
        <p:nvSpPr>
          <p:cNvPr id="2" name="矩形 1"/>
          <p:cNvSpPr/>
          <p:nvPr/>
        </p:nvSpPr>
        <p:spPr>
          <a:xfrm>
            <a:off x="1197318" y="146659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光盘发展历程</a:t>
            </a:r>
            <a:endParaRPr lang="en-US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1859798" y="2288583"/>
            <a:ext cx="392279" cy="364726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366704" y="2564356"/>
            <a:ext cx="2510971" cy="58057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萌芽期</a:t>
            </a:r>
            <a:endParaRPr lang="zh-CN" altLang="en-US"/>
          </a:p>
        </p:txBody>
      </p:sp>
      <p:sp>
        <p:nvSpPr>
          <p:cNvPr id="12" name="五边形 11"/>
          <p:cNvSpPr/>
          <p:nvPr/>
        </p:nvSpPr>
        <p:spPr>
          <a:xfrm>
            <a:off x="1366704" y="3690028"/>
            <a:ext cx="2510971" cy="58057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开创期</a:t>
            </a:r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1366704" y="4774563"/>
            <a:ext cx="2510971" cy="58057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徘徊期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20147" y="2562471"/>
            <a:ext cx="6766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>
                <a:cs typeface="+mn-ea"/>
                <a:sym typeface="+mn-lt"/>
              </a:rPr>
              <a:t>“光盘行动”的发起团队并非一个公益组织，成员来自金融、广告、保险等不同的行业。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020147" y="3696014"/>
            <a:ext cx="6766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>
                <a:cs typeface="+mn-ea"/>
                <a:sym typeface="+mn-lt"/>
              </a:rPr>
              <a:t>2013</a:t>
            </a:r>
            <a:r>
              <a:rPr lang="zh-CN" altLang="en-US" sz="1600">
                <a:cs typeface="+mn-ea"/>
                <a:sym typeface="+mn-lt"/>
              </a:rPr>
              <a:t>年</a:t>
            </a:r>
            <a:r>
              <a:rPr lang="en-US" altLang="zh-CN" sz="1600">
                <a:cs typeface="+mn-ea"/>
                <a:sym typeface="+mn-lt"/>
              </a:rPr>
              <a:t>1</a:t>
            </a:r>
            <a:r>
              <a:rPr lang="zh-CN" altLang="en-US" sz="1600">
                <a:cs typeface="+mn-ea"/>
                <a:sym typeface="+mn-lt"/>
              </a:rPr>
              <a:t>月初，三个成员生发出号召“从我做起，今天不剩饭”的想法，得到多人响应。</a:t>
            </a:r>
            <a:r>
              <a:rPr lang="en-US" altLang="zh-CN" sz="1600">
                <a:cs typeface="+mn-ea"/>
                <a:sym typeface="+mn-lt"/>
              </a:rPr>
              <a:t>1</a:t>
            </a:r>
            <a:r>
              <a:rPr lang="zh-CN" altLang="en-US" sz="1600">
                <a:cs typeface="+mn-ea"/>
                <a:sym typeface="+mn-lt"/>
              </a:rPr>
              <a:t>月</a:t>
            </a:r>
            <a:r>
              <a:rPr lang="en-US" altLang="zh-CN" sz="1600">
                <a:cs typeface="+mn-ea"/>
                <a:sym typeface="+mn-lt"/>
              </a:rPr>
              <a:t>10</a:t>
            </a:r>
            <a:r>
              <a:rPr lang="zh-CN" altLang="en-US" sz="1600">
                <a:cs typeface="+mn-ea"/>
                <a:sym typeface="+mn-lt"/>
              </a:rPr>
              <a:t>日，提议设“光盘节”吧。“光盘”成为代号。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020147" y="4664846"/>
            <a:ext cx="6766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>
                <a:cs typeface="+mn-ea"/>
                <a:sym typeface="+mn-lt"/>
              </a:rPr>
              <a:t>2017</a:t>
            </a:r>
            <a:r>
              <a:rPr lang="zh-CN" altLang="en-US" sz="1600">
                <a:cs typeface="+mn-ea"/>
                <a:sym typeface="+mn-lt"/>
              </a:rPr>
              <a:t>年</a:t>
            </a:r>
            <a:r>
              <a:rPr lang="en-US" altLang="zh-CN" sz="1600">
                <a:cs typeface="+mn-ea"/>
                <a:sym typeface="+mn-lt"/>
              </a:rPr>
              <a:t>8</a:t>
            </a:r>
            <a:r>
              <a:rPr lang="zh-CN" altLang="en-US" sz="1600">
                <a:cs typeface="+mn-ea"/>
                <a:sym typeface="+mn-lt"/>
              </a:rPr>
              <a:t>月，各地响应中央号召 掀起新一轮“光盘行动”热潮。自</a:t>
            </a:r>
            <a:r>
              <a:rPr lang="en-US" altLang="zh-CN" sz="1600">
                <a:cs typeface="+mn-ea"/>
                <a:sym typeface="+mn-lt"/>
              </a:rPr>
              <a:t>2013</a:t>
            </a:r>
            <a:r>
              <a:rPr lang="zh-CN" altLang="en-US" sz="1600">
                <a:cs typeface="+mn-ea"/>
                <a:sym typeface="+mn-lt"/>
              </a:rPr>
              <a:t>年全国开展“光盘行动”以来，“舌尖上的浪费”明显好转，然而，不少消费者的消费理念以及讲排场的心理还未根本扭转。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光盘行动是什么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852" y="1270861"/>
            <a:ext cx="5411513" cy="47834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67364" y="2846486"/>
            <a:ext cx="49721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600" b="1" dirty="0">
                <a:cs typeface="+mn-ea"/>
                <a:sym typeface="+mn-lt"/>
              </a:rPr>
              <a:t>2020</a:t>
            </a:r>
            <a:r>
              <a:rPr lang="zh-CN" altLang="en-US" sz="1600" b="1" dirty="0">
                <a:cs typeface="+mn-ea"/>
                <a:sym typeface="+mn-lt"/>
              </a:rPr>
              <a:t>年</a:t>
            </a:r>
            <a:r>
              <a:rPr lang="en-US" altLang="zh-CN" sz="1600" b="1" dirty="0">
                <a:cs typeface="+mn-ea"/>
                <a:sym typeface="+mn-lt"/>
              </a:rPr>
              <a:t>8</a:t>
            </a:r>
            <a:r>
              <a:rPr lang="zh-CN" altLang="en-US" sz="1600" b="1" dirty="0">
                <a:cs typeface="+mn-ea"/>
                <a:sym typeface="+mn-lt"/>
              </a:rPr>
              <a:t>月</a:t>
            </a:r>
            <a:r>
              <a:rPr lang="en-US" altLang="zh-CN" sz="1600" b="1" dirty="0">
                <a:cs typeface="+mn-ea"/>
                <a:sym typeface="+mn-lt"/>
              </a:rPr>
              <a:t>11</a:t>
            </a:r>
            <a:r>
              <a:rPr lang="zh-CN" altLang="en-US" sz="1600" b="1" dirty="0">
                <a:cs typeface="+mn-ea"/>
                <a:sym typeface="+mn-lt"/>
              </a:rPr>
              <a:t>日</a:t>
            </a:r>
            <a:r>
              <a:rPr lang="zh-CN" altLang="en-US" sz="1600" dirty="0">
                <a:cs typeface="+mn-ea"/>
                <a:sym typeface="+mn-lt"/>
              </a:rPr>
              <a:t>，中共中央总书记、国家主席、中央军委主席习近平对制止餐饮浪费行为作出重要指示。他指出，餐饮浪费现象，触目惊心、令人痛心！“谁知盘中餐，粒粒皆辛苦。”尽管我国粮食生产连年丰收，对粮食安全还是始终要有危机意识，今年全球新冠肺炎疫情所带来的影响更是给我们敲响了警钟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67365" y="2077303"/>
            <a:ext cx="5527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i="0" dirty="0">
                <a:solidFill>
                  <a:schemeClr val="accent1"/>
                </a:solidFill>
                <a:effectLst/>
                <a:cs typeface="+mn-ea"/>
                <a:sym typeface="+mn-lt"/>
              </a:rPr>
              <a:t>拒绝“舌尖上的浪费”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光盘行动是什么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5036"/>
            <a:ext cx="8570563" cy="2792964"/>
          </a:xfrm>
          <a:prstGeom prst="rect">
            <a:avLst/>
          </a:prstGeom>
        </p:spPr>
      </p:pic>
      <p:sp>
        <p:nvSpPr>
          <p:cNvPr id="12" name="Freeform 4"/>
          <p:cNvSpPr/>
          <p:nvPr/>
        </p:nvSpPr>
        <p:spPr bwMode="auto">
          <a:xfrm>
            <a:off x="5811015" y="4670807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cs"/>
              <a:sym typeface="Bebas" pitchFamily="2" charset="0"/>
            </a:endParaRPr>
          </a:p>
        </p:txBody>
      </p:sp>
      <p:sp>
        <p:nvSpPr>
          <p:cNvPr id="13" name="Freeform 4"/>
          <p:cNvSpPr/>
          <p:nvPr/>
        </p:nvSpPr>
        <p:spPr bwMode="auto">
          <a:xfrm>
            <a:off x="5811015" y="3148360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cs"/>
              <a:sym typeface="Bebas" pitchFamily="2" charset="0"/>
            </a:endParaRPr>
          </a:p>
        </p:txBody>
      </p:sp>
      <p:sp>
        <p:nvSpPr>
          <p:cNvPr id="14" name="Freeform 4"/>
          <p:cNvSpPr/>
          <p:nvPr/>
        </p:nvSpPr>
        <p:spPr bwMode="auto">
          <a:xfrm>
            <a:off x="5811015" y="1632633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cs"/>
              <a:sym typeface="Bebas" pitchFamily="2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023590" y="3420806"/>
            <a:ext cx="405524" cy="390340"/>
            <a:chOff x="8905876" y="3073401"/>
            <a:chExt cx="720725" cy="693738"/>
          </a:xfrm>
          <a:solidFill>
            <a:srgbClr val="FEFEFE"/>
          </a:solidFill>
        </p:grpSpPr>
        <p:sp>
          <p:nvSpPr>
            <p:cNvPr id="16" name="Oval 585"/>
            <p:cNvSpPr>
              <a:spLocks noChangeArrowheads="1"/>
            </p:cNvSpPr>
            <p:nvPr/>
          </p:nvSpPr>
          <p:spPr bwMode="auto">
            <a:xfrm>
              <a:off x="9037638" y="3092451"/>
              <a:ext cx="1016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17" name="Oval 586"/>
            <p:cNvSpPr>
              <a:spLocks noChangeArrowheads="1"/>
            </p:cNvSpPr>
            <p:nvPr/>
          </p:nvSpPr>
          <p:spPr bwMode="auto">
            <a:xfrm>
              <a:off x="9437688" y="3092451"/>
              <a:ext cx="98425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18" name="Freeform 587"/>
            <p:cNvSpPr>
              <a:spLocks noEditPoints="1"/>
            </p:cNvSpPr>
            <p:nvPr/>
          </p:nvSpPr>
          <p:spPr bwMode="auto">
            <a:xfrm>
              <a:off x="8905876" y="3227388"/>
              <a:ext cx="261938" cy="501650"/>
            </a:xfrm>
            <a:custGeom>
              <a:avLst/>
              <a:gdLst>
                <a:gd name="T0" fmla="*/ 65 w 70"/>
                <a:gd name="T1" fmla="*/ 79 h 134"/>
                <a:gd name="T2" fmla="*/ 60 w 70"/>
                <a:gd name="T3" fmla="*/ 79 h 134"/>
                <a:gd name="T4" fmla="*/ 66 w 70"/>
                <a:gd name="T5" fmla="*/ 7 h 134"/>
                <a:gd name="T6" fmla="*/ 68 w 70"/>
                <a:gd name="T7" fmla="*/ 2 h 134"/>
                <a:gd name="T8" fmla="*/ 67 w 70"/>
                <a:gd name="T9" fmla="*/ 1 h 134"/>
                <a:gd name="T10" fmla="*/ 66 w 70"/>
                <a:gd name="T11" fmla="*/ 1 h 134"/>
                <a:gd name="T12" fmla="*/ 60 w 70"/>
                <a:gd name="T13" fmla="*/ 1 h 134"/>
                <a:gd name="T14" fmla="*/ 60 w 70"/>
                <a:gd name="T15" fmla="*/ 1 h 134"/>
                <a:gd name="T16" fmla="*/ 65 w 70"/>
                <a:gd name="T17" fmla="*/ 6 h 134"/>
                <a:gd name="T18" fmla="*/ 58 w 70"/>
                <a:gd name="T19" fmla="*/ 9 h 134"/>
                <a:gd name="T20" fmla="*/ 62 w 70"/>
                <a:gd name="T21" fmla="*/ 14 h 134"/>
                <a:gd name="T22" fmla="*/ 53 w 70"/>
                <a:gd name="T23" fmla="*/ 33 h 134"/>
                <a:gd name="T24" fmla="*/ 52 w 70"/>
                <a:gd name="T25" fmla="*/ 6 h 134"/>
                <a:gd name="T26" fmla="*/ 53 w 70"/>
                <a:gd name="T27" fmla="*/ 5 h 134"/>
                <a:gd name="T28" fmla="*/ 51 w 70"/>
                <a:gd name="T29" fmla="*/ 0 h 134"/>
                <a:gd name="T30" fmla="*/ 46 w 70"/>
                <a:gd name="T31" fmla="*/ 0 h 134"/>
                <a:gd name="T32" fmla="*/ 44 w 70"/>
                <a:gd name="T33" fmla="*/ 5 h 134"/>
                <a:gd name="T34" fmla="*/ 45 w 70"/>
                <a:gd name="T35" fmla="*/ 6 h 134"/>
                <a:gd name="T36" fmla="*/ 44 w 70"/>
                <a:gd name="T37" fmla="*/ 33 h 134"/>
                <a:gd name="T38" fmla="*/ 35 w 70"/>
                <a:gd name="T39" fmla="*/ 14 h 134"/>
                <a:gd name="T40" fmla="*/ 39 w 70"/>
                <a:gd name="T41" fmla="*/ 9 h 134"/>
                <a:gd name="T42" fmla="*/ 32 w 70"/>
                <a:gd name="T43" fmla="*/ 6 h 134"/>
                <a:gd name="T44" fmla="*/ 37 w 70"/>
                <a:gd name="T45" fmla="*/ 1 h 134"/>
                <a:gd name="T46" fmla="*/ 37 w 70"/>
                <a:gd name="T47" fmla="*/ 1 h 134"/>
                <a:gd name="T48" fmla="*/ 31 w 70"/>
                <a:gd name="T49" fmla="*/ 1 h 134"/>
                <a:gd name="T50" fmla="*/ 30 w 70"/>
                <a:gd name="T51" fmla="*/ 1 h 134"/>
                <a:gd name="T52" fmla="*/ 25 w 70"/>
                <a:gd name="T53" fmla="*/ 4 h 134"/>
                <a:gd name="T54" fmla="*/ 2 w 70"/>
                <a:gd name="T55" fmla="*/ 28 h 134"/>
                <a:gd name="T56" fmla="*/ 2 w 70"/>
                <a:gd name="T57" fmla="*/ 28 h 134"/>
                <a:gd name="T58" fmla="*/ 2 w 70"/>
                <a:gd name="T59" fmla="*/ 28 h 134"/>
                <a:gd name="T60" fmla="*/ 1 w 70"/>
                <a:gd name="T61" fmla="*/ 38 h 134"/>
                <a:gd name="T62" fmla="*/ 1 w 70"/>
                <a:gd name="T63" fmla="*/ 38 h 134"/>
                <a:gd name="T64" fmla="*/ 1 w 70"/>
                <a:gd name="T65" fmla="*/ 38 h 134"/>
                <a:gd name="T66" fmla="*/ 1 w 70"/>
                <a:gd name="T67" fmla="*/ 38 h 134"/>
                <a:gd name="T68" fmla="*/ 2 w 70"/>
                <a:gd name="T69" fmla="*/ 38 h 134"/>
                <a:gd name="T70" fmla="*/ 2 w 70"/>
                <a:gd name="T71" fmla="*/ 39 h 134"/>
                <a:gd name="T72" fmla="*/ 3 w 70"/>
                <a:gd name="T73" fmla="*/ 41 h 134"/>
                <a:gd name="T74" fmla="*/ 5 w 70"/>
                <a:gd name="T75" fmla="*/ 45 h 134"/>
                <a:gd name="T76" fmla="*/ 9 w 70"/>
                <a:gd name="T77" fmla="*/ 52 h 134"/>
                <a:gd name="T78" fmla="*/ 16 w 70"/>
                <a:gd name="T79" fmla="*/ 67 h 134"/>
                <a:gd name="T80" fmla="*/ 26 w 70"/>
                <a:gd name="T81" fmla="*/ 61 h 134"/>
                <a:gd name="T82" fmla="*/ 26 w 70"/>
                <a:gd name="T83" fmla="*/ 71 h 134"/>
                <a:gd name="T84" fmla="*/ 26 w 70"/>
                <a:gd name="T85" fmla="*/ 71 h 134"/>
                <a:gd name="T86" fmla="*/ 28 w 70"/>
                <a:gd name="T87" fmla="*/ 71 h 134"/>
                <a:gd name="T88" fmla="*/ 29 w 70"/>
                <a:gd name="T89" fmla="*/ 134 h 134"/>
                <a:gd name="T90" fmla="*/ 47 w 70"/>
                <a:gd name="T91" fmla="*/ 134 h 134"/>
                <a:gd name="T92" fmla="*/ 48 w 70"/>
                <a:gd name="T93" fmla="*/ 71 h 134"/>
                <a:gd name="T94" fmla="*/ 49 w 70"/>
                <a:gd name="T95" fmla="*/ 71 h 134"/>
                <a:gd name="T96" fmla="*/ 51 w 70"/>
                <a:gd name="T97" fmla="*/ 134 h 134"/>
                <a:gd name="T98" fmla="*/ 69 w 70"/>
                <a:gd name="T99" fmla="*/ 134 h 134"/>
                <a:gd name="T100" fmla="*/ 70 w 70"/>
                <a:gd name="T101" fmla="*/ 79 h 134"/>
                <a:gd name="T102" fmla="*/ 65 w 70"/>
                <a:gd name="T103" fmla="*/ 79 h 134"/>
                <a:gd name="T104" fmla="*/ 26 w 70"/>
                <a:gd name="T105" fmla="*/ 47 h 134"/>
                <a:gd name="T106" fmla="*/ 24 w 70"/>
                <a:gd name="T107" fmla="*/ 44 h 134"/>
                <a:gd name="T108" fmla="*/ 20 w 70"/>
                <a:gd name="T109" fmla="*/ 37 h 134"/>
                <a:gd name="T110" fmla="*/ 19 w 70"/>
                <a:gd name="T111" fmla="*/ 35 h 134"/>
                <a:gd name="T112" fmla="*/ 27 w 70"/>
                <a:gd name="T113" fmla="*/ 25 h 134"/>
                <a:gd name="T114" fmla="*/ 26 w 70"/>
                <a:gd name="T115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" h="134">
                  <a:moveTo>
                    <a:pt x="65" y="79"/>
                  </a:moveTo>
                  <a:cubicBezTo>
                    <a:pt x="60" y="79"/>
                    <a:pt x="60" y="79"/>
                    <a:pt x="60" y="79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5"/>
                    <a:pt x="67" y="3"/>
                    <a:pt x="68" y="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4" y="1"/>
                    <a:pt x="62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8" y="1"/>
                    <a:pt x="26" y="2"/>
                    <a:pt x="25" y="4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47"/>
                    <a:pt x="2" y="33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9" y="65"/>
                    <a:pt x="23" y="63"/>
                    <a:pt x="26" y="61"/>
                  </a:cubicBezTo>
                  <a:cubicBezTo>
                    <a:pt x="26" y="64"/>
                    <a:pt x="26" y="68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7" y="71"/>
                    <a:pt x="28" y="71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8" y="116"/>
                    <a:pt x="48" y="84"/>
                    <a:pt x="48" y="71"/>
                  </a:cubicBezTo>
                  <a:cubicBezTo>
                    <a:pt x="48" y="71"/>
                    <a:pt x="49" y="71"/>
                    <a:pt x="49" y="71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70" y="119"/>
                    <a:pt x="70" y="95"/>
                    <a:pt x="70" y="79"/>
                  </a:cubicBezTo>
                  <a:cubicBezTo>
                    <a:pt x="68" y="79"/>
                    <a:pt x="66" y="79"/>
                    <a:pt x="65" y="79"/>
                  </a:cubicBezTo>
                  <a:close/>
                  <a:moveTo>
                    <a:pt x="26" y="47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32"/>
                    <a:pt x="26" y="40"/>
                    <a:pt x="2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19" name="Freeform 588"/>
            <p:cNvSpPr/>
            <p:nvPr/>
          </p:nvSpPr>
          <p:spPr bwMode="auto">
            <a:xfrm>
              <a:off x="9401176" y="3227388"/>
              <a:ext cx="225425" cy="501650"/>
            </a:xfrm>
            <a:custGeom>
              <a:avLst/>
              <a:gdLst>
                <a:gd name="T0" fmla="*/ 60 w 60"/>
                <a:gd name="T1" fmla="*/ 39 h 134"/>
                <a:gd name="T2" fmla="*/ 60 w 60"/>
                <a:gd name="T3" fmla="*/ 39 h 134"/>
                <a:gd name="T4" fmla="*/ 60 w 60"/>
                <a:gd name="T5" fmla="*/ 39 h 134"/>
                <a:gd name="T6" fmla="*/ 60 w 60"/>
                <a:gd name="T7" fmla="*/ 39 h 134"/>
                <a:gd name="T8" fmla="*/ 60 w 60"/>
                <a:gd name="T9" fmla="*/ 38 h 134"/>
                <a:gd name="T10" fmla="*/ 48 w 60"/>
                <a:gd name="T11" fmla="*/ 7 h 134"/>
                <a:gd name="T12" fmla="*/ 41 w 60"/>
                <a:gd name="T13" fmla="*/ 1 h 134"/>
                <a:gd name="T14" fmla="*/ 41 w 60"/>
                <a:gd name="T15" fmla="*/ 1 h 134"/>
                <a:gd name="T16" fmla="*/ 34 w 60"/>
                <a:gd name="T17" fmla="*/ 1 h 134"/>
                <a:gd name="T18" fmla="*/ 34 w 60"/>
                <a:gd name="T19" fmla="*/ 1 h 134"/>
                <a:gd name="T20" fmla="*/ 40 w 60"/>
                <a:gd name="T21" fmla="*/ 6 h 134"/>
                <a:gd name="T22" fmla="*/ 33 w 60"/>
                <a:gd name="T23" fmla="*/ 9 h 134"/>
                <a:gd name="T24" fmla="*/ 36 w 60"/>
                <a:gd name="T25" fmla="*/ 14 h 134"/>
                <a:gd name="T26" fmla="*/ 28 w 60"/>
                <a:gd name="T27" fmla="*/ 33 h 134"/>
                <a:gd name="T28" fmla="*/ 26 w 60"/>
                <a:gd name="T29" fmla="*/ 6 h 134"/>
                <a:gd name="T30" fmla="*/ 27 w 60"/>
                <a:gd name="T31" fmla="*/ 5 h 134"/>
                <a:gd name="T32" fmla="*/ 26 w 60"/>
                <a:gd name="T33" fmla="*/ 0 h 134"/>
                <a:gd name="T34" fmla="*/ 20 w 60"/>
                <a:gd name="T35" fmla="*/ 0 h 134"/>
                <a:gd name="T36" fmla="*/ 19 w 60"/>
                <a:gd name="T37" fmla="*/ 5 h 134"/>
                <a:gd name="T38" fmla="*/ 20 w 60"/>
                <a:gd name="T39" fmla="*/ 6 h 134"/>
                <a:gd name="T40" fmla="*/ 19 w 60"/>
                <a:gd name="T41" fmla="*/ 33 h 134"/>
                <a:gd name="T42" fmla="*/ 10 w 60"/>
                <a:gd name="T43" fmla="*/ 14 h 134"/>
                <a:gd name="T44" fmla="*/ 13 w 60"/>
                <a:gd name="T45" fmla="*/ 9 h 134"/>
                <a:gd name="T46" fmla="*/ 6 w 60"/>
                <a:gd name="T47" fmla="*/ 6 h 134"/>
                <a:gd name="T48" fmla="*/ 12 w 60"/>
                <a:gd name="T49" fmla="*/ 1 h 134"/>
                <a:gd name="T50" fmla="*/ 12 w 60"/>
                <a:gd name="T51" fmla="*/ 1 h 134"/>
                <a:gd name="T52" fmla="*/ 6 w 60"/>
                <a:gd name="T53" fmla="*/ 1 h 134"/>
                <a:gd name="T54" fmla="*/ 5 w 60"/>
                <a:gd name="T55" fmla="*/ 1 h 134"/>
                <a:gd name="T56" fmla="*/ 0 w 60"/>
                <a:gd name="T57" fmla="*/ 3 h 134"/>
                <a:gd name="T58" fmla="*/ 1 w 60"/>
                <a:gd name="T59" fmla="*/ 7 h 134"/>
                <a:gd name="T60" fmla="*/ 7 w 60"/>
                <a:gd name="T61" fmla="*/ 79 h 134"/>
                <a:gd name="T62" fmla="*/ 2 w 60"/>
                <a:gd name="T63" fmla="*/ 79 h 134"/>
                <a:gd name="T64" fmla="*/ 4 w 60"/>
                <a:gd name="T65" fmla="*/ 134 h 134"/>
                <a:gd name="T66" fmla="*/ 22 w 60"/>
                <a:gd name="T67" fmla="*/ 134 h 134"/>
                <a:gd name="T68" fmla="*/ 22 w 60"/>
                <a:gd name="T69" fmla="*/ 71 h 134"/>
                <a:gd name="T70" fmla="*/ 24 w 60"/>
                <a:gd name="T71" fmla="*/ 71 h 134"/>
                <a:gd name="T72" fmla="*/ 26 w 60"/>
                <a:gd name="T73" fmla="*/ 134 h 134"/>
                <a:gd name="T74" fmla="*/ 44 w 60"/>
                <a:gd name="T75" fmla="*/ 134 h 134"/>
                <a:gd name="T76" fmla="*/ 44 w 60"/>
                <a:gd name="T77" fmla="*/ 73 h 134"/>
                <a:gd name="T78" fmla="*/ 47 w 60"/>
                <a:gd name="T79" fmla="*/ 75 h 134"/>
                <a:gd name="T80" fmla="*/ 54 w 60"/>
                <a:gd name="T81" fmla="*/ 59 h 134"/>
                <a:gd name="T82" fmla="*/ 57 w 60"/>
                <a:gd name="T83" fmla="*/ 52 h 134"/>
                <a:gd name="T84" fmla="*/ 59 w 60"/>
                <a:gd name="T85" fmla="*/ 48 h 134"/>
                <a:gd name="T86" fmla="*/ 59 w 60"/>
                <a:gd name="T87" fmla="*/ 46 h 134"/>
                <a:gd name="T88" fmla="*/ 60 w 60"/>
                <a:gd name="T89" fmla="*/ 46 h 134"/>
                <a:gd name="T90" fmla="*/ 60 w 60"/>
                <a:gd name="T91" fmla="*/ 45 h 134"/>
                <a:gd name="T92" fmla="*/ 60 w 60"/>
                <a:gd name="T93" fmla="*/ 45 h 134"/>
                <a:gd name="T94" fmla="*/ 60 w 60"/>
                <a:gd name="T95" fmla="*/ 3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" h="134"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4"/>
                    <a:pt x="44" y="2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1"/>
                    <a:pt x="36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8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3" y="116"/>
                    <a:pt x="22" y="84"/>
                    <a:pt x="22" y="71"/>
                  </a:cubicBezTo>
                  <a:cubicBezTo>
                    <a:pt x="23" y="71"/>
                    <a:pt x="23" y="71"/>
                    <a:pt x="24" y="71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5" y="117"/>
                    <a:pt x="44" y="87"/>
                    <a:pt x="44" y="73"/>
                  </a:cubicBezTo>
                  <a:cubicBezTo>
                    <a:pt x="45" y="74"/>
                    <a:pt x="46" y="74"/>
                    <a:pt x="47" y="7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3"/>
                    <a:pt x="59" y="52"/>
                    <a:pt x="6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0" name="Oval 589"/>
            <p:cNvSpPr>
              <a:spLocks noChangeArrowheads="1"/>
            </p:cNvSpPr>
            <p:nvPr/>
          </p:nvSpPr>
          <p:spPr bwMode="auto">
            <a:xfrm>
              <a:off x="9224963" y="3073401"/>
              <a:ext cx="1079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1" name="Freeform 590"/>
            <p:cNvSpPr/>
            <p:nvPr/>
          </p:nvSpPr>
          <p:spPr bwMode="auto">
            <a:xfrm>
              <a:off x="9150351" y="3219451"/>
              <a:ext cx="258763" cy="547688"/>
            </a:xfrm>
            <a:custGeom>
              <a:avLst/>
              <a:gdLst>
                <a:gd name="T0" fmla="*/ 54 w 69"/>
                <a:gd name="T1" fmla="*/ 1 h 146"/>
                <a:gd name="T2" fmla="*/ 54 w 69"/>
                <a:gd name="T3" fmla="*/ 1 h 146"/>
                <a:gd name="T4" fmla="*/ 47 w 69"/>
                <a:gd name="T5" fmla="*/ 0 h 146"/>
                <a:gd name="T6" fmla="*/ 46 w 69"/>
                <a:gd name="T7" fmla="*/ 1 h 146"/>
                <a:gd name="T8" fmla="*/ 53 w 69"/>
                <a:gd name="T9" fmla="*/ 6 h 146"/>
                <a:gd name="T10" fmla="*/ 45 w 69"/>
                <a:gd name="T11" fmla="*/ 9 h 146"/>
                <a:gd name="T12" fmla="*/ 49 w 69"/>
                <a:gd name="T13" fmla="*/ 15 h 146"/>
                <a:gd name="T14" fmla="*/ 39 w 69"/>
                <a:gd name="T15" fmla="*/ 36 h 146"/>
                <a:gd name="T16" fmla="*/ 38 w 69"/>
                <a:gd name="T17" fmla="*/ 7 h 146"/>
                <a:gd name="T18" fmla="*/ 39 w 69"/>
                <a:gd name="T19" fmla="*/ 6 h 146"/>
                <a:gd name="T20" fmla="*/ 37 w 69"/>
                <a:gd name="T21" fmla="*/ 0 h 146"/>
                <a:gd name="T22" fmla="*/ 32 w 69"/>
                <a:gd name="T23" fmla="*/ 0 h 146"/>
                <a:gd name="T24" fmla="*/ 30 w 69"/>
                <a:gd name="T25" fmla="*/ 6 h 146"/>
                <a:gd name="T26" fmla="*/ 31 w 69"/>
                <a:gd name="T27" fmla="*/ 7 h 146"/>
                <a:gd name="T28" fmla="*/ 30 w 69"/>
                <a:gd name="T29" fmla="*/ 36 h 146"/>
                <a:gd name="T30" fmla="*/ 20 w 69"/>
                <a:gd name="T31" fmla="*/ 15 h 146"/>
                <a:gd name="T32" fmla="*/ 24 w 69"/>
                <a:gd name="T33" fmla="*/ 9 h 146"/>
                <a:gd name="T34" fmla="*/ 16 w 69"/>
                <a:gd name="T35" fmla="*/ 6 h 146"/>
                <a:gd name="T36" fmla="*/ 22 w 69"/>
                <a:gd name="T37" fmla="*/ 1 h 146"/>
                <a:gd name="T38" fmla="*/ 22 w 69"/>
                <a:gd name="T39" fmla="*/ 0 h 146"/>
                <a:gd name="T40" fmla="*/ 15 w 69"/>
                <a:gd name="T41" fmla="*/ 1 h 146"/>
                <a:gd name="T42" fmla="*/ 15 w 69"/>
                <a:gd name="T43" fmla="*/ 1 h 146"/>
                <a:gd name="T44" fmla="*/ 7 w 69"/>
                <a:gd name="T45" fmla="*/ 9 h 146"/>
                <a:gd name="T46" fmla="*/ 0 w 69"/>
                <a:gd name="T47" fmla="*/ 76 h 146"/>
                <a:gd name="T48" fmla="*/ 10 w 69"/>
                <a:gd name="T49" fmla="*/ 77 h 146"/>
                <a:gd name="T50" fmla="*/ 10 w 69"/>
                <a:gd name="T51" fmla="*/ 77 h 146"/>
                <a:gd name="T52" fmla="*/ 11 w 69"/>
                <a:gd name="T53" fmla="*/ 77 h 146"/>
                <a:gd name="T54" fmla="*/ 12 w 69"/>
                <a:gd name="T55" fmla="*/ 77 h 146"/>
                <a:gd name="T56" fmla="*/ 14 w 69"/>
                <a:gd name="T57" fmla="*/ 146 h 146"/>
                <a:gd name="T58" fmla="*/ 33 w 69"/>
                <a:gd name="T59" fmla="*/ 146 h 146"/>
                <a:gd name="T60" fmla="*/ 33 w 69"/>
                <a:gd name="T61" fmla="*/ 77 h 146"/>
                <a:gd name="T62" fmla="*/ 35 w 69"/>
                <a:gd name="T63" fmla="*/ 77 h 146"/>
                <a:gd name="T64" fmla="*/ 38 w 69"/>
                <a:gd name="T65" fmla="*/ 146 h 146"/>
                <a:gd name="T66" fmla="*/ 57 w 69"/>
                <a:gd name="T67" fmla="*/ 146 h 146"/>
                <a:gd name="T68" fmla="*/ 57 w 69"/>
                <a:gd name="T69" fmla="*/ 77 h 146"/>
                <a:gd name="T70" fmla="*/ 59 w 69"/>
                <a:gd name="T71" fmla="*/ 77 h 146"/>
                <a:gd name="T72" fmla="*/ 59 w 69"/>
                <a:gd name="T73" fmla="*/ 77 h 146"/>
                <a:gd name="T74" fmla="*/ 59 w 69"/>
                <a:gd name="T75" fmla="*/ 77 h 146"/>
                <a:gd name="T76" fmla="*/ 69 w 69"/>
                <a:gd name="T77" fmla="*/ 76 h 146"/>
                <a:gd name="T78" fmla="*/ 62 w 69"/>
                <a:gd name="T79" fmla="*/ 9 h 146"/>
                <a:gd name="T80" fmla="*/ 54 w 69"/>
                <a:gd name="T81" fmla="*/ 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146"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1" y="1"/>
                    <a:pt x="49" y="1"/>
                    <a:pt x="47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1"/>
                    <a:pt x="18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1"/>
                    <a:pt x="7" y="4"/>
                    <a:pt x="7" y="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" y="77"/>
                    <a:pt x="7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1" y="77"/>
                  </a:cubicBezTo>
                  <a:cubicBezTo>
                    <a:pt x="11" y="77"/>
                    <a:pt x="11" y="77"/>
                    <a:pt x="12" y="77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4" y="126"/>
                    <a:pt x="34" y="91"/>
                    <a:pt x="33" y="77"/>
                  </a:cubicBezTo>
                  <a:cubicBezTo>
                    <a:pt x="34" y="77"/>
                    <a:pt x="35" y="77"/>
                    <a:pt x="35" y="7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58" y="126"/>
                    <a:pt x="57" y="91"/>
                    <a:pt x="57" y="77"/>
                  </a:cubicBezTo>
                  <a:cubicBezTo>
                    <a:pt x="58" y="77"/>
                    <a:pt x="58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2" y="77"/>
                    <a:pt x="66" y="77"/>
                    <a:pt x="69" y="76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4"/>
                    <a:pt x="58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39667" y="1906419"/>
            <a:ext cx="373368" cy="387660"/>
            <a:chOff x="10518775" y="3081338"/>
            <a:chExt cx="663575" cy="688975"/>
          </a:xfrm>
          <a:solidFill>
            <a:srgbClr val="FEFEFE"/>
          </a:solidFill>
        </p:grpSpPr>
        <p:sp>
          <p:nvSpPr>
            <p:cNvPr id="23" name="Oval 800"/>
            <p:cNvSpPr>
              <a:spLocks noChangeArrowheads="1"/>
            </p:cNvSpPr>
            <p:nvPr/>
          </p:nvSpPr>
          <p:spPr bwMode="auto">
            <a:xfrm>
              <a:off x="10590213" y="3433763"/>
              <a:ext cx="127000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4" name="Freeform 801"/>
            <p:cNvSpPr/>
            <p:nvPr/>
          </p:nvSpPr>
          <p:spPr bwMode="auto">
            <a:xfrm>
              <a:off x="10518775" y="3609975"/>
              <a:ext cx="112713" cy="160338"/>
            </a:xfrm>
            <a:custGeom>
              <a:avLst/>
              <a:gdLst>
                <a:gd name="T0" fmla="*/ 19 w 30"/>
                <a:gd name="T1" fmla="*/ 18 h 43"/>
                <a:gd name="T2" fmla="*/ 23 w 30"/>
                <a:gd name="T3" fmla="*/ 11 h 43"/>
                <a:gd name="T4" fmla="*/ 14 w 30"/>
                <a:gd name="T5" fmla="*/ 6 h 43"/>
                <a:gd name="T6" fmla="*/ 22 w 30"/>
                <a:gd name="T7" fmla="*/ 0 h 43"/>
                <a:gd name="T8" fmla="*/ 22 w 30"/>
                <a:gd name="T9" fmla="*/ 0 h 43"/>
                <a:gd name="T10" fmla="*/ 13 w 30"/>
                <a:gd name="T11" fmla="*/ 1 h 43"/>
                <a:gd name="T12" fmla="*/ 12 w 30"/>
                <a:gd name="T13" fmla="*/ 1 h 43"/>
                <a:gd name="T14" fmla="*/ 12 w 30"/>
                <a:gd name="T15" fmla="*/ 1 h 43"/>
                <a:gd name="T16" fmla="*/ 2 w 30"/>
                <a:gd name="T17" fmla="*/ 11 h 43"/>
                <a:gd name="T18" fmla="*/ 0 w 30"/>
                <a:gd name="T19" fmla="*/ 31 h 43"/>
                <a:gd name="T20" fmla="*/ 30 w 30"/>
                <a:gd name="T21" fmla="*/ 43 h 43"/>
                <a:gd name="T22" fmla="*/ 30 w 30"/>
                <a:gd name="T23" fmla="*/ 42 h 43"/>
                <a:gd name="T24" fmla="*/ 19 w 30"/>
                <a:gd name="T2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19" y="18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7"/>
                    <a:pt x="19" y="42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5" name="Freeform 802"/>
            <p:cNvSpPr/>
            <p:nvPr/>
          </p:nvSpPr>
          <p:spPr bwMode="auto">
            <a:xfrm>
              <a:off x="10675938" y="3609975"/>
              <a:ext cx="112713" cy="160338"/>
            </a:xfrm>
            <a:custGeom>
              <a:avLst/>
              <a:gdLst>
                <a:gd name="T0" fmla="*/ 29 w 30"/>
                <a:gd name="T1" fmla="*/ 11 h 43"/>
                <a:gd name="T2" fmla="*/ 18 w 30"/>
                <a:gd name="T3" fmla="*/ 1 h 43"/>
                <a:gd name="T4" fmla="*/ 18 w 30"/>
                <a:gd name="T5" fmla="*/ 1 h 43"/>
                <a:gd name="T6" fmla="*/ 17 w 30"/>
                <a:gd name="T7" fmla="*/ 1 h 43"/>
                <a:gd name="T8" fmla="*/ 8 w 30"/>
                <a:gd name="T9" fmla="*/ 0 h 43"/>
                <a:gd name="T10" fmla="*/ 8 w 30"/>
                <a:gd name="T11" fmla="*/ 0 h 43"/>
                <a:gd name="T12" fmla="*/ 16 w 30"/>
                <a:gd name="T13" fmla="*/ 6 h 43"/>
                <a:gd name="T14" fmla="*/ 7 w 30"/>
                <a:gd name="T15" fmla="*/ 11 h 43"/>
                <a:gd name="T16" fmla="*/ 11 w 30"/>
                <a:gd name="T17" fmla="*/ 18 h 43"/>
                <a:gd name="T18" fmla="*/ 0 w 30"/>
                <a:gd name="T19" fmla="*/ 42 h 43"/>
                <a:gd name="T20" fmla="*/ 0 w 30"/>
                <a:gd name="T21" fmla="*/ 43 h 43"/>
                <a:gd name="T22" fmla="*/ 30 w 30"/>
                <a:gd name="T23" fmla="*/ 30 h 43"/>
                <a:gd name="T24" fmla="*/ 29 w 30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29" y="11"/>
                  </a:moveTo>
                  <a:cubicBezTo>
                    <a:pt x="28" y="5"/>
                    <a:pt x="23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2"/>
                    <a:pt x="22" y="37"/>
                    <a:pt x="30" y="30"/>
                  </a:cubicBez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6" name="Freeform 803"/>
            <p:cNvSpPr/>
            <p:nvPr/>
          </p:nvSpPr>
          <p:spPr bwMode="auto">
            <a:xfrm>
              <a:off x="10631488" y="3602038"/>
              <a:ext cx="44450" cy="168275"/>
            </a:xfrm>
            <a:custGeom>
              <a:avLst/>
              <a:gdLst>
                <a:gd name="T0" fmla="*/ 10 w 12"/>
                <a:gd name="T1" fmla="*/ 10 h 45"/>
                <a:gd name="T2" fmla="*/ 12 w 12"/>
                <a:gd name="T3" fmla="*/ 8 h 45"/>
                <a:gd name="T4" fmla="*/ 9 w 12"/>
                <a:gd name="T5" fmla="*/ 0 h 45"/>
                <a:gd name="T6" fmla="*/ 2 w 12"/>
                <a:gd name="T7" fmla="*/ 0 h 45"/>
                <a:gd name="T8" fmla="*/ 0 w 12"/>
                <a:gd name="T9" fmla="*/ 8 h 45"/>
                <a:gd name="T10" fmla="*/ 2 w 12"/>
                <a:gd name="T11" fmla="*/ 10 h 45"/>
                <a:gd name="T12" fmla="*/ 0 w 12"/>
                <a:gd name="T13" fmla="*/ 44 h 45"/>
                <a:gd name="T14" fmla="*/ 0 w 12"/>
                <a:gd name="T15" fmla="*/ 45 h 45"/>
                <a:gd name="T16" fmla="*/ 6 w 12"/>
                <a:gd name="T17" fmla="*/ 45 h 45"/>
                <a:gd name="T18" fmla="*/ 12 w 12"/>
                <a:gd name="T19" fmla="*/ 45 h 45"/>
                <a:gd name="T20" fmla="*/ 12 w 12"/>
                <a:gd name="T21" fmla="*/ 44 h 45"/>
                <a:gd name="T22" fmla="*/ 10 w 12"/>
                <a:gd name="T2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5">
                  <a:moveTo>
                    <a:pt x="10" y="10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5"/>
                    <a:pt x="6" y="45"/>
                  </a:cubicBezTo>
                  <a:cubicBezTo>
                    <a:pt x="8" y="45"/>
                    <a:pt x="10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7" name="Freeform 804"/>
            <p:cNvSpPr>
              <a:spLocks noEditPoints="1"/>
            </p:cNvSpPr>
            <p:nvPr/>
          </p:nvSpPr>
          <p:spPr bwMode="auto">
            <a:xfrm>
              <a:off x="10690225" y="3081338"/>
              <a:ext cx="492125" cy="427038"/>
            </a:xfrm>
            <a:custGeom>
              <a:avLst/>
              <a:gdLst>
                <a:gd name="T0" fmla="*/ 113 w 131"/>
                <a:gd name="T1" fmla="*/ 0 h 114"/>
                <a:gd name="T2" fmla="*/ 18 w 131"/>
                <a:gd name="T3" fmla="*/ 0 h 114"/>
                <a:gd name="T4" fmla="*/ 0 w 131"/>
                <a:gd name="T5" fmla="*/ 18 h 114"/>
                <a:gd name="T6" fmla="*/ 0 w 131"/>
                <a:gd name="T7" fmla="*/ 68 h 114"/>
                <a:gd name="T8" fmla="*/ 18 w 131"/>
                <a:gd name="T9" fmla="*/ 86 h 114"/>
                <a:gd name="T10" fmla="*/ 33 w 131"/>
                <a:gd name="T11" fmla="*/ 86 h 114"/>
                <a:gd name="T12" fmla="*/ 14 w 131"/>
                <a:gd name="T13" fmla="*/ 114 h 114"/>
                <a:gd name="T14" fmla="*/ 69 w 131"/>
                <a:gd name="T15" fmla="*/ 86 h 114"/>
                <a:gd name="T16" fmla="*/ 113 w 131"/>
                <a:gd name="T17" fmla="*/ 86 h 114"/>
                <a:gd name="T18" fmla="*/ 131 w 131"/>
                <a:gd name="T19" fmla="*/ 68 h 114"/>
                <a:gd name="T20" fmla="*/ 131 w 131"/>
                <a:gd name="T21" fmla="*/ 18 h 114"/>
                <a:gd name="T22" fmla="*/ 113 w 131"/>
                <a:gd name="T23" fmla="*/ 0 h 114"/>
                <a:gd name="T24" fmla="*/ 37 w 131"/>
                <a:gd name="T25" fmla="*/ 52 h 114"/>
                <a:gd name="T26" fmla="*/ 29 w 131"/>
                <a:gd name="T27" fmla="*/ 44 h 114"/>
                <a:gd name="T28" fmla="*/ 37 w 131"/>
                <a:gd name="T29" fmla="*/ 36 h 114"/>
                <a:gd name="T30" fmla="*/ 45 w 131"/>
                <a:gd name="T31" fmla="*/ 44 h 114"/>
                <a:gd name="T32" fmla="*/ 37 w 131"/>
                <a:gd name="T33" fmla="*/ 52 h 114"/>
                <a:gd name="T34" fmla="*/ 65 w 131"/>
                <a:gd name="T35" fmla="*/ 52 h 114"/>
                <a:gd name="T36" fmla="*/ 57 w 131"/>
                <a:gd name="T37" fmla="*/ 44 h 114"/>
                <a:gd name="T38" fmla="*/ 65 w 131"/>
                <a:gd name="T39" fmla="*/ 36 h 114"/>
                <a:gd name="T40" fmla="*/ 73 w 131"/>
                <a:gd name="T41" fmla="*/ 44 h 114"/>
                <a:gd name="T42" fmla="*/ 65 w 131"/>
                <a:gd name="T43" fmla="*/ 52 h 114"/>
                <a:gd name="T44" fmla="*/ 93 w 131"/>
                <a:gd name="T45" fmla="*/ 52 h 114"/>
                <a:gd name="T46" fmla="*/ 85 w 131"/>
                <a:gd name="T47" fmla="*/ 44 h 114"/>
                <a:gd name="T48" fmla="*/ 93 w 131"/>
                <a:gd name="T49" fmla="*/ 36 h 114"/>
                <a:gd name="T50" fmla="*/ 101 w 131"/>
                <a:gd name="T51" fmla="*/ 44 h 114"/>
                <a:gd name="T52" fmla="*/ 93 w 131"/>
                <a:gd name="T53" fmla="*/ 5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14">
                  <a:moveTo>
                    <a:pt x="1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8"/>
                    <a:pt x="8" y="86"/>
                    <a:pt x="1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3" y="86"/>
                    <a:pt x="131" y="78"/>
                    <a:pt x="131" y="6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8"/>
                    <a:pt x="123" y="0"/>
                    <a:pt x="113" y="0"/>
                  </a:cubicBezTo>
                  <a:close/>
                  <a:moveTo>
                    <a:pt x="37" y="52"/>
                  </a:moveTo>
                  <a:cubicBezTo>
                    <a:pt x="33" y="52"/>
                    <a:pt x="29" y="48"/>
                    <a:pt x="29" y="44"/>
                  </a:cubicBezTo>
                  <a:cubicBezTo>
                    <a:pt x="29" y="40"/>
                    <a:pt x="33" y="36"/>
                    <a:pt x="37" y="36"/>
                  </a:cubicBezTo>
                  <a:cubicBezTo>
                    <a:pt x="41" y="36"/>
                    <a:pt x="45" y="40"/>
                    <a:pt x="45" y="44"/>
                  </a:cubicBezTo>
                  <a:cubicBezTo>
                    <a:pt x="45" y="48"/>
                    <a:pt x="41" y="52"/>
                    <a:pt x="37" y="52"/>
                  </a:cubicBezTo>
                  <a:close/>
                  <a:moveTo>
                    <a:pt x="65" y="52"/>
                  </a:moveTo>
                  <a:cubicBezTo>
                    <a:pt x="61" y="52"/>
                    <a:pt x="57" y="48"/>
                    <a:pt x="57" y="44"/>
                  </a:cubicBezTo>
                  <a:cubicBezTo>
                    <a:pt x="57" y="40"/>
                    <a:pt x="61" y="36"/>
                    <a:pt x="65" y="36"/>
                  </a:cubicBezTo>
                  <a:cubicBezTo>
                    <a:pt x="69" y="36"/>
                    <a:pt x="73" y="40"/>
                    <a:pt x="73" y="44"/>
                  </a:cubicBezTo>
                  <a:cubicBezTo>
                    <a:pt x="73" y="48"/>
                    <a:pt x="69" y="52"/>
                    <a:pt x="65" y="52"/>
                  </a:cubicBezTo>
                  <a:close/>
                  <a:moveTo>
                    <a:pt x="93" y="52"/>
                  </a:moveTo>
                  <a:cubicBezTo>
                    <a:pt x="89" y="52"/>
                    <a:pt x="85" y="48"/>
                    <a:pt x="85" y="44"/>
                  </a:cubicBezTo>
                  <a:cubicBezTo>
                    <a:pt x="85" y="40"/>
                    <a:pt x="89" y="36"/>
                    <a:pt x="93" y="36"/>
                  </a:cubicBezTo>
                  <a:cubicBezTo>
                    <a:pt x="97" y="36"/>
                    <a:pt x="101" y="40"/>
                    <a:pt x="101" y="44"/>
                  </a:cubicBezTo>
                  <a:cubicBezTo>
                    <a:pt x="101" y="48"/>
                    <a:pt x="97" y="52"/>
                    <a:pt x="9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8" name="Oval 805"/>
            <p:cNvSpPr>
              <a:spLocks noChangeArrowheads="1"/>
            </p:cNvSpPr>
            <p:nvPr/>
          </p:nvSpPr>
          <p:spPr bwMode="auto">
            <a:xfrm>
              <a:off x="10871200" y="3478213"/>
              <a:ext cx="85725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9" name="Freeform 806"/>
            <p:cNvSpPr/>
            <p:nvPr/>
          </p:nvSpPr>
          <p:spPr bwMode="auto">
            <a:xfrm>
              <a:off x="10825163" y="3594100"/>
              <a:ext cx="176213" cy="90488"/>
            </a:xfrm>
            <a:custGeom>
              <a:avLst/>
              <a:gdLst>
                <a:gd name="T0" fmla="*/ 23 w 47"/>
                <a:gd name="T1" fmla="*/ 24 h 24"/>
                <a:gd name="T2" fmla="*/ 47 w 47"/>
                <a:gd name="T3" fmla="*/ 18 h 24"/>
                <a:gd name="T4" fmla="*/ 46 w 47"/>
                <a:gd name="T5" fmla="*/ 8 h 24"/>
                <a:gd name="T6" fmla="*/ 40 w 47"/>
                <a:gd name="T7" fmla="*/ 1 h 24"/>
                <a:gd name="T8" fmla="*/ 39 w 47"/>
                <a:gd name="T9" fmla="*/ 1 h 24"/>
                <a:gd name="T10" fmla="*/ 38 w 47"/>
                <a:gd name="T11" fmla="*/ 1 h 24"/>
                <a:gd name="T12" fmla="*/ 8 w 47"/>
                <a:gd name="T13" fmla="*/ 1 h 24"/>
                <a:gd name="T14" fmla="*/ 7 w 47"/>
                <a:gd name="T15" fmla="*/ 1 h 24"/>
                <a:gd name="T16" fmla="*/ 7 w 47"/>
                <a:gd name="T17" fmla="*/ 1 h 24"/>
                <a:gd name="T18" fmla="*/ 0 w 47"/>
                <a:gd name="T19" fmla="*/ 8 h 24"/>
                <a:gd name="T20" fmla="*/ 0 w 47"/>
                <a:gd name="T21" fmla="*/ 18 h 24"/>
                <a:gd name="T22" fmla="*/ 23 w 4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4">
                  <a:moveTo>
                    <a:pt x="23" y="24"/>
                  </a:moveTo>
                  <a:cubicBezTo>
                    <a:pt x="32" y="24"/>
                    <a:pt x="40" y="21"/>
                    <a:pt x="47" y="1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3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28" y="0"/>
                    <a:pt x="18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1" y="4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1"/>
                    <a:pt x="15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12426" y="4929855"/>
            <a:ext cx="427855" cy="417136"/>
            <a:chOff x="5753100" y="4821238"/>
            <a:chExt cx="760413" cy="741362"/>
          </a:xfrm>
          <a:solidFill>
            <a:srgbClr val="FEFEFE"/>
          </a:solidFill>
        </p:grpSpPr>
        <p:sp>
          <p:nvSpPr>
            <p:cNvPr id="31" name="Freeform 915"/>
            <p:cNvSpPr/>
            <p:nvPr/>
          </p:nvSpPr>
          <p:spPr bwMode="auto">
            <a:xfrm>
              <a:off x="6064250" y="4821238"/>
              <a:ext cx="104775" cy="123825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32" name="Freeform 916"/>
            <p:cNvSpPr/>
            <p:nvPr/>
          </p:nvSpPr>
          <p:spPr bwMode="auto">
            <a:xfrm>
              <a:off x="5838825" y="4929188"/>
              <a:ext cx="471488" cy="49212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33" name="Freeform 917"/>
            <p:cNvSpPr>
              <a:spLocks noEditPoints="1"/>
            </p:cNvSpPr>
            <p:nvPr/>
          </p:nvSpPr>
          <p:spPr bwMode="auto">
            <a:xfrm>
              <a:off x="5753100" y="5135563"/>
              <a:ext cx="168275" cy="153988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34" name="Freeform 918"/>
            <p:cNvSpPr/>
            <p:nvPr/>
          </p:nvSpPr>
          <p:spPr bwMode="auto">
            <a:xfrm>
              <a:off x="5764213" y="5105400"/>
              <a:ext cx="749300" cy="457200"/>
            </a:xfrm>
            <a:custGeom>
              <a:avLst/>
              <a:gdLst>
                <a:gd name="T0" fmla="*/ 472 w 472"/>
                <a:gd name="T1" fmla="*/ 0 h 288"/>
                <a:gd name="T2" fmla="*/ 389 w 472"/>
                <a:gd name="T3" fmla="*/ 33 h 288"/>
                <a:gd name="T4" fmla="*/ 406 w 472"/>
                <a:gd name="T5" fmla="*/ 45 h 288"/>
                <a:gd name="T6" fmla="*/ 302 w 472"/>
                <a:gd name="T7" fmla="*/ 156 h 288"/>
                <a:gd name="T8" fmla="*/ 210 w 472"/>
                <a:gd name="T9" fmla="*/ 147 h 288"/>
                <a:gd name="T10" fmla="*/ 137 w 472"/>
                <a:gd name="T11" fmla="*/ 222 h 288"/>
                <a:gd name="T12" fmla="*/ 61 w 472"/>
                <a:gd name="T13" fmla="*/ 184 h 288"/>
                <a:gd name="T14" fmla="*/ 0 w 472"/>
                <a:gd name="T15" fmla="*/ 262 h 288"/>
                <a:gd name="T16" fmla="*/ 33 w 472"/>
                <a:gd name="T17" fmla="*/ 288 h 288"/>
                <a:gd name="T18" fmla="*/ 73 w 472"/>
                <a:gd name="T19" fmla="*/ 239 h 288"/>
                <a:gd name="T20" fmla="*/ 146 w 472"/>
                <a:gd name="T21" fmla="*/ 274 h 288"/>
                <a:gd name="T22" fmla="*/ 226 w 472"/>
                <a:gd name="T23" fmla="*/ 191 h 288"/>
                <a:gd name="T24" fmla="*/ 318 w 472"/>
                <a:gd name="T25" fmla="*/ 201 h 288"/>
                <a:gd name="T26" fmla="*/ 441 w 472"/>
                <a:gd name="T27" fmla="*/ 71 h 288"/>
                <a:gd name="T28" fmla="*/ 465 w 472"/>
                <a:gd name="T29" fmla="*/ 88 h 288"/>
                <a:gd name="T30" fmla="*/ 472 w 472"/>
                <a:gd name="T3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288">
                  <a:moveTo>
                    <a:pt x="472" y="0"/>
                  </a:moveTo>
                  <a:lnTo>
                    <a:pt x="389" y="33"/>
                  </a:lnTo>
                  <a:lnTo>
                    <a:pt x="406" y="45"/>
                  </a:lnTo>
                  <a:lnTo>
                    <a:pt x="302" y="156"/>
                  </a:lnTo>
                  <a:lnTo>
                    <a:pt x="210" y="147"/>
                  </a:lnTo>
                  <a:lnTo>
                    <a:pt x="137" y="222"/>
                  </a:lnTo>
                  <a:lnTo>
                    <a:pt x="61" y="184"/>
                  </a:lnTo>
                  <a:lnTo>
                    <a:pt x="0" y="262"/>
                  </a:lnTo>
                  <a:lnTo>
                    <a:pt x="33" y="288"/>
                  </a:lnTo>
                  <a:lnTo>
                    <a:pt x="73" y="239"/>
                  </a:lnTo>
                  <a:lnTo>
                    <a:pt x="146" y="274"/>
                  </a:lnTo>
                  <a:lnTo>
                    <a:pt x="226" y="191"/>
                  </a:lnTo>
                  <a:lnTo>
                    <a:pt x="318" y="201"/>
                  </a:lnTo>
                  <a:lnTo>
                    <a:pt x="441" y="71"/>
                  </a:lnTo>
                  <a:lnTo>
                    <a:pt x="465" y="8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732351" y="1377213"/>
            <a:ext cx="184853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厉行节约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32351" y="1847485"/>
            <a:ext cx="3993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cs typeface="+mn-ea"/>
                <a:sym typeface="+mn-lt"/>
              </a:rPr>
              <a:t>树立节约光荣、浪费可耻的思想观念，不奢侈、不攀比，厉行节约，反对浪费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732351" y="3036221"/>
            <a:ext cx="184853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>
                <a:cs typeface="+mn-ea"/>
                <a:sym typeface="+mn-lt"/>
              </a:rPr>
              <a:t>适当点餐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732351" y="3506493"/>
            <a:ext cx="3993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 从自身做起，从细节做起，做“光盘行动”的实践者。争做“光盘”达人，适当点餐。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32351" y="4757221"/>
            <a:ext cx="184853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>
                <a:cs typeface="+mn-ea"/>
                <a:sym typeface="+mn-lt"/>
              </a:rPr>
              <a:t>打包带走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732351" y="5227493"/>
            <a:ext cx="3993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拒绝攀比，以“光盘”为荣，以“剩餐”为耻，实在吃不了的，就打包带走。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330" y="1623446"/>
            <a:ext cx="3142133" cy="52345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06 L -0.08906 -1.48148E-06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-1.48148E-06 L -4.58333E-06 -1.48148E-06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1.48148E-06 L -0.08906 -1.48148E-06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06 L -4.58333E-06 -1.48148E-06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06 L -0.08906 -1.48148E-06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-1.48148E-06 L -4.58333E-06 -1.48148E-06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5036"/>
            <a:ext cx="8570563" cy="27929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21437" y="4065036"/>
            <a:ext cx="8570563" cy="27929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154155" y="3814964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6000" b="1" dirty="0">
                <a:cs typeface="+mn-ea"/>
                <a:sym typeface="+mn-lt"/>
              </a:rPr>
              <a:t>浪费粮食的现状</a:t>
            </a:r>
          </a:p>
        </p:txBody>
      </p:sp>
      <p:sp>
        <p:nvSpPr>
          <p:cNvPr id="21" name="椭圆 20"/>
          <p:cNvSpPr/>
          <p:nvPr/>
        </p:nvSpPr>
        <p:spPr>
          <a:xfrm>
            <a:off x="4755487" y="1187411"/>
            <a:ext cx="2368091" cy="2368090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幼圆" panose="020105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27467" y="1446872"/>
            <a:ext cx="1862231" cy="1862230"/>
            <a:chOff x="775780" y="771550"/>
            <a:chExt cx="1852004" cy="1852004"/>
          </a:xfrm>
        </p:grpSpPr>
        <p:sp>
          <p:nvSpPr>
            <p:cNvPr id="23" name="椭圆 22"/>
            <p:cNvSpPr/>
            <p:nvPr/>
          </p:nvSpPr>
          <p:spPr>
            <a:xfrm>
              <a:off x="775780" y="771550"/>
              <a:ext cx="1852004" cy="18520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07828" y="1003597"/>
              <a:ext cx="1387908" cy="1387908"/>
            </a:xfrm>
            <a:prstGeom prst="ellipse">
              <a:avLst/>
            </a:prstGeom>
            <a:gradFill flip="none" rotWithShape="1">
              <a:gsLst>
                <a:gs pos="36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381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3000000" scaled="0"/>
              </a:gradFill>
              <a:prstDash val="solid"/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65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5333403" y="1870155"/>
            <a:ext cx="125035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b="1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6600" b="1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10" y="5090086"/>
            <a:ext cx="5175441" cy="374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浪费粮食的现状</a:t>
            </a:r>
          </a:p>
        </p:txBody>
      </p:sp>
      <p:sp>
        <p:nvSpPr>
          <p:cNvPr id="7" name="矩形 6"/>
          <p:cNvSpPr/>
          <p:nvPr/>
        </p:nvSpPr>
        <p:spPr>
          <a:xfrm>
            <a:off x="1320023" y="2541074"/>
            <a:ext cx="46531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每年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消费者仅餐饮方面浪费蛋白质和脂肪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就分别达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800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万吨和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300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万吨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最少倒掉了约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亿人的</a:t>
            </a:r>
            <a:r>
              <a:rPr lang="zh-CN" altLang="en-US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口粮</a:t>
            </a:r>
            <a:endParaRPr lang="en-US" altLang="zh-CN" dirty="0" smtClean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全球平均每年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因饥饿死亡的人数达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1000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每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6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秒钟就有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名儿童因饥饿而死亡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!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如果我们每天的食物减少浪费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5%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就可救活超过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400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万的饥民</a:t>
            </a:r>
            <a:r>
              <a:rPr lang="en-US" altLang="zh-CN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!</a:t>
            </a:r>
            <a:endParaRPr lang="zh-CN" altLang="en-US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320025" y="1541531"/>
            <a:ext cx="3340153" cy="7417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根据可靠数据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717743" y="3296895"/>
            <a:ext cx="2275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cs typeface="+mn-ea"/>
                <a:sym typeface="+mn-lt"/>
              </a:rPr>
              <a:t>800</a:t>
            </a:r>
            <a:r>
              <a:rPr lang="zh-CN" altLang="en-US" sz="2000">
                <a:cs typeface="+mn-ea"/>
                <a:sym typeface="+mn-lt"/>
              </a:rPr>
              <a:t>万吨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973137" y="3324557"/>
            <a:ext cx="2275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cs typeface="+mn-ea"/>
                <a:sym typeface="+mn-lt"/>
              </a:rPr>
              <a:t>300</a:t>
            </a:r>
            <a:r>
              <a:rPr lang="zh-CN" altLang="en-US" sz="2000">
                <a:cs typeface="+mn-ea"/>
                <a:sym typeface="+mn-lt"/>
              </a:rPr>
              <a:t>万吨</a:t>
            </a:r>
          </a:p>
        </p:txBody>
      </p:sp>
      <p:sp>
        <p:nvSpPr>
          <p:cNvPr id="41" name="椭圆 40"/>
          <p:cNvSpPr/>
          <p:nvPr/>
        </p:nvSpPr>
        <p:spPr>
          <a:xfrm>
            <a:off x="6491019" y="2019796"/>
            <a:ext cx="1239864" cy="1239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蛋白质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491019" y="3912675"/>
            <a:ext cx="1239864" cy="1239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倒掉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235624" y="2019796"/>
            <a:ext cx="1239864" cy="1239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脂肪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9235624" y="3912675"/>
            <a:ext cx="1239864" cy="1239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饿死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717743" y="5124876"/>
            <a:ext cx="2275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1000</a:t>
            </a:r>
            <a:r>
              <a:rPr lang="zh-CN" altLang="en-US" sz="200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</a:t>
            </a:r>
            <a:r>
              <a:rPr lang="zh-CN" altLang="en-US" sz="20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人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973137" y="5152538"/>
            <a:ext cx="2275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</a:t>
            </a:r>
            <a:r>
              <a:rPr lang="zh-CN" altLang="en-US" sz="20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亿人的口粮</a:t>
            </a:r>
            <a:endParaRPr lang="en-US" altLang="zh-CN" sz="200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heme/theme1.xml><?xml version="1.0" encoding="utf-8"?>
<a:theme xmlns:a="http://schemas.openxmlformats.org/drawingml/2006/main" name="第一PPT模板网-WWW.1PPT.COM">
  <a:themeElements>
    <a:clrScheme name="自定义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323F4F"/>
      </a:accent2>
      <a:accent3>
        <a:srgbClr val="C00000"/>
      </a:accent3>
      <a:accent4>
        <a:srgbClr val="323F4F"/>
      </a:accent4>
      <a:accent5>
        <a:srgbClr val="C00000"/>
      </a:accent5>
      <a:accent6>
        <a:srgbClr val="323F4F"/>
      </a:accent6>
      <a:hlink>
        <a:srgbClr val="3A3838"/>
      </a:hlink>
      <a:folHlink>
        <a:srgbClr val="869FB7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1539</Words>
  <Application>Microsoft Office PowerPoint</Application>
  <PresentationFormat>宽屏</PresentationFormat>
  <Paragraphs>143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Bebas</vt:lpstr>
      <vt:lpstr>方正黑体简体</vt:lpstr>
      <vt:lpstr>宋体</vt:lpstr>
      <vt:lpstr>微软雅黑</vt:lpstr>
      <vt:lpstr>幼圆</vt:lpstr>
      <vt:lpstr>Arial</vt:lpstr>
      <vt:lpstr>Calibri</vt:lpstr>
      <vt:lpstr>Impact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2021-07-05T01:01:56Z</cp:lastPrinted>
  <dcterms:created xsi:type="dcterms:W3CDTF">2021-07-05T01:01:56Z</dcterms:created>
  <dcterms:modified xsi:type="dcterms:W3CDTF">2023-04-17T06:40:16Z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