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308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6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B0A19-4856-4673-915B-A0B503A47734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1848B-E149-4038-BF80-CC059D60A9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5533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1848B-E149-4038-BF80-CC059D60A91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1379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48E06EE-0CEF-456C-8662-75C0EA51FFC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5DAD769-A1AC-45BC-976F-76967AE7E3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48E06EE-0CEF-456C-8662-75C0EA51FFC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5DAD769-A1AC-45BC-976F-76967AE7E3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48E06EE-0CEF-456C-8662-75C0EA51FFC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5DAD769-A1AC-45BC-976F-76967AE7E3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48E06EE-0CEF-456C-8662-75C0EA51FFC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5DAD769-A1AC-45BC-976F-76967AE7E3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48E06EE-0CEF-456C-8662-75C0EA51FFC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5DAD769-A1AC-45BC-976F-76967AE7E3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48E06EE-0CEF-456C-8662-75C0EA51FFC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5DAD769-A1AC-45BC-976F-76967AE7E3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48E06EE-0CEF-456C-8662-75C0EA51FFC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5DAD769-A1AC-45BC-976F-76967AE7E3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48E06EE-0CEF-456C-8662-75C0EA51FFC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5DAD769-A1AC-45BC-976F-76967AE7E3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48E06EE-0CEF-456C-8662-75C0EA51FFC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5DAD769-A1AC-45BC-976F-76967AE7E3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48E06EE-0CEF-456C-8662-75C0EA51FFC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5DAD769-A1AC-45BC-976F-76967AE7E3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48E06EE-0CEF-456C-8662-75C0EA51FFC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5DAD769-A1AC-45BC-976F-76967AE7E3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448323" y="1439513"/>
            <a:ext cx="695575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8800" b="1" dirty="0" smtClean="0">
                <a:gradFill flip="none" rotWithShape="1">
                  <a:gsLst>
                    <a:gs pos="0">
                      <a:schemeClr val="accent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</a:rPr>
              <a:t>拒绝校园欺凌</a:t>
            </a:r>
            <a:endParaRPr lang="zh-CN" altLang="en-US" sz="8800" b="1" dirty="0">
              <a:gradFill flip="none" rotWithShape="1">
                <a:gsLst>
                  <a:gs pos="0">
                    <a:schemeClr val="accent1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</a:gra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976826" y="3105836"/>
            <a:ext cx="5981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dirty="0" smtClean="0">
                <a:cs typeface="+mn-ea"/>
                <a:sym typeface="+mn-lt"/>
              </a:rPr>
              <a:t>—— </a:t>
            </a:r>
            <a:r>
              <a:rPr lang="zh-CN" altLang="en-US" sz="3600" dirty="0" smtClean="0">
                <a:cs typeface="+mn-ea"/>
                <a:sym typeface="+mn-lt"/>
              </a:rPr>
              <a:t>建造友善和谐校园 </a:t>
            </a:r>
            <a:r>
              <a:rPr lang="en-US" altLang="zh-CN" sz="3600" dirty="0" smtClean="0">
                <a:cs typeface="+mn-ea"/>
                <a:sym typeface="+mn-lt"/>
              </a:rPr>
              <a:t>——</a:t>
            </a:r>
            <a:endParaRPr lang="zh-CN" altLang="en-US" sz="3600" dirty="0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9229" y="4132718"/>
            <a:ext cx="7552771" cy="20903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40135" y="486622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cs typeface="+mn-ea"/>
                <a:sym typeface="+mn-lt"/>
              </a:rPr>
              <a:t>什么是校园欺凌</a:t>
            </a:r>
            <a:endParaRPr lang="zh-CN" altLang="en-US" sz="2400" b="1"/>
          </a:p>
        </p:txBody>
      </p:sp>
      <p:sp>
        <p:nvSpPr>
          <p:cNvPr id="3" name="矩形 2"/>
          <p:cNvSpPr/>
          <p:nvPr/>
        </p:nvSpPr>
        <p:spPr>
          <a:xfrm>
            <a:off x="1" y="531588"/>
            <a:ext cx="692448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72433" y="531588"/>
            <a:ext cx="103867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56285" y="531588"/>
            <a:ext cx="103867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207657" y="1684789"/>
            <a:ext cx="77361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cs typeface="+mn-ea"/>
                <a:sym typeface="+mn-lt"/>
              </a:rPr>
              <a:t>       受到</a:t>
            </a:r>
            <a:r>
              <a:rPr lang="zh-CN" altLang="en-US" sz="2000" dirty="0">
                <a:cs typeface="+mn-ea"/>
                <a:sym typeface="+mn-lt"/>
              </a:rPr>
              <a:t>暴力侵害的同学通常在身体上和心灵上受到双重创伤，并且容易给他们留下阴影长期难以平复。</a:t>
            </a:r>
          </a:p>
        </p:txBody>
      </p:sp>
      <p:sp>
        <p:nvSpPr>
          <p:cNvPr id="12" name="矩形 11"/>
          <p:cNvSpPr/>
          <p:nvPr/>
        </p:nvSpPr>
        <p:spPr>
          <a:xfrm>
            <a:off x="6230069" y="3198741"/>
            <a:ext cx="455404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smtClean="0">
                <a:cs typeface="+mn-ea"/>
                <a:sym typeface="+mn-lt"/>
              </a:rPr>
              <a:t>       每个人</a:t>
            </a:r>
            <a:r>
              <a:rPr lang="zh-CN" altLang="en-US" sz="2000">
                <a:cs typeface="+mn-ea"/>
                <a:sym typeface="+mn-lt"/>
              </a:rPr>
              <a:t>为了求知而来到校园，都希望和同学们团结友爱、和睦相处、共同进步。你不希望受到他人的谩骂与行为欺凌，别人也同样如此。因此，我们不要去做伤害他人的事情，营造一个文明、友爱的学习氛围。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1008218" y="1735419"/>
            <a:ext cx="2188481" cy="914400"/>
          </a:xfrm>
          <a:prstGeom prst="roundRect">
            <a:avLst>
              <a:gd name="adj" fmla="val 2348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smtClean="0">
                <a:cs typeface="+mn-ea"/>
                <a:sym typeface="+mn-lt"/>
              </a:rPr>
              <a:t>安全广播</a:t>
            </a:r>
            <a:endParaRPr lang="zh-CN" altLang="en-US" sz="2800" b="1"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207" y="3198743"/>
            <a:ext cx="4884060" cy="27495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1086" y="4079617"/>
            <a:ext cx="2464173" cy="2464173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76300" y="3423066"/>
            <a:ext cx="1043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cs typeface="+mn-ea"/>
                <a:sym typeface="+mn-lt"/>
              </a:rPr>
              <a:t>远离校园欺凌</a:t>
            </a:r>
            <a:endParaRPr lang="zh-CN" altLang="en-US" sz="6000" b="1" dirty="0"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31565">
            <a:off x="3040615" y="1859623"/>
            <a:ext cx="744732" cy="71948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31565">
            <a:off x="8096210" y="1859622"/>
            <a:ext cx="744732" cy="719487"/>
          </a:xfrm>
          <a:prstGeom prst="rect">
            <a:avLst/>
          </a:prstGeom>
        </p:spPr>
      </p:pic>
      <p:sp>
        <p:nvSpPr>
          <p:cNvPr id="17" name="椭圆 16"/>
          <p:cNvSpPr/>
          <p:nvPr/>
        </p:nvSpPr>
        <p:spPr>
          <a:xfrm>
            <a:off x="4878661" y="1082244"/>
            <a:ext cx="2124236" cy="21242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600" b="1" smtClean="0">
                <a:cs typeface="+mn-ea"/>
                <a:sym typeface="+mn-lt"/>
              </a:rPr>
              <a:t>2</a:t>
            </a:r>
            <a:endParaRPr lang="zh-CN" altLang="en-US" sz="9600" b="1"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40135" y="486622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cs typeface="+mn-ea"/>
                <a:sym typeface="+mn-lt"/>
              </a:rPr>
              <a:t>向校园欺凌说不</a:t>
            </a:r>
            <a:endParaRPr lang="zh-CN" altLang="en-US" sz="2400" b="1"/>
          </a:p>
        </p:txBody>
      </p:sp>
      <p:sp>
        <p:nvSpPr>
          <p:cNvPr id="3" name="矩形 2"/>
          <p:cNvSpPr/>
          <p:nvPr/>
        </p:nvSpPr>
        <p:spPr>
          <a:xfrm>
            <a:off x="1" y="531588"/>
            <a:ext cx="692448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72433" y="531588"/>
            <a:ext cx="103867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56285" y="531588"/>
            <a:ext cx="103867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286414" y="3572321"/>
            <a:ext cx="56864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0000"/>
                </a:solidFill>
                <a:cs typeface="+mn-ea"/>
                <a:sym typeface="+mn-lt"/>
              </a:rPr>
              <a:t>法律规定殴打他人或故意伤害他人身体的行为，都属于违法行为。我们要树立正确的价值观，坚决向校园暴力说“不”。不崇拜暴力文化，不参与校园暴力。</a:t>
            </a:r>
            <a:endParaRPr lang="zh-CN" altLang="en-US" sz="2000" dirty="0"/>
          </a:p>
        </p:txBody>
      </p:sp>
      <p:sp>
        <p:nvSpPr>
          <p:cNvPr id="7" name="矩形 6"/>
          <p:cNvSpPr/>
          <p:nvPr/>
        </p:nvSpPr>
        <p:spPr>
          <a:xfrm>
            <a:off x="1286414" y="2357921"/>
            <a:ext cx="495520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chemeClr val="accent1"/>
                </a:solidFill>
                <a:cs typeface="+mn-ea"/>
                <a:sym typeface="+mn-lt"/>
              </a:rPr>
              <a:t>向校园欺凌说</a:t>
            </a:r>
            <a:r>
              <a:rPr lang="zh-CN" altLang="en-US" sz="6600" b="1" dirty="0">
                <a:solidFill>
                  <a:schemeClr val="accent1"/>
                </a:solidFill>
                <a:cs typeface="+mn-ea"/>
                <a:sym typeface="+mn-lt"/>
              </a:rPr>
              <a:t>不！</a:t>
            </a:r>
            <a:endParaRPr lang="zh-CN" altLang="en-US" sz="36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758652" y="2778837"/>
            <a:ext cx="3098505" cy="3098505"/>
            <a:chOff x="1140135" y="2130307"/>
            <a:chExt cx="3098505" cy="3098505"/>
          </a:xfrm>
        </p:grpSpPr>
        <p:sp>
          <p:nvSpPr>
            <p:cNvPr id="8" name="椭圆 7"/>
            <p:cNvSpPr/>
            <p:nvPr/>
          </p:nvSpPr>
          <p:spPr>
            <a:xfrm>
              <a:off x="1140135" y="2130307"/>
              <a:ext cx="3098505" cy="309850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1367749" y="2357921"/>
              <a:ext cx="2643275" cy="26432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546086" y="2748534"/>
              <a:ext cx="2396810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1500" b="1" smtClean="0">
                  <a:cs typeface="+mn-ea"/>
                  <a:sym typeface="+mn-lt"/>
                </a:rPr>
                <a:t>NO</a:t>
              </a:r>
              <a:endParaRPr lang="zh-CN" altLang="en-US" sz="9600" b="1">
                <a:cs typeface="+mn-ea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6264" y="1491276"/>
            <a:ext cx="2664728" cy="190578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40135" y="486622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cs typeface="+mn-ea"/>
                <a:sym typeface="+mn-lt"/>
              </a:rPr>
              <a:t>向校园欺凌说不</a:t>
            </a:r>
            <a:endParaRPr lang="zh-CN" altLang="en-US" sz="2400" b="1"/>
          </a:p>
        </p:txBody>
      </p:sp>
      <p:sp>
        <p:nvSpPr>
          <p:cNvPr id="3" name="矩形 2"/>
          <p:cNvSpPr/>
          <p:nvPr/>
        </p:nvSpPr>
        <p:spPr>
          <a:xfrm>
            <a:off x="1" y="531588"/>
            <a:ext cx="692448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72433" y="531588"/>
            <a:ext cx="103867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56285" y="531588"/>
            <a:ext cx="103867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479238" y="1911311"/>
            <a:ext cx="77390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cs typeface="+mn-ea"/>
                <a:sym typeface="+mn-lt"/>
              </a:rPr>
              <a:t>“哥们义气”也要看情况。当朋友的正当权益受到侵害时，你挺身而出，这叫义气。如果你的朋友要欺凌弱小，这时是不能为了讲义气，而参与进去的。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1215446" y="2034824"/>
            <a:ext cx="2188481" cy="914400"/>
          </a:xfrm>
          <a:prstGeom prst="roundRect">
            <a:avLst>
              <a:gd name="adj" fmla="val 2348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smtClean="0">
                <a:cs typeface="+mn-ea"/>
                <a:sym typeface="+mn-lt"/>
              </a:rPr>
              <a:t>安全广播</a:t>
            </a:r>
            <a:endParaRPr lang="zh-CN" altLang="en-US" sz="2800" b="1"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8085" y="4035763"/>
            <a:ext cx="7661071" cy="212036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40135" y="486622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cs typeface="+mn-ea"/>
                <a:sym typeface="+mn-lt"/>
              </a:rPr>
              <a:t>向校园欺凌说不</a:t>
            </a:r>
            <a:endParaRPr lang="zh-CN" altLang="en-US" sz="2400" b="1"/>
          </a:p>
        </p:txBody>
      </p:sp>
      <p:sp>
        <p:nvSpPr>
          <p:cNvPr id="3" name="矩形 2"/>
          <p:cNvSpPr/>
          <p:nvPr/>
        </p:nvSpPr>
        <p:spPr>
          <a:xfrm>
            <a:off x="1" y="531588"/>
            <a:ext cx="692448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72433" y="531588"/>
            <a:ext cx="103867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56285" y="531588"/>
            <a:ext cx="103867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810011" y="1936714"/>
            <a:ext cx="626397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为了避免成为被侵害</a:t>
            </a:r>
            <a:r>
              <a:rPr lang="zh-CN" altLang="en-US" dirty="0" smtClean="0">
                <a:cs typeface="+mn-ea"/>
                <a:sym typeface="+mn-lt"/>
              </a:rPr>
              <a:t>的对象我们</a:t>
            </a:r>
            <a:r>
              <a:rPr lang="zh-CN" altLang="en-US" dirty="0">
                <a:cs typeface="+mn-ea"/>
                <a:sym typeface="+mn-lt"/>
              </a:rPr>
              <a:t>还要会保护自己。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1145059" y="1961324"/>
            <a:ext cx="1589640" cy="431100"/>
          </a:xfrm>
          <a:prstGeom prst="roundRect">
            <a:avLst>
              <a:gd name="adj" fmla="val 2348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smtClean="0">
                <a:cs typeface="+mn-ea"/>
                <a:sym typeface="+mn-lt"/>
              </a:rPr>
              <a:t>保护自己</a:t>
            </a:r>
            <a:endParaRPr lang="zh-CN" altLang="en-US" sz="2000" b="1">
              <a:cs typeface="+mn-ea"/>
              <a:sym typeface="+mn-lt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145059" y="2753547"/>
            <a:ext cx="1589640" cy="431100"/>
          </a:xfrm>
          <a:prstGeom prst="roundRect">
            <a:avLst>
              <a:gd name="adj" fmla="val 2348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cs typeface="+mn-ea"/>
                <a:sym typeface="+mn-lt"/>
              </a:rPr>
              <a:t>宽容忍让</a:t>
            </a:r>
          </a:p>
        </p:txBody>
      </p:sp>
      <p:sp>
        <p:nvSpPr>
          <p:cNvPr id="17" name="矩形 16"/>
          <p:cNvSpPr/>
          <p:nvPr/>
        </p:nvSpPr>
        <p:spPr>
          <a:xfrm>
            <a:off x="2810011" y="2784432"/>
            <a:ext cx="71373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与人有矛盾时，要宽容忍让，避免发生暴力冲突，更不要以暴制暴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1145059" y="3513133"/>
            <a:ext cx="1589640" cy="431100"/>
          </a:xfrm>
          <a:prstGeom prst="roundRect">
            <a:avLst>
              <a:gd name="adj" fmla="val 2348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cs typeface="+mn-ea"/>
                <a:sym typeface="+mn-lt"/>
              </a:rPr>
              <a:t>与人友善</a:t>
            </a:r>
          </a:p>
        </p:txBody>
      </p:sp>
      <p:sp>
        <p:nvSpPr>
          <p:cNvPr id="19" name="矩形 18"/>
          <p:cNvSpPr/>
          <p:nvPr/>
        </p:nvSpPr>
        <p:spPr>
          <a:xfrm>
            <a:off x="2810011" y="3584042"/>
            <a:ext cx="53205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与人友善，不与人结怨，以免被打击报复；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1145059" y="4272719"/>
            <a:ext cx="1589640" cy="431100"/>
          </a:xfrm>
          <a:prstGeom prst="roundRect">
            <a:avLst>
              <a:gd name="adj" fmla="val 2348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smtClean="0">
                <a:cs typeface="+mn-ea"/>
                <a:sym typeface="+mn-lt"/>
              </a:rPr>
              <a:t>不欺负</a:t>
            </a:r>
            <a:r>
              <a:rPr lang="zh-CN" altLang="en-US" sz="2000" b="1">
                <a:cs typeface="+mn-ea"/>
                <a:sym typeface="+mn-lt"/>
              </a:rPr>
              <a:t>弱小</a:t>
            </a:r>
          </a:p>
        </p:txBody>
      </p:sp>
      <p:sp>
        <p:nvSpPr>
          <p:cNvPr id="21" name="矩形 20"/>
          <p:cNvSpPr/>
          <p:nvPr/>
        </p:nvSpPr>
        <p:spPr>
          <a:xfrm>
            <a:off x="2810011" y="4343627"/>
            <a:ext cx="53205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更不要欺负弱小</a:t>
            </a:r>
          </a:p>
        </p:txBody>
      </p:sp>
      <p:sp>
        <p:nvSpPr>
          <p:cNvPr id="22" name="圆角矩形 21"/>
          <p:cNvSpPr/>
          <p:nvPr/>
        </p:nvSpPr>
        <p:spPr>
          <a:xfrm>
            <a:off x="1145059" y="5032305"/>
            <a:ext cx="1589640" cy="431100"/>
          </a:xfrm>
          <a:prstGeom prst="roundRect">
            <a:avLst>
              <a:gd name="adj" fmla="val 2348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cs typeface="+mn-ea"/>
                <a:sym typeface="+mn-lt"/>
              </a:rPr>
              <a:t>结伴而行</a:t>
            </a:r>
          </a:p>
        </p:txBody>
      </p:sp>
      <p:sp>
        <p:nvSpPr>
          <p:cNvPr id="23" name="矩形 22"/>
          <p:cNvSpPr/>
          <p:nvPr/>
        </p:nvSpPr>
        <p:spPr>
          <a:xfrm>
            <a:off x="2810013" y="4951175"/>
            <a:ext cx="43427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平时钱财不要外露，厕所、角落等是校园暴力多发的地带，最好与同学结伴而行；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8115" y="3493652"/>
            <a:ext cx="4568251" cy="299927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9" grpId="0"/>
      <p:bldP spid="21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40135" y="486622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cs typeface="+mn-ea"/>
                <a:sym typeface="+mn-lt"/>
              </a:rPr>
              <a:t>直面我校校园暴力</a:t>
            </a:r>
            <a:endParaRPr lang="zh-CN" altLang="en-US" sz="2400" b="1"/>
          </a:p>
        </p:txBody>
      </p:sp>
      <p:sp>
        <p:nvSpPr>
          <p:cNvPr id="3" name="矩形 2"/>
          <p:cNvSpPr/>
          <p:nvPr/>
        </p:nvSpPr>
        <p:spPr>
          <a:xfrm>
            <a:off x="1" y="531588"/>
            <a:ext cx="692448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72433" y="531588"/>
            <a:ext cx="103867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56285" y="531588"/>
            <a:ext cx="103867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1768829" y="5064446"/>
            <a:ext cx="31658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>
                <a:cs typeface="+mn-ea"/>
                <a:sym typeface="+mn-lt"/>
              </a:rPr>
              <a:t>上周，一中初中部附近，多名学生对一名学生进行殴打</a:t>
            </a:r>
          </a:p>
        </p:txBody>
      </p:sp>
      <p:sp>
        <p:nvSpPr>
          <p:cNvPr id="25" name="圆角矩形 24"/>
          <p:cNvSpPr/>
          <p:nvPr/>
        </p:nvSpPr>
        <p:spPr>
          <a:xfrm>
            <a:off x="2556947" y="4494263"/>
            <a:ext cx="1589640" cy="431100"/>
          </a:xfrm>
          <a:prstGeom prst="roundRect">
            <a:avLst>
              <a:gd name="adj" fmla="val 2348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cs typeface="+mn-ea"/>
                <a:sym typeface="+mn-lt"/>
              </a:rPr>
              <a:t>案例一</a:t>
            </a:r>
          </a:p>
        </p:txBody>
      </p:sp>
      <p:sp>
        <p:nvSpPr>
          <p:cNvPr id="26" name="矩形 25"/>
          <p:cNvSpPr/>
          <p:nvPr/>
        </p:nvSpPr>
        <p:spPr>
          <a:xfrm>
            <a:off x="6961098" y="4599574"/>
            <a:ext cx="424393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cs typeface="+mn-ea"/>
                <a:sym typeface="+mn-lt"/>
              </a:rPr>
              <a:t>上学期末，本校八年级某班某同学与其他班同学</a:t>
            </a:r>
            <a:r>
              <a:rPr lang="zh-CN" altLang="en-US" smtClean="0">
                <a:cs typeface="+mn-ea"/>
                <a:sym typeface="+mn-lt"/>
              </a:rPr>
              <a:t>口角进而</a:t>
            </a:r>
            <a:r>
              <a:rPr lang="zh-CN" altLang="en-US">
                <a:cs typeface="+mn-ea"/>
                <a:sym typeface="+mn-lt"/>
              </a:rPr>
              <a:t>发生打架。下午并带好工具（短刀）回校进行报复</a:t>
            </a:r>
          </a:p>
        </p:txBody>
      </p:sp>
      <p:sp>
        <p:nvSpPr>
          <p:cNvPr id="27" name="圆角矩形 26"/>
          <p:cNvSpPr/>
          <p:nvPr/>
        </p:nvSpPr>
        <p:spPr>
          <a:xfrm>
            <a:off x="6961097" y="4153396"/>
            <a:ext cx="1589640" cy="431100"/>
          </a:xfrm>
          <a:prstGeom prst="roundRect">
            <a:avLst>
              <a:gd name="adj" fmla="val 2348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smtClean="0">
                <a:cs typeface="+mn-ea"/>
                <a:sym typeface="+mn-lt"/>
              </a:rPr>
              <a:t>案例</a:t>
            </a:r>
            <a:r>
              <a:rPr lang="zh-CN" altLang="en-US" sz="2000" b="1">
                <a:cs typeface="+mn-ea"/>
                <a:sym typeface="+mn-lt"/>
              </a:rPr>
              <a:t>二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098" y="1653996"/>
            <a:ext cx="3903055" cy="215913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0714" y="2118867"/>
            <a:ext cx="3402103" cy="22513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40135" y="486622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cs typeface="+mn-ea"/>
                <a:sym typeface="+mn-lt"/>
              </a:rPr>
              <a:t>直面我校校园暴力</a:t>
            </a:r>
            <a:endParaRPr lang="zh-CN" altLang="en-US" sz="2400" b="1"/>
          </a:p>
        </p:txBody>
      </p:sp>
      <p:sp>
        <p:nvSpPr>
          <p:cNvPr id="3" name="矩形 2"/>
          <p:cNvSpPr/>
          <p:nvPr/>
        </p:nvSpPr>
        <p:spPr>
          <a:xfrm>
            <a:off x="1" y="531588"/>
            <a:ext cx="692448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72433" y="531588"/>
            <a:ext cx="103867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56285" y="531588"/>
            <a:ext cx="103867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7801104" y="2968242"/>
            <a:ext cx="302185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cs typeface="+mn-ea"/>
                <a:sym typeface="+mn-lt"/>
              </a:rPr>
              <a:t>上学期末，我校门卫在校门口发现多人围观</a:t>
            </a:r>
            <a:r>
              <a:rPr lang="zh-CN" altLang="en-US" smtClean="0">
                <a:cs typeface="+mn-ea"/>
                <a:sym typeface="+mn-lt"/>
              </a:rPr>
              <a:t>，驱散</a:t>
            </a:r>
            <a:r>
              <a:rPr lang="zh-CN" altLang="en-US">
                <a:cs typeface="+mn-ea"/>
                <a:sym typeface="+mn-lt"/>
              </a:rPr>
              <a:t>并缴获一批铁管等打架工具</a:t>
            </a:r>
          </a:p>
        </p:txBody>
      </p:sp>
      <p:sp>
        <p:nvSpPr>
          <p:cNvPr id="27" name="圆角矩形 26"/>
          <p:cNvSpPr/>
          <p:nvPr/>
        </p:nvSpPr>
        <p:spPr>
          <a:xfrm>
            <a:off x="7801103" y="2413138"/>
            <a:ext cx="1589640" cy="431100"/>
          </a:xfrm>
          <a:prstGeom prst="roundRect">
            <a:avLst>
              <a:gd name="adj" fmla="val 2348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smtClean="0">
                <a:cs typeface="+mn-ea"/>
                <a:sym typeface="+mn-lt"/>
              </a:rPr>
              <a:t>案例三</a:t>
            </a:r>
            <a:endParaRPr lang="zh-CN" altLang="en-US" sz="2000" b="1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135" y="1640116"/>
            <a:ext cx="5928131" cy="416451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40137" y="486622"/>
            <a:ext cx="4971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smtClean="0">
                <a:cs typeface="+mn-ea"/>
                <a:sym typeface="+mn-lt"/>
              </a:rPr>
              <a:t>直面我校校园暴力 </a:t>
            </a:r>
            <a:r>
              <a:rPr lang="en-US" altLang="zh-CN" sz="2400" b="1" smtClean="0">
                <a:cs typeface="+mn-ea"/>
                <a:sym typeface="+mn-lt"/>
              </a:rPr>
              <a:t>—— </a:t>
            </a:r>
            <a:r>
              <a:rPr lang="zh-CN" altLang="en-US" sz="2400" b="1" smtClean="0">
                <a:cs typeface="+mn-ea"/>
                <a:sym typeface="+mn-lt"/>
              </a:rPr>
              <a:t>耍</a:t>
            </a:r>
            <a:r>
              <a:rPr lang="zh-CN" altLang="en-US" sz="2400" b="1">
                <a:cs typeface="+mn-ea"/>
                <a:sym typeface="+mn-lt"/>
              </a:rPr>
              <a:t>酷的代价</a:t>
            </a:r>
            <a:endParaRPr lang="zh-CN" altLang="en-US" sz="2400" b="1"/>
          </a:p>
        </p:txBody>
      </p:sp>
      <p:sp>
        <p:nvSpPr>
          <p:cNvPr id="3" name="矩形 2"/>
          <p:cNvSpPr/>
          <p:nvPr/>
        </p:nvSpPr>
        <p:spPr>
          <a:xfrm>
            <a:off x="1" y="531588"/>
            <a:ext cx="692448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72433" y="531588"/>
            <a:ext cx="103867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56285" y="531588"/>
            <a:ext cx="103867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1680721" y="1731611"/>
            <a:ext cx="8861297" cy="431100"/>
          </a:xfrm>
          <a:prstGeom prst="roundRect">
            <a:avLst>
              <a:gd name="adj" fmla="val 2348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cs typeface="+mn-ea"/>
                <a:sym typeface="+mn-lt"/>
              </a:rPr>
              <a:t>《</a:t>
            </a:r>
            <a:r>
              <a:rPr lang="zh-CN" altLang="en-US" sz="2000" b="1">
                <a:cs typeface="+mn-ea"/>
                <a:sym typeface="+mn-lt"/>
              </a:rPr>
              <a:t>治安管理处罚条例</a:t>
            </a:r>
            <a:r>
              <a:rPr lang="en-US" altLang="zh-CN" sz="2000" b="1">
                <a:cs typeface="+mn-ea"/>
                <a:sym typeface="+mn-lt"/>
              </a:rPr>
              <a:t>》</a:t>
            </a:r>
            <a:r>
              <a:rPr lang="zh-CN" altLang="en-US" sz="2000" b="1">
                <a:cs typeface="+mn-ea"/>
                <a:sym typeface="+mn-lt"/>
              </a:rPr>
              <a:t>第四三条规定：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1680721" y="4009710"/>
            <a:ext cx="8861297" cy="431100"/>
          </a:xfrm>
          <a:prstGeom prst="roundRect">
            <a:avLst>
              <a:gd name="adj" fmla="val 2348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cs typeface="+mn-ea"/>
                <a:sym typeface="+mn-lt"/>
              </a:rPr>
              <a:t>《</a:t>
            </a:r>
            <a:r>
              <a:rPr lang="zh-CN" altLang="en-US" sz="2000" b="1">
                <a:cs typeface="+mn-ea"/>
                <a:sym typeface="+mn-lt"/>
              </a:rPr>
              <a:t>刑法</a:t>
            </a:r>
            <a:r>
              <a:rPr lang="en-US" altLang="zh-CN" sz="2000" b="1">
                <a:cs typeface="+mn-ea"/>
                <a:sym typeface="+mn-lt"/>
              </a:rPr>
              <a:t>》</a:t>
            </a:r>
            <a:r>
              <a:rPr lang="zh-CN" altLang="en-US" sz="2000" b="1">
                <a:cs typeface="+mn-ea"/>
                <a:sym typeface="+mn-lt"/>
              </a:rPr>
              <a:t>第二百三十四条规定：</a:t>
            </a:r>
          </a:p>
        </p:txBody>
      </p:sp>
      <p:sp>
        <p:nvSpPr>
          <p:cNvPr id="11" name="矩形 10"/>
          <p:cNvSpPr/>
          <p:nvPr/>
        </p:nvSpPr>
        <p:spPr>
          <a:xfrm>
            <a:off x="1601445" y="2236313"/>
            <a:ext cx="89405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cs typeface="+mn-ea"/>
                <a:sym typeface="+mn-lt"/>
              </a:rPr>
              <a:t>殴打他人的，或者故意伤害他人身体的，处五日以上十日以下拘留，并处二百元以上五百元以下罚款；情节较轻的，处五日以下拘留或者五百元以下罚款。</a:t>
            </a:r>
          </a:p>
        </p:txBody>
      </p:sp>
      <p:sp>
        <p:nvSpPr>
          <p:cNvPr id="12" name="矩形 11"/>
          <p:cNvSpPr/>
          <p:nvPr/>
        </p:nvSpPr>
        <p:spPr>
          <a:xfrm>
            <a:off x="1601445" y="4612807"/>
            <a:ext cx="894057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cs typeface="+mn-ea"/>
                <a:sym typeface="+mn-lt"/>
              </a:rPr>
              <a:t>故意伤害他人身体的，处三年以下有期徒刑、拘役或者管制。致人重伤的，处三年以上十年以下有期徒刑；致人死亡或者以特别残忍手段致人重伤造成严重残疾的，处十年以上有期徒刑、无期徒刑或者死刑。具有殴打、侮辱情节的，从重处罚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4226625" y="1662698"/>
            <a:ext cx="3622635" cy="58057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40137" y="486622"/>
            <a:ext cx="65101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smtClean="0">
                <a:cs typeface="+mn-ea"/>
                <a:sym typeface="+mn-lt"/>
              </a:rPr>
              <a:t>直面我校校园暴力 </a:t>
            </a:r>
            <a:r>
              <a:rPr lang="en-US" altLang="zh-CN" sz="2400" b="1" smtClean="0">
                <a:cs typeface="+mn-ea"/>
                <a:sym typeface="+mn-lt"/>
              </a:rPr>
              <a:t>—— </a:t>
            </a:r>
            <a:r>
              <a:rPr lang="zh-CN" altLang="en-US" sz="2400" b="1" smtClean="0">
                <a:cs typeface="+mn-ea"/>
                <a:sym typeface="+mn-lt"/>
              </a:rPr>
              <a:t>要</a:t>
            </a:r>
            <a:r>
              <a:rPr lang="zh-CN" altLang="en-US" sz="2400" b="1">
                <a:cs typeface="+mn-ea"/>
                <a:sym typeface="+mn-lt"/>
              </a:rPr>
              <a:t>负担沉重的打架成本</a:t>
            </a:r>
            <a:endParaRPr lang="zh-CN" altLang="en-US" sz="2400" b="1"/>
          </a:p>
        </p:txBody>
      </p:sp>
      <p:sp>
        <p:nvSpPr>
          <p:cNvPr id="3" name="矩形 2"/>
          <p:cNvSpPr/>
          <p:nvPr/>
        </p:nvSpPr>
        <p:spPr>
          <a:xfrm>
            <a:off x="1" y="531588"/>
            <a:ext cx="692448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72433" y="531588"/>
            <a:ext cx="103867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56285" y="531588"/>
            <a:ext cx="103867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330058" y="173485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cs typeface="+mn-ea"/>
                <a:sym typeface="+mn-lt"/>
              </a:rPr>
              <a:t>打架成本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1415908" y="2825656"/>
            <a:ext cx="2571665" cy="58057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bg1"/>
                </a:solidFill>
                <a:cs typeface="+mn-ea"/>
                <a:sym typeface="+mn-lt"/>
              </a:rPr>
              <a:t>直接成本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1415908" y="4118823"/>
            <a:ext cx="2571665" cy="58057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bg1"/>
                </a:solidFill>
                <a:cs typeface="+mn-ea"/>
                <a:sym typeface="+mn-lt"/>
              </a:rPr>
              <a:t>附加成本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1415906" y="5316390"/>
            <a:ext cx="2571665" cy="58057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bg1"/>
                </a:solidFill>
                <a:cs typeface="+mn-ea"/>
                <a:sym typeface="+mn-lt"/>
              </a:rPr>
              <a:t>风险成本</a:t>
            </a:r>
          </a:p>
        </p:txBody>
      </p:sp>
      <p:sp>
        <p:nvSpPr>
          <p:cNvPr id="11" name="矩形 10"/>
          <p:cNvSpPr/>
          <p:nvPr/>
        </p:nvSpPr>
        <p:spPr>
          <a:xfrm>
            <a:off x="4088571" y="2791547"/>
            <a:ext cx="66472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>
                <a:cs typeface="+mn-ea"/>
                <a:sym typeface="+mn-lt"/>
              </a:rPr>
              <a:t>=  5</a:t>
            </a:r>
            <a:r>
              <a:rPr lang="zh-CN" altLang="en-US">
                <a:cs typeface="+mn-ea"/>
                <a:sym typeface="+mn-lt"/>
              </a:rPr>
              <a:t>日到</a:t>
            </a:r>
            <a:r>
              <a:rPr lang="en-US" altLang="zh-CN">
                <a:cs typeface="+mn-ea"/>
                <a:sym typeface="+mn-lt"/>
              </a:rPr>
              <a:t>15</a:t>
            </a:r>
            <a:r>
              <a:rPr lang="zh-CN" altLang="en-US">
                <a:cs typeface="+mn-ea"/>
                <a:sym typeface="+mn-lt"/>
              </a:rPr>
              <a:t>日拘留 </a:t>
            </a:r>
            <a:r>
              <a:rPr lang="en-US" altLang="zh-CN" smtClean="0">
                <a:cs typeface="+mn-ea"/>
                <a:sym typeface="+mn-lt"/>
              </a:rPr>
              <a:t>+500</a:t>
            </a:r>
            <a:r>
              <a:rPr lang="zh-CN" altLang="en-US">
                <a:cs typeface="+mn-ea"/>
                <a:sym typeface="+mn-lt"/>
              </a:rPr>
              <a:t>元至</a:t>
            </a:r>
            <a:r>
              <a:rPr lang="en-US" altLang="zh-CN">
                <a:cs typeface="+mn-ea"/>
                <a:sym typeface="+mn-lt"/>
              </a:rPr>
              <a:t>1000</a:t>
            </a:r>
            <a:r>
              <a:rPr lang="zh-CN" altLang="en-US">
                <a:cs typeface="+mn-ea"/>
                <a:sym typeface="+mn-lt"/>
              </a:rPr>
              <a:t>元罚款 </a:t>
            </a:r>
            <a:r>
              <a:rPr lang="en-US" altLang="zh-CN">
                <a:cs typeface="+mn-ea"/>
                <a:sym typeface="+mn-lt"/>
              </a:rPr>
              <a:t>+ </a:t>
            </a:r>
            <a:r>
              <a:rPr lang="zh-CN" altLang="en-US" smtClean="0">
                <a:cs typeface="+mn-ea"/>
                <a:sym typeface="+mn-lt"/>
              </a:rPr>
              <a:t>至少</a:t>
            </a:r>
            <a:r>
              <a:rPr lang="zh-CN" altLang="en-US">
                <a:cs typeface="+mn-ea"/>
                <a:sym typeface="+mn-lt"/>
              </a:rPr>
              <a:t>几十元乃至几十万元的医药费 </a:t>
            </a:r>
            <a:r>
              <a:rPr lang="en-US" altLang="zh-CN">
                <a:cs typeface="+mn-ea"/>
                <a:sym typeface="+mn-lt"/>
              </a:rPr>
              <a:t>+ </a:t>
            </a:r>
            <a:r>
              <a:rPr lang="zh-CN" altLang="en-US" smtClean="0">
                <a:cs typeface="+mn-ea"/>
                <a:sym typeface="+mn-lt"/>
              </a:rPr>
              <a:t>（</a:t>
            </a:r>
            <a:r>
              <a:rPr lang="zh-CN" altLang="en-US">
                <a:cs typeface="+mn-ea"/>
                <a:sym typeface="+mn-lt"/>
              </a:rPr>
              <a:t>严重的）追究刑事责任</a:t>
            </a:r>
          </a:p>
        </p:txBody>
      </p:sp>
      <p:sp>
        <p:nvSpPr>
          <p:cNvPr id="12" name="矩形 11"/>
          <p:cNvSpPr/>
          <p:nvPr/>
        </p:nvSpPr>
        <p:spPr>
          <a:xfrm>
            <a:off x="4151351" y="4053062"/>
            <a:ext cx="6584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>
                <a:cs typeface="+mn-ea"/>
                <a:sym typeface="+mn-lt"/>
              </a:rPr>
              <a:t>= </a:t>
            </a:r>
            <a:r>
              <a:rPr lang="zh-CN" altLang="en-US">
                <a:cs typeface="+mn-ea"/>
                <a:sym typeface="+mn-lt"/>
              </a:rPr>
              <a:t>心情沮丧郁闷 </a:t>
            </a:r>
            <a:r>
              <a:rPr lang="en-US" altLang="zh-CN">
                <a:cs typeface="+mn-ea"/>
                <a:sym typeface="+mn-lt"/>
              </a:rPr>
              <a:t>+ </a:t>
            </a:r>
            <a:r>
              <a:rPr lang="zh-CN" altLang="en-US" smtClean="0">
                <a:cs typeface="+mn-ea"/>
                <a:sym typeface="+mn-lt"/>
              </a:rPr>
              <a:t>名誉</a:t>
            </a:r>
            <a:r>
              <a:rPr lang="zh-CN" altLang="en-US">
                <a:cs typeface="+mn-ea"/>
                <a:sym typeface="+mn-lt"/>
              </a:rPr>
              <a:t>形象受损 </a:t>
            </a:r>
            <a:r>
              <a:rPr lang="en-US" altLang="zh-CN">
                <a:cs typeface="+mn-ea"/>
                <a:sym typeface="+mn-lt"/>
              </a:rPr>
              <a:t>+ </a:t>
            </a:r>
            <a:r>
              <a:rPr lang="zh-CN" altLang="en-US" smtClean="0">
                <a:cs typeface="+mn-ea"/>
                <a:sym typeface="+mn-lt"/>
              </a:rPr>
              <a:t>家人</a:t>
            </a:r>
            <a:r>
              <a:rPr lang="zh-CN" altLang="en-US">
                <a:cs typeface="+mn-ea"/>
                <a:sym typeface="+mn-lt"/>
              </a:rPr>
              <a:t>朋友担心 </a:t>
            </a:r>
            <a:r>
              <a:rPr lang="en-US" altLang="zh-CN" smtClean="0">
                <a:cs typeface="+mn-ea"/>
                <a:sym typeface="+mn-lt"/>
              </a:rPr>
              <a:t>+ </a:t>
            </a:r>
            <a:r>
              <a:rPr lang="zh-CN" altLang="en-US">
                <a:cs typeface="+mn-ea"/>
                <a:sym typeface="+mn-lt"/>
              </a:rPr>
              <a:t>同学他人鄙视 </a:t>
            </a:r>
            <a:r>
              <a:rPr lang="en-US" altLang="zh-CN" smtClean="0">
                <a:cs typeface="+mn-ea"/>
                <a:sym typeface="+mn-lt"/>
              </a:rPr>
              <a:t>+</a:t>
            </a:r>
            <a:r>
              <a:rPr lang="zh-CN" altLang="en-US" smtClean="0">
                <a:cs typeface="+mn-ea"/>
                <a:sym typeface="+mn-lt"/>
              </a:rPr>
              <a:t>自己</a:t>
            </a:r>
            <a:r>
              <a:rPr lang="zh-CN" altLang="en-US">
                <a:cs typeface="+mn-ea"/>
                <a:sym typeface="+mn-lt"/>
              </a:rPr>
              <a:t>内心恐惧 </a:t>
            </a:r>
            <a:r>
              <a:rPr lang="en-US" altLang="zh-CN">
                <a:cs typeface="+mn-ea"/>
                <a:sym typeface="+mn-lt"/>
              </a:rPr>
              <a:t>+ </a:t>
            </a:r>
            <a:r>
              <a:rPr lang="zh-CN" altLang="en-US" smtClean="0">
                <a:cs typeface="+mn-ea"/>
                <a:sym typeface="+mn-lt"/>
              </a:rPr>
              <a:t>学习</a:t>
            </a:r>
            <a:r>
              <a:rPr lang="zh-CN" altLang="en-US">
                <a:cs typeface="+mn-ea"/>
                <a:sym typeface="+mn-lt"/>
              </a:rPr>
              <a:t>、生活、就业隐性损失</a:t>
            </a:r>
            <a:endParaRPr lang="en-US" altLang="zh-CN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088571" y="5314577"/>
            <a:ext cx="66472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>
                <a:cs typeface="+mn-ea"/>
                <a:sym typeface="+mn-lt"/>
              </a:rPr>
              <a:t>受害人轻伤、致残甚至死亡 </a:t>
            </a:r>
            <a:r>
              <a:rPr lang="en-US" altLang="zh-CN">
                <a:cs typeface="+mn-ea"/>
                <a:sym typeface="+mn-lt"/>
              </a:rPr>
              <a:t>+  </a:t>
            </a:r>
            <a:r>
              <a:rPr lang="en-US" altLang="zh-CN" smtClean="0">
                <a:cs typeface="+mn-ea"/>
                <a:sym typeface="+mn-lt"/>
              </a:rPr>
              <a:t>3</a:t>
            </a:r>
            <a:r>
              <a:rPr lang="zh-CN" altLang="en-US">
                <a:cs typeface="+mn-ea"/>
                <a:sym typeface="+mn-lt"/>
              </a:rPr>
              <a:t>年以下有期徒刑、拘役或者管制 </a:t>
            </a:r>
            <a:r>
              <a:rPr lang="en-US" altLang="zh-CN">
                <a:cs typeface="+mn-ea"/>
                <a:sym typeface="+mn-lt"/>
              </a:rPr>
              <a:t>+  </a:t>
            </a:r>
            <a:r>
              <a:rPr lang="en-US" altLang="zh-CN" smtClean="0">
                <a:cs typeface="+mn-ea"/>
                <a:sym typeface="+mn-lt"/>
              </a:rPr>
              <a:t>3</a:t>
            </a:r>
            <a:r>
              <a:rPr lang="zh-CN" altLang="en-US">
                <a:cs typeface="+mn-ea"/>
                <a:sym typeface="+mn-lt"/>
              </a:rPr>
              <a:t>年以上有期徒刑、无期徒刑或者死刑 </a:t>
            </a:r>
            <a:r>
              <a:rPr lang="en-US" altLang="zh-CN" smtClean="0">
                <a:cs typeface="+mn-ea"/>
                <a:sym typeface="+mn-lt"/>
              </a:rPr>
              <a:t>+</a:t>
            </a:r>
            <a:r>
              <a:rPr lang="zh-CN" altLang="en-US" smtClean="0">
                <a:cs typeface="+mn-ea"/>
                <a:sym typeface="+mn-lt"/>
              </a:rPr>
              <a:t>高额</a:t>
            </a:r>
            <a:r>
              <a:rPr lang="zh-CN" altLang="en-US">
                <a:cs typeface="+mn-ea"/>
                <a:sym typeface="+mn-lt"/>
              </a:rPr>
              <a:t>的赔偿金</a:t>
            </a:r>
            <a:r>
              <a:rPr lang="en-US" altLang="zh-CN">
                <a:cs typeface="+mn-ea"/>
                <a:sym typeface="+mn-lt"/>
              </a:rPr>
              <a:t>……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右箭头 13"/>
          <p:cNvSpPr/>
          <p:nvPr/>
        </p:nvSpPr>
        <p:spPr>
          <a:xfrm rot="5400000">
            <a:off x="2462877" y="3541912"/>
            <a:ext cx="477721" cy="4846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 rot="5400000">
            <a:off x="2462877" y="4765574"/>
            <a:ext cx="477721" cy="4846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1086" y="4079617"/>
            <a:ext cx="2464173" cy="2464173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76300" y="3423066"/>
            <a:ext cx="1043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cs typeface="+mn-ea"/>
                <a:sym typeface="+mn-lt"/>
              </a:rPr>
              <a:t>遭遇校园欺凌如何应对？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31565">
            <a:off x="3040615" y="1859623"/>
            <a:ext cx="744732" cy="71948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31565">
            <a:off x="8096210" y="1859622"/>
            <a:ext cx="744732" cy="719487"/>
          </a:xfrm>
          <a:prstGeom prst="rect">
            <a:avLst/>
          </a:prstGeom>
        </p:spPr>
      </p:pic>
      <p:sp>
        <p:nvSpPr>
          <p:cNvPr id="17" name="椭圆 16"/>
          <p:cNvSpPr/>
          <p:nvPr/>
        </p:nvSpPr>
        <p:spPr>
          <a:xfrm>
            <a:off x="4878661" y="1082244"/>
            <a:ext cx="2124236" cy="21242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600" b="1" smtClean="0">
                <a:cs typeface="+mn-ea"/>
                <a:sym typeface="+mn-lt"/>
              </a:rPr>
              <a:t>3</a:t>
            </a:r>
            <a:endParaRPr lang="zh-CN" altLang="en-US" sz="9600" b="1"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978855" y="1409012"/>
            <a:ext cx="2112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7200" b="1">
                <a:cs typeface="+mn-ea"/>
                <a:sym typeface="+mn-lt"/>
              </a:rPr>
              <a:t>目录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892144" y="2609341"/>
            <a:ext cx="2313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>
                <a:cs typeface="+mn-ea"/>
                <a:sym typeface="+mn-lt"/>
              </a:rPr>
              <a:t>CONTENTS</a:t>
            </a:r>
            <a:endParaRPr lang="zh-CN" altLang="en-US" sz="2800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697801" y="1679322"/>
            <a:ext cx="866275" cy="8662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smtClean="0"/>
              <a:t>1</a:t>
            </a:r>
            <a:endParaRPr lang="zh-CN" altLang="en-US" sz="3600"/>
          </a:p>
        </p:txBody>
      </p:sp>
      <p:sp>
        <p:nvSpPr>
          <p:cNvPr id="6" name="椭圆 5"/>
          <p:cNvSpPr/>
          <p:nvPr/>
        </p:nvSpPr>
        <p:spPr>
          <a:xfrm>
            <a:off x="5697801" y="2870950"/>
            <a:ext cx="866275" cy="8662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smtClean="0"/>
              <a:t>2</a:t>
            </a:r>
            <a:endParaRPr lang="zh-CN" altLang="en-US" sz="3600"/>
          </a:p>
        </p:txBody>
      </p:sp>
      <p:sp>
        <p:nvSpPr>
          <p:cNvPr id="7" name="椭圆 6"/>
          <p:cNvSpPr/>
          <p:nvPr/>
        </p:nvSpPr>
        <p:spPr>
          <a:xfrm>
            <a:off x="5697801" y="4072614"/>
            <a:ext cx="866275" cy="8662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smtClean="0"/>
              <a:t>3</a:t>
            </a:r>
            <a:endParaRPr lang="zh-CN" altLang="en-US" sz="3600"/>
          </a:p>
        </p:txBody>
      </p:sp>
      <p:sp>
        <p:nvSpPr>
          <p:cNvPr id="8" name="矩形 7"/>
          <p:cNvSpPr/>
          <p:nvPr/>
        </p:nvSpPr>
        <p:spPr>
          <a:xfrm>
            <a:off x="6670246" y="1820073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>
                <a:cs typeface="+mn-ea"/>
                <a:sym typeface="+mn-lt"/>
              </a:rPr>
              <a:t>什么是校园欺凌</a:t>
            </a:r>
          </a:p>
        </p:txBody>
      </p:sp>
      <p:sp>
        <p:nvSpPr>
          <p:cNvPr id="9" name="矩形 8"/>
          <p:cNvSpPr/>
          <p:nvPr/>
        </p:nvSpPr>
        <p:spPr>
          <a:xfrm>
            <a:off x="6760013" y="3016433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>
                <a:cs typeface="+mn-ea"/>
                <a:sym typeface="+mn-lt"/>
              </a:rPr>
              <a:t>远离校园欺凌</a:t>
            </a:r>
          </a:p>
        </p:txBody>
      </p:sp>
      <p:sp>
        <p:nvSpPr>
          <p:cNvPr id="10" name="矩形 9"/>
          <p:cNvSpPr/>
          <p:nvPr/>
        </p:nvSpPr>
        <p:spPr>
          <a:xfrm>
            <a:off x="6760013" y="4196843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>
                <a:cs typeface="+mn-ea"/>
                <a:sym typeface="+mn-lt"/>
              </a:rPr>
              <a:t>应对校园欺凌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0169" y="3356966"/>
            <a:ext cx="3026689" cy="299866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/>
          <p:cNvSpPr/>
          <p:nvPr/>
        </p:nvSpPr>
        <p:spPr>
          <a:xfrm>
            <a:off x="1314616" y="2641600"/>
            <a:ext cx="4331443" cy="33528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140135" y="486622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cs typeface="+mn-ea"/>
                <a:sym typeface="+mn-lt"/>
              </a:rPr>
              <a:t>遭遇校园欺凌如何应对？</a:t>
            </a:r>
            <a:endParaRPr lang="zh-CN" altLang="en-US" sz="2400" b="1"/>
          </a:p>
        </p:txBody>
      </p:sp>
      <p:sp>
        <p:nvSpPr>
          <p:cNvPr id="3" name="矩形 2"/>
          <p:cNvSpPr/>
          <p:nvPr/>
        </p:nvSpPr>
        <p:spPr>
          <a:xfrm>
            <a:off x="1" y="531588"/>
            <a:ext cx="692448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72433" y="531588"/>
            <a:ext cx="103867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56285" y="531588"/>
            <a:ext cx="103867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占位符 5"/>
          <p:cNvSpPr txBox="1"/>
          <p:nvPr/>
        </p:nvSpPr>
        <p:spPr>
          <a:xfrm>
            <a:off x="2848967" y="2917397"/>
            <a:ext cx="2552700" cy="53340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文本占位符 6"/>
          <p:cNvSpPr txBox="1"/>
          <p:nvPr/>
        </p:nvSpPr>
        <p:spPr>
          <a:xfrm>
            <a:off x="1722974" y="3498007"/>
            <a:ext cx="3514725" cy="226780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dirty="0" smtClean="0">
                <a:cs typeface="+mn-ea"/>
                <a:sym typeface="+mn-lt"/>
              </a:rPr>
              <a:t>如果对方求财，要以人身安全为重，舍财保命。如果对方不是求财，要一边大声呼救，一边找机会逃跑。如果无法逃脱，就向对方求饶，以减少人身伤害。</a:t>
            </a:r>
          </a:p>
          <a:p>
            <a:pPr>
              <a:lnSpc>
                <a:spcPct val="150000"/>
              </a:lnSpc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2631253" y="1752628"/>
            <a:ext cx="1698171" cy="16981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>
                <a:cs typeface="+mn-ea"/>
                <a:sym typeface="+mn-lt"/>
              </a:rPr>
              <a:t>首先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3774" y="2641600"/>
            <a:ext cx="8313055" cy="324055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/>
          <p:cNvSpPr/>
          <p:nvPr/>
        </p:nvSpPr>
        <p:spPr>
          <a:xfrm>
            <a:off x="6597816" y="2641600"/>
            <a:ext cx="4331443" cy="33528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140135" y="486622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cs typeface="+mn-ea"/>
                <a:sym typeface="+mn-lt"/>
              </a:rPr>
              <a:t>遭遇校园欺凌如何应对？</a:t>
            </a:r>
            <a:endParaRPr lang="zh-CN" altLang="en-US" sz="2400" b="1"/>
          </a:p>
        </p:txBody>
      </p:sp>
      <p:sp>
        <p:nvSpPr>
          <p:cNvPr id="3" name="矩形 2"/>
          <p:cNvSpPr/>
          <p:nvPr/>
        </p:nvSpPr>
        <p:spPr>
          <a:xfrm>
            <a:off x="1" y="531588"/>
            <a:ext cx="692448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72433" y="531588"/>
            <a:ext cx="103867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56285" y="531588"/>
            <a:ext cx="103867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占位符 5"/>
          <p:cNvSpPr txBox="1"/>
          <p:nvPr/>
        </p:nvSpPr>
        <p:spPr>
          <a:xfrm>
            <a:off x="8132167" y="2917397"/>
            <a:ext cx="2552700" cy="53340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文本占位符 6"/>
          <p:cNvSpPr txBox="1"/>
          <p:nvPr/>
        </p:nvSpPr>
        <p:spPr>
          <a:xfrm>
            <a:off x="7006174" y="3498007"/>
            <a:ext cx="3514725" cy="226780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在身体受到暴力伤害时，要双手抱头，尤其是太阳穴和后脑</a:t>
            </a:r>
            <a:r>
              <a:rPr lang="zh-CN" altLang="en-US" dirty="0" smtClean="0">
                <a:cs typeface="+mn-ea"/>
                <a:sym typeface="+mn-lt"/>
              </a:rPr>
              <a:t>。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7914453" y="1752628"/>
            <a:ext cx="1698171" cy="169817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b="1">
                <a:cs typeface="+mn-ea"/>
                <a:sym typeface="+mn-lt"/>
              </a:rPr>
              <a:t>其次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232" y="2993599"/>
            <a:ext cx="5199411" cy="300080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153" y="7489399"/>
            <a:ext cx="4816823" cy="340188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/>
          <p:cNvSpPr/>
          <p:nvPr/>
        </p:nvSpPr>
        <p:spPr>
          <a:xfrm>
            <a:off x="1314616" y="2641600"/>
            <a:ext cx="4331443" cy="33528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140135" y="486622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cs typeface="+mn-ea"/>
                <a:sym typeface="+mn-lt"/>
              </a:rPr>
              <a:t>遭遇校园欺凌如何应对？</a:t>
            </a:r>
            <a:endParaRPr lang="zh-CN" altLang="en-US" sz="2400" b="1"/>
          </a:p>
        </p:txBody>
      </p:sp>
      <p:sp>
        <p:nvSpPr>
          <p:cNvPr id="3" name="矩形 2"/>
          <p:cNvSpPr/>
          <p:nvPr/>
        </p:nvSpPr>
        <p:spPr>
          <a:xfrm>
            <a:off x="1" y="531588"/>
            <a:ext cx="692448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72433" y="531588"/>
            <a:ext cx="103867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56285" y="531588"/>
            <a:ext cx="103867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占位符 5"/>
          <p:cNvSpPr txBox="1"/>
          <p:nvPr/>
        </p:nvSpPr>
        <p:spPr>
          <a:xfrm>
            <a:off x="2848967" y="2917397"/>
            <a:ext cx="2552700" cy="53340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文本占位符 6"/>
          <p:cNvSpPr txBox="1"/>
          <p:nvPr/>
        </p:nvSpPr>
        <p:spPr>
          <a:xfrm>
            <a:off x="1584109" y="3498008"/>
            <a:ext cx="3792456" cy="2496393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当自己或发现他人遭受校园暴力时，不要害怕、顾虑，不要忍气吞声，一定要及时向老师、家长或警察求助。你的恐惧和沉默只会助长校园暴力之风，令更多的同学受到伤害。</a:t>
            </a:r>
          </a:p>
        </p:txBody>
      </p:sp>
      <p:sp>
        <p:nvSpPr>
          <p:cNvPr id="18" name="椭圆 17"/>
          <p:cNvSpPr/>
          <p:nvPr/>
        </p:nvSpPr>
        <p:spPr>
          <a:xfrm>
            <a:off x="2631253" y="1752628"/>
            <a:ext cx="1698171" cy="16981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>
                <a:cs typeface="+mn-ea"/>
                <a:sym typeface="+mn-lt"/>
              </a:rPr>
              <a:t>再次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3773" y="2445656"/>
            <a:ext cx="5572451" cy="374468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3715" y="7583617"/>
            <a:ext cx="4812565" cy="340188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979964" y="1963251"/>
            <a:ext cx="84946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200" b="1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cs typeface="+mn-ea"/>
                <a:sym typeface="+mn-lt"/>
              </a:rPr>
              <a:t>这些你都记住了吗？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935636" y="3424384"/>
            <a:ext cx="5981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smtClean="0">
                <a:cs typeface="+mn-ea"/>
                <a:sym typeface="+mn-lt"/>
              </a:rPr>
              <a:t>—— </a:t>
            </a:r>
            <a:r>
              <a:rPr lang="zh-CN" altLang="en-US" sz="3600" smtClean="0">
                <a:cs typeface="+mn-ea"/>
                <a:sym typeface="+mn-lt"/>
              </a:rPr>
              <a:t>建造友善和谐校园 </a:t>
            </a:r>
            <a:r>
              <a:rPr lang="en-US" altLang="zh-CN" sz="3600" smtClean="0">
                <a:cs typeface="+mn-ea"/>
                <a:sym typeface="+mn-lt"/>
              </a:rPr>
              <a:t>——</a:t>
            </a:r>
            <a:endParaRPr lang="zh-CN" altLang="en-US" sz="3600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9229" y="4331970"/>
            <a:ext cx="7552771" cy="2090388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1061701" y="12153900"/>
            <a:ext cx="317500" cy="2413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平行四边形 15"/>
          <p:cNvSpPr/>
          <p:nvPr/>
        </p:nvSpPr>
        <p:spPr>
          <a:xfrm>
            <a:off x="754743" y="879860"/>
            <a:ext cx="3541487" cy="841828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235782" y="2380553"/>
            <a:ext cx="986937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cs typeface="+mn-ea"/>
                <a:sym typeface="+mn-lt"/>
              </a:rPr>
              <a:t>少年被围殴</a:t>
            </a:r>
            <a:r>
              <a:rPr lang="zh-CN" altLang="en-US" sz="4400" b="1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cs typeface="+mn-ea"/>
                <a:sym typeface="+mn-lt"/>
              </a:rPr>
              <a:t>致死校园</a:t>
            </a:r>
            <a:r>
              <a:rPr lang="zh-CN" altLang="en-US" sz="4400" b="1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cs typeface="+mn-ea"/>
                <a:sym typeface="+mn-lt"/>
              </a:rPr>
              <a:t>暴力何时</a:t>
            </a:r>
            <a:r>
              <a:rPr lang="zh-CN" altLang="en-US" sz="4400" b="1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cs typeface="+mn-ea"/>
                <a:sym typeface="+mn-lt"/>
              </a:rPr>
              <a:t>休</a:t>
            </a:r>
            <a:endParaRPr lang="en-US" altLang="zh-CN" sz="4400" b="1" smtClean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6200000" scaled="1"/>
              </a:gradFill>
              <a:cs typeface="+mn-ea"/>
              <a:sym typeface="+mn-lt"/>
            </a:endParaRPr>
          </a:p>
          <a:p>
            <a:pPr algn="ctr"/>
            <a:endParaRPr lang="zh-CN" altLang="en-US" sz="1400" b="1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6200000" scaled="1"/>
              </a:gra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cs typeface="+mn-ea"/>
                <a:sym typeface="+mn-lt"/>
              </a:rPr>
              <a:t>　</a:t>
            </a:r>
            <a:r>
              <a:rPr lang="zh-CN" altLang="en-US" sz="1400">
                <a:cs typeface="+mn-ea"/>
                <a:sym typeface="+mn-lt"/>
              </a:rPr>
              <a:t>　</a:t>
            </a:r>
            <a:r>
              <a:rPr lang="en-US" altLang="zh-CN" smtClean="0">
                <a:cs typeface="+mn-ea"/>
                <a:sym typeface="+mn-lt"/>
              </a:rPr>
              <a:t>20XX</a:t>
            </a:r>
            <a:r>
              <a:rPr lang="zh-CN" altLang="en-US" smtClean="0">
                <a:cs typeface="+mn-ea"/>
                <a:sym typeface="+mn-lt"/>
              </a:rPr>
              <a:t>年</a:t>
            </a:r>
            <a:r>
              <a:rPr lang="en-US" altLang="zh-CN" smtClean="0">
                <a:cs typeface="+mn-ea"/>
                <a:sym typeface="+mn-lt"/>
              </a:rPr>
              <a:t>X</a:t>
            </a:r>
            <a:r>
              <a:rPr lang="zh-CN" altLang="en-US" smtClean="0">
                <a:cs typeface="+mn-ea"/>
                <a:sym typeface="+mn-lt"/>
              </a:rPr>
              <a:t>月</a:t>
            </a:r>
            <a:r>
              <a:rPr lang="en-US" altLang="zh-CN" smtClean="0">
                <a:cs typeface="+mn-ea"/>
                <a:sym typeface="+mn-lt"/>
              </a:rPr>
              <a:t>XX</a:t>
            </a:r>
            <a:r>
              <a:rPr lang="zh-CN" altLang="en-US" smtClean="0">
                <a:cs typeface="+mn-ea"/>
                <a:sym typeface="+mn-lt"/>
              </a:rPr>
              <a:t>日</a:t>
            </a:r>
            <a:r>
              <a:rPr lang="zh-CN" altLang="en-US">
                <a:cs typeface="+mn-ea"/>
                <a:sym typeface="+mn-lt"/>
              </a:rPr>
              <a:t>，重庆市一少年竟被同班同学围殴致死。该少年是重庆市初二男生，他放学后遭到十几名外校学生围殴，后被家长送到医院检查时，突然四肢僵硬，经抢救无效死亡。据悉，郑陈伟遭到殴打的原因，是当时他帮助同学家长到酒吧找人，没想到惹祸上身。</a:t>
            </a:r>
          </a:p>
          <a:p>
            <a:pPr>
              <a:lnSpc>
                <a:spcPct val="150000"/>
              </a:lnSpc>
            </a:pPr>
            <a:r>
              <a:rPr lang="zh-CN" altLang="en-US">
                <a:cs typeface="+mn-ea"/>
                <a:sym typeface="+mn-lt"/>
              </a:rPr>
              <a:t>　　郑陈伟被打后并没有还手，而是试图逃跑，最后在好心人的帮助下，成功逃到家中。据他的姐姐回忆称，当时郑陈伟身上并没有明显的伤痕，但他一直在喊全身疼痛，送医检查后谁也没有想到他会死亡。目前，多名参与围殴的学生已经被警方控制，案件仍在进一步调查当中。</a:t>
            </a:r>
          </a:p>
        </p:txBody>
      </p:sp>
      <p:sp>
        <p:nvSpPr>
          <p:cNvPr id="14" name="矩形 13"/>
          <p:cNvSpPr/>
          <p:nvPr/>
        </p:nvSpPr>
        <p:spPr>
          <a:xfrm>
            <a:off x="9873868" y="1904651"/>
            <a:ext cx="164573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800" b="1">
                <a:solidFill>
                  <a:schemeClr val="accent1"/>
                </a:solidFill>
                <a:cs typeface="+mn-ea"/>
                <a:sym typeface="+mn-lt"/>
              </a:rPr>
              <a:t>？</a:t>
            </a:r>
          </a:p>
        </p:txBody>
      </p:sp>
      <p:sp>
        <p:nvSpPr>
          <p:cNvPr id="15" name="矩形 14"/>
          <p:cNvSpPr/>
          <p:nvPr/>
        </p:nvSpPr>
        <p:spPr>
          <a:xfrm>
            <a:off x="1407231" y="948580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CN" altLang="en-US" sz="4000" b="1" dirty="0">
                <a:solidFill>
                  <a:schemeClr val="bg1"/>
                </a:solidFill>
                <a:cs typeface="+mn-ea"/>
                <a:sym typeface="+mn-lt"/>
              </a:rPr>
              <a:t>案例阅读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553592" y="6169981"/>
            <a:ext cx="13760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smtClean="0">
                <a:solidFill>
                  <a:srgbClr val="FFFFFF"/>
                </a:solidFill>
              </a:rPr>
              <a:t>https://www.PPT818.com/</a:t>
            </a:r>
            <a:endParaRPr lang="zh-CN" altLang="en-US" sz="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平行四边形 8"/>
          <p:cNvSpPr/>
          <p:nvPr/>
        </p:nvSpPr>
        <p:spPr>
          <a:xfrm>
            <a:off x="944597" y="1989182"/>
            <a:ext cx="3541487" cy="841828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944597" y="3100298"/>
            <a:ext cx="52121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>
                <a:cs typeface="+mn-ea"/>
                <a:sym typeface="+mn-lt"/>
              </a:rPr>
              <a:t>你所在的学校有发生过校园暴力事件吗？</a:t>
            </a:r>
            <a:endParaRPr lang="en-US" altLang="zh-CN" sz="3200" b="1"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b="1">
                <a:cs typeface="+mn-ea"/>
                <a:sym typeface="+mn-lt"/>
              </a:rPr>
              <a:t>看到了，你会怎么做呢？ </a:t>
            </a:r>
          </a:p>
        </p:txBody>
      </p:sp>
      <p:sp>
        <p:nvSpPr>
          <p:cNvPr id="7" name="标题 10"/>
          <p:cNvSpPr>
            <a:spLocks noGrp="1"/>
          </p:cNvSpPr>
          <p:nvPr>
            <p:ph type="title"/>
          </p:nvPr>
        </p:nvSpPr>
        <p:spPr>
          <a:xfrm>
            <a:off x="944597" y="2093219"/>
            <a:ext cx="3541487" cy="662782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互相交流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8528" y="481951"/>
            <a:ext cx="1637673" cy="155411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23791" y="2660610"/>
            <a:ext cx="5825672" cy="31877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1086" y="4079617"/>
            <a:ext cx="2464173" cy="2464173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76300" y="3423066"/>
            <a:ext cx="1043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cs typeface="+mn-ea"/>
                <a:sym typeface="+mn-lt"/>
              </a:rPr>
              <a:t>什么是校园欺凌？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31565">
            <a:off x="3040615" y="1859623"/>
            <a:ext cx="744732" cy="71948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31565">
            <a:off x="8096210" y="1859622"/>
            <a:ext cx="744732" cy="719487"/>
          </a:xfrm>
          <a:prstGeom prst="rect">
            <a:avLst/>
          </a:prstGeom>
        </p:spPr>
      </p:pic>
      <p:sp>
        <p:nvSpPr>
          <p:cNvPr id="17" name="椭圆 16"/>
          <p:cNvSpPr/>
          <p:nvPr/>
        </p:nvSpPr>
        <p:spPr>
          <a:xfrm>
            <a:off x="4878661" y="1082244"/>
            <a:ext cx="2124236" cy="21242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600" b="1" smtClean="0">
                <a:cs typeface="+mn-ea"/>
                <a:sym typeface="+mn-lt"/>
              </a:rPr>
              <a:t>1</a:t>
            </a:r>
            <a:endParaRPr lang="zh-CN" altLang="en-US" sz="9600" b="1"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140135" y="486622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cs typeface="+mn-ea"/>
                <a:sym typeface="+mn-lt"/>
              </a:rPr>
              <a:t>什么是校园欺凌</a:t>
            </a:r>
            <a:endParaRPr lang="zh-CN" altLang="en-US" sz="2400" b="1"/>
          </a:p>
        </p:txBody>
      </p:sp>
      <p:sp>
        <p:nvSpPr>
          <p:cNvPr id="3" name="矩形 2"/>
          <p:cNvSpPr/>
          <p:nvPr/>
        </p:nvSpPr>
        <p:spPr>
          <a:xfrm>
            <a:off x="1" y="531588"/>
            <a:ext cx="692448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72433" y="531588"/>
            <a:ext cx="103867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956285" y="531588"/>
            <a:ext cx="103867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3451325" y="5054045"/>
            <a:ext cx="52149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2400" baseline="0" dirty="0">
                <a:latin typeface="+mn-lt"/>
                <a:ea typeface="+mn-ea"/>
                <a:cs typeface="+mn-ea"/>
                <a:sym typeface="+mn-lt"/>
              </a:rPr>
              <a:t>行为欺凌在校园暴力现象中最为普遍。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020163" y="1751825"/>
            <a:ext cx="2077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accent1"/>
                </a:solidFill>
                <a:cs typeface="+mn-ea"/>
                <a:sym typeface="+mn-lt"/>
              </a:rPr>
              <a:t>校园欺凌</a:t>
            </a:r>
          </a:p>
        </p:txBody>
      </p:sp>
      <p:sp>
        <p:nvSpPr>
          <p:cNvPr id="21" name="椭圆 20"/>
          <p:cNvSpPr/>
          <p:nvPr/>
        </p:nvSpPr>
        <p:spPr>
          <a:xfrm>
            <a:off x="1944915" y="3095660"/>
            <a:ext cx="1908123" cy="190812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cs typeface="+mn-ea"/>
                <a:sym typeface="+mn-lt"/>
              </a:rPr>
              <a:t>行为欺凌</a:t>
            </a:r>
          </a:p>
        </p:txBody>
      </p:sp>
      <p:sp>
        <p:nvSpPr>
          <p:cNvPr id="22" name="椭圆 21"/>
          <p:cNvSpPr/>
          <p:nvPr/>
        </p:nvSpPr>
        <p:spPr>
          <a:xfrm>
            <a:off x="5104733" y="3095660"/>
            <a:ext cx="1908123" cy="19081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cs typeface="+mn-ea"/>
                <a:sym typeface="+mn-lt"/>
              </a:rPr>
              <a:t>语言暴力</a:t>
            </a:r>
          </a:p>
        </p:txBody>
      </p:sp>
      <p:sp>
        <p:nvSpPr>
          <p:cNvPr id="23" name="椭圆 22"/>
          <p:cNvSpPr/>
          <p:nvPr/>
        </p:nvSpPr>
        <p:spPr>
          <a:xfrm>
            <a:off x="8264551" y="3095660"/>
            <a:ext cx="1908123" cy="190812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cs typeface="+mn-ea"/>
                <a:sym typeface="+mn-lt"/>
              </a:rPr>
              <a:t>心理暴力</a:t>
            </a:r>
          </a:p>
        </p:txBody>
      </p:sp>
      <p:sp>
        <p:nvSpPr>
          <p:cNvPr id="24" name="左大括号 23"/>
          <p:cNvSpPr/>
          <p:nvPr/>
        </p:nvSpPr>
        <p:spPr>
          <a:xfrm rot="5400000">
            <a:off x="5922788" y="-378108"/>
            <a:ext cx="244326" cy="6488383"/>
          </a:xfrm>
          <a:prstGeom prst="leftBrace">
            <a:avLst>
              <a:gd name="adj1" fmla="val 76549"/>
              <a:gd name="adj2" fmla="val 50000"/>
            </a:avLst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6216672" y="3414415"/>
            <a:ext cx="4572001" cy="1908680"/>
          </a:xfrm>
          <a:prstGeom prst="roundRect">
            <a:avLst>
              <a:gd name="adj" fmla="val 982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140135" y="486622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cs typeface="+mn-ea"/>
                <a:sym typeface="+mn-lt"/>
              </a:rPr>
              <a:t>什么是校园欺凌</a:t>
            </a:r>
            <a:endParaRPr lang="zh-CN" altLang="en-US" sz="2400" b="1"/>
          </a:p>
        </p:txBody>
      </p:sp>
      <p:sp>
        <p:nvSpPr>
          <p:cNvPr id="3" name="矩形 2"/>
          <p:cNvSpPr/>
          <p:nvPr/>
        </p:nvSpPr>
        <p:spPr>
          <a:xfrm>
            <a:off x="1" y="531588"/>
            <a:ext cx="692448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72433" y="531588"/>
            <a:ext cx="103867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56285" y="531588"/>
            <a:ext cx="103867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584139" y="3630092"/>
            <a:ext cx="38370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  <a:cs typeface="+mn-ea"/>
                <a:sym typeface="+mn-lt"/>
              </a:rPr>
              <a:t>       主要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指以暴力手段对被侵害者的人身和财产进行侵害</a:t>
            </a:r>
            <a:r>
              <a:rPr lang="zh-CN" altLang="en-US" sz="2000" dirty="0" smtClean="0">
                <a:solidFill>
                  <a:schemeClr val="bg1"/>
                </a:solidFill>
                <a:cs typeface="+mn-ea"/>
                <a:sym typeface="+mn-lt"/>
              </a:rPr>
              <a:t>，它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包括打架斗殴、敲诈勒索、抢劫等。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450" y="2098637"/>
            <a:ext cx="5365279" cy="3445514"/>
          </a:xfrm>
          <a:prstGeom prst="rect">
            <a:avLst/>
          </a:prstGeom>
        </p:spPr>
      </p:pic>
      <p:sp>
        <p:nvSpPr>
          <p:cNvPr id="11" name="圆角矩形 10"/>
          <p:cNvSpPr/>
          <p:nvPr/>
        </p:nvSpPr>
        <p:spPr>
          <a:xfrm>
            <a:off x="6216672" y="2365828"/>
            <a:ext cx="4572001" cy="914400"/>
          </a:xfrm>
          <a:prstGeom prst="roundRect">
            <a:avLst>
              <a:gd name="adj" fmla="val 2348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cs typeface="+mn-ea"/>
                <a:sym typeface="+mn-lt"/>
              </a:rPr>
              <a:t>行为欺凌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40135" y="486622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cs typeface="+mn-ea"/>
                <a:sym typeface="+mn-lt"/>
              </a:rPr>
              <a:t>什么是校园欺凌</a:t>
            </a:r>
            <a:endParaRPr lang="zh-CN" altLang="en-US" sz="2400" b="1"/>
          </a:p>
        </p:txBody>
      </p:sp>
      <p:sp>
        <p:nvSpPr>
          <p:cNvPr id="3" name="矩形 2"/>
          <p:cNvSpPr/>
          <p:nvPr/>
        </p:nvSpPr>
        <p:spPr>
          <a:xfrm>
            <a:off x="1" y="531588"/>
            <a:ext cx="692448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72433" y="531588"/>
            <a:ext cx="103867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56285" y="531588"/>
            <a:ext cx="103867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6216672" y="3414415"/>
            <a:ext cx="4572001" cy="1908680"/>
          </a:xfrm>
          <a:prstGeom prst="roundRect">
            <a:avLst>
              <a:gd name="adj" fmla="val 982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584139" y="3630091"/>
            <a:ext cx="38370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  <a:cs typeface="+mn-ea"/>
                <a:sym typeface="+mn-lt"/>
              </a:rPr>
              <a:t>       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 主要指通过语言对精神达到严重程度的侵害行为，如起侮辱性外号、造谣污蔑等行为。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6216672" y="2365828"/>
            <a:ext cx="4572001" cy="914400"/>
          </a:xfrm>
          <a:prstGeom prst="roundRect">
            <a:avLst>
              <a:gd name="adj" fmla="val 2348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cs typeface="+mn-ea"/>
                <a:sym typeface="+mn-lt"/>
              </a:rPr>
              <a:t>语言暴力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02" y="2069883"/>
            <a:ext cx="5072743" cy="365237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40135" y="486622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cs typeface="+mn-ea"/>
                <a:sym typeface="+mn-lt"/>
              </a:rPr>
              <a:t>什么是校园欺凌</a:t>
            </a:r>
            <a:endParaRPr lang="zh-CN" altLang="en-US" sz="2400" b="1"/>
          </a:p>
        </p:txBody>
      </p:sp>
      <p:sp>
        <p:nvSpPr>
          <p:cNvPr id="3" name="矩形 2"/>
          <p:cNvSpPr/>
          <p:nvPr/>
        </p:nvSpPr>
        <p:spPr>
          <a:xfrm>
            <a:off x="1" y="531588"/>
            <a:ext cx="692448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72433" y="531588"/>
            <a:ext cx="103867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56285" y="531588"/>
            <a:ext cx="103867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6216672" y="3414416"/>
            <a:ext cx="4572001" cy="2260671"/>
          </a:xfrm>
          <a:prstGeom prst="roundRect">
            <a:avLst>
              <a:gd name="adj" fmla="val 982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584139" y="3572036"/>
            <a:ext cx="38370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  <a:cs typeface="+mn-ea"/>
                <a:sym typeface="+mn-lt"/>
              </a:rPr>
              <a:t>       主要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指通过言语、行为或其他方式对精神达到严重程度的侵害行驶。如恐吓、侮辱、歧视、排斥等。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6216672" y="2365828"/>
            <a:ext cx="4572001" cy="914400"/>
          </a:xfrm>
          <a:prstGeom prst="roundRect">
            <a:avLst>
              <a:gd name="adj" fmla="val 2348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cs typeface="+mn-ea"/>
                <a:sym typeface="+mn-lt"/>
              </a:rPr>
              <a:t>心理暴力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5259" y="2289630"/>
            <a:ext cx="4513943" cy="3385457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a="http://schemas.openxmlformats.org/drawingml/2006/main" name="第一PPT模板网-WWW.1PPT.COM">
  <a:themeElements>
    <a:clrScheme name="自定义 3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B050"/>
      </a:accent2>
      <a:accent3>
        <a:srgbClr val="0070C0"/>
      </a:accent3>
      <a:accent4>
        <a:srgbClr val="00B050"/>
      </a:accent4>
      <a:accent5>
        <a:srgbClr val="0070C0"/>
      </a:accent5>
      <a:accent6>
        <a:srgbClr val="00B050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953</Words>
  <Application>Microsoft Office PowerPoint</Application>
  <PresentationFormat>宽屏</PresentationFormat>
  <Paragraphs>97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8" baseType="lpstr">
      <vt:lpstr>宋体</vt:lpstr>
      <vt:lpstr>微软雅黑</vt:lpstr>
      <vt:lpstr>Arial</vt:lpstr>
      <vt:lpstr>Calibri</vt:lpstr>
      <vt:lpstr>第一PPT模板网-WWW.1PPT.COM</vt:lpstr>
      <vt:lpstr>PowerPoint 演示文稿</vt:lpstr>
      <vt:lpstr>PowerPoint 演示文稿</vt:lpstr>
      <vt:lpstr>PowerPoint 演示文稿</vt:lpstr>
      <vt:lpstr>互相交流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5</cp:revision>
  <cp:lastPrinted>2021-07-05T01:02:08Z</cp:lastPrinted>
  <dcterms:created xsi:type="dcterms:W3CDTF">2021-07-05T01:02:08Z</dcterms:created>
  <dcterms:modified xsi:type="dcterms:W3CDTF">2023-04-17T06:43:38Z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