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358" r:id="rId2"/>
    <p:sldId id="359" r:id="rId3"/>
    <p:sldId id="361" r:id="rId4"/>
    <p:sldId id="362" r:id="rId5"/>
    <p:sldId id="363" r:id="rId6"/>
    <p:sldId id="360" r:id="rId7"/>
    <p:sldId id="364" r:id="rId8"/>
    <p:sldId id="365" r:id="rId9"/>
    <p:sldId id="366" r:id="rId10"/>
    <p:sldId id="367" r:id="rId11"/>
    <p:sldId id="368" r:id="rId12"/>
    <p:sldId id="380" r:id="rId13"/>
    <p:sldId id="370" r:id="rId14"/>
    <p:sldId id="369" r:id="rId15"/>
    <p:sldId id="371" r:id="rId16"/>
    <p:sldId id="372" r:id="rId17"/>
    <p:sldId id="382" r:id="rId18"/>
    <p:sldId id="381" r:id="rId19"/>
    <p:sldId id="373" r:id="rId20"/>
    <p:sldId id="374" r:id="rId21"/>
    <p:sldId id="375" r:id="rId22"/>
    <p:sldId id="376" r:id="rId23"/>
    <p:sldId id="377" r:id="rId24"/>
    <p:sldId id="378" r:id="rId25"/>
    <p:sldId id="379" r:id="rId26"/>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5858">
          <p15:clr>
            <a:srgbClr val="A4A3A4"/>
          </p15:clr>
        </p15:guide>
        <p15:guide id="4" pos="143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8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6" d="100"/>
          <a:sy n="106" d="100"/>
        </p:scale>
        <p:origin x="756" y="114"/>
      </p:cViewPr>
      <p:guideLst>
        <p:guide orient="horz" pos="2160"/>
        <p:guide pos="3840"/>
        <p:guide pos="5858"/>
        <p:guide pos="1436"/>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381A8E-6A4D-4582-BC4F-E21BDA40CA71}"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8D4627-BA9C-4D75-8812-7EF9C344AF41}" type="slidenum">
              <a:rPr lang="zh-CN" altLang="en-US" smtClean="0"/>
              <a:t>‹#›</a:t>
            </a:fld>
            <a:endParaRPr lang="zh-CN" altLang="en-US"/>
          </a:p>
        </p:txBody>
      </p:sp>
    </p:spTree>
    <p:extLst>
      <p:ext uri="{BB962C8B-B14F-4D97-AF65-F5344CB8AC3E}">
        <p14:creationId xmlns:p14="http://schemas.microsoft.com/office/powerpoint/2010/main" val="973385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68D4627-BA9C-4D75-8812-7EF9C344AF41}" type="slidenum">
              <a:rPr lang="zh-CN" altLang="en-US" smtClean="0"/>
              <a:t>3</a:t>
            </a:fld>
            <a:endParaRPr lang="zh-CN" altLang="en-US"/>
          </a:p>
        </p:txBody>
      </p:sp>
    </p:spTree>
    <p:extLst>
      <p:ext uri="{BB962C8B-B14F-4D97-AF65-F5344CB8AC3E}">
        <p14:creationId xmlns:p14="http://schemas.microsoft.com/office/powerpoint/2010/main" val="27012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C68D4627-BA9C-4D75-8812-7EF9C344AF41}" type="slidenum">
              <a:rPr lang="zh-CN" altLang="en-US" smtClean="0"/>
              <a:t>12</a:t>
            </a:fld>
            <a:endParaRPr lang="zh-CN" altLang="en-US"/>
          </a:p>
        </p:txBody>
      </p:sp>
    </p:spTree>
    <p:extLst>
      <p:ext uri="{BB962C8B-B14F-4D97-AF65-F5344CB8AC3E}">
        <p14:creationId xmlns:p14="http://schemas.microsoft.com/office/powerpoint/2010/main" val="33131900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6" name="图片 5" descr="山上的风景&#10;&#10;中度可信度描述已自动生成"/>
          <p:cNvPicPr>
            <a:picLocks noChangeAspect="1"/>
          </p:cNvPicPr>
          <p:nvPr userDrawn="1"/>
        </p:nvPicPr>
        <p:blipFill>
          <a:blip r:embed="rId2">
            <a:alphaModFix amt="20000"/>
            <a:extLst>
              <a:ext uri="{BEBA8EAE-BF5A-486C-A8C5-ECC9F3942E4B}">
                <a14:imgProps xmlns:a14="http://schemas.microsoft.com/office/drawing/2010/main">
                  <a14:imgLayer>
                    <a14:imgEffect>
                      <a14:saturation sat="33000"/>
                    </a14:imgEffect>
                  </a14:imgLayer>
                </a14:imgProps>
              </a:ext>
              <a:ext uri="{28A0092B-C50C-407E-A947-70E740481C1C}">
                <a14:useLocalDpi xmlns:a14="http://schemas.microsoft.com/office/drawing/2010/main"/>
              </a:ext>
            </a:extLst>
          </a:blip>
          <a:stretch>
            <a:fillRect/>
          </a:stretch>
        </p:blipFill>
        <p:spPr>
          <a:xfrm>
            <a:off x="0" y="0"/>
            <a:ext cx="12192000" cy="6858000"/>
          </a:xfrm>
          <a:prstGeom prst="rect">
            <a:avLst/>
          </a:prstGeom>
          <a:noFill/>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BC00459-53E5-4412-8876-49D6D1B8833D}"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BC00459-53E5-4412-8876-49D6D1B8833D}"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BC00459-53E5-4412-8876-49D6D1B8833D}"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pic>
        <p:nvPicPr>
          <p:cNvPr id="6" name="图片 5" descr="山上的风景&#10;&#10;中度可信度描述已自动生成"/>
          <p:cNvPicPr>
            <a:picLocks noChangeAspect="1"/>
          </p:cNvPicPr>
          <p:nvPr userDrawn="1"/>
        </p:nvPicPr>
        <p:blipFill>
          <a:blip r:embed="rId2">
            <a:alphaModFix amt="5000"/>
            <a:extLst>
              <a:ext uri="{BEBA8EAE-BF5A-486C-A8C5-ECC9F3942E4B}">
                <a14:imgProps xmlns:a14="http://schemas.microsoft.com/office/drawing/2010/main">
                  <a14:imgLayer>
                    <a14:imgEffect>
                      <a14:saturation sat="33000"/>
                    </a14:imgEffect>
                  </a14:imgLayer>
                </a14:imgProps>
              </a:ext>
              <a:ext uri="{28A0092B-C50C-407E-A947-70E740481C1C}">
                <a14:useLocalDpi xmlns:a14="http://schemas.microsoft.com/office/drawing/2010/main"/>
              </a:ext>
            </a:extLst>
          </a:blip>
          <a:stretch>
            <a:fillRect/>
          </a:stretch>
        </p:blipFill>
        <p:spPr>
          <a:xfrm>
            <a:off x="0" y="0"/>
            <a:ext cx="12192000" cy="6858000"/>
          </a:xfrm>
          <a:prstGeom prst="rect">
            <a:avLst/>
          </a:prstGeom>
          <a:noFill/>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BC00459-53E5-4412-8876-49D6D1B8833D}"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BC00459-53E5-4412-8876-49D6D1B8833D}"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BBC00459-53E5-4412-8876-49D6D1B8833D}"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BBC00459-53E5-4412-8876-49D6D1B8833D}"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BC00459-53E5-4412-8876-49D6D1B8833D}"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BC00459-53E5-4412-8876-49D6D1B8833D}"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BC00459-53E5-4412-8876-49D6D1B8833D}"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B8FFFC9-3761-4E05-B208-CCAC333BA1D2}"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C00459-53E5-4412-8876-49D6D1B8833D}"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8FFFC9-3761-4E05-B208-CCAC333BA1D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tags" Target="../tags/tag4.xml"/><Relationship Id="rId7"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s/_rels/slide12.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1.png"/><Relationship Id="rId7"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NULL"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NULL"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8.jpe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28.png"/><Relationship Id="rId5" Type="http://schemas.openxmlformats.org/officeDocument/2006/relationships/image" Target="../media/image13.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1.png"/><Relationship Id="rId7"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图片 40"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3125329"/>
            <a:ext cx="12192000" cy="3721552"/>
          </a:xfrm>
          <a:prstGeom prst="rect">
            <a:avLst/>
          </a:prstGeom>
        </p:spPr>
      </p:pic>
      <p:sp>
        <p:nvSpPr>
          <p:cNvPr id="27" name="Rectangle 4"/>
          <p:cNvSpPr txBox="1">
            <a:spLocks noChangeArrowheads="1"/>
          </p:cNvSpPr>
          <p:nvPr/>
        </p:nvSpPr>
        <p:spPr bwMode="auto">
          <a:xfrm>
            <a:off x="3487085" y="2958201"/>
            <a:ext cx="5410212"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dist"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black"/>
                </a:solidFill>
                <a:effectLst/>
                <a:uLnTx/>
                <a:uFillTx/>
                <a:ea typeface="微软雅黑" panose="020B0503020204020204" pitchFamily="34" charset="-122"/>
                <a:cs typeface="+mj-cs"/>
              </a:rPr>
              <a:t>热烈庆祝中国共产党成立</a:t>
            </a:r>
            <a:r>
              <a:rPr kumimoji="0" lang="en-US" altLang="zh-CN" sz="2000" b="0" i="0" u="none" strike="noStrike" kern="1200" cap="none" spc="0" normalizeH="0" baseline="0" noProof="0">
                <a:ln>
                  <a:noFill/>
                </a:ln>
                <a:solidFill>
                  <a:prstClr val="black"/>
                </a:solidFill>
                <a:effectLst/>
                <a:uLnTx/>
                <a:uFillTx/>
                <a:ea typeface="微软雅黑" panose="020B0503020204020204" pitchFamily="34" charset="-122"/>
                <a:cs typeface="+mj-cs"/>
              </a:rPr>
              <a:t>100</a:t>
            </a:r>
            <a:r>
              <a:rPr kumimoji="0" lang="zh-CN" altLang="en-US" sz="2000" b="0" i="0" u="none" strike="noStrike" kern="1200" cap="none" spc="0" normalizeH="0" baseline="0" noProof="0">
                <a:ln>
                  <a:noFill/>
                </a:ln>
                <a:solidFill>
                  <a:prstClr val="black"/>
                </a:solidFill>
                <a:effectLst/>
                <a:uLnTx/>
                <a:uFillTx/>
                <a:ea typeface="微软雅黑" panose="020B0503020204020204" pitchFamily="34" charset="-122"/>
                <a:cs typeface="+mj-cs"/>
              </a:rPr>
              <a:t>周年</a:t>
            </a:r>
            <a:endParaRPr kumimoji="0" lang="zh-CN" altLang="zh-CN" sz="2000" b="0" i="0" u="none" strike="noStrike" kern="1200" cap="none" spc="0" normalizeH="0" baseline="0" noProof="0">
              <a:ln>
                <a:noFill/>
              </a:ln>
              <a:solidFill>
                <a:prstClr val="black"/>
              </a:solidFill>
              <a:effectLst/>
              <a:uLnTx/>
              <a:uFillTx/>
              <a:ea typeface="微软雅黑" panose="020B0503020204020204" pitchFamily="34" charset="-122"/>
              <a:cs typeface="+mj-cs"/>
            </a:endParaRPr>
          </a:p>
        </p:txBody>
      </p:sp>
      <p:sp>
        <p:nvSpPr>
          <p:cNvPr id="32" name="Rectangle 4"/>
          <p:cNvSpPr txBox="1">
            <a:spLocks noChangeArrowheads="1"/>
          </p:cNvSpPr>
          <p:nvPr/>
        </p:nvSpPr>
        <p:spPr bwMode="auto">
          <a:xfrm>
            <a:off x="1899327" y="3576172"/>
            <a:ext cx="8456513" cy="4670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srgbClr val="D80B18"/>
                </a:solidFill>
                <a:effectLst/>
                <a:uLnTx/>
                <a:uFillTx/>
                <a:ea typeface="微软雅黑" panose="020B0503020204020204" pitchFamily="34" charset="-122"/>
                <a:cs typeface="+mj-cs"/>
              </a:rPr>
              <a:t>党史学习分享</a:t>
            </a:r>
            <a:endParaRPr kumimoji="0" lang="zh-CN" altLang="zh-CN" sz="2000" b="0" i="0" u="none" strike="noStrike" kern="1200" cap="none" spc="0" normalizeH="0" baseline="0" noProof="0">
              <a:ln>
                <a:noFill/>
              </a:ln>
              <a:solidFill>
                <a:srgbClr val="D80B18"/>
              </a:solidFill>
              <a:effectLst/>
              <a:uLnTx/>
              <a:uFillTx/>
              <a:ea typeface="微软雅黑" panose="020B0503020204020204" pitchFamily="34" charset="-122"/>
              <a:cs typeface="+mj-cs"/>
            </a:endParaRP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85175" y="1459274"/>
            <a:ext cx="1426588" cy="1755800"/>
          </a:xfrm>
          <a:prstGeom prst="rect">
            <a:avLst/>
          </a:prstGeom>
        </p:spPr>
      </p:pic>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738115" y="1393779"/>
            <a:ext cx="1449431" cy="1493520"/>
          </a:xfrm>
          <a:prstGeom prst="rect">
            <a:avLst/>
          </a:prstGeom>
        </p:spPr>
      </p:pic>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796990" y="1440821"/>
            <a:ext cx="1342864" cy="1568603"/>
          </a:xfrm>
          <a:prstGeom prst="rect">
            <a:avLst/>
          </a:prstGeom>
        </p:spPr>
      </p:pic>
      <p:pic>
        <p:nvPicPr>
          <p:cNvPr id="2" name="图片 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447352" y="1144848"/>
            <a:ext cx="1910519" cy="1962760"/>
          </a:xfrm>
          <a:prstGeom prst="rect">
            <a:avLst/>
          </a:prstGeom>
        </p:spPr>
      </p:pic>
      <p:pic>
        <p:nvPicPr>
          <p:cNvPr id="15" name="图片 14"/>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575546" y="1344956"/>
            <a:ext cx="1151674" cy="1280741"/>
          </a:xfrm>
          <a:prstGeom prst="rect">
            <a:avLst/>
          </a:prstGeom>
        </p:spPr>
      </p:pic>
      <p:pic>
        <p:nvPicPr>
          <p:cNvPr id="16" name="图片 15"/>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211763" y="1083871"/>
            <a:ext cx="1776633" cy="1968081"/>
          </a:xfrm>
          <a:prstGeom prst="rect">
            <a:avLst/>
          </a:prstGeom>
        </p:spPr>
      </p:pic>
      <p:pic>
        <p:nvPicPr>
          <p:cNvPr id="37" name="图片 36"/>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7639249" y="1407809"/>
            <a:ext cx="1487553" cy="1572904"/>
          </a:xfrm>
          <a:prstGeom prst="rect">
            <a:avLst/>
          </a:prstGeom>
        </p:spPr>
      </p:pic>
      <p:pic>
        <p:nvPicPr>
          <p:cNvPr id="38" name="图片 3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9395934" y="1261282"/>
            <a:ext cx="1487553" cy="1647161"/>
          </a:xfrm>
          <a:prstGeom prst="rect">
            <a:avLst/>
          </a:prstGeom>
        </p:spPr>
      </p:pic>
      <p:pic>
        <p:nvPicPr>
          <p:cNvPr id="42" name="图片 41"/>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flipH="1">
            <a:off x="3663005" y="941113"/>
            <a:ext cx="449744" cy="344931"/>
          </a:xfrm>
          <a:prstGeom prst="rect">
            <a:avLst/>
          </a:prstGeom>
        </p:spPr>
      </p:pic>
      <p:pic>
        <p:nvPicPr>
          <p:cNvPr id="43" name="图片 42"/>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7592620" y="837762"/>
            <a:ext cx="458678" cy="573347"/>
          </a:xfrm>
          <a:prstGeom prst="rect">
            <a:avLst/>
          </a:prstGeom>
        </p:spPr>
      </p:pic>
      <p:pic>
        <p:nvPicPr>
          <p:cNvPr id="44" name="图片 43"/>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638103" y="412196"/>
            <a:ext cx="1229641" cy="285564"/>
          </a:xfrm>
          <a:prstGeom prst="rect">
            <a:avLst/>
          </a:prstGeom>
        </p:spPr>
      </p:pic>
      <p:grpSp>
        <p:nvGrpSpPr>
          <p:cNvPr id="47" name="组合 46"/>
          <p:cNvGrpSpPr/>
          <p:nvPr/>
        </p:nvGrpSpPr>
        <p:grpSpPr>
          <a:xfrm>
            <a:off x="3347210" y="3781822"/>
            <a:ext cx="1871919" cy="87652"/>
            <a:chOff x="2059590" y="4128241"/>
            <a:chExt cx="1871919" cy="87652"/>
          </a:xfrm>
        </p:grpSpPr>
        <p:sp>
          <p:nvSpPr>
            <p:cNvPr id="48" name="矩形 47"/>
            <p:cNvSpPr/>
            <p:nvPr/>
          </p:nvSpPr>
          <p:spPr>
            <a:xfrm rot="2700000">
              <a:off x="3862651" y="4147036"/>
              <a:ext cx="50063" cy="50063"/>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ndParaRPr>
            </a:p>
          </p:txBody>
        </p:sp>
        <p:sp>
          <p:nvSpPr>
            <p:cNvPr id="49" name="矩形 48"/>
            <p:cNvSpPr/>
            <p:nvPr/>
          </p:nvSpPr>
          <p:spPr>
            <a:xfrm rot="2700000">
              <a:off x="3843857" y="4128241"/>
              <a:ext cx="87652" cy="87652"/>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ndParaRPr>
            </a:p>
          </p:txBody>
        </p:sp>
        <p:cxnSp>
          <p:nvCxnSpPr>
            <p:cNvPr id="50" name="直接连接符 49"/>
            <p:cNvCxnSpPr/>
            <p:nvPr/>
          </p:nvCxnSpPr>
          <p:spPr>
            <a:xfrm rot="5400000" flipH="1">
              <a:off x="2943526" y="3284416"/>
              <a:ext cx="0" cy="1767871"/>
            </a:xfrm>
            <a:prstGeom prst="line">
              <a:avLst/>
            </a:prstGeom>
            <a:noFill/>
            <a:ln w="6350" cap="flat" cmpd="sng" algn="ctr">
              <a:gradFill flip="none" rotWithShape="1">
                <a:gsLst>
                  <a:gs pos="0">
                    <a:srgbClr val="B1050A"/>
                  </a:gs>
                  <a:gs pos="100000">
                    <a:srgbClr val="B1050A">
                      <a:alpha val="0"/>
                    </a:srgbClr>
                  </a:gs>
                </a:gsLst>
                <a:lin ang="5400000" scaled="1"/>
              </a:gradFill>
              <a:prstDash val="solid"/>
              <a:miter lim="800000"/>
              <a:headEnd type="none"/>
              <a:tailEnd type="none" w="sm" len="sm"/>
            </a:ln>
            <a:effectLst/>
          </p:spPr>
        </p:cxnSp>
      </p:grpSp>
      <p:grpSp>
        <p:nvGrpSpPr>
          <p:cNvPr id="51" name="组合 50"/>
          <p:cNvGrpSpPr/>
          <p:nvPr/>
        </p:nvGrpSpPr>
        <p:grpSpPr>
          <a:xfrm flipH="1">
            <a:off x="7052436" y="3797810"/>
            <a:ext cx="1871919" cy="87652"/>
            <a:chOff x="2059590" y="4128241"/>
            <a:chExt cx="1871919" cy="87652"/>
          </a:xfrm>
        </p:grpSpPr>
        <p:sp>
          <p:nvSpPr>
            <p:cNvPr id="52" name="矩形 51"/>
            <p:cNvSpPr/>
            <p:nvPr/>
          </p:nvSpPr>
          <p:spPr>
            <a:xfrm rot="2700000">
              <a:off x="3862651" y="4147036"/>
              <a:ext cx="50063" cy="50063"/>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ndParaRPr>
            </a:p>
          </p:txBody>
        </p:sp>
        <p:sp>
          <p:nvSpPr>
            <p:cNvPr id="53" name="矩形 52"/>
            <p:cNvSpPr/>
            <p:nvPr/>
          </p:nvSpPr>
          <p:spPr>
            <a:xfrm rot="2700000">
              <a:off x="3843857" y="4128241"/>
              <a:ext cx="87652" cy="87652"/>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ndParaRPr>
            </a:p>
          </p:txBody>
        </p:sp>
        <p:cxnSp>
          <p:nvCxnSpPr>
            <p:cNvPr id="54" name="直接连接符 53"/>
            <p:cNvCxnSpPr/>
            <p:nvPr/>
          </p:nvCxnSpPr>
          <p:spPr>
            <a:xfrm rot="5400000" flipH="1">
              <a:off x="2943526" y="3284416"/>
              <a:ext cx="0" cy="1767871"/>
            </a:xfrm>
            <a:prstGeom prst="line">
              <a:avLst/>
            </a:prstGeom>
            <a:noFill/>
            <a:ln w="6350" cap="flat" cmpd="sng" algn="ctr">
              <a:gradFill flip="none" rotWithShape="1">
                <a:gsLst>
                  <a:gs pos="0">
                    <a:srgbClr val="B1050A"/>
                  </a:gs>
                  <a:gs pos="100000">
                    <a:srgbClr val="B1050A">
                      <a:alpha val="0"/>
                    </a:srgbClr>
                  </a:gs>
                </a:gsLst>
                <a:lin ang="5400000" scaled="1"/>
              </a:gradFill>
              <a:prstDash val="solid"/>
              <a:miter lim="800000"/>
              <a:headEnd type="none"/>
              <a:tailEnd type="none" w="sm" len="sm"/>
            </a:ln>
            <a:effectLst/>
          </p:spPr>
        </p:cxnSp>
      </p:gr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587087"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869558"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红岩精神内涵</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grpSp>
        <p:nvGrpSpPr>
          <p:cNvPr id="57" name="组合 56"/>
          <p:cNvGrpSpPr/>
          <p:nvPr/>
        </p:nvGrpSpPr>
        <p:grpSpPr>
          <a:xfrm>
            <a:off x="558338" y="1401573"/>
            <a:ext cx="5645612" cy="556396"/>
            <a:chOff x="874713" y="2811756"/>
            <a:chExt cx="5645612" cy="556396"/>
          </a:xfrm>
        </p:grpSpPr>
        <p:sp>
          <p:nvSpPr>
            <p:cNvPr id="58" name="矩形: 圆角 57"/>
            <p:cNvSpPr/>
            <p:nvPr/>
          </p:nvSpPr>
          <p:spPr>
            <a:xfrm>
              <a:off x="982663" y="2811756"/>
              <a:ext cx="5429712" cy="556396"/>
            </a:xfrm>
            <a:prstGeom prst="roundRect">
              <a:avLst>
                <a:gd name="adj" fmla="val 50000"/>
              </a:avLst>
            </a:prstGeom>
            <a:gradFill>
              <a:gsLst>
                <a:gs pos="100000">
                  <a:srgbClr val="B1050A">
                    <a:alpha val="0"/>
                  </a:srgbClr>
                </a:gs>
                <a:gs pos="0">
                  <a:srgbClr val="B1050A"/>
                </a:gs>
              </a:gsLst>
              <a:lin ang="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sp>
          <p:nvSpPr>
            <p:cNvPr id="59" name="椭圆 58"/>
            <p:cNvSpPr/>
            <p:nvPr/>
          </p:nvSpPr>
          <p:spPr>
            <a:xfrm>
              <a:off x="874713" y="2959779"/>
              <a:ext cx="260350" cy="260350"/>
            </a:xfrm>
            <a:prstGeom prst="ellipse">
              <a:avLst/>
            </a:prstGeom>
            <a:solidFill>
              <a:srgbClr val="B1050A"/>
            </a:solidFill>
            <a:ln w="25400" cap="flat" cmpd="sng" algn="ctr">
              <a:solidFill>
                <a:sysClr val="window" lastClr="FFFFFF"/>
              </a:solidFill>
              <a:prstDash val="solid"/>
              <a:miter lim="800000"/>
            </a:ln>
            <a:effectLst>
              <a:outerShdw blurRad="25400" dist="127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sp>
          <p:nvSpPr>
            <p:cNvPr id="60" name="文本框 59"/>
            <p:cNvSpPr txBox="1"/>
            <p:nvPr/>
          </p:nvSpPr>
          <p:spPr>
            <a:xfrm>
              <a:off x="1243012" y="2889899"/>
              <a:ext cx="5277313" cy="400110"/>
            </a:xfrm>
            <a:prstGeom prst="rect">
              <a:avLst/>
            </a:prstGeom>
            <a:noFill/>
          </p:spPr>
          <p:txBody>
            <a:bodyPr wrap="square">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solidFill>
                    <a:prstClr val="white"/>
                  </a:solidFill>
                  <a:uLnTx/>
                  <a:uFillTx/>
                  <a:latin typeface="+mn-ea"/>
                  <a:cs typeface="+mn-ea"/>
                  <a:sym typeface="+mn-lt"/>
                </a:rPr>
                <a:t>善处逆境，宁难不苟的英雄气概</a:t>
              </a:r>
            </a:p>
          </p:txBody>
        </p:sp>
      </p:grpSp>
      <p:sp>
        <p:nvSpPr>
          <p:cNvPr id="61" name="矩形 60"/>
          <p:cNvSpPr/>
          <p:nvPr/>
        </p:nvSpPr>
        <p:spPr>
          <a:xfrm>
            <a:off x="2620260" y="2510222"/>
            <a:ext cx="7489825" cy="787523"/>
          </a:xfrm>
          <a:prstGeom prst="rect">
            <a:avLst/>
          </a:prstGeom>
        </p:spPr>
        <p:txBody>
          <a:bodyPr wrap="square">
            <a:spAutoFit/>
          </a:bodyPr>
          <a:lstStyle/>
          <a:p>
            <a:pPr>
              <a:lnSpc>
                <a:spcPct val="150000"/>
              </a:lnSpc>
              <a:buClr>
                <a:srgbClr val="B1050A"/>
              </a:buClr>
              <a:defRPr/>
            </a:pPr>
            <a:r>
              <a:rPr lang="zh-CN" altLang="en-US" sz="1600">
                <a:solidFill>
                  <a:prstClr val="black">
                    <a:lumMod val="75000"/>
                    <a:lumOff val="25000"/>
                  </a:prstClr>
                </a:solidFill>
                <a:latin typeface="+mn-ea"/>
                <a:cs typeface="+mn-ea"/>
                <a:sym typeface="+mn-lt"/>
              </a:rPr>
              <a:t>抗战时期和解放战争初期，中央南方局始终处在极其险恶的政治环境中，他们善处逆境，勇于牺牲，在艰难的局面中开拓，展示了中国共产党人的风采。</a:t>
            </a:r>
            <a:endParaRPr lang="en-US" altLang="zh-CN" sz="1600">
              <a:solidFill>
                <a:prstClr val="black">
                  <a:lumMod val="75000"/>
                  <a:lumOff val="25000"/>
                </a:prstClr>
              </a:solidFill>
              <a:latin typeface="+mn-ea"/>
              <a:cs typeface="+mn-ea"/>
              <a:sym typeface="+mn-lt"/>
            </a:endParaRPr>
          </a:p>
        </p:txBody>
      </p:sp>
      <p:grpSp>
        <p:nvGrpSpPr>
          <p:cNvPr id="66" name="组合 65"/>
          <p:cNvGrpSpPr/>
          <p:nvPr/>
        </p:nvGrpSpPr>
        <p:grpSpPr>
          <a:xfrm>
            <a:off x="2360914" y="2974196"/>
            <a:ext cx="7749171" cy="1751604"/>
            <a:chOff x="0" y="3351028"/>
            <a:chExt cx="12192000" cy="2755850"/>
          </a:xfrm>
        </p:grpSpPr>
        <p:sp>
          <p:nvSpPr>
            <p:cNvPr id="67" name="梯形 66"/>
            <p:cNvSpPr/>
            <p:nvPr/>
          </p:nvSpPr>
          <p:spPr>
            <a:xfrm>
              <a:off x="0" y="3351028"/>
              <a:ext cx="12192000" cy="2755850"/>
            </a:xfrm>
            <a:prstGeom prst="trapezoid">
              <a:avLst>
                <a:gd name="adj" fmla="val 100507"/>
              </a:avLst>
            </a:prstGeom>
            <a:gradFill flip="none" rotWithShape="1">
              <a:gsLst>
                <a:gs pos="100000">
                  <a:srgbClr val="B1050A">
                    <a:alpha val="0"/>
                  </a:srgbClr>
                </a:gs>
                <a:gs pos="0">
                  <a:srgbClr val="B1050A">
                    <a:alpha val="5000"/>
                  </a:srgbClr>
                </a:gs>
              </a:gsLst>
              <a:lin ang="16200000" scaled="1"/>
            </a:gradFill>
            <a:ln w="12700" cap="flat" cmpd="sng" algn="ctr">
              <a:gradFill flip="none" rotWithShape="1">
                <a:gsLst>
                  <a:gs pos="0">
                    <a:srgbClr val="B1050A">
                      <a:alpha val="60000"/>
                    </a:srgbClr>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sp>
          <p:nvSpPr>
            <p:cNvPr id="68" name="梯形 67"/>
            <p:cNvSpPr/>
            <p:nvPr/>
          </p:nvSpPr>
          <p:spPr>
            <a:xfrm>
              <a:off x="1657350" y="4799116"/>
              <a:ext cx="8877300" cy="1060446"/>
            </a:xfrm>
            <a:prstGeom prst="trapezoid">
              <a:avLst>
                <a:gd name="adj" fmla="val 81048"/>
              </a:avLst>
            </a:prstGeom>
            <a:gradFill flip="none" rotWithShape="1">
              <a:gsLst>
                <a:gs pos="100000">
                  <a:srgbClr val="B1050A">
                    <a:alpha val="0"/>
                  </a:srgbClr>
                </a:gs>
                <a:gs pos="0">
                  <a:srgbClr val="B1050A">
                    <a:alpha val="10000"/>
                  </a:srgbClr>
                </a:gs>
              </a:gsLst>
              <a:lin ang="16200000" scaled="1"/>
            </a:gradFill>
            <a:ln w="12700" cap="flat" cmpd="sng" algn="ctr">
              <a:gradFill flip="none" rotWithShape="1">
                <a:gsLst>
                  <a:gs pos="0">
                    <a:srgbClr val="B1050A">
                      <a:alpha val="60000"/>
                    </a:srgbClr>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sp>
          <p:nvSpPr>
            <p:cNvPr id="85" name="梯形 84"/>
            <p:cNvSpPr/>
            <p:nvPr/>
          </p:nvSpPr>
          <p:spPr>
            <a:xfrm>
              <a:off x="1440180" y="4640356"/>
              <a:ext cx="9311640" cy="1060446"/>
            </a:xfrm>
            <a:prstGeom prst="trapezoid">
              <a:avLst>
                <a:gd name="adj" fmla="val 81048"/>
              </a:avLst>
            </a:prstGeom>
            <a:gradFill flip="none" rotWithShape="1">
              <a:gsLst>
                <a:gs pos="100000">
                  <a:srgbClr val="B1050A">
                    <a:alpha val="0"/>
                  </a:srgbClr>
                </a:gs>
                <a:gs pos="0">
                  <a:srgbClr val="B1050A">
                    <a:alpha val="40000"/>
                  </a:srgbClr>
                </a:gs>
              </a:gsLst>
              <a:lin ang="16200000" scaled="1"/>
            </a:gradFill>
            <a:ln w="12700" cap="flat" cmpd="sng" algn="ctr">
              <a:gradFill flip="none" rotWithShape="1">
                <a:gsLst>
                  <a:gs pos="0">
                    <a:srgbClr val="B1050A"/>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gr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任意多边形: 形状 44"/>
          <p:cNvSpPr/>
          <p:nvPr/>
        </p:nvSpPr>
        <p:spPr>
          <a:xfrm flipH="1">
            <a:off x="1862457" y="1986315"/>
            <a:ext cx="7892223" cy="2509485"/>
          </a:xfrm>
          <a:custGeom>
            <a:avLst/>
            <a:gdLst>
              <a:gd name="connsiteX0" fmla="*/ 3111500 w 6934200"/>
              <a:gd name="connsiteY0" fmla="*/ 0 h 3924300"/>
              <a:gd name="connsiteX1" fmla="*/ 6934200 w 6934200"/>
              <a:gd name="connsiteY1" fmla="*/ 0 h 3924300"/>
              <a:gd name="connsiteX2" fmla="*/ 6934200 w 6934200"/>
              <a:gd name="connsiteY2" fmla="*/ 3924300 h 3924300"/>
              <a:gd name="connsiteX3" fmla="*/ 0 w 6934200"/>
              <a:gd name="connsiteY3" fmla="*/ 3924300 h 3924300"/>
            </a:gdLst>
            <a:ahLst/>
            <a:cxnLst>
              <a:cxn ang="0">
                <a:pos x="connsiteX0" y="connsiteY0"/>
              </a:cxn>
              <a:cxn ang="0">
                <a:pos x="connsiteX1" y="connsiteY1"/>
              </a:cxn>
              <a:cxn ang="0">
                <a:pos x="connsiteX2" y="connsiteY2"/>
              </a:cxn>
              <a:cxn ang="0">
                <a:pos x="connsiteX3" y="connsiteY3"/>
              </a:cxn>
            </a:cxnLst>
            <a:rect l="l" t="t" r="r" b="b"/>
            <a:pathLst>
              <a:path w="6934200" h="3924300">
                <a:moveTo>
                  <a:pt x="3111500" y="0"/>
                </a:moveTo>
                <a:lnTo>
                  <a:pt x="6934200" y="0"/>
                </a:lnTo>
                <a:lnTo>
                  <a:pt x="6934200" y="3924300"/>
                </a:lnTo>
                <a:lnTo>
                  <a:pt x="0" y="3924300"/>
                </a:lnTo>
              </a:path>
            </a:pathLst>
          </a:custGeom>
          <a:noFill/>
          <a:ln w="2540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44" name="任意多边形: 形状 43"/>
          <p:cNvSpPr/>
          <p:nvPr/>
        </p:nvSpPr>
        <p:spPr>
          <a:xfrm>
            <a:off x="2367762" y="1986315"/>
            <a:ext cx="7892223" cy="2509485"/>
          </a:xfrm>
          <a:custGeom>
            <a:avLst/>
            <a:gdLst>
              <a:gd name="connsiteX0" fmla="*/ 3111500 w 6934200"/>
              <a:gd name="connsiteY0" fmla="*/ 0 h 3924300"/>
              <a:gd name="connsiteX1" fmla="*/ 6934200 w 6934200"/>
              <a:gd name="connsiteY1" fmla="*/ 0 h 3924300"/>
              <a:gd name="connsiteX2" fmla="*/ 6934200 w 6934200"/>
              <a:gd name="connsiteY2" fmla="*/ 3924300 h 3924300"/>
              <a:gd name="connsiteX3" fmla="*/ 0 w 6934200"/>
              <a:gd name="connsiteY3" fmla="*/ 3924300 h 3924300"/>
            </a:gdLst>
            <a:ahLst/>
            <a:cxnLst>
              <a:cxn ang="0">
                <a:pos x="connsiteX0" y="connsiteY0"/>
              </a:cxn>
              <a:cxn ang="0">
                <a:pos x="connsiteX1" y="connsiteY1"/>
              </a:cxn>
              <a:cxn ang="0">
                <a:pos x="connsiteX2" y="connsiteY2"/>
              </a:cxn>
              <a:cxn ang="0">
                <a:pos x="connsiteX3" y="connsiteY3"/>
              </a:cxn>
            </a:cxnLst>
            <a:rect l="l" t="t" r="r" b="b"/>
            <a:pathLst>
              <a:path w="6934200" h="3924300">
                <a:moveTo>
                  <a:pt x="3111500" y="0"/>
                </a:moveTo>
                <a:lnTo>
                  <a:pt x="6934200" y="0"/>
                </a:lnTo>
                <a:lnTo>
                  <a:pt x="6934200" y="3924300"/>
                </a:lnTo>
                <a:lnTo>
                  <a:pt x="0" y="3924300"/>
                </a:lnTo>
              </a:path>
            </a:pathLst>
          </a:custGeom>
          <a:noFill/>
          <a:ln w="25400">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grpSp>
        <p:nvGrpSpPr>
          <p:cNvPr id="71" name="组合 70"/>
          <p:cNvGrpSpPr/>
          <p:nvPr/>
        </p:nvGrpSpPr>
        <p:grpSpPr>
          <a:xfrm>
            <a:off x="7777587"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617060"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红岩精神历史地位</a:t>
            </a:r>
          </a:p>
        </p:txBody>
      </p:sp>
      <p:pic>
        <p:nvPicPr>
          <p:cNvPr id="87" name="图片 86"/>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sp>
        <p:nvSpPr>
          <p:cNvPr id="61" name="矩形 60"/>
          <p:cNvSpPr/>
          <p:nvPr/>
        </p:nvSpPr>
        <p:spPr>
          <a:xfrm>
            <a:off x="2477301" y="2740301"/>
            <a:ext cx="7489825" cy="1156855"/>
          </a:xfrm>
          <a:prstGeom prst="rect">
            <a:avLst/>
          </a:prstGeom>
        </p:spPr>
        <p:txBody>
          <a:bodyPr wrap="square">
            <a:spAutoFit/>
          </a:bodyPr>
          <a:lstStyle/>
          <a:p>
            <a:pPr>
              <a:lnSpc>
                <a:spcPct val="150000"/>
              </a:lnSpc>
              <a:buClr>
                <a:srgbClr val="B1050A"/>
              </a:buClr>
              <a:defRPr/>
            </a:pPr>
            <a:r>
              <a:rPr lang="zh-CN" altLang="en-US" sz="1600" dirty="0">
                <a:solidFill>
                  <a:prstClr val="black">
                    <a:lumMod val="75000"/>
                    <a:lumOff val="25000"/>
                  </a:prstClr>
                </a:solidFill>
                <a:latin typeface="+mn-ea"/>
                <a:cs typeface="+mn-ea"/>
                <a:sym typeface="+mn-lt"/>
              </a:rPr>
              <a:t>红岩精神是共产主义精神、民族精神、时代精神的结晶及其在抗日战争时期国统区的特殊表现形式，是中国共产党优良传统与作风在特定历史环境中的体现，也是中华民族的宝贵精神财富。</a:t>
            </a:r>
            <a:endParaRPr lang="en-US" altLang="zh-CN" sz="1600" dirty="0">
              <a:solidFill>
                <a:prstClr val="black">
                  <a:lumMod val="75000"/>
                  <a:lumOff val="25000"/>
                </a:prstClr>
              </a:solidFill>
              <a:latin typeface="+mn-ea"/>
              <a:cs typeface="+mn-ea"/>
              <a:sym typeface="+mn-lt"/>
            </a:endParaRPr>
          </a:p>
        </p:txBody>
      </p:sp>
      <p:grpSp>
        <p:nvGrpSpPr>
          <p:cNvPr id="30" name="组合 29"/>
          <p:cNvGrpSpPr/>
          <p:nvPr/>
        </p:nvGrpSpPr>
        <p:grpSpPr>
          <a:xfrm>
            <a:off x="2592681" y="1704107"/>
            <a:ext cx="2012946" cy="465762"/>
            <a:chOff x="3579411" y="2464510"/>
            <a:chExt cx="2012946" cy="465762"/>
          </a:xfrm>
        </p:grpSpPr>
        <p:sp>
          <p:nvSpPr>
            <p:cNvPr id="35" name="圆角矩形 78"/>
            <p:cNvSpPr/>
            <p:nvPr>
              <p:custDataLst>
                <p:tags r:id="rId5"/>
              </p:custDataLst>
            </p:nvPr>
          </p:nvSpPr>
          <p:spPr>
            <a:xfrm>
              <a:off x="3579411" y="2464510"/>
              <a:ext cx="2012946" cy="465762"/>
            </a:xfrm>
            <a:prstGeom prst="roundRect">
              <a:avLst>
                <a:gd name="adj" fmla="val 13551"/>
              </a:avLst>
            </a:prstGeom>
            <a:solidFill>
              <a:srgbClr val="B105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sp>
          <p:nvSpPr>
            <p:cNvPr id="36" name="文本框 79"/>
            <p:cNvSpPr txBox="1"/>
            <p:nvPr>
              <p:custDataLst>
                <p:tags r:id="rId6"/>
              </p:custDataLst>
            </p:nvPr>
          </p:nvSpPr>
          <p:spPr>
            <a:xfrm>
              <a:off x="3801053" y="2469163"/>
              <a:ext cx="1569661" cy="369332"/>
            </a:xfrm>
            <a:prstGeom prst="rect">
              <a:avLst/>
            </a:prstGeom>
            <a:noFill/>
          </p:spPr>
          <p:txBody>
            <a:bodyPr wrap="none" rtlCol="0">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rPr>
                <a:t>共产主义精神</a:t>
              </a:r>
            </a:p>
          </p:txBody>
        </p:sp>
      </p:grpSp>
      <p:grpSp>
        <p:nvGrpSpPr>
          <p:cNvPr id="37" name="组合 36"/>
          <p:cNvGrpSpPr/>
          <p:nvPr/>
        </p:nvGrpSpPr>
        <p:grpSpPr>
          <a:xfrm>
            <a:off x="5089527" y="1704107"/>
            <a:ext cx="2012946" cy="465762"/>
            <a:chOff x="3579411" y="2464510"/>
            <a:chExt cx="2012946" cy="465762"/>
          </a:xfrm>
        </p:grpSpPr>
        <p:sp>
          <p:nvSpPr>
            <p:cNvPr id="38" name="圆角矩形 78"/>
            <p:cNvSpPr/>
            <p:nvPr>
              <p:custDataLst>
                <p:tags r:id="rId3"/>
              </p:custDataLst>
            </p:nvPr>
          </p:nvSpPr>
          <p:spPr>
            <a:xfrm>
              <a:off x="3579411" y="2464510"/>
              <a:ext cx="2012946" cy="465762"/>
            </a:xfrm>
            <a:prstGeom prst="roundRect">
              <a:avLst>
                <a:gd name="adj" fmla="val 13551"/>
              </a:avLst>
            </a:prstGeom>
            <a:solidFill>
              <a:srgbClr val="B105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sp>
          <p:nvSpPr>
            <p:cNvPr id="39" name="文本框 79"/>
            <p:cNvSpPr txBox="1"/>
            <p:nvPr>
              <p:custDataLst>
                <p:tags r:id="rId4"/>
              </p:custDataLst>
            </p:nvPr>
          </p:nvSpPr>
          <p:spPr>
            <a:xfrm>
              <a:off x="4031885" y="2469163"/>
              <a:ext cx="1107996" cy="369332"/>
            </a:xfrm>
            <a:prstGeom prst="rect">
              <a:avLst/>
            </a:prstGeom>
            <a:noFill/>
          </p:spPr>
          <p:txBody>
            <a:bodyPr wrap="none" rtlCol="0">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rPr>
                <a:t>民族精神</a:t>
              </a:r>
            </a:p>
          </p:txBody>
        </p:sp>
      </p:grpSp>
      <p:grpSp>
        <p:nvGrpSpPr>
          <p:cNvPr id="40" name="组合 39"/>
          <p:cNvGrpSpPr/>
          <p:nvPr/>
        </p:nvGrpSpPr>
        <p:grpSpPr>
          <a:xfrm>
            <a:off x="7554947" y="1704107"/>
            <a:ext cx="2012946" cy="465762"/>
            <a:chOff x="3579411" y="2464510"/>
            <a:chExt cx="2012946" cy="465762"/>
          </a:xfrm>
        </p:grpSpPr>
        <p:sp>
          <p:nvSpPr>
            <p:cNvPr id="41" name="圆角矩形 78"/>
            <p:cNvSpPr/>
            <p:nvPr>
              <p:custDataLst>
                <p:tags r:id="rId1"/>
              </p:custDataLst>
            </p:nvPr>
          </p:nvSpPr>
          <p:spPr>
            <a:xfrm>
              <a:off x="3579411" y="2464510"/>
              <a:ext cx="2012946" cy="465762"/>
            </a:xfrm>
            <a:prstGeom prst="roundRect">
              <a:avLst>
                <a:gd name="adj" fmla="val 13551"/>
              </a:avLst>
            </a:prstGeom>
            <a:solidFill>
              <a:srgbClr val="B105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sp>
          <p:nvSpPr>
            <p:cNvPr id="42" name="文本框 79"/>
            <p:cNvSpPr txBox="1"/>
            <p:nvPr>
              <p:custDataLst>
                <p:tags r:id="rId2"/>
              </p:custDataLst>
            </p:nvPr>
          </p:nvSpPr>
          <p:spPr>
            <a:xfrm>
              <a:off x="4031885" y="2469163"/>
              <a:ext cx="1107996" cy="369332"/>
            </a:xfrm>
            <a:prstGeom prst="rect">
              <a:avLst/>
            </a:prstGeom>
            <a:noFill/>
          </p:spPr>
          <p:txBody>
            <a:bodyPr wrap="none" rtlCol="0">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rPr>
                <a:t>时代精神</a:t>
              </a:r>
            </a:p>
          </p:txBody>
        </p:sp>
      </p:gr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图片 4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2508707" y="2256329"/>
            <a:ext cx="449744" cy="344931"/>
          </a:xfrm>
          <a:prstGeom prst="rect">
            <a:avLst/>
          </a:prstGeom>
        </p:spPr>
      </p:pic>
      <p:pic>
        <p:nvPicPr>
          <p:cNvPr id="44" name="图片 4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143825" y="1581280"/>
            <a:ext cx="1229641" cy="285564"/>
          </a:xfrm>
          <a:prstGeom prst="rect">
            <a:avLst/>
          </a:prstGeom>
        </p:spPr>
      </p:pic>
      <p:sp>
        <p:nvSpPr>
          <p:cNvPr id="70" name="文本框 69"/>
          <p:cNvSpPr txBox="1"/>
          <p:nvPr/>
        </p:nvSpPr>
        <p:spPr>
          <a:xfrm>
            <a:off x="4556861" y="3635464"/>
            <a:ext cx="2725946" cy="276999"/>
          </a:xfrm>
          <a:prstGeom prst="rect">
            <a:avLst/>
          </a:prstGeom>
          <a:noFill/>
        </p:spPr>
        <p:txBody>
          <a:bodyPr wrap="square">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en-US" altLang="zh-CN" sz="1200" b="1" i="0" u="none" strike="noStrike" kern="100" cap="none" spc="0" normalizeH="0" baseline="0" noProof="0">
                <a:ln>
                  <a:noFill/>
                </a:ln>
                <a:solidFill>
                  <a:srgbClr val="C00000"/>
                </a:solidFill>
                <a:effectLst/>
                <a:uLnTx/>
                <a:uFillTx/>
                <a:latin typeface="Gulim" panose="020B0600000101010101" pitchFamily="34" charset="-127"/>
                <a:ea typeface="Gulim" panose="020B0600000101010101" pitchFamily="34" charset="-127"/>
                <a:cs typeface="Times New Roman" panose="02020603050405020304" pitchFamily="18" charset="0"/>
              </a:rPr>
              <a:t>PAR Two</a:t>
            </a:r>
          </a:p>
        </p:txBody>
      </p:sp>
      <p:pic>
        <p:nvPicPr>
          <p:cNvPr id="74" name="图片 73"/>
          <p:cNvPicPr>
            <a:picLocks noChangeAspect="1"/>
          </p:cNvPicPr>
          <p:nvPr/>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0" y="-12541"/>
            <a:ext cx="3542411" cy="1307942"/>
          </a:xfrm>
          <a:prstGeom prst="rect">
            <a:avLst/>
          </a:prstGeom>
        </p:spPr>
      </p:pic>
      <p:pic>
        <p:nvPicPr>
          <p:cNvPr id="76" name="图片 7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75" name="图片 74"/>
          <p:cNvPicPr>
            <a:picLocks noChangeAspect="1"/>
          </p:cNvPicPr>
          <p:nvPr/>
        </p:nvPicPr>
        <p:blipFill>
          <a:blip r:embed="rId7"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0151505" y="3035300"/>
            <a:ext cx="2040495" cy="3822700"/>
          </a:xfrm>
          <a:prstGeom prst="rect">
            <a:avLst/>
          </a:prstGeom>
        </p:spPr>
      </p:pic>
      <p:sp>
        <p:nvSpPr>
          <p:cNvPr id="32" name="文本框 31"/>
          <p:cNvSpPr txBox="1"/>
          <p:nvPr/>
        </p:nvSpPr>
        <p:spPr>
          <a:xfrm>
            <a:off x="406862" y="2435135"/>
            <a:ext cx="11025944" cy="1200329"/>
          </a:xfrm>
          <a:prstGeom prst="rect">
            <a:avLst/>
          </a:prstGeom>
          <a:noFill/>
        </p:spPr>
        <p:txBody>
          <a:bodyPr wrap="squar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7200" b="0" i="0" u="none" strike="noStrike" kern="1200" cap="none" spc="0" normalizeH="0" baseline="0" noProof="0" dirty="0">
                <a:ln w="12700">
                  <a:gradFill>
                    <a:gsLst>
                      <a:gs pos="0">
                        <a:prstClr val="white"/>
                      </a:gs>
                      <a:gs pos="100000">
                        <a:srgbClr val="F1DAB2">
                          <a:alpha val="0"/>
                        </a:srgbClr>
                      </a:gs>
                    </a:gsLst>
                    <a:lin ang="5400000" scaled="1"/>
                  </a:gradFill>
                </a:ln>
                <a:blipFill>
                  <a:blip r:embed="rId8"/>
                  <a:stretch>
                    <a:fillRect/>
                  </a:stretch>
                </a:blipFill>
                <a:effectLst>
                  <a:outerShdw dist="88900" dir="5400000" algn="t" rotWithShape="0">
                    <a:prstClr val="black">
                      <a:lumMod val="95000"/>
                      <a:lumOff val="5000"/>
                      <a:alpha val="10000"/>
                    </a:prstClr>
                  </a:outerShdw>
                </a:effectLst>
                <a:uLnTx/>
                <a:uFillTx/>
                <a:latin typeface="演示镇魂行楷" panose="00000500000000000000" pitchFamily="2" charset="-122"/>
                <a:ea typeface="演示镇魂行楷" panose="00000500000000000000" pitchFamily="2" charset="-122"/>
                <a:cs typeface="+mn-cs"/>
              </a:rPr>
              <a:t>红岩人物</a:t>
            </a:r>
          </a:p>
        </p:txBody>
      </p:sp>
      <p:sp>
        <p:nvSpPr>
          <p:cNvPr id="37" name="Rectangle 4"/>
          <p:cNvSpPr txBox="1">
            <a:spLocks noChangeArrowheads="1"/>
          </p:cNvSpPr>
          <p:nvPr/>
        </p:nvSpPr>
        <p:spPr bwMode="auto">
          <a:xfrm>
            <a:off x="1867744" y="1878641"/>
            <a:ext cx="8456513" cy="4670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srgbClr val="D80B18"/>
                </a:solidFill>
                <a:effectLst/>
                <a:uLnTx/>
                <a:uFillTx/>
                <a:ea typeface="微软雅黑" panose="020B0503020204020204" pitchFamily="34" charset="-122"/>
                <a:cs typeface="+mj-cs"/>
              </a:rPr>
              <a:t>第二部分</a:t>
            </a:r>
            <a:endParaRPr kumimoji="0" lang="zh-CN" altLang="zh-CN" sz="2000" b="0" i="0" u="none" strike="noStrike" kern="1200" cap="none" spc="0" normalizeH="0" baseline="0" noProof="0">
              <a:ln>
                <a:noFill/>
              </a:ln>
              <a:solidFill>
                <a:srgbClr val="D80B18"/>
              </a:solidFill>
              <a:effectLst/>
              <a:uLnTx/>
              <a:uFillTx/>
              <a:ea typeface="微软雅黑" panose="020B0503020204020204" pitchFamily="34" charset="-122"/>
              <a:cs typeface="+mj-cs"/>
            </a:endParaRPr>
          </a:p>
        </p:txBody>
      </p:sp>
      <p:grpSp>
        <p:nvGrpSpPr>
          <p:cNvPr id="38" name="组合 37"/>
          <p:cNvGrpSpPr/>
          <p:nvPr/>
        </p:nvGrpSpPr>
        <p:grpSpPr>
          <a:xfrm>
            <a:off x="3315627" y="2084291"/>
            <a:ext cx="1871919" cy="87652"/>
            <a:chOff x="2059590" y="4128241"/>
            <a:chExt cx="1871919" cy="87652"/>
          </a:xfrm>
        </p:grpSpPr>
        <p:sp>
          <p:nvSpPr>
            <p:cNvPr id="41" name="矩形 40"/>
            <p:cNvSpPr/>
            <p:nvPr/>
          </p:nvSpPr>
          <p:spPr>
            <a:xfrm rot="2700000">
              <a:off x="3862651" y="4147036"/>
              <a:ext cx="50063" cy="50063"/>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sp>
          <p:nvSpPr>
            <p:cNvPr id="43" name="矩形 42"/>
            <p:cNvSpPr/>
            <p:nvPr/>
          </p:nvSpPr>
          <p:spPr>
            <a:xfrm rot="2700000">
              <a:off x="3843857" y="4128241"/>
              <a:ext cx="87652" cy="87652"/>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cxnSp>
          <p:nvCxnSpPr>
            <p:cNvPr id="47" name="直接连接符 46"/>
            <p:cNvCxnSpPr/>
            <p:nvPr/>
          </p:nvCxnSpPr>
          <p:spPr>
            <a:xfrm rot="5400000" flipH="1">
              <a:off x="2943526" y="3284416"/>
              <a:ext cx="0" cy="1767871"/>
            </a:xfrm>
            <a:prstGeom prst="line">
              <a:avLst/>
            </a:prstGeom>
            <a:noFill/>
            <a:ln w="6350" cap="flat" cmpd="sng" algn="ctr">
              <a:gradFill flip="none" rotWithShape="1">
                <a:gsLst>
                  <a:gs pos="0">
                    <a:srgbClr val="B1050A"/>
                  </a:gs>
                  <a:gs pos="100000">
                    <a:srgbClr val="B1050A">
                      <a:alpha val="0"/>
                    </a:srgbClr>
                  </a:gs>
                </a:gsLst>
                <a:lin ang="5400000" scaled="1"/>
              </a:gradFill>
              <a:prstDash val="solid"/>
              <a:miter lim="800000"/>
              <a:headEnd type="none"/>
              <a:tailEnd type="none" w="sm" len="sm"/>
            </a:ln>
            <a:effectLst/>
          </p:spPr>
        </p:cxnSp>
      </p:grpSp>
      <p:grpSp>
        <p:nvGrpSpPr>
          <p:cNvPr id="48" name="组合 47"/>
          <p:cNvGrpSpPr/>
          <p:nvPr/>
        </p:nvGrpSpPr>
        <p:grpSpPr>
          <a:xfrm flipH="1">
            <a:off x="7020853" y="2100279"/>
            <a:ext cx="1871919" cy="87652"/>
            <a:chOff x="2059590" y="4128241"/>
            <a:chExt cx="1871919" cy="87652"/>
          </a:xfrm>
        </p:grpSpPr>
        <p:sp>
          <p:nvSpPr>
            <p:cNvPr id="49" name="矩形 48"/>
            <p:cNvSpPr/>
            <p:nvPr/>
          </p:nvSpPr>
          <p:spPr>
            <a:xfrm rot="2700000">
              <a:off x="3862651" y="4147036"/>
              <a:ext cx="50063" cy="50063"/>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sp>
          <p:nvSpPr>
            <p:cNvPr id="50" name="矩形 49"/>
            <p:cNvSpPr/>
            <p:nvPr/>
          </p:nvSpPr>
          <p:spPr>
            <a:xfrm rot="2700000">
              <a:off x="3843857" y="4128241"/>
              <a:ext cx="87652" cy="87652"/>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cxnSp>
          <p:nvCxnSpPr>
            <p:cNvPr id="51" name="直接连接符 50"/>
            <p:cNvCxnSpPr/>
            <p:nvPr/>
          </p:nvCxnSpPr>
          <p:spPr>
            <a:xfrm rot="5400000" flipH="1">
              <a:off x="2943526" y="3284416"/>
              <a:ext cx="0" cy="1767871"/>
            </a:xfrm>
            <a:prstGeom prst="line">
              <a:avLst/>
            </a:prstGeom>
            <a:noFill/>
            <a:ln w="6350" cap="flat" cmpd="sng" algn="ctr">
              <a:gradFill flip="none" rotWithShape="1">
                <a:gsLst>
                  <a:gs pos="0">
                    <a:srgbClr val="B1050A"/>
                  </a:gs>
                  <a:gs pos="100000">
                    <a:srgbClr val="B1050A">
                      <a:alpha val="0"/>
                    </a:srgbClr>
                  </a:gs>
                </a:gsLst>
                <a:lin ang="5400000" scaled="1"/>
              </a:gradFill>
              <a:prstDash val="solid"/>
              <a:miter lim="800000"/>
              <a:headEnd type="none"/>
              <a:tailEnd type="none" w="sm" len="sm"/>
            </a:ln>
            <a:effectLst/>
          </p:spPr>
        </p:cxnSp>
      </p:gr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344908"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1277460"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红岩人物</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sp>
        <p:nvSpPr>
          <p:cNvPr id="28" name="文本框 27"/>
          <p:cNvSpPr txBox="1"/>
          <p:nvPr/>
        </p:nvSpPr>
        <p:spPr>
          <a:xfrm>
            <a:off x="4362514" y="2334331"/>
            <a:ext cx="6708232" cy="2906308"/>
          </a:xfrm>
          <a:prstGeom prst="rect">
            <a:avLst/>
          </a:prstGeom>
          <a:noFill/>
        </p:spPr>
        <p:txBody>
          <a:bodyPr wrap="square">
            <a:spAutoFit/>
          </a:bodyPr>
          <a:lstStyle/>
          <a:p>
            <a:pPr>
              <a:lnSpc>
                <a:spcPct val="150000"/>
              </a:lnSpc>
              <a:spcAft>
                <a:spcPts val="1000"/>
              </a:spcAft>
              <a:defRPr/>
            </a:pPr>
            <a:r>
              <a:rPr lang="zh-CN" altLang="en-US" sz="1600" dirty="0">
                <a:solidFill>
                  <a:prstClr val="black"/>
                </a:solidFill>
                <a:latin typeface="+mn-ea"/>
              </a:rPr>
              <a:t>原籍浙江绍兴，生于江苏淮安，中国共产党、中国人民解放军、中华人民共和国的缔造者之一。抗日战争爆发后，作为中共中央的代表到国民党统治区中心同国民党最高当局谈判，开展抗日民族统一战线工作</a:t>
            </a:r>
            <a:endParaRPr lang="en-US" altLang="zh-CN" sz="1600" dirty="0">
              <a:solidFill>
                <a:prstClr val="black"/>
              </a:solidFill>
              <a:latin typeface="+mn-ea"/>
            </a:endParaRPr>
          </a:p>
          <a:p>
            <a:pPr>
              <a:lnSpc>
                <a:spcPct val="150000"/>
              </a:lnSpc>
              <a:spcAft>
                <a:spcPts val="1000"/>
              </a:spcAft>
              <a:defRPr/>
            </a:pPr>
            <a:r>
              <a:rPr lang="en-US" altLang="zh-CN" sz="1400" dirty="0">
                <a:solidFill>
                  <a:prstClr val="black"/>
                </a:solidFill>
                <a:latin typeface="+mn-ea"/>
              </a:rPr>
              <a:t>1938</a:t>
            </a:r>
            <a:r>
              <a:rPr lang="zh-CN" altLang="en-US" sz="1400" dirty="0">
                <a:solidFill>
                  <a:prstClr val="black"/>
                </a:solidFill>
                <a:latin typeface="+mn-ea"/>
              </a:rPr>
              <a:t>年底，周恩来以中共代表、国民政府军事委员会政治部副部长身份抵达重庆，次年１月任中共中央南方局书记。</a:t>
            </a:r>
            <a:r>
              <a:rPr lang="en-US" altLang="zh-CN" sz="1400" dirty="0">
                <a:solidFill>
                  <a:prstClr val="black"/>
                </a:solidFill>
                <a:latin typeface="+mn-ea"/>
              </a:rPr>
              <a:t>1945</a:t>
            </a:r>
            <a:r>
              <a:rPr lang="zh-CN" altLang="en-US" sz="1400" dirty="0">
                <a:solidFill>
                  <a:prstClr val="black"/>
                </a:solidFill>
                <a:latin typeface="+mn-ea"/>
              </a:rPr>
              <a:t>年</a:t>
            </a:r>
            <a:r>
              <a:rPr lang="en-US" altLang="zh-CN" sz="1400" dirty="0">
                <a:solidFill>
                  <a:prstClr val="black"/>
                </a:solidFill>
                <a:latin typeface="+mn-ea"/>
              </a:rPr>
              <a:t>12</a:t>
            </a:r>
            <a:r>
              <a:rPr lang="zh-CN" altLang="en-US" sz="1400" dirty="0">
                <a:solidFill>
                  <a:prstClr val="black"/>
                </a:solidFill>
                <a:latin typeface="+mn-ea"/>
              </a:rPr>
              <a:t>月率领中共代表团出席在重庆召开的政治协商会议。八年抗战中，周恩来大多数时间在重庆领导中国南部国民党统治区内以及港澳等海外地区中共党组织的工作，在统一战线、党的建设和武装斗争等方面做了大量的工作，团结了大量的朋友，为中国共产党赢得了人心。 </a:t>
            </a:r>
          </a:p>
        </p:txBody>
      </p:sp>
      <p:sp>
        <p:nvSpPr>
          <p:cNvPr id="29" name="矩形: 剪去单角 28"/>
          <p:cNvSpPr/>
          <p:nvPr/>
        </p:nvSpPr>
        <p:spPr>
          <a:xfrm>
            <a:off x="5133562" y="1496151"/>
            <a:ext cx="1737138" cy="571487"/>
          </a:xfrm>
          <a:prstGeom prst="snip1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31" name="文本框 30"/>
          <p:cNvSpPr txBox="1"/>
          <p:nvPr/>
        </p:nvSpPr>
        <p:spPr>
          <a:xfrm>
            <a:off x="4611775" y="1538725"/>
            <a:ext cx="2733133" cy="461665"/>
          </a:xfrm>
          <a:prstGeom prst="rect">
            <a:avLst/>
          </a:prstGeom>
          <a:noFill/>
        </p:spPr>
        <p:txBody>
          <a:bodyPr wrap="square" rtlCol="0">
            <a:spAutoFit/>
          </a:bodyPr>
          <a:lstStyle/>
          <a:p>
            <a:pPr algn="ctr">
              <a:defRPr/>
            </a:pPr>
            <a:r>
              <a:rPr lang="zh-CN" altLang="en-US" sz="2400" dirty="0">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周恩来</a:t>
            </a:r>
          </a:p>
        </p:txBody>
      </p:sp>
      <p:sp>
        <p:nvSpPr>
          <p:cNvPr id="32" name="任意多边形: 形状 31"/>
          <p:cNvSpPr/>
          <p:nvPr/>
        </p:nvSpPr>
        <p:spPr>
          <a:xfrm>
            <a:off x="4367402" y="1781895"/>
            <a:ext cx="6934200" cy="3636390"/>
          </a:xfrm>
          <a:custGeom>
            <a:avLst/>
            <a:gdLst>
              <a:gd name="connsiteX0" fmla="*/ 3111500 w 6934200"/>
              <a:gd name="connsiteY0" fmla="*/ 0 h 3924300"/>
              <a:gd name="connsiteX1" fmla="*/ 6934200 w 6934200"/>
              <a:gd name="connsiteY1" fmla="*/ 0 h 3924300"/>
              <a:gd name="connsiteX2" fmla="*/ 6934200 w 6934200"/>
              <a:gd name="connsiteY2" fmla="*/ 3924300 h 3924300"/>
              <a:gd name="connsiteX3" fmla="*/ 0 w 6934200"/>
              <a:gd name="connsiteY3" fmla="*/ 3924300 h 3924300"/>
            </a:gdLst>
            <a:ahLst/>
            <a:cxnLst>
              <a:cxn ang="0">
                <a:pos x="connsiteX0" y="connsiteY0"/>
              </a:cxn>
              <a:cxn ang="0">
                <a:pos x="connsiteX1" y="connsiteY1"/>
              </a:cxn>
              <a:cxn ang="0">
                <a:pos x="connsiteX2" y="connsiteY2"/>
              </a:cxn>
              <a:cxn ang="0">
                <a:pos x="connsiteX3" y="connsiteY3"/>
              </a:cxn>
            </a:cxnLst>
            <a:rect l="l" t="t" r="r" b="b"/>
            <a:pathLst>
              <a:path w="6934200" h="3924300">
                <a:moveTo>
                  <a:pt x="3111500" y="0"/>
                </a:moveTo>
                <a:lnTo>
                  <a:pt x="6934200" y="0"/>
                </a:lnTo>
                <a:lnTo>
                  <a:pt x="6934200" y="3924300"/>
                </a:lnTo>
                <a:lnTo>
                  <a:pt x="0" y="3924300"/>
                </a:lnTo>
              </a:path>
            </a:pathLst>
          </a:custGeom>
          <a:noFill/>
          <a:ln w="25400" cap="flat" cmpd="sng" algn="ctr">
            <a:solidFill>
              <a:srgbClr val="C00000"/>
            </a:solidFill>
            <a:prstDash val="sysDot"/>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pic>
        <p:nvPicPr>
          <p:cNvPr id="33" name="Picture 1" descr="http://hywx.cn/front/upload/pictures/1206590329_0.jpg"/>
          <p:cNvPicPr>
            <a:picLocks noChangeAspect="1" noChangeArrowheads="1"/>
          </p:cNvPicPr>
          <p:nvPr/>
        </p:nvPicPr>
        <p:blipFill>
          <a:blip r:embed="rId3" r:link="rId4" cstate="email">
            <a:extLst>
              <a:ext uri="{28A0092B-C50C-407E-A947-70E740481C1C}">
                <a14:useLocalDpi xmlns:a14="http://schemas.microsoft.com/office/drawing/2010/main"/>
              </a:ext>
            </a:extLst>
          </a:blip>
          <a:stretch>
            <a:fillRect/>
          </a:stretch>
        </p:blipFill>
        <p:spPr bwMode="auto">
          <a:xfrm>
            <a:off x="1277460" y="1640206"/>
            <a:ext cx="2733133" cy="3795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344908"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1277460"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红岩人物</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sp>
        <p:nvSpPr>
          <p:cNvPr id="28" name="文本框 27"/>
          <p:cNvSpPr txBox="1"/>
          <p:nvPr/>
        </p:nvSpPr>
        <p:spPr>
          <a:xfrm>
            <a:off x="4362514" y="2188811"/>
            <a:ext cx="6708232" cy="3229474"/>
          </a:xfrm>
          <a:prstGeom prst="rect">
            <a:avLst/>
          </a:prstGeom>
          <a:noFill/>
        </p:spPr>
        <p:txBody>
          <a:bodyPr wrap="square">
            <a:spAutoFit/>
          </a:bodyPr>
          <a:lstStyle/>
          <a:p>
            <a:pPr>
              <a:lnSpc>
                <a:spcPct val="150000"/>
              </a:lnSpc>
              <a:spcAft>
                <a:spcPts val="1000"/>
              </a:spcAft>
              <a:defRPr/>
            </a:pPr>
            <a:r>
              <a:rPr lang="zh-CN" altLang="en-US" sz="1600" dirty="0">
                <a:solidFill>
                  <a:prstClr val="black"/>
                </a:solidFill>
                <a:latin typeface="+mn-ea"/>
              </a:rPr>
              <a:t>重庆开县人。</a:t>
            </a:r>
            <a:r>
              <a:rPr lang="en-US" altLang="zh-CN" sz="1600" dirty="0">
                <a:solidFill>
                  <a:prstClr val="black"/>
                </a:solidFill>
                <a:latin typeface="+mn-ea"/>
              </a:rPr>
              <a:t>1912</a:t>
            </a:r>
            <a:r>
              <a:rPr lang="zh-CN" altLang="en-US" sz="1600" dirty="0">
                <a:solidFill>
                  <a:prstClr val="black"/>
                </a:solidFill>
                <a:latin typeface="+mn-ea"/>
              </a:rPr>
              <a:t>年考入重庆军政府将校学堂。</a:t>
            </a:r>
            <a:r>
              <a:rPr lang="en-US" altLang="zh-CN" sz="1600" dirty="0">
                <a:solidFill>
                  <a:prstClr val="black"/>
                </a:solidFill>
                <a:latin typeface="+mn-ea"/>
              </a:rPr>
              <a:t>1914</a:t>
            </a:r>
            <a:r>
              <a:rPr lang="zh-CN" altLang="en-US" sz="1600" dirty="0">
                <a:solidFill>
                  <a:prstClr val="black"/>
                </a:solidFill>
                <a:latin typeface="+mn-ea"/>
              </a:rPr>
              <a:t>年加入孙中山领导的中华革命党。辛亥革命时期从军，参加了反对北洋军阀的护国、护法战争，任连长、旅参谋长、团长。</a:t>
            </a:r>
            <a:endParaRPr lang="en-US" altLang="zh-CN" sz="1600" dirty="0">
              <a:solidFill>
                <a:prstClr val="black"/>
              </a:solidFill>
              <a:latin typeface="+mn-ea"/>
            </a:endParaRPr>
          </a:p>
          <a:p>
            <a:pPr>
              <a:lnSpc>
                <a:spcPct val="150000"/>
              </a:lnSpc>
              <a:spcAft>
                <a:spcPts val="1000"/>
              </a:spcAft>
              <a:defRPr/>
            </a:pPr>
            <a:r>
              <a:rPr lang="zh-CN" altLang="en-US" sz="1400" dirty="0">
                <a:solidFill>
                  <a:prstClr val="black"/>
                </a:solidFill>
                <a:latin typeface="+mn-ea"/>
              </a:rPr>
              <a:t>北伐战争时期，任国民革命军四川各路总指挥、暂编第十五军军长。</a:t>
            </a:r>
            <a:r>
              <a:rPr lang="en-US" altLang="zh-CN" sz="1400" dirty="0">
                <a:solidFill>
                  <a:prstClr val="black"/>
                </a:solidFill>
                <a:latin typeface="+mn-ea"/>
              </a:rPr>
              <a:t>1927</a:t>
            </a:r>
            <a:r>
              <a:rPr lang="zh-CN" altLang="en-US" sz="1400" dirty="0">
                <a:solidFill>
                  <a:prstClr val="black"/>
                </a:solidFill>
                <a:latin typeface="+mn-ea"/>
              </a:rPr>
              <a:t>年参加领导了“八一”南昌起义，任中共前敌委员会参谋团参谋长。后留学苏联，先后在高级步兵学校及伏龙芝军事学院学习，</a:t>
            </a:r>
            <a:r>
              <a:rPr lang="en-US" altLang="zh-CN" sz="1400" dirty="0">
                <a:solidFill>
                  <a:prstClr val="black"/>
                </a:solidFill>
                <a:latin typeface="+mn-ea"/>
              </a:rPr>
              <a:t>1930</a:t>
            </a:r>
            <a:r>
              <a:rPr lang="zh-CN" altLang="en-US" sz="1400" dirty="0">
                <a:solidFill>
                  <a:prstClr val="black"/>
                </a:solidFill>
                <a:latin typeface="+mn-ea"/>
              </a:rPr>
              <a:t>年回国。参加了长征。抗日战争时期，任八路军一二九师师长。解放战争时期</a:t>
            </a:r>
            <a:r>
              <a:rPr lang="en-US" altLang="zh-CN" sz="1400" dirty="0">
                <a:solidFill>
                  <a:prstClr val="black"/>
                </a:solidFill>
                <a:latin typeface="+mn-ea"/>
              </a:rPr>
              <a:t>, </a:t>
            </a:r>
            <a:r>
              <a:rPr lang="zh-CN" altLang="en-US" sz="1400" dirty="0">
                <a:solidFill>
                  <a:prstClr val="black"/>
                </a:solidFill>
                <a:latin typeface="+mn-ea"/>
              </a:rPr>
              <a:t>任晋冀鲁豫军区司令员， 中原军区司令员，第二野战军司令员</a:t>
            </a:r>
            <a:r>
              <a:rPr lang="en-US" altLang="zh-CN" sz="1400" dirty="0">
                <a:solidFill>
                  <a:prstClr val="black"/>
                </a:solidFill>
                <a:latin typeface="+mn-ea"/>
              </a:rPr>
              <a:t>, </a:t>
            </a:r>
            <a:r>
              <a:rPr lang="zh-CN" altLang="en-US" sz="1400" dirty="0">
                <a:solidFill>
                  <a:prstClr val="black"/>
                </a:solidFill>
                <a:latin typeface="+mn-ea"/>
              </a:rPr>
              <a:t>南京市军事管制委员会主任、南京市市长。</a:t>
            </a:r>
            <a:r>
              <a:rPr lang="en-US" altLang="zh-CN" sz="1400" dirty="0">
                <a:solidFill>
                  <a:prstClr val="black"/>
                </a:solidFill>
                <a:latin typeface="+mn-ea"/>
              </a:rPr>
              <a:t>1955</a:t>
            </a:r>
            <a:r>
              <a:rPr lang="zh-CN" altLang="en-US" sz="1400" dirty="0">
                <a:solidFill>
                  <a:prstClr val="black"/>
                </a:solidFill>
                <a:latin typeface="+mn-ea"/>
              </a:rPr>
              <a:t>年被授予元帅军衔</a:t>
            </a:r>
            <a:r>
              <a:rPr lang="en-US" altLang="zh-CN" sz="1400" dirty="0">
                <a:solidFill>
                  <a:prstClr val="black"/>
                </a:solidFill>
                <a:latin typeface="+mn-ea"/>
              </a:rPr>
              <a:t>, </a:t>
            </a:r>
            <a:r>
              <a:rPr lang="zh-CN" altLang="en-US" sz="1400" dirty="0">
                <a:solidFill>
                  <a:prstClr val="black"/>
                </a:solidFill>
                <a:latin typeface="+mn-ea"/>
              </a:rPr>
              <a:t>曾获得一级八一勋章，一级独立自由勋章和一级解放勋章</a:t>
            </a:r>
          </a:p>
        </p:txBody>
      </p:sp>
      <p:sp>
        <p:nvSpPr>
          <p:cNvPr id="29" name="矩形: 剪去单角 28"/>
          <p:cNvSpPr/>
          <p:nvPr/>
        </p:nvSpPr>
        <p:spPr>
          <a:xfrm>
            <a:off x="5133562" y="1496151"/>
            <a:ext cx="1737138" cy="571487"/>
          </a:xfrm>
          <a:prstGeom prst="snip1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31" name="文本框 30"/>
          <p:cNvSpPr txBox="1"/>
          <p:nvPr/>
        </p:nvSpPr>
        <p:spPr>
          <a:xfrm>
            <a:off x="4611775" y="1538725"/>
            <a:ext cx="2733133" cy="461665"/>
          </a:xfrm>
          <a:prstGeom prst="rect">
            <a:avLst/>
          </a:prstGeom>
          <a:noFill/>
        </p:spPr>
        <p:txBody>
          <a:bodyPr wrap="square" rtlCol="0">
            <a:spAutoFit/>
          </a:bodyPr>
          <a:lstStyle/>
          <a:p>
            <a:pPr algn="ctr">
              <a:defRPr/>
            </a:pPr>
            <a:r>
              <a:rPr lang="zh-CN" altLang="en-US" sz="2400" dirty="0">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刘伯承</a:t>
            </a:r>
          </a:p>
        </p:txBody>
      </p:sp>
      <p:sp>
        <p:nvSpPr>
          <p:cNvPr id="32" name="任意多边形: 形状 31"/>
          <p:cNvSpPr/>
          <p:nvPr/>
        </p:nvSpPr>
        <p:spPr>
          <a:xfrm>
            <a:off x="4367402" y="1781895"/>
            <a:ext cx="6934200" cy="3781910"/>
          </a:xfrm>
          <a:custGeom>
            <a:avLst/>
            <a:gdLst>
              <a:gd name="connsiteX0" fmla="*/ 3111500 w 6934200"/>
              <a:gd name="connsiteY0" fmla="*/ 0 h 3924300"/>
              <a:gd name="connsiteX1" fmla="*/ 6934200 w 6934200"/>
              <a:gd name="connsiteY1" fmla="*/ 0 h 3924300"/>
              <a:gd name="connsiteX2" fmla="*/ 6934200 w 6934200"/>
              <a:gd name="connsiteY2" fmla="*/ 3924300 h 3924300"/>
              <a:gd name="connsiteX3" fmla="*/ 0 w 6934200"/>
              <a:gd name="connsiteY3" fmla="*/ 3924300 h 3924300"/>
            </a:gdLst>
            <a:ahLst/>
            <a:cxnLst>
              <a:cxn ang="0">
                <a:pos x="connsiteX0" y="connsiteY0"/>
              </a:cxn>
              <a:cxn ang="0">
                <a:pos x="connsiteX1" y="connsiteY1"/>
              </a:cxn>
              <a:cxn ang="0">
                <a:pos x="connsiteX2" y="connsiteY2"/>
              </a:cxn>
              <a:cxn ang="0">
                <a:pos x="connsiteX3" y="connsiteY3"/>
              </a:cxn>
            </a:cxnLst>
            <a:rect l="l" t="t" r="r" b="b"/>
            <a:pathLst>
              <a:path w="6934200" h="3924300">
                <a:moveTo>
                  <a:pt x="3111500" y="0"/>
                </a:moveTo>
                <a:lnTo>
                  <a:pt x="6934200" y="0"/>
                </a:lnTo>
                <a:lnTo>
                  <a:pt x="6934200" y="3924300"/>
                </a:lnTo>
                <a:lnTo>
                  <a:pt x="0" y="3924300"/>
                </a:lnTo>
              </a:path>
            </a:pathLst>
          </a:custGeom>
          <a:noFill/>
          <a:ln w="25400" cap="flat" cmpd="sng" algn="ctr">
            <a:solidFill>
              <a:srgbClr val="C00000"/>
            </a:solidFill>
            <a:prstDash val="sysDot"/>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pic>
        <p:nvPicPr>
          <p:cNvPr id="34" name="图片 4"/>
          <p:cNvPicPr>
            <a:picLocks noChangeAspect="1" noChangeArrowheads="1"/>
          </p:cNvPicPr>
          <p:nvPr/>
        </p:nvPicPr>
        <p:blipFill>
          <a:blip r:embed="rId3">
            <a:extLst>
              <a:ext uri="{BEBA8EAE-BF5A-486C-A8C5-ECC9F3942E4B}">
                <a14:imgProps xmlns:a14="http://schemas.microsoft.com/office/drawing/2010/main">
                  <a14:imgLayer>
                    <a14:imgEffect>
                      <a14:saturation sat="0"/>
                    </a14:imgEffect>
                  </a14:imgLayer>
                </a14:imgProps>
              </a:ext>
              <a:ext uri="{28A0092B-C50C-407E-A947-70E740481C1C}">
                <a14:useLocalDpi xmlns:a14="http://schemas.microsoft.com/office/drawing/2010/main"/>
              </a:ext>
            </a:extLst>
          </a:blip>
          <a:stretch>
            <a:fillRect/>
          </a:stretch>
        </p:blipFill>
        <p:spPr bwMode="auto">
          <a:xfrm>
            <a:off x="996975" y="1666706"/>
            <a:ext cx="2865397" cy="3751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344908"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1277460"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红岩人物</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sp>
        <p:nvSpPr>
          <p:cNvPr id="28" name="文本框 27"/>
          <p:cNvSpPr txBox="1"/>
          <p:nvPr/>
        </p:nvSpPr>
        <p:spPr>
          <a:xfrm>
            <a:off x="4362514" y="2188811"/>
            <a:ext cx="6708232" cy="2536977"/>
          </a:xfrm>
          <a:prstGeom prst="rect">
            <a:avLst/>
          </a:prstGeom>
          <a:noFill/>
        </p:spPr>
        <p:txBody>
          <a:bodyPr wrap="square">
            <a:spAutoFit/>
          </a:bodyPr>
          <a:lstStyle/>
          <a:p>
            <a:pPr>
              <a:lnSpc>
                <a:spcPct val="150000"/>
              </a:lnSpc>
              <a:spcAft>
                <a:spcPts val="1000"/>
              </a:spcAft>
              <a:defRPr/>
            </a:pPr>
            <a:r>
              <a:rPr lang="zh-CN" altLang="en-US" sz="1600" dirty="0">
                <a:solidFill>
                  <a:prstClr val="black"/>
                </a:solidFill>
                <a:latin typeface="+mn-ea"/>
              </a:rPr>
              <a:t>湖北黄安人。中共创始人之一。抗战时期是中共驻武汉和重庆的代表、</a:t>
            </a:r>
            <a:r>
              <a:rPr lang="en-US" altLang="zh-CN" sz="1600" dirty="0">
                <a:solidFill>
                  <a:prstClr val="black"/>
                </a:solidFill>
                <a:latin typeface="+mn-ea"/>
              </a:rPr>
              <a:t>《</a:t>
            </a:r>
            <a:r>
              <a:rPr lang="zh-CN" altLang="en-US" sz="1600" dirty="0">
                <a:solidFill>
                  <a:prstClr val="black"/>
                </a:solidFill>
                <a:latin typeface="+mn-ea"/>
              </a:rPr>
              <a:t>新华日报</a:t>
            </a:r>
            <a:r>
              <a:rPr lang="en-US" altLang="zh-CN" sz="1600" dirty="0">
                <a:solidFill>
                  <a:prstClr val="black"/>
                </a:solidFill>
                <a:latin typeface="+mn-ea"/>
              </a:rPr>
              <a:t>》</a:t>
            </a:r>
            <a:r>
              <a:rPr lang="zh-CN" altLang="en-US" sz="1600" dirty="0">
                <a:solidFill>
                  <a:prstClr val="black"/>
                </a:solidFill>
                <a:latin typeface="+mn-ea"/>
              </a:rPr>
              <a:t>董事会董事、历届国民参政会参政员。</a:t>
            </a:r>
            <a:endParaRPr lang="en-US" altLang="zh-CN" sz="1600" dirty="0">
              <a:solidFill>
                <a:prstClr val="black"/>
              </a:solidFill>
              <a:latin typeface="+mn-ea"/>
            </a:endParaRPr>
          </a:p>
          <a:p>
            <a:pPr>
              <a:lnSpc>
                <a:spcPct val="150000"/>
              </a:lnSpc>
              <a:spcAft>
                <a:spcPts val="1000"/>
              </a:spcAft>
              <a:defRPr/>
            </a:pPr>
            <a:r>
              <a:rPr lang="en-US" altLang="zh-CN" sz="1400" dirty="0">
                <a:solidFill>
                  <a:prstClr val="black"/>
                </a:solidFill>
                <a:latin typeface="+mn-ea"/>
              </a:rPr>
              <a:t>1939</a:t>
            </a:r>
            <a:r>
              <a:rPr lang="zh-CN" altLang="en-US" sz="1400" dirty="0">
                <a:solidFill>
                  <a:prstClr val="black"/>
                </a:solidFill>
                <a:latin typeface="+mn-ea"/>
              </a:rPr>
              <a:t>年</a:t>
            </a:r>
            <a:r>
              <a:rPr lang="en-US" altLang="zh-CN" sz="1400" dirty="0">
                <a:solidFill>
                  <a:prstClr val="black"/>
                </a:solidFill>
                <a:latin typeface="+mn-ea"/>
              </a:rPr>
              <a:t>1</a:t>
            </a:r>
            <a:r>
              <a:rPr lang="zh-CN" altLang="en-US" sz="1400" dirty="0">
                <a:solidFill>
                  <a:prstClr val="black"/>
                </a:solidFill>
                <a:latin typeface="+mn-ea"/>
              </a:rPr>
              <a:t>月起任中共中央南方局常委，并先后兼任南方局统委书记和宣传部长。</a:t>
            </a:r>
            <a:r>
              <a:rPr lang="en-US" altLang="zh-CN" sz="1400" dirty="0">
                <a:solidFill>
                  <a:prstClr val="black"/>
                </a:solidFill>
                <a:latin typeface="+mn-ea"/>
              </a:rPr>
              <a:t>1945</a:t>
            </a:r>
            <a:r>
              <a:rPr lang="zh-CN" altLang="en-US" sz="1400" dirty="0">
                <a:solidFill>
                  <a:prstClr val="black"/>
                </a:solidFill>
                <a:latin typeface="+mn-ea"/>
              </a:rPr>
              <a:t>年</a:t>
            </a:r>
            <a:r>
              <a:rPr lang="en-US" altLang="zh-CN" sz="1400" dirty="0">
                <a:solidFill>
                  <a:prstClr val="black"/>
                </a:solidFill>
                <a:latin typeface="+mn-ea"/>
              </a:rPr>
              <a:t>4</a:t>
            </a:r>
            <a:r>
              <a:rPr lang="zh-CN" altLang="en-US" sz="1400" dirty="0">
                <a:solidFill>
                  <a:prstClr val="black"/>
                </a:solidFill>
                <a:latin typeface="+mn-ea"/>
              </a:rPr>
              <a:t>月，董必武以中国解放区代表身份参加中国代表团，出席了在美国旧金山召开的联合国宪章成立大会。同年</a:t>
            </a:r>
            <a:r>
              <a:rPr lang="en-US" altLang="zh-CN" sz="1400" dirty="0">
                <a:solidFill>
                  <a:prstClr val="black"/>
                </a:solidFill>
                <a:latin typeface="+mn-ea"/>
              </a:rPr>
              <a:t>12</a:t>
            </a:r>
            <a:r>
              <a:rPr lang="zh-CN" altLang="en-US" sz="1400" dirty="0">
                <a:solidFill>
                  <a:prstClr val="black"/>
                </a:solidFill>
                <a:latin typeface="+mn-ea"/>
              </a:rPr>
              <a:t>月，任南方局</a:t>
            </a:r>
            <a:r>
              <a:rPr lang="en-US" altLang="zh-CN" sz="1400" dirty="0">
                <a:solidFill>
                  <a:prstClr val="black"/>
                </a:solidFill>
                <a:latin typeface="+mn-ea"/>
              </a:rPr>
              <a:t>(</a:t>
            </a:r>
            <a:r>
              <a:rPr lang="zh-CN" altLang="en-US" sz="1400" dirty="0">
                <a:solidFill>
                  <a:prstClr val="black"/>
                </a:solidFill>
                <a:latin typeface="+mn-ea"/>
              </a:rPr>
              <a:t>重庆局</a:t>
            </a:r>
            <a:r>
              <a:rPr lang="en-US" altLang="zh-CN" sz="1400" dirty="0">
                <a:solidFill>
                  <a:prstClr val="black"/>
                </a:solidFill>
                <a:latin typeface="+mn-ea"/>
              </a:rPr>
              <a:t>)</a:t>
            </a:r>
            <a:r>
              <a:rPr lang="zh-CN" altLang="en-US" sz="1400" dirty="0">
                <a:solidFill>
                  <a:prstClr val="black"/>
                </a:solidFill>
                <a:latin typeface="+mn-ea"/>
              </a:rPr>
              <a:t>书记，并为中共出席旧政协代表团代表。建国后，历任政务院副总理、最高人民法院院长、中华人民共和国代主席、中共中央政治局委员、常委等职。</a:t>
            </a:r>
          </a:p>
        </p:txBody>
      </p:sp>
      <p:sp>
        <p:nvSpPr>
          <p:cNvPr id="29" name="矩形: 剪去单角 28"/>
          <p:cNvSpPr/>
          <p:nvPr/>
        </p:nvSpPr>
        <p:spPr>
          <a:xfrm>
            <a:off x="5133562" y="1496151"/>
            <a:ext cx="1737138" cy="571487"/>
          </a:xfrm>
          <a:prstGeom prst="snip1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31" name="文本框 30"/>
          <p:cNvSpPr txBox="1"/>
          <p:nvPr/>
        </p:nvSpPr>
        <p:spPr>
          <a:xfrm>
            <a:off x="4611775" y="1538725"/>
            <a:ext cx="2733133" cy="461665"/>
          </a:xfrm>
          <a:prstGeom prst="rect">
            <a:avLst/>
          </a:prstGeom>
          <a:noFill/>
        </p:spPr>
        <p:txBody>
          <a:bodyPr wrap="square" rtlCol="0">
            <a:spAutoFit/>
          </a:bodyPr>
          <a:lstStyle/>
          <a:p>
            <a:pPr algn="ctr">
              <a:defRPr/>
            </a:pPr>
            <a:r>
              <a:rPr lang="zh-CN" altLang="en-US" sz="2400">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董必武</a:t>
            </a:r>
          </a:p>
        </p:txBody>
      </p:sp>
      <p:sp>
        <p:nvSpPr>
          <p:cNvPr id="32" name="任意多边形: 形状 31"/>
          <p:cNvSpPr/>
          <p:nvPr/>
        </p:nvSpPr>
        <p:spPr>
          <a:xfrm>
            <a:off x="4367402" y="1781895"/>
            <a:ext cx="6934200" cy="3397078"/>
          </a:xfrm>
          <a:custGeom>
            <a:avLst/>
            <a:gdLst>
              <a:gd name="connsiteX0" fmla="*/ 3111500 w 6934200"/>
              <a:gd name="connsiteY0" fmla="*/ 0 h 3924300"/>
              <a:gd name="connsiteX1" fmla="*/ 6934200 w 6934200"/>
              <a:gd name="connsiteY1" fmla="*/ 0 h 3924300"/>
              <a:gd name="connsiteX2" fmla="*/ 6934200 w 6934200"/>
              <a:gd name="connsiteY2" fmla="*/ 3924300 h 3924300"/>
              <a:gd name="connsiteX3" fmla="*/ 0 w 6934200"/>
              <a:gd name="connsiteY3" fmla="*/ 3924300 h 3924300"/>
            </a:gdLst>
            <a:ahLst/>
            <a:cxnLst>
              <a:cxn ang="0">
                <a:pos x="connsiteX0" y="connsiteY0"/>
              </a:cxn>
              <a:cxn ang="0">
                <a:pos x="connsiteX1" y="connsiteY1"/>
              </a:cxn>
              <a:cxn ang="0">
                <a:pos x="connsiteX2" y="connsiteY2"/>
              </a:cxn>
              <a:cxn ang="0">
                <a:pos x="connsiteX3" y="connsiteY3"/>
              </a:cxn>
            </a:cxnLst>
            <a:rect l="l" t="t" r="r" b="b"/>
            <a:pathLst>
              <a:path w="6934200" h="3924300">
                <a:moveTo>
                  <a:pt x="3111500" y="0"/>
                </a:moveTo>
                <a:lnTo>
                  <a:pt x="6934200" y="0"/>
                </a:lnTo>
                <a:lnTo>
                  <a:pt x="6934200" y="3924300"/>
                </a:lnTo>
                <a:lnTo>
                  <a:pt x="0" y="3924300"/>
                </a:lnTo>
              </a:path>
            </a:pathLst>
          </a:custGeom>
          <a:noFill/>
          <a:ln w="25400" cap="flat" cmpd="sng" algn="ctr">
            <a:solidFill>
              <a:srgbClr val="C00000"/>
            </a:solidFill>
            <a:prstDash val="sysDot"/>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pic>
        <p:nvPicPr>
          <p:cNvPr id="17" name="Picture 1" descr="http://hywx.cn/front/upload/pictures/1206590373_0.jpg"/>
          <p:cNvPicPr>
            <a:picLocks noChangeAspect="1" noChangeArrowheads="1"/>
          </p:cNvPicPr>
          <p:nvPr/>
        </p:nvPicPr>
        <p:blipFill>
          <a:blip r:embed="rId3" r:link="rId4" cstate="email">
            <a:extLst>
              <a:ext uri="{28A0092B-C50C-407E-A947-70E740481C1C}">
                <a14:useLocalDpi xmlns:a14="http://schemas.microsoft.com/office/drawing/2010/main"/>
              </a:ext>
            </a:extLst>
          </a:blip>
          <a:stretch>
            <a:fillRect/>
          </a:stretch>
        </p:blipFill>
        <p:spPr bwMode="auto">
          <a:xfrm>
            <a:off x="1277460" y="1769557"/>
            <a:ext cx="252095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344908"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1277460"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红岩人物</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sp>
        <p:nvSpPr>
          <p:cNvPr id="28" name="文本框 27"/>
          <p:cNvSpPr txBox="1"/>
          <p:nvPr/>
        </p:nvSpPr>
        <p:spPr>
          <a:xfrm>
            <a:off x="4362514" y="2188811"/>
            <a:ext cx="6708232" cy="2213811"/>
          </a:xfrm>
          <a:prstGeom prst="rect">
            <a:avLst/>
          </a:prstGeom>
          <a:noFill/>
        </p:spPr>
        <p:txBody>
          <a:bodyPr wrap="square">
            <a:spAutoFit/>
          </a:bodyPr>
          <a:lstStyle/>
          <a:p>
            <a:pPr>
              <a:lnSpc>
                <a:spcPct val="150000"/>
              </a:lnSpc>
              <a:spcAft>
                <a:spcPts val="1000"/>
              </a:spcAft>
              <a:defRPr/>
            </a:pPr>
            <a:r>
              <a:rPr lang="zh-CN" altLang="en-US" sz="1600">
                <a:solidFill>
                  <a:prstClr val="black"/>
                </a:solidFill>
                <a:latin typeface="+mn-ea"/>
              </a:rPr>
              <a:t>贵州安顺人。</a:t>
            </a:r>
            <a:r>
              <a:rPr lang="en-US" altLang="zh-CN" sz="1600">
                <a:solidFill>
                  <a:prstClr val="black"/>
                </a:solidFill>
                <a:latin typeface="+mn-ea"/>
              </a:rPr>
              <a:t>1922</a:t>
            </a:r>
            <a:r>
              <a:rPr lang="zh-CN" altLang="en-US" sz="1600">
                <a:solidFill>
                  <a:prstClr val="black"/>
                </a:solidFill>
                <a:latin typeface="+mn-ea"/>
              </a:rPr>
              <a:t>年加入中国共产党。抗日战争期间，历任八路军副参谋长、中共中央秘书长兼党务研究室主任</a:t>
            </a:r>
            <a:endParaRPr lang="en-US" altLang="zh-CN" sz="1600">
              <a:solidFill>
                <a:prstClr val="black"/>
              </a:solidFill>
              <a:latin typeface="+mn-ea"/>
            </a:endParaRPr>
          </a:p>
          <a:p>
            <a:pPr>
              <a:lnSpc>
                <a:spcPct val="150000"/>
              </a:lnSpc>
              <a:spcAft>
                <a:spcPts val="1000"/>
              </a:spcAft>
              <a:defRPr/>
            </a:pPr>
            <a:r>
              <a:rPr lang="en-US" altLang="zh-CN" sz="1400">
                <a:solidFill>
                  <a:prstClr val="black"/>
                </a:solidFill>
                <a:latin typeface="+mn-ea"/>
              </a:rPr>
              <a:t>1944</a:t>
            </a:r>
            <a:r>
              <a:rPr lang="zh-CN" altLang="en-US" sz="1400">
                <a:solidFill>
                  <a:prstClr val="black"/>
                </a:solidFill>
                <a:latin typeface="+mn-ea"/>
              </a:rPr>
              <a:t>年随林伯渠到重庆，参与国共谈判并协助董必武工作，同年</a:t>
            </a:r>
            <a:r>
              <a:rPr lang="en-US" altLang="zh-CN" sz="1400">
                <a:solidFill>
                  <a:prstClr val="black"/>
                </a:solidFill>
                <a:latin typeface="+mn-ea"/>
              </a:rPr>
              <a:t>11</a:t>
            </a:r>
            <a:r>
              <a:rPr lang="zh-CN" altLang="en-US" sz="1400">
                <a:solidFill>
                  <a:prstClr val="black"/>
                </a:solidFill>
                <a:latin typeface="+mn-ea"/>
              </a:rPr>
              <a:t>月任南方局重庆工作委员会书记。抗日胜利后，</a:t>
            </a:r>
            <a:r>
              <a:rPr lang="en-US" altLang="zh-CN" sz="1400">
                <a:solidFill>
                  <a:prstClr val="black"/>
                </a:solidFill>
                <a:latin typeface="+mn-ea"/>
              </a:rPr>
              <a:t>1945</a:t>
            </a:r>
            <a:r>
              <a:rPr lang="zh-CN" altLang="en-US" sz="1400">
                <a:solidFill>
                  <a:prstClr val="black"/>
                </a:solidFill>
                <a:latin typeface="+mn-ea"/>
              </a:rPr>
              <a:t>年毛泽东赴重庆谈判期间，与周恩来同为中共谈判代表。随后为中共出席旧政治协商会议代表、中共中央南方（重庆）局副书记。</a:t>
            </a:r>
            <a:r>
              <a:rPr lang="en-US" altLang="zh-CN" sz="1400">
                <a:solidFill>
                  <a:prstClr val="black"/>
                </a:solidFill>
                <a:latin typeface="+mn-ea"/>
              </a:rPr>
              <a:t>1946</a:t>
            </a:r>
            <a:r>
              <a:rPr lang="zh-CN" altLang="en-US" sz="1400">
                <a:solidFill>
                  <a:prstClr val="black"/>
                </a:solidFill>
                <a:latin typeface="+mn-ea"/>
              </a:rPr>
              <a:t>年</a:t>
            </a:r>
            <a:r>
              <a:rPr lang="en-US" altLang="zh-CN" sz="1400">
                <a:solidFill>
                  <a:prstClr val="black"/>
                </a:solidFill>
                <a:latin typeface="+mn-ea"/>
              </a:rPr>
              <a:t>4</a:t>
            </a:r>
            <a:r>
              <a:rPr lang="zh-CN" altLang="en-US" sz="1400">
                <a:solidFill>
                  <a:prstClr val="black"/>
                </a:solidFill>
                <a:latin typeface="+mn-ea"/>
              </a:rPr>
              <a:t>月</a:t>
            </a:r>
            <a:r>
              <a:rPr lang="en-US" altLang="zh-CN" sz="1400">
                <a:solidFill>
                  <a:prstClr val="black"/>
                </a:solidFill>
                <a:latin typeface="+mn-ea"/>
              </a:rPr>
              <a:t>8</a:t>
            </a:r>
            <a:r>
              <a:rPr lang="zh-CN" altLang="en-US" sz="1400">
                <a:solidFill>
                  <a:prstClr val="black"/>
                </a:solidFill>
                <a:latin typeface="+mn-ea"/>
              </a:rPr>
              <a:t>由渝返延汇报工作，在山西兴县黑茶山飞机失事遇难。</a:t>
            </a:r>
          </a:p>
        </p:txBody>
      </p:sp>
      <p:sp>
        <p:nvSpPr>
          <p:cNvPr id="29" name="矩形: 剪去单角 28"/>
          <p:cNvSpPr/>
          <p:nvPr/>
        </p:nvSpPr>
        <p:spPr>
          <a:xfrm>
            <a:off x="5133562" y="1496151"/>
            <a:ext cx="1737138" cy="571487"/>
          </a:xfrm>
          <a:prstGeom prst="snip1Rect">
            <a:avLst/>
          </a:prstGeom>
          <a:solidFill>
            <a:srgbClr val="C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31" name="文本框 30"/>
          <p:cNvSpPr txBox="1"/>
          <p:nvPr/>
        </p:nvSpPr>
        <p:spPr>
          <a:xfrm>
            <a:off x="4611775" y="1538725"/>
            <a:ext cx="2733133" cy="461665"/>
          </a:xfrm>
          <a:prstGeom prst="rect">
            <a:avLst/>
          </a:prstGeom>
          <a:noFill/>
        </p:spPr>
        <p:txBody>
          <a:bodyPr wrap="square" rtlCol="0">
            <a:spAutoFit/>
          </a:bodyPr>
          <a:lstStyle/>
          <a:p>
            <a:pPr algn="ctr">
              <a:defRPr/>
            </a:pPr>
            <a:r>
              <a:rPr lang="zh-CN" altLang="en-US" sz="2400">
                <a:solidFill>
                  <a:prstClr val="white"/>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王若飞</a:t>
            </a:r>
          </a:p>
        </p:txBody>
      </p:sp>
      <p:sp>
        <p:nvSpPr>
          <p:cNvPr id="32" name="任意多边形: 形状 31"/>
          <p:cNvSpPr/>
          <p:nvPr/>
        </p:nvSpPr>
        <p:spPr>
          <a:xfrm>
            <a:off x="4367402" y="1781895"/>
            <a:ext cx="6934200" cy="3397078"/>
          </a:xfrm>
          <a:custGeom>
            <a:avLst/>
            <a:gdLst>
              <a:gd name="connsiteX0" fmla="*/ 3111500 w 6934200"/>
              <a:gd name="connsiteY0" fmla="*/ 0 h 3924300"/>
              <a:gd name="connsiteX1" fmla="*/ 6934200 w 6934200"/>
              <a:gd name="connsiteY1" fmla="*/ 0 h 3924300"/>
              <a:gd name="connsiteX2" fmla="*/ 6934200 w 6934200"/>
              <a:gd name="connsiteY2" fmla="*/ 3924300 h 3924300"/>
              <a:gd name="connsiteX3" fmla="*/ 0 w 6934200"/>
              <a:gd name="connsiteY3" fmla="*/ 3924300 h 3924300"/>
            </a:gdLst>
            <a:ahLst/>
            <a:cxnLst>
              <a:cxn ang="0">
                <a:pos x="connsiteX0" y="connsiteY0"/>
              </a:cxn>
              <a:cxn ang="0">
                <a:pos x="connsiteX1" y="connsiteY1"/>
              </a:cxn>
              <a:cxn ang="0">
                <a:pos x="connsiteX2" y="connsiteY2"/>
              </a:cxn>
              <a:cxn ang="0">
                <a:pos x="connsiteX3" y="connsiteY3"/>
              </a:cxn>
            </a:cxnLst>
            <a:rect l="l" t="t" r="r" b="b"/>
            <a:pathLst>
              <a:path w="6934200" h="3924300">
                <a:moveTo>
                  <a:pt x="3111500" y="0"/>
                </a:moveTo>
                <a:lnTo>
                  <a:pt x="6934200" y="0"/>
                </a:lnTo>
                <a:lnTo>
                  <a:pt x="6934200" y="3924300"/>
                </a:lnTo>
                <a:lnTo>
                  <a:pt x="0" y="3924300"/>
                </a:lnTo>
              </a:path>
            </a:pathLst>
          </a:custGeom>
          <a:noFill/>
          <a:ln w="25400" cap="flat" cmpd="sng" algn="ctr">
            <a:solidFill>
              <a:srgbClr val="C00000"/>
            </a:solidFill>
            <a:prstDash val="sysDot"/>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pic>
        <p:nvPicPr>
          <p:cNvPr id="18" name="图片 6"/>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966818" y="2145094"/>
            <a:ext cx="2925712" cy="2421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8099739"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467036"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中央领导谈红岩精神</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sp>
        <p:nvSpPr>
          <p:cNvPr id="24" name="文本框 23"/>
          <p:cNvSpPr txBox="1"/>
          <p:nvPr/>
        </p:nvSpPr>
        <p:spPr>
          <a:xfrm>
            <a:off x="1059210" y="1533069"/>
            <a:ext cx="10497790" cy="3896067"/>
          </a:xfrm>
          <a:prstGeom prst="rect">
            <a:avLst/>
          </a:prstGeom>
          <a:noFill/>
        </p:spPr>
        <p:txBody>
          <a:bodyPr wrap="square">
            <a:spAutoFit/>
          </a:bodyPr>
          <a:lstStyle/>
          <a:p>
            <a:pPr algn="l">
              <a:lnSpc>
                <a:spcPct val="150000"/>
              </a:lnSpc>
              <a:spcAft>
                <a:spcPts val="600"/>
              </a:spcAft>
            </a:pPr>
            <a:r>
              <a:rPr lang="zh-CN" altLang="en-US" sz="1600" b="0" i="0" dirty="0">
                <a:solidFill>
                  <a:srgbClr val="333333"/>
                </a:solidFill>
                <a:effectLst/>
                <a:latin typeface="+mn-ea"/>
              </a:rPr>
              <a:t>风雨如磐的革命斗争岁月，培育和形成了伟大的红岩精神。红岩精神充分体现了老一辈无产阶级革命家、共产党人和革命志士的崇高思想境界、坚定理想理念、巨大人格力量和浩然革命正气。红岩精神同井冈山精神、长征精神、延安精神一样，都是中国共产党人和中华民族的宝贵精神财富。在新的历史条件下，全党全社会要大力弘扬红岩精神，使之成为我们在新世纪继续推进建设有中国特色社会主义事业的强大精神力量。</a:t>
            </a:r>
            <a:endParaRPr lang="en-US" altLang="zh-CN" sz="1600" b="0" i="0" dirty="0">
              <a:solidFill>
                <a:srgbClr val="333333"/>
              </a:solidFill>
              <a:effectLst/>
              <a:latin typeface="+mn-ea"/>
            </a:endParaRPr>
          </a:p>
          <a:p>
            <a:pPr algn="l">
              <a:lnSpc>
                <a:spcPct val="150000"/>
              </a:lnSpc>
            </a:pPr>
            <a:r>
              <a:rPr lang="en-US" altLang="zh-CN" sz="1600" b="0" i="0" dirty="0">
                <a:solidFill>
                  <a:srgbClr val="333333"/>
                </a:solidFill>
                <a:effectLst/>
                <a:latin typeface="+mn-ea"/>
              </a:rPr>
              <a:t>						</a:t>
            </a:r>
            <a:r>
              <a:rPr lang="en-US" altLang="zh-CN" sz="1600" b="1" i="0" dirty="0">
                <a:solidFill>
                  <a:srgbClr val="333333"/>
                </a:solidFill>
                <a:effectLst/>
                <a:latin typeface="+mn-ea"/>
              </a:rPr>
              <a:t>————</a:t>
            </a:r>
            <a:r>
              <a:rPr lang="zh-CN" altLang="en-US" sz="1600" b="1" i="0" dirty="0">
                <a:solidFill>
                  <a:srgbClr val="333333"/>
                </a:solidFill>
                <a:effectLst/>
                <a:latin typeface="+mn-ea"/>
              </a:rPr>
              <a:t>江泽民同志</a:t>
            </a:r>
            <a:r>
              <a:rPr lang="en-US" altLang="zh-CN" sz="1600" b="1" i="0" dirty="0">
                <a:solidFill>
                  <a:srgbClr val="333333"/>
                </a:solidFill>
                <a:effectLst/>
                <a:latin typeface="+mn-ea"/>
              </a:rPr>
              <a:t>2002</a:t>
            </a:r>
            <a:r>
              <a:rPr lang="zh-CN" altLang="en-US" sz="1600" b="1" i="0" dirty="0">
                <a:solidFill>
                  <a:srgbClr val="333333"/>
                </a:solidFill>
                <a:effectLst/>
                <a:latin typeface="+mn-ea"/>
              </a:rPr>
              <a:t>年</a:t>
            </a:r>
            <a:r>
              <a:rPr lang="en-US" altLang="zh-CN" sz="1600" b="1" i="0" dirty="0">
                <a:solidFill>
                  <a:srgbClr val="333333"/>
                </a:solidFill>
                <a:effectLst/>
                <a:latin typeface="+mn-ea"/>
              </a:rPr>
              <a:t>5</a:t>
            </a:r>
            <a:r>
              <a:rPr lang="zh-CN" altLang="en-US" sz="1600" b="1" i="0" dirty="0">
                <a:solidFill>
                  <a:srgbClr val="333333"/>
                </a:solidFill>
                <a:effectLst/>
                <a:latin typeface="+mn-ea"/>
              </a:rPr>
              <a:t>月在重庆考察时的讲话</a:t>
            </a:r>
            <a:endParaRPr lang="en-US" altLang="zh-CN" sz="1600" b="1" i="0" dirty="0">
              <a:solidFill>
                <a:srgbClr val="333333"/>
              </a:solidFill>
              <a:effectLst/>
              <a:latin typeface="+mn-ea"/>
            </a:endParaRPr>
          </a:p>
          <a:p>
            <a:pPr algn="l">
              <a:lnSpc>
                <a:spcPct val="150000"/>
              </a:lnSpc>
            </a:pPr>
            <a:endParaRPr lang="zh-CN" altLang="en-US" sz="1600" b="0" i="0" dirty="0">
              <a:solidFill>
                <a:srgbClr val="333333"/>
              </a:solidFill>
              <a:effectLst/>
              <a:latin typeface="+mn-ea"/>
            </a:endParaRPr>
          </a:p>
          <a:p>
            <a:pPr algn="l">
              <a:lnSpc>
                <a:spcPct val="150000"/>
              </a:lnSpc>
              <a:spcAft>
                <a:spcPts val="600"/>
              </a:spcAft>
            </a:pPr>
            <a:r>
              <a:rPr lang="zh-CN" altLang="en-US" sz="1600" b="0" i="0" dirty="0">
                <a:solidFill>
                  <a:srgbClr val="333333"/>
                </a:solidFill>
                <a:effectLst/>
                <a:latin typeface="+mn-ea"/>
              </a:rPr>
              <a:t>要继承和发扬伟大的“红岩”精神，牢固树立正确的权力观、地位观、利益观，自觉抵制拜金主义、享乐主义、极端个人主义，真正做到一身正气、一尘不染，以共产党人的高风亮节和人格力量影响和带动群众</a:t>
            </a:r>
            <a:br>
              <a:rPr lang="zh-CN" altLang="en-US" sz="1600" b="0" i="0" dirty="0">
                <a:solidFill>
                  <a:srgbClr val="333333"/>
                </a:solidFill>
                <a:effectLst/>
                <a:latin typeface="+mn-ea"/>
              </a:rPr>
            </a:br>
            <a:r>
              <a:rPr lang="en-US" altLang="zh-CN" sz="1600" b="0" i="0" dirty="0">
                <a:solidFill>
                  <a:srgbClr val="333333"/>
                </a:solidFill>
                <a:effectLst/>
                <a:latin typeface="+mn-ea"/>
              </a:rPr>
              <a:t>						</a:t>
            </a:r>
            <a:r>
              <a:rPr lang="en-US" altLang="zh-CN" sz="1600" b="1" i="0" dirty="0">
                <a:solidFill>
                  <a:srgbClr val="333333"/>
                </a:solidFill>
                <a:effectLst/>
                <a:latin typeface="+mn-ea"/>
              </a:rPr>
              <a:t>——</a:t>
            </a:r>
            <a:r>
              <a:rPr lang="zh-CN" altLang="en-US" sz="1600" b="1" i="0" dirty="0">
                <a:solidFill>
                  <a:srgbClr val="333333"/>
                </a:solidFill>
                <a:effectLst/>
                <a:latin typeface="+mn-ea"/>
              </a:rPr>
              <a:t>胡锦涛同志</a:t>
            </a:r>
            <a:r>
              <a:rPr lang="en-US" altLang="zh-CN" sz="1600" b="1" i="0" dirty="0">
                <a:solidFill>
                  <a:srgbClr val="333333"/>
                </a:solidFill>
                <a:effectLst/>
                <a:latin typeface="+mn-ea"/>
              </a:rPr>
              <a:t>2002</a:t>
            </a:r>
            <a:r>
              <a:rPr lang="zh-CN" altLang="en-US" sz="1600" b="1" i="0" dirty="0">
                <a:solidFill>
                  <a:srgbClr val="333333"/>
                </a:solidFill>
                <a:effectLst/>
                <a:latin typeface="+mn-ea"/>
              </a:rPr>
              <a:t>年</a:t>
            </a:r>
            <a:r>
              <a:rPr lang="en-US" altLang="zh-CN" sz="1600" b="1" i="0" dirty="0">
                <a:solidFill>
                  <a:srgbClr val="333333"/>
                </a:solidFill>
                <a:effectLst/>
                <a:latin typeface="+mn-ea"/>
              </a:rPr>
              <a:t>10</a:t>
            </a:r>
            <a:r>
              <a:rPr lang="zh-CN" altLang="en-US" sz="1600" b="1" i="0" dirty="0">
                <a:solidFill>
                  <a:srgbClr val="333333"/>
                </a:solidFill>
                <a:effectLst/>
                <a:latin typeface="+mn-ea"/>
              </a:rPr>
              <a:t>月在重庆考察时的讲话</a:t>
            </a:r>
            <a:endParaRPr lang="en-US" altLang="zh-CN" sz="1600" b="1" i="0" dirty="0">
              <a:solidFill>
                <a:srgbClr val="333333"/>
              </a:solidFill>
              <a:effectLst/>
              <a:latin typeface="+mn-ea"/>
            </a:endParaRPr>
          </a:p>
          <a:p>
            <a:pPr algn="l">
              <a:lnSpc>
                <a:spcPct val="150000"/>
              </a:lnSpc>
            </a:pPr>
            <a:endParaRPr lang="zh-CN" altLang="en-US" sz="1600" b="0" i="0" dirty="0">
              <a:solidFill>
                <a:srgbClr val="333333"/>
              </a:solidFill>
              <a:effectLst/>
              <a:latin typeface="+mn-ea"/>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图片 4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2508707" y="2256329"/>
            <a:ext cx="449744" cy="344931"/>
          </a:xfrm>
          <a:prstGeom prst="rect">
            <a:avLst/>
          </a:prstGeom>
        </p:spPr>
      </p:pic>
      <p:pic>
        <p:nvPicPr>
          <p:cNvPr id="44" name="图片 4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143825" y="1581280"/>
            <a:ext cx="1229641" cy="285564"/>
          </a:xfrm>
          <a:prstGeom prst="rect">
            <a:avLst/>
          </a:prstGeom>
        </p:spPr>
      </p:pic>
      <p:sp>
        <p:nvSpPr>
          <p:cNvPr id="70" name="文本框 69"/>
          <p:cNvSpPr txBox="1"/>
          <p:nvPr/>
        </p:nvSpPr>
        <p:spPr>
          <a:xfrm>
            <a:off x="4556861" y="3635464"/>
            <a:ext cx="2725946" cy="276999"/>
          </a:xfrm>
          <a:prstGeom prst="rect">
            <a:avLst/>
          </a:prstGeom>
          <a:noFill/>
        </p:spPr>
        <p:txBody>
          <a:bodyPr wrap="square">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en-US" altLang="zh-CN" sz="1200" b="1" i="0" u="none" strike="noStrike" kern="100" cap="none" spc="0" normalizeH="0" baseline="0" noProof="0">
                <a:ln>
                  <a:noFill/>
                </a:ln>
                <a:solidFill>
                  <a:srgbClr val="C00000"/>
                </a:solidFill>
                <a:effectLst/>
                <a:uLnTx/>
                <a:uFillTx/>
                <a:latin typeface="Gulim" panose="020B0600000101010101" pitchFamily="34" charset="-127"/>
                <a:ea typeface="Gulim" panose="020B0600000101010101" pitchFamily="34" charset="-127"/>
                <a:cs typeface="Times New Roman" panose="02020603050405020304" pitchFamily="18" charset="0"/>
              </a:rPr>
              <a:t>PAR THREE</a:t>
            </a:r>
          </a:p>
        </p:txBody>
      </p:sp>
      <p:pic>
        <p:nvPicPr>
          <p:cNvPr id="74" name="图片 73"/>
          <p:cNvPicPr>
            <a:picLocks noChangeAspect="1"/>
          </p:cNvPicPr>
          <p:nvPr/>
        </p:nvPicPr>
        <p:blipFill>
          <a:blip r:embed="rId4"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0" y="-12541"/>
            <a:ext cx="3542411" cy="1307942"/>
          </a:xfrm>
          <a:prstGeom prst="rect">
            <a:avLst/>
          </a:prstGeom>
        </p:spPr>
      </p:pic>
      <p:pic>
        <p:nvPicPr>
          <p:cNvPr id="76" name="图片 7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75" name="图片 74"/>
          <p:cNvPicPr>
            <a:picLocks noChangeAspect="1"/>
          </p:cNvPicPr>
          <p:nvPr/>
        </p:nvPicPr>
        <p:blipFill>
          <a:blip r:embed="rId6"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0151505" y="3035300"/>
            <a:ext cx="2040495" cy="3822700"/>
          </a:xfrm>
          <a:prstGeom prst="rect">
            <a:avLst/>
          </a:prstGeom>
        </p:spPr>
      </p:pic>
      <p:sp>
        <p:nvSpPr>
          <p:cNvPr id="32" name="文本框 31"/>
          <p:cNvSpPr txBox="1"/>
          <p:nvPr/>
        </p:nvSpPr>
        <p:spPr>
          <a:xfrm>
            <a:off x="406862" y="2435135"/>
            <a:ext cx="11025944" cy="1200329"/>
          </a:xfrm>
          <a:prstGeom prst="rect">
            <a:avLst/>
          </a:prstGeom>
          <a:noFill/>
        </p:spPr>
        <p:txBody>
          <a:bodyPr wrap="squar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7200" b="0" i="0" u="none" strike="noStrike" kern="1200" cap="none" spc="0" normalizeH="0" baseline="0" noProof="0" dirty="0">
                <a:ln w="12700">
                  <a:gradFill>
                    <a:gsLst>
                      <a:gs pos="0">
                        <a:prstClr val="white"/>
                      </a:gs>
                      <a:gs pos="100000">
                        <a:srgbClr val="F1DAB2">
                          <a:alpha val="0"/>
                        </a:srgbClr>
                      </a:gs>
                    </a:gsLst>
                    <a:lin ang="5400000" scaled="1"/>
                  </a:gradFill>
                </a:ln>
                <a:blipFill>
                  <a:blip r:embed="rId7"/>
                  <a:stretch>
                    <a:fillRect/>
                  </a:stretch>
                </a:blipFill>
                <a:effectLst>
                  <a:outerShdw dist="88900" dir="5400000" algn="t" rotWithShape="0">
                    <a:prstClr val="black">
                      <a:lumMod val="95000"/>
                      <a:lumOff val="5000"/>
                      <a:alpha val="10000"/>
                    </a:prstClr>
                  </a:outerShdw>
                </a:effectLst>
                <a:uLnTx/>
                <a:uFillTx/>
                <a:latin typeface="演示镇魂行楷" panose="00000500000000000000" pitchFamily="2" charset="-122"/>
                <a:ea typeface="演示镇魂行楷" panose="00000500000000000000" pitchFamily="2" charset="-122"/>
                <a:cs typeface="+mn-cs"/>
              </a:rPr>
              <a:t>红岩文化</a:t>
            </a:r>
          </a:p>
        </p:txBody>
      </p:sp>
      <p:sp>
        <p:nvSpPr>
          <p:cNvPr id="37" name="Rectangle 4"/>
          <p:cNvSpPr txBox="1">
            <a:spLocks noChangeArrowheads="1"/>
          </p:cNvSpPr>
          <p:nvPr/>
        </p:nvSpPr>
        <p:spPr bwMode="auto">
          <a:xfrm>
            <a:off x="1867744" y="1878641"/>
            <a:ext cx="8456513" cy="4670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srgbClr val="D80B18"/>
                </a:solidFill>
                <a:effectLst/>
                <a:uLnTx/>
                <a:uFillTx/>
                <a:ea typeface="微软雅黑" panose="020B0503020204020204" pitchFamily="34" charset="-122"/>
                <a:cs typeface="+mj-cs"/>
              </a:rPr>
              <a:t>第三部分</a:t>
            </a:r>
            <a:endParaRPr kumimoji="0" lang="zh-CN" altLang="zh-CN" sz="2000" b="0" i="0" u="none" strike="noStrike" kern="1200" cap="none" spc="0" normalizeH="0" baseline="0" noProof="0">
              <a:ln>
                <a:noFill/>
              </a:ln>
              <a:solidFill>
                <a:srgbClr val="D80B18"/>
              </a:solidFill>
              <a:effectLst/>
              <a:uLnTx/>
              <a:uFillTx/>
              <a:ea typeface="微软雅黑" panose="020B0503020204020204" pitchFamily="34" charset="-122"/>
              <a:cs typeface="+mj-cs"/>
            </a:endParaRPr>
          </a:p>
        </p:txBody>
      </p:sp>
      <p:grpSp>
        <p:nvGrpSpPr>
          <p:cNvPr id="38" name="组合 37"/>
          <p:cNvGrpSpPr/>
          <p:nvPr/>
        </p:nvGrpSpPr>
        <p:grpSpPr>
          <a:xfrm>
            <a:off x="3315627" y="2084291"/>
            <a:ext cx="1871919" cy="87652"/>
            <a:chOff x="2059590" y="4128241"/>
            <a:chExt cx="1871919" cy="87652"/>
          </a:xfrm>
        </p:grpSpPr>
        <p:sp>
          <p:nvSpPr>
            <p:cNvPr id="41" name="矩形 40"/>
            <p:cNvSpPr/>
            <p:nvPr/>
          </p:nvSpPr>
          <p:spPr>
            <a:xfrm rot="2700000">
              <a:off x="3862651" y="4147036"/>
              <a:ext cx="50063" cy="50063"/>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sp>
          <p:nvSpPr>
            <p:cNvPr id="43" name="矩形 42"/>
            <p:cNvSpPr/>
            <p:nvPr/>
          </p:nvSpPr>
          <p:spPr>
            <a:xfrm rot="2700000">
              <a:off x="3843857" y="4128241"/>
              <a:ext cx="87652" cy="87652"/>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cxnSp>
          <p:nvCxnSpPr>
            <p:cNvPr id="47" name="直接连接符 46"/>
            <p:cNvCxnSpPr/>
            <p:nvPr/>
          </p:nvCxnSpPr>
          <p:spPr>
            <a:xfrm rot="5400000" flipH="1">
              <a:off x="2943526" y="3284416"/>
              <a:ext cx="0" cy="1767871"/>
            </a:xfrm>
            <a:prstGeom prst="line">
              <a:avLst/>
            </a:prstGeom>
            <a:noFill/>
            <a:ln w="6350" cap="flat" cmpd="sng" algn="ctr">
              <a:gradFill flip="none" rotWithShape="1">
                <a:gsLst>
                  <a:gs pos="0">
                    <a:srgbClr val="B1050A"/>
                  </a:gs>
                  <a:gs pos="100000">
                    <a:srgbClr val="B1050A">
                      <a:alpha val="0"/>
                    </a:srgbClr>
                  </a:gs>
                </a:gsLst>
                <a:lin ang="5400000" scaled="1"/>
              </a:gradFill>
              <a:prstDash val="solid"/>
              <a:miter lim="800000"/>
              <a:headEnd type="none"/>
              <a:tailEnd type="none" w="sm" len="sm"/>
            </a:ln>
            <a:effectLst/>
          </p:spPr>
        </p:cxnSp>
      </p:grpSp>
      <p:grpSp>
        <p:nvGrpSpPr>
          <p:cNvPr id="48" name="组合 47"/>
          <p:cNvGrpSpPr/>
          <p:nvPr/>
        </p:nvGrpSpPr>
        <p:grpSpPr>
          <a:xfrm flipH="1">
            <a:off x="7020853" y="2100279"/>
            <a:ext cx="1871919" cy="87652"/>
            <a:chOff x="2059590" y="4128241"/>
            <a:chExt cx="1871919" cy="87652"/>
          </a:xfrm>
        </p:grpSpPr>
        <p:sp>
          <p:nvSpPr>
            <p:cNvPr id="49" name="矩形 48"/>
            <p:cNvSpPr/>
            <p:nvPr/>
          </p:nvSpPr>
          <p:spPr>
            <a:xfrm rot="2700000">
              <a:off x="3862651" y="4147036"/>
              <a:ext cx="50063" cy="50063"/>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sp>
          <p:nvSpPr>
            <p:cNvPr id="50" name="矩形 49"/>
            <p:cNvSpPr/>
            <p:nvPr/>
          </p:nvSpPr>
          <p:spPr>
            <a:xfrm rot="2700000">
              <a:off x="3843857" y="4128241"/>
              <a:ext cx="87652" cy="87652"/>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cxnSp>
          <p:nvCxnSpPr>
            <p:cNvPr id="51" name="直接连接符 50"/>
            <p:cNvCxnSpPr/>
            <p:nvPr/>
          </p:nvCxnSpPr>
          <p:spPr>
            <a:xfrm rot="5400000" flipH="1">
              <a:off x="2943526" y="3284416"/>
              <a:ext cx="0" cy="1767871"/>
            </a:xfrm>
            <a:prstGeom prst="line">
              <a:avLst/>
            </a:prstGeom>
            <a:noFill/>
            <a:ln w="6350" cap="flat" cmpd="sng" algn="ctr">
              <a:gradFill flip="none" rotWithShape="1">
                <a:gsLst>
                  <a:gs pos="0">
                    <a:srgbClr val="B1050A"/>
                  </a:gs>
                  <a:gs pos="100000">
                    <a:srgbClr val="B1050A">
                      <a:alpha val="0"/>
                    </a:srgbClr>
                  </a:gs>
                </a:gsLst>
                <a:lin ang="5400000" scaled="1"/>
              </a:gradFill>
              <a:prstDash val="solid"/>
              <a:miter lim="800000"/>
              <a:headEnd type="none"/>
              <a:tailEnd type="none" w="sm" len="sm"/>
            </a:ln>
            <a:effectLst/>
          </p:spPr>
        </p:cxnSp>
      </p:gr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344908"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1277460"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红岩诗歌</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sp>
        <p:nvSpPr>
          <p:cNvPr id="17" name="内容占位符 2"/>
          <p:cNvSpPr txBox="1">
            <a:spLocks noChangeArrowheads="1"/>
          </p:cNvSpPr>
          <p:nvPr/>
        </p:nvSpPr>
        <p:spPr>
          <a:xfrm>
            <a:off x="2279650" y="2102249"/>
            <a:ext cx="3501405" cy="23034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zh-CN" sz="2000"/>
              <a:t>为人进出的门紧锁着，</a:t>
            </a:r>
            <a:r>
              <a:rPr lang="en-US" altLang="zh-CN" sz="2000"/>
              <a:t> </a:t>
            </a:r>
            <a:br>
              <a:rPr lang="en-US" altLang="zh-CN" sz="2000"/>
            </a:br>
            <a:r>
              <a:rPr lang="zh-CN" altLang="zh-CN" sz="2000"/>
              <a:t>为狗爬出的洞敞开着，</a:t>
            </a:r>
            <a:r>
              <a:rPr lang="en-US" altLang="zh-CN" sz="2000"/>
              <a:t> </a:t>
            </a:r>
            <a:br>
              <a:rPr lang="en-US" altLang="zh-CN" sz="2000"/>
            </a:br>
            <a:r>
              <a:rPr lang="zh-CN" altLang="zh-CN" sz="2000"/>
              <a:t>一个声音高叫着：</a:t>
            </a:r>
            <a:r>
              <a:rPr lang="en-US" altLang="zh-CN" sz="2000"/>
              <a:t> </a:t>
            </a:r>
            <a:br>
              <a:rPr lang="en-US" altLang="zh-CN" sz="2000"/>
            </a:br>
            <a:r>
              <a:rPr lang="en-US" altLang="zh-CN" sz="2000"/>
              <a:t>——</a:t>
            </a:r>
            <a:r>
              <a:rPr lang="zh-CN" altLang="zh-CN" sz="2000"/>
              <a:t>爬出来吧，给你自由！</a:t>
            </a:r>
            <a:r>
              <a:rPr lang="en-US" altLang="zh-CN" sz="2000"/>
              <a:t> </a:t>
            </a:r>
            <a:br>
              <a:rPr lang="en-US" altLang="zh-CN" sz="2000"/>
            </a:br>
            <a:r>
              <a:rPr lang="en-US" altLang="zh-CN" sz="2000"/>
              <a:t/>
            </a:r>
            <a:br>
              <a:rPr lang="en-US" altLang="zh-CN" sz="2000"/>
            </a:br>
            <a:r>
              <a:rPr lang="en-US" altLang="zh-CN" sz="2000"/>
              <a:t/>
            </a:r>
            <a:br>
              <a:rPr lang="en-US" altLang="zh-CN" sz="2000"/>
            </a:br>
            <a:endParaRPr lang="zh-CN" altLang="en-US" sz="2000">
              <a:solidFill>
                <a:srgbClr val="FF0000"/>
              </a:solidFill>
            </a:endParaRPr>
          </a:p>
        </p:txBody>
      </p:sp>
      <p:sp>
        <p:nvSpPr>
          <p:cNvPr id="19" name="内容占位符 2"/>
          <p:cNvSpPr txBox="1">
            <a:spLocks noChangeArrowheads="1"/>
          </p:cNvSpPr>
          <p:nvPr/>
        </p:nvSpPr>
        <p:spPr>
          <a:xfrm>
            <a:off x="6717223" y="2085299"/>
            <a:ext cx="4252912" cy="21574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zh-CN" sz="2000"/>
              <a:t>我希望有一天</a:t>
            </a:r>
            <a:r>
              <a:rPr lang="en-US" altLang="zh-CN" sz="2000"/>
              <a:t> </a:t>
            </a:r>
            <a:br>
              <a:rPr lang="en-US" altLang="zh-CN" sz="2000"/>
            </a:br>
            <a:r>
              <a:rPr lang="zh-CN" altLang="zh-CN" sz="2000"/>
              <a:t>地下的烈火，</a:t>
            </a:r>
            <a:r>
              <a:rPr lang="en-US" altLang="zh-CN" sz="2000"/>
              <a:t> </a:t>
            </a:r>
            <a:br>
              <a:rPr lang="en-US" altLang="zh-CN" sz="2000"/>
            </a:br>
            <a:r>
              <a:rPr lang="zh-CN" altLang="zh-CN" sz="2000"/>
              <a:t>将我连这活棺材一齐烧掉，</a:t>
            </a:r>
            <a:r>
              <a:rPr lang="en-US" altLang="zh-CN" sz="2000"/>
              <a:t> </a:t>
            </a:r>
            <a:br>
              <a:rPr lang="en-US" altLang="zh-CN" sz="2000"/>
            </a:br>
            <a:r>
              <a:rPr lang="zh-CN" altLang="zh-CN" sz="2000">
                <a:solidFill>
                  <a:srgbClr val="FF0000"/>
                </a:solidFill>
              </a:rPr>
              <a:t>我应该在烈火与热血中得到永生！</a:t>
            </a:r>
            <a:endParaRPr lang="zh-CN" altLang="en-US" sz="2000">
              <a:solidFill>
                <a:srgbClr val="FF0000"/>
              </a:solidFill>
            </a:endParaRPr>
          </a:p>
        </p:txBody>
      </p:sp>
      <p:sp>
        <p:nvSpPr>
          <p:cNvPr id="20" name="内容占位符 2"/>
          <p:cNvSpPr txBox="1">
            <a:spLocks noChangeArrowheads="1"/>
          </p:cNvSpPr>
          <p:nvPr/>
        </p:nvSpPr>
        <p:spPr>
          <a:xfrm>
            <a:off x="2279650" y="4147349"/>
            <a:ext cx="4139802" cy="20454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zh-CN" sz="2000"/>
              <a:t>我渴望自由，</a:t>
            </a:r>
            <a:r>
              <a:rPr lang="en-US" altLang="zh-CN" sz="2000"/>
              <a:t> </a:t>
            </a:r>
            <a:br>
              <a:rPr lang="en-US" altLang="zh-CN" sz="2000"/>
            </a:br>
            <a:r>
              <a:rPr lang="zh-CN" altLang="zh-CN" sz="2000"/>
              <a:t>但我深深地知道</a:t>
            </a:r>
            <a:r>
              <a:rPr lang="en-US" altLang="zh-CN" sz="2000"/>
              <a:t>—— </a:t>
            </a:r>
            <a:br>
              <a:rPr lang="en-US" altLang="zh-CN" sz="2000"/>
            </a:br>
            <a:r>
              <a:rPr lang="zh-CN" altLang="zh-CN" sz="2000"/>
              <a:t>人的身躯怎能从狗洞子里爬出！</a:t>
            </a:r>
            <a:r>
              <a:rPr lang="en-US" altLang="zh-CN" sz="2000"/>
              <a:t> </a:t>
            </a:r>
            <a:br>
              <a:rPr lang="en-US" altLang="zh-CN" sz="2000"/>
            </a:br>
            <a:r>
              <a:rPr lang="en-US" altLang="zh-CN" sz="2000"/>
              <a:t/>
            </a:r>
            <a:br>
              <a:rPr lang="en-US" altLang="zh-CN" sz="2000"/>
            </a:br>
            <a:endParaRPr lang="zh-CN" altLang="en-US" sz="2000">
              <a:solidFill>
                <a:srgbClr val="FF0000"/>
              </a:solidFill>
            </a:endParaRPr>
          </a:p>
        </p:txBody>
      </p:sp>
      <p:sp>
        <p:nvSpPr>
          <p:cNvPr id="21" name="文本框 20"/>
          <p:cNvSpPr txBox="1"/>
          <p:nvPr/>
        </p:nvSpPr>
        <p:spPr>
          <a:xfrm>
            <a:off x="406862" y="1162490"/>
            <a:ext cx="11025944" cy="769441"/>
          </a:xfrm>
          <a:prstGeom prst="rect">
            <a:avLst/>
          </a:prstGeom>
          <a:noFill/>
        </p:spPr>
        <p:txBody>
          <a:bodyPr wrap="squar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w="12700">
                  <a:gradFill>
                    <a:gsLst>
                      <a:gs pos="0">
                        <a:prstClr val="white"/>
                      </a:gs>
                      <a:gs pos="100000">
                        <a:srgbClr val="F1DAB2">
                          <a:alpha val="0"/>
                        </a:srgbClr>
                      </a:gs>
                    </a:gsLst>
                    <a:lin ang="5400000" scaled="1"/>
                  </a:gradFill>
                </a:ln>
                <a:blipFill>
                  <a:blip r:embed="rId3"/>
                  <a:stretch>
                    <a:fillRect/>
                  </a:stretch>
                </a:blipFill>
                <a:effectLst>
                  <a:outerShdw dist="88900" dir="5400000" algn="t" rotWithShape="0">
                    <a:prstClr val="black">
                      <a:lumMod val="95000"/>
                      <a:lumOff val="5000"/>
                      <a:alpha val="10000"/>
                    </a:prstClr>
                  </a:outerShdw>
                </a:effectLst>
                <a:uLnTx/>
                <a:uFillTx/>
                <a:latin typeface="演示镇魂行楷" panose="00000500000000000000" pitchFamily="2" charset="-122"/>
                <a:ea typeface="演示镇魂行楷" panose="00000500000000000000" pitchFamily="2" charset="-122"/>
                <a:cs typeface="+mn-cs"/>
              </a:rPr>
              <a:t>囚歌</a:t>
            </a:r>
          </a:p>
        </p:txBody>
      </p:sp>
      <p:cxnSp>
        <p:nvCxnSpPr>
          <p:cNvPr id="3" name="直接连接符 2"/>
          <p:cNvCxnSpPr/>
          <p:nvPr/>
        </p:nvCxnSpPr>
        <p:spPr>
          <a:xfrm>
            <a:off x="6858000" y="1701800"/>
            <a:ext cx="9144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3" name="内容占位符 2"/>
          <p:cNvSpPr txBox="1">
            <a:spLocks noChangeArrowheads="1"/>
          </p:cNvSpPr>
          <p:nvPr/>
        </p:nvSpPr>
        <p:spPr>
          <a:xfrm>
            <a:off x="7929279" y="1382559"/>
            <a:ext cx="914400" cy="5707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2000"/>
              <a:t>叶挺</a:t>
            </a:r>
            <a:endParaRPr lang="zh-CN" altLang="en-US" sz="2000">
              <a:solidFill>
                <a:srgbClr val="FF0000"/>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图片 4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883107" y="1948440"/>
            <a:ext cx="449744" cy="344931"/>
          </a:xfrm>
          <a:prstGeom prst="rect">
            <a:avLst/>
          </a:prstGeom>
        </p:spPr>
      </p:pic>
      <p:pic>
        <p:nvPicPr>
          <p:cNvPr id="44" name="图片 4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42111" y="1081917"/>
            <a:ext cx="1229641" cy="285564"/>
          </a:xfrm>
          <a:prstGeom prst="rect">
            <a:avLst/>
          </a:prstGeom>
        </p:spPr>
      </p:pic>
      <p:sp>
        <p:nvSpPr>
          <p:cNvPr id="24" name="直角三角形 23"/>
          <p:cNvSpPr/>
          <p:nvPr/>
        </p:nvSpPr>
        <p:spPr>
          <a:xfrm>
            <a:off x="5864655" y="2971153"/>
            <a:ext cx="132527" cy="141593"/>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5" name="直角三角形 24"/>
          <p:cNvSpPr/>
          <p:nvPr/>
        </p:nvSpPr>
        <p:spPr>
          <a:xfrm>
            <a:off x="5864655" y="3847393"/>
            <a:ext cx="132527" cy="141593"/>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8" name="直角三角形 27"/>
          <p:cNvSpPr/>
          <p:nvPr/>
        </p:nvSpPr>
        <p:spPr>
          <a:xfrm>
            <a:off x="5864655" y="2092663"/>
            <a:ext cx="132527" cy="141593"/>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29" name="矩形: 圆角 28"/>
          <p:cNvSpPr/>
          <p:nvPr/>
        </p:nvSpPr>
        <p:spPr>
          <a:xfrm>
            <a:off x="5256515" y="2233398"/>
            <a:ext cx="3953206" cy="564416"/>
          </a:xfrm>
          <a:prstGeom prst="roundRect">
            <a:avLst/>
          </a:prstGeom>
          <a:solidFill>
            <a:schemeClr val="accent2">
              <a:lumMod val="20000"/>
              <a:lumOff val="80000"/>
              <a:alpha val="50000"/>
            </a:schemeClr>
          </a:solidFill>
          <a:ln>
            <a:solidFill>
              <a:schemeClr val="accent2">
                <a:lumMod val="20000"/>
                <a:lumOff val="8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l" defTabSz="444500" rtl="0" eaLnBrk="1" fontAlgn="auto" latinLnBrk="0" hangingPunct="1">
              <a:lnSpc>
                <a:spcPct val="90000"/>
              </a:lnSpc>
              <a:spcBef>
                <a:spcPct val="0"/>
              </a:spcBef>
              <a:spcAft>
                <a:spcPct val="35000"/>
              </a:spcAft>
              <a:buClrTx/>
              <a:buSzTx/>
              <a:buFontTx/>
              <a:buNone/>
              <a:defRPr/>
            </a:pPr>
            <a:r>
              <a:rPr kumimoji="0" lang="zh-CN" altLang="en-US" sz="2200" b="0" i="0" u="none" strike="noStrike" kern="1200" cap="none" spc="0" normalizeH="0" baseline="0" noProof="0">
                <a:ln>
                  <a:noFill/>
                </a:ln>
                <a:solidFill>
                  <a:prstClr val="black">
                    <a:lumMod val="85000"/>
                    <a:lumOff val="15000"/>
                  </a:prstClr>
                </a:solidFill>
                <a:effectLst/>
                <a:uLnTx/>
                <a:uFillTx/>
                <a:latin typeface="阿里巴巴普惠体 M" panose="00020600040101010101" pitchFamily="18" charset="-122"/>
                <a:ea typeface="阿里巴巴普惠体 M" panose="00020600040101010101" pitchFamily="18" charset="-122"/>
                <a:cs typeface="阿里巴巴普惠体 M" panose="00020600040101010101" pitchFamily="18" charset="-122"/>
              </a:rPr>
              <a:t>红岩精神内涵</a:t>
            </a:r>
          </a:p>
        </p:txBody>
      </p:sp>
      <p:grpSp>
        <p:nvGrpSpPr>
          <p:cNvPr id="30" name="组合 29"/>
          <p:cNvGrpSpPr/>
          <p:nvPr/>
        </p:nvGrpSpPr>
        <p:grpSpPr>
          <a:xfrm>
            <a:off x="8718821" y="2441835"/>
            <a:ext cx="245726" cy="147542"/>
            <a:chOff x="1454844" y="2772915"/>
            <a:chExt cx="454180" cy="272704"/>
          </a:xfrm>
          <a:solidFill>
            <a:srgbClr val="FF0000"/>
          </a:solidFill>
        </p:grpSpPr>
        <p:sp>
          <p:nvSpPr>
            <p:cNvPr id="31" name="箭头: V 形 30"/>
            <p:cNvSpPr/>
            <p:nvPr/>
          </p:nvSpPr>
          <p:spPr>
            <a:xfrm>
              <a:off x="1454844" y="2772915"/>
              <a:ext cx="272704" cy="27270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33" name="箭头: V 形 32"/>
            <p:cNvSpPr/>
            <p:nvPr/>
          </p:nvSpPr>
          <p:spPr>
            <a:xfrm>
              <a:off x="1636320" y="2772915"/>
              <a:ext cx="272704" cy="27270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sp>
        <p:nvSpPr>
          <p:cNvPr id="34" name="矩形: 圆角 33"/>
          <p:cNvSpPr/>
          <p:nvPr/>
        </p:nvSpPr>
        <p:spPr>
          <a:xfrm>
            <a:off x="5256515" y="3107985"/>
            <a:ext cx="3953206" cy="564416"/>
          </a:xfrm>
          <a:prstGeom prst="roundRect">
            <a:avLst/>
          </a:prstGeom>
          <a:solidFill>
            <a:schemeClr val="accent2">
              <a:lumMod val="20000"/>
              <a:lumOff val="80000"/>
              <a:alpha val="50000"/>
            </a:schemeClr>
          </a:solidFill>
          <a:ln>
            <a:solidFill>
              <a:schemeClr val="accent2">
                <a:lumMod val="20000"/>
                <a:lumOff val="8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1" numCol="1" spcCol="1270" anchor="ctr" anchorCtr="0">
            <a:noAutofit/>
          </a:bodyPr>
          <a:lstStyle/>
          <a:p>
            <a:pPr marL="899795" marR="0" lvl="0" indent="0" algn="l" defTabSz="444500" rtl="0" eaLnBrk="1" fontAlgn="auto" latinLnBrk="0" hangingPunct="1">
              <a:lnSpc>
                <a:spcPct val="90000"/>
              </a:lnSpc>
              <a:spcBef>
                <a:spcPct val="0"/>
              </a:spcBef>
              <a:spcAft>
                <a:spcPct val="35000"/>
              </a:spcAft>
              <a:buClrTx/>
              <a:buSzTx/>
              <a:buFontTx/>
              <a:buNone/>
              <a:defRPr/>
            </a:pPr>
            <a:r>
              <a:rPr kumimoji="0" lang="zh-CN" altLang="en-US" sz="2200" b="0" i="0" u="none" strike="noStrike" kern="1200" cap="none" spc="0" normalizeH="0" baseline="0" noProof="0">
                <a:ln>
                  <a:noFill/>
                </a:ln>
                <a:solidFill>
                  <a:prstClr val="black">
                    <a:lumMod val="85000"/>
                    <a:lumOff val="15000"/>
                  </a:prstClr>
                </a:solidFill>
                <a:effectLst/>
                <a:uLnTx/>
                <a:uFillTx/>
                <a:latin typeface="阿里巴巴普惠体 M" panose="00020600040101010101" pitchFamily="18" charset="-122"/>
                <a:ea typeface="阿里巴巴普惠体 M" panose="00020600040101010101" pitchFamily="18" charset="-122"/>
                <a:cs typeface="阿里巴巴普惠体 M" panose="00020600040101010101" pitchFamily="18" charset="-122"/>
              </a:rPr>
              <a:t>红岩石人物</a:t>
            </a:r>
          </a:p>
        </p:txBody>
      </p:sp>
      <p:grpSp>
        <p:nvGrpSpPr>
          <p:cNvPr id="35" name="组合 34"/>
          <p:cNvGrpSpPr/>
          <p:nvPr/>
        </p:nvGrpSpPr>
        <p:grpSpPr>
          <a:xfrm>
            <a:off x="8718821" y="3316422"/>
            <a:ext cx="245726" cy="147542"/>
            <a:chOff x="1454844" y="2772915"/>
            <a:chExt cx="454180" cy="272704"/>
          </a:xfrm>
          <a:solidFill>
            <a:srgbClr val="FF0000"/>
          </a:solidFill>
        </p:grpSpPr>
        <p:sp>
          <p:nvSpPr>
            <p:cNvPr id="36" name="箭头: V 形 35"/>
            <p:cNvSpPr/>
            <p:nvPr/>
          </p:nvSpPr>
          <p:spPr>
            <a:xfrm>
              <a:off x="1454844" y="2772915"/>
              <a:ext cx="272704" cy="27270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39" name="箭头: V 形 38"/>
            <p:cNvSpPr/>
            <p:nvPr/>
          </p:nvSpPr>
          <p:spPr>
            <a:xfrm>
              <a:off x="1636320" y="2772915"/>
              <a:ext cx="272704" cy="27270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sp>
        <p:nvSpPr>
          <p:cNvPr id="40" name="矩形: 圆角 39"/>
          <p:cNvSpPr/>
          <p:nvPr/>
        </p:nvSpPr>
        <p:spPr>
          <a:xfrm>
            <a:off x="5256515" y="3982572"/>
            <a:ext cx="3953206" cy="564416"/>
          </a:xfrm>
          <a:prstGeom prst="roundRect">
            <a:avLst/>
          </a:prstGeom>
          <a:solidFill>
            <a:schemeClr val="accent2">
              <a:lumMod val="20000"/>
              <a:lumOff val="80000"/>
              <a:alpha val="50000"/>
            </a:schemeClr>
          </a:solidFill>
          <a:ln>
            <a:solidFill>
              <a:schemeClr val="accent2">
                <a:lumMod val="20000"/>
                <a:lumOff val="8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1" numCol="1" spcCol="1270" anchor="ctr" anchorCtr="0">
            <a:noAutofit/>
          </a:bodyPr>
          <a:lstStyle/>
          <a:p>
            <a:pPr marL="899795" marR="0" lvl="0" indent="0" algn="l" defTabSz="444500" rtl="0" eaLnBrk="1" fontAlgn="auto" latinLnBrk="0" hangingPunct="1">
              <a:lnSpc>
                <a:spcPct val="90000"/>
              </a:lnSpc>
              <a:spcBef>
                <a:spcPct val="0"/>
              </a:spcBef>
              <a:spcAft>
                <a:spcPct val="35000"/>
              </a:spcAft>
              <a:buClrTx/>
              <a:buSzTx/>
              <a:buFontTx/>
              <a:buNone/>
              <a:defRPr/>
            </a:pPr>
            <a:r>
              <a:rPr kumimoji="0" lang="zh-CN" altLang="en-US" sz="2200" b="0" i="0" u="none" strike="noStrike" kern="1200" cap="none" spc="0" normalizeH="0" baseline="0" noProof="0">
                <a:ln>
                  <a:noFill/>
                </a:ln>
                <a:solidFill>
                  <a:prstClr val="black">
                    <a:lumMod val="85000"/>
                    <a:lumOff val="15000"/>
                  </a:prstClr>
                </a:solidFill>
                <a:effectLst/>
                <a:uLnTx/>
                <a:uFillTx/>
                <a:latin typeface="阿里巴巴普惠体 M" panose="00020600040101010101" pitchFamily="18" charset="-122"/>
                <a:ea typeface="阿里巴巴普惠体 M" panose="00020600040101010101" pitchFamily="18" charset="-122"/>
                <a:cs typeface="阿里巴巴普惠体 M" panose="00020600040101010101" pitchFamily="18" charset="-122"/>
              </a:rPr>
              <a:t>红岩文化</a:t>
            </a:r>
          </a:p>
        </p:txBody>
      </p:sp>
      <p:grpSp>
        <p:nvGrpSpPr>
          <p:cNvPr id="45" name="组合 44"/>
          <p:cNvGrpSpPr/>
          <p:nvPr/>
        </p:nvGrpSpPr>
        <p:grpSpPr>
          <a:xfrm>
            <a:off x="8718821" y="4191009"/>
            <a:ext cx="245726" cy="147542"/>
            <a:chOff x="1454844" y="2772915"/>
            <a:chExt cx="454180" cy="272704"/>
          </a:xfrm>
          <a:solidFill>
            <a:srgbClr val="FF0000"/>
          </a:solidFill>
        </p:grpSpPr>
        <p:sp>
          <p:nvSpPr>
            <p:cNvPr id="46" name="箭头: V 形 45"/>
            <p:cNvSpPr/>
            <p:nvPr/>
          </p:nvSpPr>
          <p:spPr>
            <a:xfrm>
              <a:off x="1454844" y="2772915"/>
              <a:ext cx="272704" cy="27270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55" name="箭头: V 形 54"/>
            <p:cNvSpPr/>
            <p:nvPr/>
          </p:nvSpPr>
          <p:spPr>
            <a:xfrm>
              <a:off x="1636320" y="2772915"/>
              <a:ext cx="272704" cy="272704"/>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sp>
        <p:nvSpPr>
          <p:cNvPr id="60" name="矩形: 单圆角 59"/>
          <p:cNvSpPr/>
          <p:nvPr/>
        </p:nvSpPr>
        <p:spPr>
          <a:xfrm flipH="1">
            <a:off x="5254134" y="2091805"/>
            <a:ext cx="619770" cy="702105"/>
          </a:xfrm>
          <a:prstGeom prst="round1Rect">
            <a:avLst>
              <a:gd name="adj" fmla="val 1628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rPr>
              <a:t> </a:t>
            </a: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61" name="文本框 60"/>
          <p:cNvSpPr txBox="1"/>
          <p:nvPr/>
        </p:nvSpPr>
        <p:spPr>
          <a:xfrm>
            <a:off x="5227942" y="2287191"/>
            <a:ext cx="67074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000" b="0" i="0" u="none" strike="noStrike" kern="1200" cap="none" spc="0" normalizeH="0" baseline="0" noProof="0">
                <a:ln>
                  <a:noFill/>
                </a:ln>
                <a:solidFill>
                  <a:srgbClr val="FFC000">
                    <a:lumMod val="20000"/>
                    <a:lumOff val="80000"/>
                  </a:srgbClr>
                </a:solidFill>
                <a:effectLst/>
                <a:uLnTx/>
                <a:uFillTx/>
                <a:latin typeface="Impact" panose="020B0806030902050204" pitchFamily="34" charset="0"/>
                <a:ea typeface="等线" panose="02010600030101010101" charset="-122"/>
                <a:cs typeface="+mn-cs"/>
              </a:rPr>
              <a:t>01</a:t>
            </a:r>
            <a:endParaRPr kumimoji="0" lang="zh-CN" altLang="en-US" sz="2000" b="0" i="0" u="none" strike="noStrike" kern="1200" cap="none" spc="0" normalizeH="0" baseline="0" noProof="0">
              <a:ln>
                <a:noFill/>
              </a:ln>
              <a:solidFill>
                <a:srgbClr val="FFC000">
                  <a:lumMod val="20000"/>
                  <a:lumOff val="80000"/>
                </a:srgbClr>
              </a:solidFill>
              <a:effectLst/>
              <a:uLnTx/>
              <a:uFillTx/>
              <a:latin typeface="Impact" panose="020B0806030902050204" pitchFamily="34" charset="0"/>
              <a:ea typeface="等线" panose="02010600030101010101" charset="-122"/>
              <a:cs typeface="+mn-cs"/>
            </a:endParaRPr>
          </a:p>
        </p:txBody>
      </p:sp>
      <p:sp>
        <p:nvSpPr>
          <p:cNvPr id="62" name="矩形: 单圆角 61"/>
          <p:cNvSpPr/>
          <p:nvPr/>
        </p:nvSpPr>
        <p:spPr>
          <a:xfrm flipH="1">
            <a:off x="5254134" y="2970295"/>
            <a:ext cx="619770" cy="702105"/>
          </a:xfrm>
          <a:prstGeom prst="round1Rect">
            <a:avLst>
              <a:gd name="adj" fmla="val 1628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rPr>
              <a:t> </a:t>
            </a: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63" name="文本框 62"/>
          <p:cNvSpPr txBox="1"/>
          <p:nvPr/>
        </p:nvSpPr>
        <p:spPr>
          <a:xfrm>
            <a:off x="5227942" y="3164181"/>
            <a:ext cx="67074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000" b="0" i="0" u="none" strike="noStrike" kern="1200" cap="none" spc="0" normalizeH="0" baseline="0" noProof="0">
                <a:ln>
                  <a:noFill/>
                </a:ln>
                <a:solidFill>
                  <a:srgbClr val="FFC000">
                    <a:lumMod val="20000"/>
                    <a:lumOff val="80000"/>
                  </a:srgbClr>
                </a:solidFill>
                <a:effectLst/>
                <a:uLnTx/>
                <a:uFillTx/>
                <a:latin typeface="Impact" panose="020B0806030902050204" pitchFamily="34" charset="0"/>
                <a:ea typeface="等线" panose="02010600030101010101" charset="-122"/>
                <a:cs typeface="+mn-cs"/>
              </a:rPr>
              <a:t>02</a:t>
            </a:r>
            <a:endParaRPr kumimoji="0" lang="zh-CN" altLang="en-US" sz="2000" b="0" i="0" u="none" strike="noStrike" kern="1200" cap="none" spc="0" normalizeH="0" baseline="0" noProof="0">
              <a:ln>
                <a:noFill/>
              </a:ln>
              <a:solidFill>
                <a:srgbClr val="FFC000">
                  <a:lumMod val="20000"/>
                  <a:lumOff val="80000"/>
                </a:srgbClr>
              </a:solidFill>
              <a:effectLst/>
              <a:uLnTx/>
              <a:uFillTx/>
              <a:latin typeface="Impact" panose="020B0806030902050204" pitchFamily="34" charset="0"/>
              <a:ea typeface="等线" panose="02010600030101010101" charset="-122"/>
              <a:cs typeface="+mn-cs"/>
            </a:endParaRPr>
          </a:p>
        </p:txBody>
      </p:sp>
      <p:sp>
        <p:nvSpPr>
          <p:cNvPr id="64" name="矩形: 单圆角 63"/>
          <p:cNvSpPr/>
          <p:nvPr/>
        </p:nvSpPr>
        <p:spPr>
          <a:xfrm flipH="1">
            <a:off x="5254134" y="3846535"/>
            <a:ext cx="619770" cy="702105"/>
          </a:xfrm>
          <a:prstGeom prst="round1Rect">
            <a:avLst>
              <a:gd name="adj" fmla="val 1628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rPr>
              <a:t> </a:t>
            </a: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65" name="文本框 64"/>
          <p:cNvSpPr txBox="1"/>
          <p:nvPr/>
        </p:nvSpPr>
        <p:spPr>
          <a:xfrm>
            <a:off x="5227942" y="4041171"/>
            <a:ext cx="67074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000" b="0" i="0" u="none" strike="noStrike" kern="1200" cap="none" spc="0" normalizeH="0" baseline="0" noProof="0">
                <a:ln>
                  <a:noFill/>
                </a:ln>
                <a:solidFill>
                  <a:srgbClr val="FFC000">
                    <a:lumMod val="20000"/>
                    <a:lumOff val="80000"/>
                  </a:srgbClr>
                </a:solidFill>
                <a:effectLst/>
                <a:uLnTx/>
                <a:uFillTx/>
                <a:latin typeface="Impact" panose="020B0806030902050204" pitchFamily="34" charset="0"/>
                <a:ea typeface="等线" panose="02010600030101010101" charset="-122"/>
                <a:cs typeface="+mn-cs"/>
              </a:rPr>
              <a:t>03</a:t>
            </a:r>
            <a:endParaRPr kumimoji="0" lang="zh-CN" altLang="en-US" sz="2000" b="0" i="0" u="none" strike="noStrike" kern="1200" cap="none" spc="0" normalizeH="0" baseline="0" noProof="0">
              <a:ln>
                <a:noFill/>
              </a:ln>
              <a:solidFill>
                <a:srgbClr val="FFC000">
                  <a:lumMod val="20000"/>
                  <a:lumOff val="80000"/>
                </a:srgbClr>
              </a:solidFill>
              <a:effectLst/>
              <a:uLnTx/>
              <a:uFillTx/>
              <a:latin typeface="Impact" panose="020B0806030902050204" pitchFamily="34" charset="0"/>
              <a:ea typeface="等线" panose="02010600030101010101" charset="-122"/>
              <a:cs typeface="+mn-cs"/>
            </a:endParaRPr>
          </a:p>
        </p:txBody>
      </p:sp>
      <p:sp>
        <p:nvSpPr>
          <p:cNvPr id="70" name="文本框 69"/>
          <p:cNvSpPr txBox="1"/>
          <p:nvPr/>
        </p:nvSpPr>
        <p:spPr>
          <a:xfrm>
            <a:off x="1107979" y="3225229"/>
            <a:ext cx="2725946" cy="400110"/>
          </a:xfrm>
          <a:prstGeom prst="rect">
            <a:avLst/>
          </a:prstGeom>
          <a:noFill/>
        </p:spPr>
        <p:txBody>
          <a:bodyPr wrap="square">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en-US" altLang="zh-CN" sz="2000" b="0" i="0" u="none" strike="noStrike" kern="100" cap="none" spc="0" normalizeH="0" baseline="0" noProof="0">
                <a:ln>
                  <a:noFill/>
                </a:ln>
                <a:solidFill>
                  <a:srgbClr val="C00000"/>
                </a:solidFill>
                <a:effectLst/>
                <a:uLnTx/>
                <a:uFillTx/>
                <a:latin typeface="Hero" panose="02000506000000020004" pitchFamily="50" charset="0"/>
                <a:ea typeface="微软雅黑" panose="020B0503020204020204" pitchFamily="34" charset="-122"/>
                <a:cs typeface="Times New Roman" panose="02020603050405020304" pitchFamily="18" charset="0"/>
              </a:rPr>
              <a:t>CONTENTS</a:t>
            </a:r>
            <a:endParaRPr kumimoji="0" lang="en-US" altLang="zh-CN" sz="1200" b="0" i="0" u="none" strike="noStrike" kern="100" cap="none" spc="0" normalizeH="0" baseline="0" noProof="0">
              <a:ln>
                <a:noFill/>
              </a:ln>
              <a:solidFill>
                <a:srgbClr val="C00000"/>
              </a:solidFill>
              <a:effectLst/>
              <a:uLnTx/>
              <a:uFillTx/>
              <a:latin typeface="Hero" panose="02000506000000020004" pitchFamily="50" charset="0"/>
              <a:ea typeface="宋体" panose="02010600030101010101" pitchFamily="2" charset="-122"/>
              <a:cs typeface="Times New Roman" panose="02020603050405020304" pitchFamily="18" charset="0"/>
            </a:endParaRPr>
          </a:p>
        </p:txBody>
      </p:sp>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93577" y="1749614"/>
            <a:ext cx="2712955" cy="1566808"/>
          </a:xfrm>
          <a:prstGeom prst="rect">
            <a:avLst/>
          </a:prstGeom>
        </p:spPr>
      </p:pic>
      <p:sp>
        <p:nvSpPr>
          <p:cNvPr id="72" name="任意多边形: 形状 71"/>
          <p:cNvSpPr/>
          <p:nvPr/>
        </p:nvSpPr>
        <p:spPr>
          <a:xfrm flipH="1">
            <a:off x="8833575" y="1586145"/>
            <a:ext cx="850476" cy="984335"/>
          </a:xfrm>
          <a:custGeom>
            <a:avLst/>
            <a:gdLst>
              <a:gd name="connsiteX0" fmla="*/ 0 w 863600"/>
              <a:gd name="connsiteY0" fmla="*/ 965200 h 965200"/>
              <a:gd name="connsiteX1" fmla="*/ 0 w 863600"/>
              <a:gd name="connsiteY1" fmla="*/ 0 h 965200"/>
              <a:gd name="connsiteX2" fmla="*/ 863600 w 863600"/>
              <a:gd name="connsiteY2" fmla="*/ 0 h 965200"/>
            </a:gdLst>
            <a:ahLst/>
            <a:cxnLst>
              <a:cxn ang="0">
                <a:pos x="connsiteX0" y="connsiteY0"/>
              </a:cxn>
              <a:cxn ang="0">
                <a:pos x="connsiteX1" y="connsiteY1"/>
              </a:cxn>
              <a:cxn ang="0">
                <a:pos x="connsiteX2" y="connsiteY2"/>
              </a:cxn>
            </a:cxnLst>
            <a:rect l="l" t="t" r="r" b="b"/>
            <a:pathLst>
              <a:path w="863600" h="965200">
                <a:moveTo>
                  <a:pt x="0" y="965200"/>
                </a:moveTo>
                <a:lnTo>
                  <a:pt x="0" y="0"/>
                </a:lnTo>
                <a:lnTo>
                  <a:pt x="863600" y="0"/>
                </a:lnTo>
              </a:path>
            </a:pathLst>
          </a:custGeom>
          <a:noFill/>
          <a:ln w="25400">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73" name="任意多边形: 形状 72"/>
          <p:cNvSpPr/>
          <p:nvPr/>
        </p:nvSpPr>
        <p:spPr>
          <a:xfrm flipH="1" flipV="1">
            <a:off x="8792592" y="3979584"/>
            <a:ext cx="850476" cy="984335"/>
          </a:xfrm>
          <a:custGeom>
            <a:avLst/>
            <a:gdLst>
              <a:gd name="connsiteX0" fmla="*/ 0 w 863600"/>
              <a:gd name="connsiteY0" fmla="*/ 965200 h 965200"/>
              <a:gd name="connsiteX1" fmla="*/ 0 w 863600"/>
              <a:gd name="connsiteY1" fmla="*/ 0 h 965200"/>
              <a:gd name="connsiteX2" fmla="*/ 863600 w 863600"/>
              <a:gd name="connsiteY2" fmla="*/ 0 h 965200"/>
            </a:gdLst>
            <a:ahLst/>
            <a:cxnLst>
              <a:cxn ang="0">
                <a:pos x="connsiteX0" y="connsiteY0"/>
              </a:cxn>
              <a:cxn ang="0">
                <a:pos x="connsiteX1" y="connsiteY1"/>
              </a:cxn>
              <a:cxn ang="0">
                <a:pos x="connsiteX2" y="connsiteY2"/>
              </a:cxn>
            </a:cxnLst>
            <a:rect l="l" t="t" r="r" b="b"/>
            <a:pathLst>
              <a:path w="863600" h="965200">
                <a:moveTo>
                  <a:pt x="0" y="965200"/>
                </a:moveTo>
                <a:lnTo>
                  <a:pt x="0" y="0"/>
                </a:lnTo>
                <a:lnTo>
                  <a:pt x="863600" y="0"/>
                </a:lnTo>
              </a:path>
            </a:pathLst>
          </a:custGeom>
          <a:noFill/>
          <a:ln w="25400">
            <a:solidFill>
              <a:srgbClr val="D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pic>
        <p:nvPicPr>
          <p:cNvPr id="74" name="图片 73"/>
          <p:cNvPicPr>
            <a:picLocks noChangeAspect="1"/>
          </p:cNvPicPr>
          <p:nvPr/>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0" y="-12541"/>
            <a:ext cx="3542411" cy="1307942"/>
          </a:xfrm>
          <a:prstGeom prst="rect">
            <a:avLst/>
          </a:prstGeom>
        </p:spPr>
      </p:pic>
      <p:pic>
        <p:nvPicPr>
          <p:cNvPr id="76" name="图片 7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75" name="图片 74"/>
          <p:cNvPicPr>
            <a:picLocks noChangeAspect="1"/>
          </p:cNvPicPr>
          <p:nvPr/>
        </p:nvPicPr>
        <p:blipFill>
          <a:blip r:embed="rId7"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0151505" y="3035300"/>
            <a:ext cx="2040495" cy="3822700"/>
          </a:xfrm>
          <a:prstGeom prst="rect">
            <a:avLst/>
          </a:prstGeom>
        </p:spPr>
      </p:pic>
      <p:sp>
        <p:nvSpPr>
          <p:cNvPr id="2" name="文本框 1"/>
          <p:cNvSpPr txBox="1"/>
          <p:nvPr/>
        </p:nvSpPr>
        <p:spPr>
          <a:xfrm>
            <a:off x="5504507" y="271604"/>
            <a:ext cx="1520982" cy="215444"/>
          </a:xfrm>
          <a:prstGeom prst="rect">
            <a:avLst/>
          </a:prstGeom>
          <a:noFill/>
        </p:spPr>
        <p:txBody>
          <a:bodyPr wrap="square" rtlCol="0">
            <a:spAutoFit/>
          </a:bodyPr>
          <a:lstStyle/>
          <a:p>
            <a:r>
              <a:rPr lang="en-US" altLang="zh-CN" sz="800" smtClean="0">
                <a:solidFill>
                  <a:srgbClr val="F7F8F9"/>
                </a:solidFill>
              </a:rPr>
              <a:t>https://www.PPT818.com/</a:t>
            </a:r>
            <a:endParaRPr lang="zh-CN" altLang="en-US" sz="800" dirty="0">
              <a:solidFill>
                <a:srgbClr val="F7F8F9"/>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344908"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1277460"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红岩诗歌</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sp>
        <p:nvSpPr>
          <p:cNvPr id="17" name="内容占位符 2"/>
          <p:cNvSpPr txBox="1">
            <a:spLocks noChangeArrowheads="1"/>
          </p:cNvSpPr>
          <p:nvPr/>
        </p:nvSpPr>
        <p:spPr>
          <a:xfrm>
            <a:off x="2166679" y="2277298"/>
            <a:ext cx="3501405" cy="23034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2000"/>
              <a:t>为了免除下一代的苦难， 　　</a:t>
            </a:r>
          </a:p>
          <a:p>
            <a:pPr marL="0" indent="0">
              <a:lnSpc>
                <a:spcPct val="150000"/>
              </a:lnSpc>
              <a:spcBef>
                <a:spcPct val="0"/>
              </a:spcBef>
              <a:buNone/>
            </a:pPr>
            <a:r>
              <a:rPr lang="zh-CN" altLang="en-US" sz="2000"/>
              <a:t>我们愿</a:t>
            </a:r>
            <a:r>
              <a:rPr lang="en-US" altLang="zh-CN" sz="2000"/>
              <a:t>—— </a:t>
            </a:r>
            <a:r>
              <a:rPr lang="zh-CN" altLang="en-US" sz="2000"/>
              <a:t>　　</a:t>
            </a:r>
          </a:p>
          <a:p>
            <a:pPr marL="0" indent="0">
              <a:lnSpc>
                <a:spcPct val="150000"/>
              </a:lnSpc>
              <a:spcBef>
                <a:spcPct val="0"/>
              </a:spcBef>
              <a:buNone/>
            </a:pPr>
            <a:r>
              <a:rPr lang="zh-CN" altLang="en-US" sz="2000"/>
              <a:t>愿把这牢底坐穿！ 　　</a:t>
            </a:r>
          </a:p>
          <a:p>
            <a:pPr marL="0" indent="0">
              <a:lnSpc>
                <a:spcPct val="150000"/>
              </a:lnSpc>
              <a:spcBef>
                <a:spcPct val="0"/>
              </a:spcBef>
              <a:buNone/>
            </a:pPr>
            <a:r>
              <a:rPr lang="zh-CN" altLang="en-US" sz="2000"/>
              <a:t>我们是天生的叛逆者， 　　</a:t>
            </a:r>
          </a:p>
          <a:p>
            <a:pPr marL="0" indent="0">
              <a:lnSpc>
                <a:spcPct val="150000"/>
              </a:lnSpc>
              <a:spcBef>
                <a:spcPct val="0"/>
              </a:spcBef>
              <a:buNone/>
            </a:pPr>
            <a:r>
              <a:rPr lang="zh-CN" altLang="en-US" sz="2000"/>
              <a:t>我们要把这颠倒的乾坤扭转！ 　　</a:t>
            </a:r>
          </a:p>
          <a:p>
            <a:pPr marL="0" indent="0">
              <a:lnSpc>
                <a:spcPct val="150000"/>
              </a:lnSpc>
              <a:spcBef>
                <a:spcPct val="0"/>
              </a:spcBef>
              <a:buNone/>
            </a:pPr>
            <a:r>
              <a:rPr lang="zh-CN" altLang="en-US" sz="2000"/>
              <a:t>我们要把这不合理的一切打翻！ 　　</a:t>
            </a:r>
          </a:p>
          <a:p>
            <a:pPr marL="0" indent="0">
              <a:lnSpc>
                <a:spcPct val="150000"/>
              </a:lnSpc>
              <a:spcBef>
                <a:spcPct val="0"/>
              </a:spcBef>
              <a:buNone/>
            </a:pPr>
            <a:endParaRPr lang="zh-CN" altLang="en-US" sz="2000">
              <a:solidFill>
                <a:srgbClr val="FF0000"/>
              </a:solidFill>
            </a:endParaRPr>
          </a:p>
        </p:txBody>
      </p:sp>
      <p:sp>
        <p:nvSpPr>
          <p:cNvPr id="21" name="文本框 20"/>
          <p:cNvSpPr txBox="1"/>
          <p:nvPr/>
        </p:nvSpPr>
        <p:spPr>
          <a:xfrm>
            <a:off x="406862" y="1162490"/>
            <a:ext cx="11025944" cy="769441"/>
          </a:xfrm>
          <a:prstGeom prst="rect">
            <a:avLst/>
          </a:prstGeom>
          <a:noFill/>
        </p:spPr>
        <p:txBody>
          <a:bodyPr wrap="squar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w="12700">
                  <a:gradFill>
                    <a:gsLst>
                      <a:gs pos="0">
                        <a:prstClr val="white"/>
                      </a:gs>
                      <a:gs pos="100000">
                        <a:srgbClr val="F1DAB2">
                          <a:alpha val="0"/>
                        </a:srgbClr>
                      </a:gs>
                    </a:gsLst>
                    <a:lin ang="5400000" scaled="1"/>
                  </a:gradFill>
                </a:ln>
                <a:blipFill>
                  <a:blip r:embed="rId3"/>
                  <a:stretch>
                    <a:fillRect/>
                  </a:stretch>
                </a:blipFill>
                <a:effectLst>
                  <a:outerShdw dist="88900" dir="5400000" algn="t" rotWithShape="0">
                    <a:prstClr val="black">
                      <a:lumMod val="95000"/>
                      <a:lumOff val="5000"/>
                      <a:alpha val="10000"/>
                    </a:prstClr>
                  </a:outerShdw>
                </a:effectLst>
                <a:uLnTx/>
                <a:uFillTx/>
                <a:latin typeface="演示镇魂行楷" panose="00000500000000000000" pitchFamily="2" charset="-122"/>
                <a:ea typeface="演示镇魂行楷" panose="00000500000000000000" pitchFamily="2" charset="-122"/>
                <a:cs typeface="+mn-cs"/>
              </a:rPr>
              <a:t>把牢底坐穿</a:t>
            </a:r>
          </a:p>
        </p:txBody>
      </p:sp>
      <p:cxnSp>
        <p:nvCxnSpPr>
          <p:cNvPr id="3" name="直接连接符 2"/>
          <p:cNvCxnSpPr/>
          <p:nvPr/>
        </p:nvCxnSpPr>
        <p:spPr>
          <a:xfrm>
            <a:off x="7442200" y="1701800"/>
            <a:ext cx="9144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3" name="内容占位符 2"/>
          <p:cNvSpPr txBox="1">
            <a:spLocks noChangeArrowheads="1"/>
          </p:cNvSpPr>
          <p:nvPr/>
        </p:nvSpPr>
        <p:spPr>
          <a:xfrm>
            <a:off x="8513479" y="1382559"/>
            <a:ext cx="914400" cy="5707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2000"/>
              <a:t>叶挺</a:t>
            </a:r>
            <a:endParaRPr lang="zh-CN" altLang="en-US" sz="2000">
              <a:solidFill>
                <a:srgbClr val="FF0000"/>
              </a:solidFill>
            </a:endParaRPr>
          </a:p>
        </p:txBody>
      </p:sp>
      <p:sp>
        <p:nvSpPr>
          <p:cNvPr id="18" name="内容占位符 2"/>
          <p:cNvSpPr txBox="1">
            <a:spLocks noChangeArrowheads="1"/>
          </p:cNvSpPr>
          <p:nvPr/>
        </p:nvSpPr>
        <p:spPr>
          <a:xfrm>
            <a:off x="6605897" y="2346179"/>
            <a:ext cx="3501405" cy="23034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2000"/>
              <a:t>今天，我们坐牢了， 　　</a:t>
            </a:r>
          </a:p>
          <a:p>
            <a:pPr marL="0" indent="0">
              <a:lnSpc>
                <a:spcPct val="150000"/>
              </a:lnSpc>
              <a:spcBef>
                <a:spcPct val="0"/>
              </a:spcBef>
              <a:buNone/>
            </a:pPr>
            <a:r>
              <a:rPr lang="zh-CN" altLang="en-US" sz="2000"/>
              <a:t>坐牢又有什么希罕？ 　　</a:t>
            </a:r>
          </a:p>
          <a:p>
            <a:pPr marL="0" indent="0">
              <a:lnSpc>
                <a:spcPct val="150000"/>
              </a:lnSpc>
              <a:spcBef>
                <a:spcPct val="0"/>
              </a:spcBef>
              <a:buNone/>
            </a:pPr>
            <a:r>
              <a:rPr lang="zh-CN" altLang="en-US" sz="2000"/>
              <a:t>为了免除下一代的苦难， 　　</a:t>
            </a:r>
          </a:p>
          <a:p>
            <a:pPr marL="0" indent="0">
              <a:lnSpc>
                <a:spcPct val="150000"/>
              </a:lnSpc>
              <a:spcBef>
                <a:spcPct val="0"/>
              </a:spcBef>
              <a:buNone/>
            </a:pPr>
            <a:r>
              <a:rPr lang="zh-CN" altLang="en-US" sz="2000"/>
              <a:t>我们愿</a:t>
            </a:r>
            <a:r>
              <a:rPr lang="en-US" altLang="zh-CN" sz="2000"/>
              <a:t>—— </a:t>
            </a:r>
            <a:r>
              <a:rPr lang="zh-CN" altLang="en-US" sz="2000"/>
              <a:t>　　</a:t>
            </a:r>
          </a:p>
          <a:p>
            <a:pPr marL="0" indent="0">
              <a:lnSpc>
                <a:spcPct val="150000"/>
              </a:lnSpc>
              <a:spcBef>
                <a:spcPct val="0"/>
              </a:spcBef>
              <a:buNone/>
            </a:pPr>
            <a:r>
              <a:rPr lang="zh-CN" altLang="en-US" sz="2000"/>
              <a:t>愿把这牢底坐穿！ </a:t>
            </a:r>
            <a:endParaRPr lang="zh-CN" altLang="en-US" sz="2000">
              <a:solidFill>
                <a:srgbClr val="FF0000"/>
              </a:solidFil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344908"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1277460"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红岩诗歌</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sp>
        <p:nvSpPr>
          <p:cNvPr id="17" name="内容占位符 2"/>
          <p:cNvSpPr txBox="1">
            <a:spLocks noChangeArrowheads="1"/>
          </p:cNvSpPr>
          <p:nvPr/>
        </p:nvSpPr>
        <p:spPr>
          <a:xfrm>
            <a:off x="2166679" y="2277298"/>
            <a:ext cx="3501405" cy="23034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2000"/>
              <a:t> 任脚下响着沉重的铁镣</a:t>
            </a:r>
            <a:r>
              <a:rPr lang="en-US" altLang="zh-CN" sz="2000"/>
              <a:t>, </a:t>
            </a:r>
            <a:br>
              <a:rPr lang="en-US" altLang="zh-CN" sz="2000"/>
            </a:br>
            <a:r>
              <a:rPr lang="en-US" altLang="zh-CN" sz="2000"/>
              <a:t>  </a:t>
            </a:r>
            <a:r>
              <a:rPr lang="zh-CN" altLang="en-US" sz="2000"/>
              <a:t>任你把皮鞭举得高高</a:t>
            </a:r>
            <a:r>
              <a:rPr lang="en-US" altLang="zh-CN" sz="2000"/>
              <a:t>, </a:t>
            </a:r>
            <a:br>
              <a:rPr lang="en-US" altLang="zh-CN" sz="2000"/>
            </a:br>
            <a:r>
              <a:rPr lang="en-US" altLang="zh-CN" sz="2000"/>
              <a:t>  </a:t>
            </a:r>
            <a:r>
              <a:rPr lang="zh-CN" altLang="en-US" sz="2000"/>
              <a:t>我不需要什么自白</a:t>
            </a:r>
            <a:r>
              <a:rPr lang="en-US" altLang="zh-CN" sz="2000"/>
              <a:t>, </a:t>
            </a:r>
            <a:br>
              <a:rPr lang="en-US" altLang="zh-CN" sz="2000"/>
            </a:br>
            <a:r>
              <a:rPr lang="en-US" altLang="zh-CN" sz="2000"/>
              <a:t>  </a:t>
            </a:r>
            <a:r>
              <a:rPr lang="zh-CN" altLang="en-US" sz="2000"/>
              <a:t>哪怕胸口对着带血的刺刀</a:t>
            </a:r>
            <a:r>
              <a:rPr lang="en-US" altLang="zh-CN" sz="2000"/>
              <a:t>,! </a:t>
            </a:r>
            <a:br>
              <a:rPr lang="en-US" altLang="zh-CN" sz="2000"/>
            </a:br>
            <a:r>
              <a:rPr lang="en-US" altLang="zh-CN" sz="2000"/>
              <a:t>  </a:t>
            </a:r>
            <a:r>
              <a:rPr lang="zh-CN" altLang="en-US" sz="2000"/>
              <a:t>人，不能低下高贵的头， </a:t>
            </a:r>
            <a:br>
              <a:rPr lang="zh-CN" altLang="en-US" sz="2000"/>
            </a:br>
            <a:r>
              <a:rPr lang="zh-CN" altLang="en-US" sz="2000"/>
              <a:t>  只有怕死鬼才乞求“自由”； </a:t>
            </a:r>
            <a:br>
              <a:rPr lang="zh-CN" altLang="en-US" sz="2000"/>
            </a:br>
            <a:endParaRPr lang="zh-CN" altLang="en-US" sz="2000">
              <a:solidFill>
                <a:srgbClr val="FF0000"/>
              </a:solidFill>
            </a:endParaRPr>
          </a:p>
        </p:txBody>
      </p:sp>
      <p:sp>
        <p:nvSpPr>
          <p:cNvPr id="21" name="文本框 20"/>
          <p:cNvSpPr txBox="1"/>
          <p:nvPr/>
        </p:nvSpPr>
        <p:spPr>
          <a:xfrm>
            <a:off x="406862" y="1162490"/>
            <a:ext cx="11025944" cy="769441"/>
          </a:xfrm>
          <a:prstGeom prst="rect">
            <a:avLst/>
          </a:prstGeom>
          <a:noFill/>
        </p:spPr>
        <p:txBody>
          <a:bodyPr wrap="squar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w="12700">
                  <a:gradFill>
                    <a:gsLst>
                      <a:gs pos="0">
                        <a:prstClr val="white"/>
                      </a:gs>
                      <a:gs pos="100000">
                        <a:srgbClr val="F1DAB2">
                          <a:alpha val="0"/>
                        </a:srgbClr>
                      </a:gs>
                    </a:gsLst>
                    <a:lin ang="5400000" scaled="1"/>
                  </a:gradFill>
                </a:ln>
                <a:blipFill>
                  <a:blip r:embed="rId3"/>
                  <a:stretch>
                    <a:fillRect/>
                  </a:stretch>
                </a:blipFill>
                <a:effectLst>
                  <a:outerShdw dist="88900" dir="5400000" algn="t" rotWithShape="0">
                    <a:prstClr val="black">
                      <a:lumMod val="95000"/>
                      <a:lumOff val="5000"/>
                      <a:alpha val="10000"/>
                    </a:prstClr>
                  </a:outerShdw>
                </a:effectLst>
                <a:uLnTx/>
                <a:uFillTx/>
                <a:latin typeface="演示镇魂行楷" panose="00000500000000000000" pitchFamily="2" charset="-122"/>
                <a:ea typeface="演示镇魂行楷" panose="00000500000000000000" pitchFamily="2" charset="-122"/>
                <a:cs typeface="+mn-cs"/>
              </a:rPr>
              <a:t>我的自白书</a:t>
            </a:r>
          </a:p>
        </p:txBody>
      </p:sp>
      <p:cxnSp>
        <p:nvCxnSpPr>
          <p:cNvPr id="3" name="直接连接符 2"/>
          <p:cNvCxnSpPr/>
          <p:nvPr/>
        </p:nvCxnSpPr>
        <p:spPr>
          <a:xfrm>
            <a:off x="7442200" y="1701800"/>
            <a:ext cx="9144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3" name="内容占位符 2"/>
          <p:cNvSpPr txBox="1">
            <a:spLocks noChangeArrowheads="1"/>
          </p:cNvSpPr>
          <p:nvPr/>
        </p:nvSpPr>
        <p:spPr>
          <a:xfrm>
            <a:off x="8513478" y="1382559"/>
            <a:ext cx="1265521" cy="5707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2000"/>
              <a:t>陈然</a:t>
            </a:r>
            <a:endParaRPr lang="zh-CN" altLang="en-US" sz="2000">
              <a:solidFill>
                <a:srgbClr val="FF0000"/>
              </a:solidFill>
            </a:endParaRPr>
          </a:p>
        </p:txBody>
      </p:sp>
      <p:sp>
        <p:nvSpPr>
          <p:cNvPr id="19" name="内容占位符 2"/>
          <p:cNvSpPr txBox="1">
            <a:spLocks noChangeArrowheads="1"/>
          </p:cNvSpPr>
          <p:nvPr/>
        </p:nvSpPr>
        <p:spPr>
          <a:xfrm>
            <a:off x="6395779" y="2277298"/>
            <a:ext cx="4361121" cy="23034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2000"/>
              <a:t>只有怕死鬼才乞求“自由”； </a:t>
            </a:r>
            <a:br>
              <a:rPr lang="zh-CN" altLang="en-US" sz="2000"/>
            </a:br>
            <a:r>
              <a:rPr lang="zh-CN" altLang="en-US" sz="2000"/>
              <a:t>毒刑拷打算得了什么？ </a:t>
            </a:r>
            <a:br>
              <a:rPr lang="zh-CN" altLang="en-US" sz="2000"/>
            </a:br>
            <a:r>
              <a:rPr lang="zh-CN" altLang="en-US" sz="2000"/>
              <a:t>死亡也无法叫我开口！ </a:t>
            </a:r>
            <a:br>
              <a:rPr lang="zh-CN" altLang="en-US" sz="2000"/>
            </a:br>
            <a:r>
              <a:rPr lang="zh-CN" altLang="en-US" sz="2000"/>
              <a:t>对着死亡我放声大笑， </a:t>
            </a:r>
            <a:br>
              <a:rPr lang="zh-CN" altLang="en-US" sz="2000"/>
            </a:br>
            <a:r>
              <a:rPr lang="zh-CN" altLang="en-US" sz="2000"/>
              <a:t>魔鬼的宫殿在笑声中动摇； </a:t>
            </a:r>
            <a:br>
              <a:rPr lang="zh-CN" altLang="en-US" sz="2000"/>
            </a:br>
            <a:r>
              <a:rPr lang="zh-CN" altLang="en-US" sz="2000"/>
              <a:t>这就是我</a:t>
            </a:r>
            <a:r>
              <a:rPr lang="en-US" altLang="zh-CN" sz="2000"/>
              <a:t>——</a:t>
            </a:r>
            <a:r>
              <a:rPr lang="zh-CN" altLang="en-US" sz="2000"/>
              <a:t>一个共产党员的自白</a:t>
            </a:r>
            <a:br>
              <a:rPr lang="zh-CN" altLang="en-US" sz="2000"/>
            </a:br>
            <a:r>
              <a:rPr lang="zh-CN" altLang="en-US" sz="2000"/>
              <a:t>高唱凯歌埋葬蒋家王朝</a:t>
            </a:r>
            <a:endParaRPr lang="zh-CN" altLang="en-US" sz="2000">
              <a:solidFill>
                <a:srgbClr val="FF0000"/>
              </a:solidFill>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344908"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1277460"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红岩诗歌</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sp>
        <p:nvSpPr>
          <p:cNvPr id="17" name="内容占位符 2"/>
          <p:cNvSpPr txBox="1">
            <a:spLocks noChangeArrowheads="1"/>
          </p:cNvSpPr>
          <p:nvPr/>
        </p:nvSpPr>
        <p:spPr>
          <a:xfrm>
            <a:off x="2166679" y="2277298"/>
            <a:ext cx="3501405" cy="23034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2000"/>
              <a:t> 任脚下响着沉重的铁镣</a:t>
            </a:r>
            <a:r>
              <a:rPr lang="en-US" altLang="zh-CN" sz="2000"/>
              <a:t>, </a:t>
            </a:r>
            <a:br>
              <a:rPr lang="en-US" altLang="zh-CN" sz="2000"/>
            </a:br>
            <a:r>
              <a:rPr lang="en-US" altLang="zh-CN" sz="2000"/>
              <a:t>  </a:t>
            </a:r>
            <a:r>
              <a:rPr lang="zh-CN" altLang="en-US" sz="2000"/>
              <a:t>任你把皮鞭举得高高</a:t>
            </a:r>
            <a:r>
              <a:rPr lang="en-US" altLang="zh-CN" sz="2000"/>
              <a:t>, </a:t>
            </a:r>
            <a:br>
              <a:rPr lang="en-US" altLang="zh-CN" sz="2000"/>
            </a:br>
            <a:r>
              <a:rPr lang="en-US" altLang="zh-CN" sz="2000"/>
              <a:t>  </a:t>
            </a:r>
            <a:r>
              <a:rPr lang="zh-CN" altLang="en-US" sz="2000"/>
              <a:t>我不需要什么自白</a:t>
            </a:r>
            <a:r>
              <a:rPr lang="en-US" altLang="zh-CN" sz="2000"/>
              <a:t>, </a:t>
            </a:r>
            <a:br>
              <a:rPr lang="en-US" altLang="zh-CN" sz="2000"/>
            </a:br>
            <a:r>
              <a:rPr lang="en-US" altLang="zh-CN" sz="2000"/>
              <a:t>  </a:t>
            </a:r>
            <a:r>
              <a:rPr lang="zh-CN" altLang="en-US" sz="2000"/>
              <a:t>哪怕胸口对着带血的刺刀</a:t>
            </a:r>
            <a:r>
              <a:rPr lang="en-US" altLang="zh-CN" sz="2000"/>
              <a:t>,! </a:t>
            </a:r>
            <a:br>
              <a:rPr lang="en-US" altLang="zh-CN" sz="2000"/>
            </a:br>
            <a:r>
              <a:rPr lang="en-US" altLang="zh-CN" sz="2000"/>
              <a:t>  </a:t>
            </a:r>
            <a:r>
              <a:rPr lang="zh-CN" altLang="en-US" sz="2000"/>
              <a:t>人，不能低下高贵的头， </a:t>
            </a:r>
            <a:br>
              <a:rPr lang="zh-CN" altLang="en-US" sz="2000"/>
            </a:br>
            <a:r>
              <a:rPr lang="zh-CN" altLang="en-US" sz="2000"/>
              <a:t>  只有怕死鬼才乞求“自由”； </a:t>
            </a:r>
            <a:br>
              <a:rPr lang="zh-CN" altLang="en-US" sz="2000"/>
            </a:br>
            <a:endParaRPr lang="zh-CN" altLang="en-US" sz="2000">
              <a:solidFill>
                <a:srgbClr val="FF0000"/>
              </a:solidFill>
            </a:endParaRPr>
          </a:p>
        </p:txBody>
      </p:sp>
      <p:sp>
        <p:nvSpPr>
          <p:cNvPr id="21" name="文本框 20"/>
          <p:cNvSpPr txBox="1"/>
          <p:nvPr/>
        </p:nvSpPr>
        <p:spPr>
          <a:xfrm>
            <a:off x="406862" y="1162490"/>
            <a:ext cx="11025944" cy="769441"/>
          </a:xfrm>
          <a:prstGeom prst="rect">
            <a:avLst/>
          </a:prstGeom>
          <a:noFill/>
        </p:spPr>
        <p:txBody>
          <a:bodyPr wrap="squar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w="12700">
                  <a:gradFill>
                    <a:gsLst>
                      <a:gs pos="0">
                        <a:prstClr val="white"/>
                      </a:gs>
                      <a:gs pos="100000">
                        <a:srgbClr val="F1DAB2">
                          <a:alpha val="0"/>
                        </a:srgbClr>
                      </a:gs>
                    </a:gsLst>
                    <a:lin ang="5400000" scaled="1"/>
                  </a:gradFill>
                </a:ln>
                <a:blipFill>
                  <a:blip r:embed="rId3"/>
                  <a:stretch>
                    <a:fillRect/>
                  </a:stretch>
                </a:blipFill>
                <a:effectLst>
                  <a:outerShdw dist="88900" dir="5400000" algn="t" rotWithShape="0">
                    <a:prstClr val="black">
                      <a:lumMod val="95000"/>
                      <a:lumOff val="5000"/>
                      <a:alpha val="10000"/>
                    </a:prstClr>
                  </a:outerShdw>
                </a:effectLst>
                <a:uLnTx/>
                <a:uFillTx/>
                <a:latin typeface="演示镇魂行楷" panose="00000500000000000000" pitchFamily="2" charset="-122"/>
                <a:ea typeface="演示镇魂行楷" panose="00000500000000000000" pitchFamily="2" charset="-122"/>
                <a:cs typeface="+mn-cs"/>
              </a:rPr>
              <a:t>我的自白书</a:t>
            </a:r>
          </a:p>
        </p:txBody>
      </p:sp>
      <p:cxnSp>
        <p:nvCxnSpPr>
          <p:cNvPr id="3" name="直接连接符 2"/>
          <p:cNvCxnSpPr/>
          <p:nvPr/>
        </p:nvCxnSpPr>
        <p:spPr>
          <a:xfrm>
            <a:off x="7442200" y="1701800"/>
            <a:ext cx="9144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3" name="内容占位符 2"/>
          <p:cNvSpPr txBox="1">
            <a:spLocks noChangeArrowheads="1"/>
          </p:cNvSpPr>
          <p:nvPr/>
        </p:nvSpPr>
        <p:spPr>
          <a:xfrm>
            <a:off x="8513478" y="1382559"/>
            <a:ext cx="1265521" cy="5707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sz="2000"/>
              <a:t>陈然</a:t>
            </a:r>
            <a:endParaRPr lang="zh-CN" altLang="en-US" sz="2000">
              <a:solidFill>
                <a:srgbClr val="FF0000"/>
              </a:solidFill>
            </a:endParaRPr>
          </a:p>
        </p:txBody>
      </p:sp>
      <p:sp>
        <p:nvSpPr>
          <p:cNvPr id="19" name="内容占位符 2"/>
          <p:cNvSpPr txBox="1">
            <a:spLocks noChangeArrowheads="1"/>
          </p:cNvSpPr>
          <p:nvPr/>
        </p:nvSpPr>
        <p:spPr>
          <a:xfrm>
            <a:off x="6395779" y="2277298"/>
            <a:ext cx="4361121" cy="23034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2000"/>
              <a:t>只有怕死鬼才乞求“自由”； </a:t>
            </a:r>
            <a:br>
              <a:rPr lang="zh-CN" altLang="en-US" sz="2000"/>
            </a:br>
            <a:r>
              <a:rPr lang="zh-CN" altLang="en-US" sz="2000"/>
              <a:t>毒刑拷打算得了什么？ </a:t>
            </a:r>
            <a:br>
              <a:rPr lang="zh-CN" altLang="en-US" sz="2000"/>
            </a:br>
            <a:r>
              <a:rPr lang="zh-CN" altLang="en-US" sz="2000"/>
              <a:t>死亡也无法叫我开口！ </a:t>
            </a:r>
            <a:br>
              <a:rPr lang="zh-CN" altLang="en-US" sz="2000"/>
            </a:br>
            <a:r>
              <a:rPr lang="zh-CN" altLang="en-US" sz="2000"/>
              <a:t>对着死亡我放声大笑， </a:t>
            </a:r>
            <a:br>
              <a:rPr lang="zh-CN" altLang="en-US" sz="2000"/>
            </a:br>
            <a:r>
              <a:rPr lang="zh-CN" altLang="en-US" sz="2000"/>
              <a:t>魔鬼的宫殿在笑声中动摇； </a:t>
            </a:r>
            <a:br>
              <a:rPr lang="zh-CN" altLang="en-US" sz="2000"/>
            </a:br>
            <a:r>
              <a:rPr lang="zh-CN" altLang="en-US" sz="2000"/>
              <a:t>这就是我</a:t>
            </a:r>
            <a:r>
              <a:rPr lang="en-US" altLang="zh-CN" sz="2000"/>
              <a:t>——</a:t>
            </a:r>
            <a:r>
              <a:rPr lang="zh-CN" altLang="en-US" sz="2000"/>
              <a:t>一个共产党员的自白</a:t>
            </a:r>
            <a:br>
              <a:rPr lang="zh-CN" altLang="en-US" sz="2000"/>
            </a:br>
            <a:r>
              <a:rPr lang="zh-CN" altLang="en-US" sz="2000"/>
              <a:t>高唱凯歌埋葬蒋家王朝</a:t>
            </a:r>
            <a:endParaRPr lang="zh-CN" altLang="en-US" sz="2000">
              <a:solidFill>
                <a:srgbClr val="FF0000"/>
              </a:solidFill>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344908"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1277460"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狱中八条</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grpSp>
        <p:nvGrpSpPr>
          <p:cNvPr id="20" name="组合 19"/>
          <p:cNvGrpSpPr/>
          <p:nvPr/>
        </p:nvGrpSpPr>
        <p:grpSpPr>
          <a:xfrm>
            <a:off x="1487411" y="2844580"/>
            <a:ext cx="302103" cy="175266"/>
            <a:chOff x="7277100" y="3187700"/>
            <a:chExt cx="415925" cy="241300"/>
          </a:xfrm>
        </p:grpSpPr>
        <p:sp>
          <p:nvSpPr>
            <p:cNvPr id="22" name="箭头: V 形 21"/>
            <p:cNvSpPr/>
            <p:nvPr/>
          </p:nvSpPr>
          <p:spPr>
            <a:xfrm>
              <a:off x="7277100"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24" name="箭头: V 形 23"/>
            <p:cNvSpPr/>
            <p:nvPr/>
          </p:nvSpPr>
          <p:spPr>
            <a:xfrm>
              <a:off x="7451725"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grpSp>
        <p:nvGrpSpPr>
          <p:cNvPr id="25" name="组合 24"/>
          <p:cNvGrpSpPr/>
          <p:nvPr/>
        </p:nvGrpSpPr>
        <p:grpSpPr>
          <a:xfrm>
            <a:off x="1487411" y="3438372"/>
            <a:ext cx="302103" cy="175266"/>
            <a:chOff x="7277100" y="3187700"/>
            <a:chExt cx="415925" cy="241300"/>
          </a:xfrm>
        </p:grpSpPr>
        <p:sp>
          <p:nvSpPr>
            <p:cNvPr id="26" name="箭头: V 形 25"/>
            <p:cNvSpPr/>
            <p:nvPr/>
          </p:nvSpPr>
          <p:spPr>
            <a:xfrm>
              <a:off x="7277100"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27" name="箭头: V 形 26"/>
            <p:cNvSpPr/>
            <p:nvPr/>
          </p:nvSpPr>
          <p:spPr>
            <a:xfrm>
              <a:off x="7451725"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grpSp>
        <p:nvGrpSpPr>
          <p:cNvPr id="28" name="组合 27"/>
          <p:cNvGrpSpPr/>
          <p:nvPr/>
        </p:nvGrpSpPr>
        <p:grpSpPr>
          <a:xfrm>
            <a:off x="1487411" y="4196998"/>
            <a:ext cx="302103" cy="175266"/>
            <a:chOff x="7277100" y="3187700"/>
            <a:chExt cx="415925" cy="241300"/>
          </a:xfrm>
        </p:grpSpPr>
        <p:sp>
          <p:nvSpPr>
            <p:cNvPr id="29" name="箭头: V 形 28"/>
            <p:cNvSpPr/>
            <p:nvPr/>
          </p:nvSpPr>
          <p:spPr>
            <a:xfrm>
              <a:off x="7277100"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30" name="箭头: V 形 29"/>
            <p:cNvSpPr/>
            <p:nvPr/>
          </p:nvSpPr>
          <p:spPr>
            <a:xfrm>
              <a:off x="7451725"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grpSp>
        <p:nvGrpSpPr>
          <p:cNvPr id="31" name="组合 30"/>
          <p:cNvGrpSpPr/>
          <p:nvPr/>
        </p:nvGrpSpPr>
        <p:grpSpPr>
          <a:xfrm>
            <a:off x="1487411" y="4752488"/>
            <a:ext cx="302103" cy="175266"/>
            <a:chOff x="7277100" y="3187700"/>
            <a:chExt cx="415925" cy="241300"/>
          </a:xfrm>
        </p:grpSpPr>
        <p:sp>
          <p:nvSpPr>
            <p:cNvPr id="32" name="箭头: V 形 31"/>
            <p:cNvSpPr/>
            <p:nvPr/>
          </p:nvSpPr>
          <p:spPr>
            <a:xfrm>
              <a:off x="7277100"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33" name="箭头: V 形 32"/>
            <p:cNvSpPr/>
            <p:nvPr/>
          </p:nvSpPr>
          <p:spPr>
            <a:xfrm>
              <a:off x="7451725"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sp>
        <p:nvSpPr>
          <p:cNvPr id="34" name="内容占位符 2"/>
          <p:cNvSpPr txBox="1">
            <a:spLocks noChangeArrowheads="1"/>
          </p:cNvSpPr>
          <p:nvPr/>
        </p:nvSpPr>
        <p:spPr>
          <a:xfrm>
            <a:off x="2053747" y="2649465"/>
            <a:ext cx="3501405" cy="5644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1600" dirty="0"/>
              <a:t>一、防止领导成员腐化</a:t>
            </a:r>
            <a:endParaRPr lang="zh-CN" altLang="en-US" sz="1600" dirty="0">
              <a:solidFill>
                <a:srgbClr val="FF0000"/>
              </a:solidFill>
            </a:endParaRPr>
          </a:p>
        </p:txBody>
      </p:sp>
      <p:sp>
        <p:nvSpPr>
          <p:cNvPr id="36" name="内容占位符 2"/>
          <p:cNvSpPr txBox="1">
            <a:spLocks noChangeArrowheads="1"/>
          </p:cNvSpPr>
          <p:nvPr/>
        </p:nvSpPr>
        <p:spPr>
          <a:xfrm>
            <a:off x="2053747" y="3252184"/>
            <a:ext cx="4423253" cy="5644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1600" dirty="0"/>
              <a:t>二、加强党内教育和实际斗争的锻炼；</a:t>
            </a:r>
            <a:endParaRPr lang="zh-CN" altLang="en-US" sz="1600" dirty="0">
              <a:solidFill>
                <a:srgbClr val="FF0000"/>
              </a:solidFill>
            </a:endParaRPr>
          </a:p>
        </p:txBody>
      </p:sp>
      <p:sp>
        <p:nvSpPr>
          <p:cNvPr id="37" name="内容占位符 2"/>
          <p:cNvSpPr txBox="1">
            <a:spLocks noChangeArrowheads="1"/>
          </p:cNvSpPr>
          <p:nvPr/>
        </p:nvSpPr>
        <p:spPr>
          <a:xfrm>
            <a:off x="2053747" y="4019737"/>
            <a:ext cx="4943953" cy="5644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1600" dirty="0"/>
              <a:t>三、不要理想主义，对上级也不要迷信；</a:t>
            </a:r>
            <a:endParaRPr lang="zh-CN" altLang="en-US" sz="1600" dirty="0">
              <a:solidFill>
                <a:srgbClr val="FF0000"/>
              </a:solidFill>
            </a:endParaRPr>
          </a:p>
        </p:txBody>
      </p:sp>
      <p:sp>
        <p:nvSpPr>
          <p:cNvPr id="38" name="内容占位符 2"/>
          <p:cNvSpPr txBox="1">
            <a:spLocks noChangeArrowheads="1"/>
          </p:cNvSpPr>
          <p:nvPr/>
        </p:nvSpPr>
        <p:spPr>
          <a:xfrm>
            <a:off x="2053747" y="4584154"/>
            <a:ext cx="5718653" cy="5644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1600" dirty="0"/>
              <a:t>四、注意路线问题，不要从“右”跳到“左”；</a:t>
            </a:r>
            <a:endParaRPr lang="zh-CN" altLang="en-US" sz="1600" dirty="0">
              <a:solidFill>
                <a:srgbClr val="FF0000"/>
              </a:solidFill>
            </a:endParaRPr>
          </a:p>
        </p:txBody>
      </p:sp>
      <p:grpSp>
        <p:nvGrpSpPr>
          <p:cNvPr id="39" name="组合 38"/>
          <p:cNvGrpSpPr/>
          <p:nvPr/>
        </p:nvGrpSpPr>
        <p:grpSpPr>
          <a:xfrm>
            <a:off x="6982536" y="2844580"/>
            <a:ext cx="302103" cy="175266"/>
            <a:chOff x="7277100" y="3187700"/>
            <a:chExt cx="415925" cy="241300"/>
          </a:xfrm>
        </p:grpSpPr>
        <p:sp>
          <p:nvSpPr>
            <p:cNvPr id="40" name="箭头: V 形 39"/>
            <p:cNvSpPr/>
            <p:nvPr/>
          </p:nvSpPr>
          <p:spPr>
            <a:xfrm>
              <a:off x="7277100"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41" name="箭头: V 形 40"/>
            <p:cNvSpPr/>
            <p:nvPr/>
          </p:nvSpPr>
          <p:spPr>
            <a:xfrm>
              <a:off x="7451725"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grpSp>
        <p:nvGrpSpPr>
          <p:cNvPr id="42" name="组合 41"/>
          <p:cNvGrpSpPr/>
          <p:nvPr/>
        </p:nvGrpSpPr>
        <p:grpSpPr>
          <a:xfrm>
            <a:off x="6982536" y="3438372"/>
            <a:ext cx="302103" cy="175266"/>
            <a:chOff x="7277100" y="3187700"/>
            <a:chExt cx="415925" cy="241300"/>
          </a:xfrm>
        </p:grpSpPr>
        <p:sp>
          <p:nvSpPr>
            <p:cNvPr id="43" name="箭头: V 形 42"/>
            <p:cNvSpPr/>
            <p:nvPr/>
          </p:nvSpPr>
          <p:spPr>
            <a:xfrm>
              <a:off x="7277100"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44" name="箭头: V 形 43"/>
            <p:cNvSpPr/>
            <p:nvPr/>
          </p:nvSpPr>
          <p:spPr>
            <a:xfrm>
              <a:off x="7451725"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grpSp>
        <p:nvGrpSpPr>
          <p:cNvPr id="45" name="组合 44"/>
          <p:cNvGrpSpPr/>
          <p:nvPr/>
        </p:nvGrpSpPr>
        <p:grpSpPr>
          <a:xfrm>
            <a:off x="6982536" y="4196998"/>
            <a:ext cx="302103" cy="175266"/>
            <a:chOff x="7277100" y="3187700"/>
            <a:chExt cx="415925" cy="241300"/>
          </a:xfrm>
        </p:grpSpPr>
        <p:sp>
          <p:nvSpPr>
            <p:cNvPr id="46" name="箭头: V 形 45"/>
            <p:cNvSpPr/>
            <p:nvPr/>
          </p:nvSpPr>
          <p:spPr>
            <a:xfrm>
              <a:off x="7277100"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47" name="箭头: V 形 46"/>
            <p:cNvSpPr/>
            <p:nvPr/>
          </p:nvSpPr>
          <p:spPr>
            <a:xfrm>
              <a:off x="7451725"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grpSp>
        <p:nvGrpSpPr>
          <p:cNvPr id="48" name="组合 47"/>
          <p:cNvGrpSpPr/>
          <p:nvPr/>
        </p:nvGrpSpPr>
        <p:grpSpPr>
          <a:xfrm>
            <a:off x="6982536" y="4752488"/>
            <a:ext cx="302103" cy="175266"/>
            <a:chOff x="7277100" y="3187700"/>
            <a:chExt cx="415925" cy="241300"/>
          </a:xfrm>
        </p:grpSpPr>
        <p:sp>
          <p:nvSpPr>
            <p:cNvPr id="49" name="箭头: V 形 48"/>
            <p:cNvSpPr/>
            <p:nvPr/>
          </p:nvSpPr>
          <p:spPr>
            <a:xfrm>
              <a:off x="7277100"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50" name="箭头: V 形 49"/>
            <p:cNvSpPr/>
            <p:nvPr/>
          </p:nvSpPr>
          <p:spPr>
            <a:xfrm>
              <a:off x="7451725" y="3187700"/>
              <a:ext cx="241300" cy="241300"/>
            </a:xfrm>
            <a:prstGeom prst="chevron">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grpSp>
      <p:sp>
        <p:nvSpPr>
          <p:cNvPr id="51" name="内容占位符 2"/>
          <p:cNvSpPr txBox="1">
            <a:spLocks noChangeArrowheads="1"/>
          </p:cNvSpPr>
          <p:nvPr/>
        </p:nvSpPr>
        <p:spPr>
          <a:xfrm>
            <a:off x="7548872" y="2649465"/>
            <a:ext cx="3501405" cy="5644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1600" dirty="0"/>
              <a:t>五、切勿轻视敌人</a:t>
            </a:r>
            <a:endParaRPr lang="zh-CN" altLang="en-US" sz="1600" dirty="0">
              <a:solidFill>
                <a:srgbClr val="FF0000"/>
              </a:solidFill>
            </a:endParaRPr>
          </a:p>
        </p:txBody>
      </p:sp>
      <p:sp>
        <p:nvSpPr>
          <p:cNvPr id="52" name="内容占位符 2"/>
          <p:cNvSpPr txBox="1">
            <a:spLocks noChangeArrowheads="1"/>
          </p:cNvSpPr>
          <p:nvPr/>
        </p:nvSpPr>
        <p:spPr>
          <a:xfrm>
            <a:off x="7548872" y="3252184"/>
            <a:ext cx="4423253" cy="5644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31800" indent="-457200">
              <a:lnSpc>
                <a:spcPct val="150000"/>
              </a:lnSpc>
              <a:spcBef>
                <a:spcPct val="0"/>
              </a:spcBef>
              <a:buNone/>
            </a:pPr>
            <a:r>
              <a:rPr lang="zh-CN" altLang="en-US" sz="1600" dirty="0"/>
              <a:t>六、重视党员特别是领导干部的经济、恋爱和生活作风问题；</a:t>
            </a:r>
            <a:endParaRPr lang="zh-CN" altLang="en-US" sz="1600" dirty="0">
              <a:solidFill>
                <a:srgbClr val="FF0000"/>
              </a:solidFill>
            </a:endParaRPr>
          </a:p>
        </p:txBody>
      </p:sp>
      <p:sp>
        <p:nvSpPr>
          <p:cNvPr id="53" name="内容占位符 2"/>
          <p:cNvSpPr txBox="1">
            <a:spLocks noChangeArrowheads="1"/>
          </p:cNvSpPr>
          <p:nvPr/>
        </p:nvSpPr>
        <p:spPr>
          <a:xfrm>
            <a:off x="7548872" y="4019737"/>
            <a:ext cx="4943953" cy="5644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1600" dirty="0"/>
              <a:t>七、严格进行整党整风；</a:t>
            </a:r>
            <a:endParaRPr lang="zh-CN" altLang="en-US" sz="1600" dirty="0">
              <a:solidFill>
                <a:srgbClr val="FF0000"/>
              </a:solidFill>
            </a:endParaRPr>
          </a:p>
        </p:txBody>
      </p:sp>
      <p:sp>
        <p:nvSpPr>
          <p:cNvPr id="54" name="内容占位符 2"/>
          <p:cNvSpPr txBox="1">
            <a:spLocks noChangeArrowheads="1"/>
          </p:cNvSpPr>
          <p:nvPr/>
        </p:nvSpPr>
        <p:spPr>
          <a:xfrm>
            <a:off x="7548872" y="4584154"/>
            <a:ext cx="5718653" cy="56441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ct val="0"/>
              </a:spcBef>
              <a:buNone/>
            </a:pPr>
            <a:r>
              <a:rPr lang="zh-CN" altLang="en-US" sz="1600" dirty="0"/>
              <a:t>八、惩办叛徒、特务</a:t>
            </a:r>
            <a:endParaRPr lang="zh-CN" altLang="en-US" sz="1600" dirty="0">
              <a:solidFill>
                <a:srgbClr val="FF0000"/>
              </a:solidFill>
            </a:endParaRPr>
          </a:p>
        </p:txBody>
      </p:sp>
      <p:grpSp>
        <p:nvGrpSpPr>
          <p:cNvPr id="4" name="组合 3"/>
          <p:cNvGrpSpPr/>
          <p:nvPr/>
        </p:nvGrpSpPr>
        <p:grpSpPr>
          <a:xfrm>
            <a:off x="1526997" y="1236475"/>
            <a:ext cx="9138007" cy="1119361"/>
            <a:chOff x="1789514" y="1236475"/>
            <a:chExt cx="9138007" cy="1119361"/>
          </a:xfrm>
        </p:grpSpPr>
        <p:sp>
          <p:nvSpPr>
            <p:cNvPr id="55" name="矩形 54"/>
            <p:cNvSpPr/>
            <p:nvPr/>
          </p:nvSpPr>
          <p:spPr>
            <a:xfrm>
              <a:off x="1789514" y="1236475"/>
              <a:ext cx="9138007" cy="1119361"/>
            </a:xfrm>
            <a:prstGeom prst="rect">
              <a:avLst/>
            </a:prstGeom>
            <a:solidFill>
              <a:schemeClr val="accent2">
                <a:lumMod val="20000"/>
                <a:lumOff val="80000"/>
                <a:alpha val="5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56" name="文本框 55"/>
            <p:cNvSpPr txBox="1"/>
            <p:nvPr/>
          </p:nvSpPr>
          <p:spPr>
            <a:xfrm>
              <a:off x="2210105" y="1368090"/>
              <a:ext cx="8464763" cy="905248"/>
            </a:xfrm>
            <a:prstGeom prst="rect">
              <a:avLst/>
            </a:prstGeom>
            <a:noFill/>
          </p:spPr>
          <p:txBody>
            <a:bodyPr wrap="square">
              <a:spAutoFit/>
            </a:bodyPr>
            <a:lstStyle/>
            <a:p>
              <a:pPr marR="0" lvl="0" algn="just" defTabSz="914400" rtl="0" eaLnBrk="1" fontAlgn="auto" latinLnBrk="0" hangingPunct="1">
                <a:lnSpc>
                  <a:spcPct val="130000"/>
                </a:lnSpc>
                <a:spcBef>
                  <a:spcPct val="0"/>
                </a:spcBef>
                <a:spcAft>
                  <a:spcPts val="1000"/>
                </a:spcAft>
                <a:buClr>
                  <a:srgbClr val="C00000"/>
                </a:buClr>
                <a:buSzTx/>
                <a:defRPr/>
              </a:pPr>
              <a:r>
                <a:rPr kumimoji="0" lang="zh-CN" altLang="en-US" sz="1400" b="0" i="0" u="none" strike="noStrike" kern="0" cap="none" spc="40" normalizeH="0" baseline="0" noProof="0" dirty="0">
                  <a:ln>
                    <a:noFill/>
                  </a:ln>
                  <a:solidFill>
                    <a:srgbClr val="333333"/>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rPr>
                <a:t>重庆解放前</a:t>
              </a:r>
              <a:r>
                <a:rPr kumimoji="0" lang="en-US" altLang="zh-CN" sz="1400" b="0" i="0" u="none" strike="noStrike" kern="0" cap="none" spc="40" normalizeH="0" baseline="0" noProof="0" dirty="0">
                  <a:ln>
                    <a:noFill/>
                  </a:ln>
                  <a:solidFill>
                    <a:srgbClr val="333333"/>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rPr>
                <a:t>3</a:t>
              </a:r>
              <a:r>
                <a:rPr kumimoji="0" lang="zh-CN" altLang="en-US" sz="1400" b="0" i="0" u="none" strike="noStrike" kern="0" cap="none" spc="40" normalizeH="0" baseline="0" noProof="0" dirty="0">
                  <a:ln>
                    <a:noFill/>
                  </a:ln>
                  <a:solidFill>
                    <a:srgbClr val="333333"/>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rPr>
                <a:t>天，国民党开始残酷屠杀被关押在渣滓洞、白公馆内的共产党员，这批共产党员在临刑前，集体讨论了一份</a:t>
              </a:r>
              <a:r>
                <a:rPr kumimoji="0" lang="en-US" altLang="zh-CN" sz="1400" b="0" i="0" u="none" strike="noStrike" kern="0" cap="none" spc="40" normalizeH="0" baseline="0" noProof="0" dirty="0">
                  <a:ln>
                    <a:noFill/>
                  </a:ln>
                  <a:solidFill>
                    <a:srgbClr val="333333"/>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r>
                <a:rPr kumimoji="0" lang="zh-CN" altLang="en-US" sz="1400" b="0" i="0" u="none" strike="noStrike" kern="0" cap="none" spc="40" normalizeH="0" baseline="0" noProof="0" dirty="0">
                  <a:ln>
                    <a:noFill/>
                  </a:ln>
                  <a:solidFill>
                    <a:srgbClr val="333333"/>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rPr>
                <a:t>重庆党组织破坏经过和狱中情形的报告</a:t>
              </a:r>
              <a:r>
                <a:rPr kumimoji="0" lang="en-US" altLang="zh-CN" sz="1400" b="0" i="0" u="none" strike="noStrike" kern="0" cap="none" spc="40" normalizeH="0" baseline="0" noProof="0" dirty="0">
                  <a:ln>
                    <a:noFill/>
                  </a:ln>
                  <a:solidFill>
                    <a:srgbClr val="333333"/>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rPr>
                <a:t>》</a:t>
              </a:r>
              <a:r>
                <a:rPr kumimoji="0" lang="zh-CN" altLang="en-US" sz="1400" b="0" i="0" u="none" strike="noStrike" kern="0" cap="none" spc="40" normalizeH="0" baseline="0" noProof="0" dirty="0">
                  <a:ln>
                    <a:noFill/>
                  </a:ln>
                  <a:solidFill>
                    <a:srgbClr val="333333"/>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rPr>
                <a:t>，这份报告最后部分是给党组织的意见，我们将它称为“狱中八条”</a:t>
              </a:r>
              <a:endParaRPr kumimoji="0" lang="zh-CN" altLang="zh-CN" sz="1050" b="0" i="0" u="none" strike="noStrike" kern="100" cap="none" spc="0" normalizeH="0" baseline="0" noProof="0" dirty="0">
                <a:ln>
                  <a:noFill/>
                </a:ln>
                <a:solidFill>
                  <a:prstClr val="black"/>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344908"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1277460"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红岩精神</a:t>
            </a:r>
          </a:p>
        </p:txBody>
      </p:sp>
      <p:pic>
        <p:nvPicPr>
          <p:cNvPr id="57" name="图片 56"/>
          <p:cNvPicPr>
            <a:picLocks noChangeAspect="1"/>
          </p:cNvPicPr>
          <p:nvPr/>
        </p:nvPicPr>
        <p:blipFill>
          <a:blip r:embed="rId2"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0" y="4252274"/>
            <a:ext cx="8803373" cy="2605726"/>
          </a:xfrm>
          <a:prstGeom prst="rect">
            <a:avLst/>
          </a:prstGeom>
        </p:spPr>
      </p:pic>
      <p:sp>
        <p:nvSpPr>
          <p:cNvPr id="58" name="矩形 57"/>
          <p:cNvSpPr/>
          <p:nvPr/>
        </p:nvSpPr>
        <p:spPr>
          <a:xfrm>
            <a:off x="1790700" y="2430864"/>
            <a:ext cx="8886724" cy="2948772"/>
          </a:xfrm>
          <a:prstGeom prst="rect">
            <a:avLst/>
          </a:prstGeom>
          <a:solidFill>
            <a:schemeClr val="accent2">
              <a:lumMod val="20000"/>
              <a:lumOff val="80000"/>
              <a:alpha val="3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59" name="文本框 58"/>
          <p:cNvSpPr txBox="1"/>
          <p:nvPr/>
        </p:nvSpPr>
        <p:spPr>
          <a:xfrm>
            <a:off x="2245525" y="3178356"/>
            <a:ext cx="8155775" cy="1469761"/>
          </a:xfrm>
          <a:prstGeom prst="rect">
            <a:avLst/>
          </a:prstGeom>
          <a:noFill/>
        </p:spPr>
        <p:txBody>
          <a:bodyPr wrap="square">
            <a:spAutoFit/>
          </a:bodyPr>
          <a:lstStyle/>
          <a:p>
            <a:pPr marL="0" marR="0" lvl="0" indent="0" algn="l" defTabSz="914400" rtl="0" eaLnBrk="1" fontAlgn="auto" latinLnBrk="0" hangingPunct="1">
              <a:lnSpc>
                <a:spcPct val="130000"/>
              </a:lnSpc>
              <a:spcBef>
                <a:spcPct val="0"/>
              </a:spcBef>
              <a:spcAft>
                <a:spcPts val="1000"/>
              </a:spcAft>
              <a:buClrTx/>
              <a:buSzTx/>
              <a:buFontTx/>
              <a:buNone/>
              <a:defRPr/>
            </a:pPr>
            <a:r>
              <a:rPr kumimoji="0" lang="zh-CN" altLang="en-US" sz="1600" b="0" i="0" u="none" strike="noStrike" kern="1200" cap="none" spc="135" normalizeH="0" baseline="0" noProof="0" dirty="0">
                <a:ln>
                  <a:noFill/>
                </a:ln>
                <a:solidFill>
                  <a:srgbClr val="573C3C"/>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rPr>
              <a:t> “晨星闪闪，迎接黎明。林间，群鸟争鸣，天将破晓。东方的地平线上，渐渐透出一派红光，闪烁在碧绿的嘉陵江，湛蓝的天空，万里无云，绚丽的朝霞，放射出万道光芒。” </a:t>
            </a:r>
          </a:p>
          <a:p>
            <a:pPr marL="0" marR="0" lvl="0" indent="0" algn="l" defTabSz="914400" rtl="0" eaLnBrk="1" fontAlgn="auto" latinLnBrk="0" hangingPunct="1">
              <a:lnSpc>
                <a:spcPct val="130000"/>
              </a:lnSpc>
              <a:spcBef>
                <a:spcPct val="0"/>
              </a:spcBef>
              <a:spcAft>
                <a:spcPts val="1000"/>
              </a:spcAft>
              <a:buClrTx/>
              <a:buSzTx/>
              <a:buFontTx/>
              <a:buNone/>
              <a:defRPr/>
            </a:pPr>
            <a:r>
              <a:rPr kumimoji="0" lang="zh-CN" altLang="en-US" sz="1600" b="0" i="0" u="none" strike="noStrike" kern="1200" cap="none" spc="135" normalizeH="0" baseline="0" noProof="0" dirty="0">
                <a:ln>
                  <a:noFill/>
                </a:ln>
                <a:solidFill>
                  <a:srgbClr val="573C3C"/>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rPr>
              <a:t>红岩精神永存！</a:t>
            </a:r>
            <a:endParaRPr kumimoji="0" lang="zh-CN" altLang="zh-CN" sz="1200" b="0" i="0" u="none" strike="noStrike" kern="1200" cap="none" spc="0" normalizeH="0" baseline="0" noProof="0" dirty="0">
              <a:ln>
                <a:noFill/>
              </a:ln>
              <a:solidFill>
                <a:srgbClr val="ED7D31">
                  <a:lumMod val="50000"/>
                </a:srgbClr>
              </a:solidFill>
              <a:effectLst/>
              <a:uLnTx/>
              <a:uFillTx/>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61" name="任意多边形: 形状 60"/>
          <p:cNvSpPr/>
          <p:nvPr/>
        </p:nvSpPr>
        <p:spPr>
          <a:xfrm>
            <a:off x="1790700" y="1653680"/>
            <a:ext cx="5362427" cy="513089"/>
          </a:xfrm>
          <a:custGeom>
            <a:avLst/>
            <a:gdLst>
              <a:gd name="connsiteX0" fmla="*/ 0 w 5362427"/>
              <a:gd name="connsiteY0" fmla="*/ 0 h 513089"/>
              <a:gd name="connsiteX1" fmla="*/ 330237 w 5362427"/>
              <a:gd name="connsiteY1" fmla="*/ 0 h 513089"/>
              <a:gd name="connsiteX2" fmla="*/ 925739 w 5362427"/>
              <a:gd name="connsiteY2" fmla="*/ 0 h 513089"/>
              <a:gd name="connsiteX3" fmla="*/ 5362427 w 5362427"/>
              <a:gd name="connsiteY3" fmla="*/ 0 h 513089"/>
              <a:gd name="connsiteX4" fmla="*/ 5112014 w 5362427"/>
              <a:gd name="connsiteY4" fmla="*/ 511465 h 513089"/>
              <a:gd name="connsiteX5" fmla="*/ 925739 w 5362427"/>
              <a:gd name="connsiteY5" fmla="*/ 511465 h 513089"/>
              <a:gd name="connsiteX6" fmla="*/ 925739 w 5362427"/>
              <a:gd name="connsiteY6" fmla="*/ 513089 h 513089"/>
              <a:gd name="connsiteX7" fmla="*/ 0 w 5362427"/>
              <a:gd name="connsiteY7" fmla="*/ 513089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62427" h="513089">
                <a:moveTo>
                  <a:pt x="0" y="0"/>
                </a:moveTo>
                <a:lnTo>
                  <a:pt x="330237" y="0"/>
                </a:lnTo>
                <a:lnTo>
                  <a:pt x="925739" y="0"/>
                </a:lnTo>
                <a:lnTo>
                  <a:pt x="5362427" y="0"/>
                </a:lnTo>
                <a:lnTo>
                  <a:pt x="5112014" y="511465"/>
                </a:lnTo>
                <a:lnTo>
                  <a:pt x="925739" y="511465"/>
                </a:lnTo>
                <a:lnTo>
                  <a:pt x="925739" y="513089"/>
                </a:lnTo>
                <a:lnTo>
                  <a:pt x="0" y="513089"/>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62" name="文本框 61"/>
          <p:cNvSpPr txBox="1"/>
          <p:nvPr/>
        </p:nvSpPr>
        <p:spPr>
          <a:xfrm>
            <a:off x="1953464" y="1710169"/>
            <a:ext cx="4862812" cy="400110"/>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135" normalizeH="0" baseline="0" noProof="0" dirty="0">
                <a:ln>
                  <a:noFill/>
                </a:ln>
                <a:solidFill>
                  <a:prstClr val="white"/>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rPr>
              <a:t>红岩精神永存</a:t>
            </a:r>
            <a:endParaRPr kumimoji="0" lang="zh-CN" altLang="en-US" sz="2000" b="0" i="0" u="none" strike="noStrike" kern="1200" cap="none" spc="0" normalizeH="0" baseline="0" noProof="0" dirty="0">
              <a:ln>
                <a:noFill/>
              </a:ln>
              <a:solidFill>
                <a:prstClr val="white"/>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4"/>
          <p:cNvSpPr txBox="1">
            <a:spLocks noChangeArrowheads="1"/>
          </p:cNvSpPr>
          <p:nvPr/>
        </p:nvSpPr>
        <p:spPr bwMode="auto">
          <a:xfrm>
            <a:off x="3455502" y="3457833"/>
            <a:ext cx="5410212" cy="5509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dist"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prstClr val="black"/>
                </a:solidFill>
                <a:effectLst/>
                <a:uLnTx/>
                <a:uFillTx/>
                <a:ea typeface="微软雅黑" panose="020B0503020204020204" pitchFamily="34" charset="-122"/>
                <a:cs typeface="+mj-cs"/>
              </a:rPr>
              <a:t>热烈庆祝中国共产党成立</a:t>
            </a:r>
            <a:r>
              <a:rPr kumimoji="0" lang="en-US" altLang="zh-CN" sz="2000" b="0" i="0" u="none" strike="noStrike" kern="1200" cap="none" spc="0" normalizeH="0" baseline="0" noProof="0">
                <a:ln>
                  <a:noFill/>
                </a:ln>
                <a:solidFill>
                  <a:prstClr val="black"/>
                </a:solidFill>
                <a:effectLst/>
                <a:uLnTx/>
                <a:uFillTx/>
                <a:ea typeface="微软雅黑" panose="020B0503020204020204" pitchFamily="34" charset="-122"/>
                <a:cs typeface="+mj-cs"/>
              </a:rPr>
              <a:t>100</a:t>
            </a:r>
            <a:r>
              <a:rPr kumimoji="0" lang="zh-CN" altLang="en-US" sz="2000" b="0" i="0" u="none" strike="noStrike" kern="1200" cap="none" spc="0" normalizeH="0" baseline="0" noProof="0">
                <a:ln>
                  <a:noFill/>
                </a:ln>
                <a:solidFill>
                  <a:prstClr val="black"/>
                </a:solidFill>
                <a:effectLst/>
                <a:uLnTx/>
                <a:uFillTx/>
                <a:ea typeface="微软雅黑" panose="020B0503020204020204" pitchFamily="34" charset="-122"/>
                <a:cs typeface="+mj-cs"/>
              </a:rPr>
              <a:t>周年</a:t>
            </a:r>
            <a:endParaRPr kumimoji="0" lang="zh-CN" altLang="zh-CN" sz="2000" b="0" i="0" u="none" strike="noStrike" kern="1200" cap="none" spc="0" normalizeH="0" baseline="0" noProof="0">
              <a:ln>
                <a:noFill/>
              </a:ln>
              <a:solidFill>
                <a:prstClr val="black"/>
              </a:solidFill>
              <a:effectLst/>
              <a:uLnTx/>
              <a:uFillTx/>
              <a:ea typeface="微软雅黑" panose="020B0503020204020204" pitchFamily="34" charset="-122"/>
              <a:cs typeface="+mj-cs"/>
            </a:endParaRPr>
          </a:p>
        </p:txBody>
      </p:sp>
      <p:sp>
        <p:nvSpPr>
          <p:cNvPr id="32" name="Rectangle 4"/>
          <p:cNvSpPr txBox="1">
            <a:spLocks noChangeArrowheads="1"/>
          </p:cNvSpPr>
          <p:nvPr/>
        </p:nvSpPr>
        <p:spPr bwMode="auto">
          <a:xfrm>
            <a:off x="1867744" y="4075804"/>
            <a:ext cx="8456513" cy="4670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srgbClr val="D80B18"/>
                </a:solidFill>
                <a:effectLst/>
                <a:uLnTx/>
                <a:uFillTx/>
                <a:ea typeface="微软雅黑" panose="020B0503020204020204" pitchFamily="34" charset="-122"/>
                <a:cs typeface="+mj-cs"/>
              </a:rPr>
              <a:t>党史学习分享</a:t>
            </a:r>
            <a:endParaRPr kumimoji="0" lang="zh-CN" altLang="zh-CN" sz="2000" b="0" i="0" u="none" strike="noStrike" kern="1200" cap="none" spc="0" normalizeH="0" baseline="0" noProof="0">
              <a:ln>
                <a:noFill/>
              </a:ln>
              <a:solidFill>
                <a:srgbClr val="D80B18"/>
              </a:solidFill>
              <a:effectLst/>
              <a:uLnTx/>
              <a:uFillTx/>
              <a:ea typeface="微软雅黑" panose="020B0503020204020204" pitchFamily="34" charset="-122"/>
              <a:cs typeface="+mj-cs"/>
            </a:endParaRPr>
          </a:p>
        </p:txBody>
      </p:sp>
      <p:pic>
        <p:nvPicPr>
          <p:cNvPr id="41" name="图片 40" descr="卡通人物&#10;&#10;中度可信度描述已自动生成"/>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3663315"/>
            <a:ext cx="12192000" cy="3786505"/>
          </a:xfrm>
          <a:prstGeom prst="rect">
            <a:avLst/>
          </a:prstGeom>
        </p:spPr>
      </p:pic>
      <p:pic>
        <p:nvPicPr>
          <p:cNvPr id="42" name="图片 4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3631422" y="1440745"/>
            <a:ext cx="449744" cy="344931"/>
          </a:xfrm>
          <a:prstGeom prst="rect">
            <a:avLst/>
          </a:prstGeom>
        </p:spPr>
      </p:pic>
      <p:pic>
        <p:nvPicPr>
          <p:cNvPr id="43" name="图片 4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561037" y="1337394"/>
            <a:ext cx="458678" cy="573347"/>
          </a:xfrm>
          <a:prstGeom prst="rect">
            <a:avLst/>
          </a:prstGeom>
        </p:spPr>
      </p:pic>
      <p:pic>
        <p:nvPicPr>
          <p:cNvPr id="44" name="图片 4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38103" y="412196"/>
            <a:ext cx="1229641" cy="285564"/>
          </a:xfrm>
          <a:prstGeom prst="rect">
            <a:avLst/>
          </a:prstGeom>
        </p:spPr>
      </p:pic>
      <p:grpSp>
        <p:nvGrpSpPr>
          <p:cNvPr id="47" name="组合 46"/>
          <p:cNvGrpSpPr/>
          <p:nvPr/>
        </p:nvGrpSpPr>
        <p:grpSpPr>
          <a:xfrm>
            <a:off x="3315627" y="4281454"/>
            <a:ext cx="1871919" cy="87652"/>
            <a:chOff x="2059590" y="4128241"/>
            <a:chExt cx="1871919" cy="87652"/>
          </a:xfrm>
        </p:grpSpPr>
        <p:sp>
          <p:nvSpPr>
            <p:cNvPr id="48" name="矩形 47"/>
            <p:cNvSpPr/>
            <p:nvPr/>
          </p:nvSpPr>
          <p:spPr>
            <a:xfrm rot="2700000">
              <a:off x="3862651" y="4147036"/>
              <a:ext cx="50063" cy="50063"/>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sp>
          <p:nvSpPr>
            <p:cNvPr id="49" name="矩形 48"/>
            <p:cNvSpPr/>
            <p:nvPr/>
          </p:nvSpPr>
          <p:spPr>
            <a:xfrm rot="2700000">
              <a:off x="3843857" y="4128241"/>
              <a:ext cx="87652" cy="87652"/>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cxnSp>
          <p:nvCxnSpPr>
            <p:cNvPr id="50" name="直接连接符 49"/>
            <p:cNvCxnSpPr/>
            <p:nvPr/>
          </p:nvCxnSpPr>
          <p:spPr>
            <a:xfrm rot="5400000" flipH="1">
              <a:off x="2943526" y="3284416"/>
              <a:ext cx="0" cy="1767871"/>
            </a:xfrm>
            <a:prstGeom prst="line">
              <a:avLst/>
            </a:prstGeom>
            <a:noFill/>
            <a:ln w="6350" cap="flat" cmpd="sng" algn="ctr">
              <a:gradFill flip="none" rotWithShape="1">
                <a:gsLst>
                  <a:gs pos="0">
                    <a:srgbClr val="B1050A"/>
                  </a:gs>
                  <a:gs pos="100000">
                    <a:srgbClr val="B1050A">
                      <a:alpha val="0"/>
                    </a:srgbClr>
                  </a:gs>
                </a:gsLst>
                <a:lin ang="5400000" scaled="1"/>
              </a:gradFill>
              <a:prstDash val="solid"/>
              <a:miter lim="800000"/>
              <a:headEnd type="none"/>
              <a:tailEnd type="none" w="sm" len="sm"/>
            </a:ln>
            <a:effectLst/>
          </p:spPr>
        </p:cxnSp>
      </p:grpSp>
      <p:grpSp>
        <p:nvGrpSpPr>
          <p:cNvPr id="51" name="组合 50"/>
          <p:cNvGrpSpPr/>
          <p:nvPr/>
        </p:nvGrpSpPr>
        <p:grpSpPr>
          <a:xfrm flipH="1">
            <a:off x="7020853" y="4297442"/>
            <a:ext cx="1871919" cy="87652"/>
            <a:chOff x="2059590" y="4128241"/>
            <a:chExt cx="1871919" cy="87652"/>
          </a:xfrm>
        </p:grpSpPr>
        <p:sp>
          <p:nvSpPr>
            <p:cNvPr id="52" name="矩形 51"/>
            <p:cNvSpPr/>
            <p:nvPr/>
          </p:nvSpPr>
          <p:spPr>
            <a:xfrm rot="2700000">
              <a:off x="3862651" y="4147036"/>
              <a:ext cx="50063" cy="50063"/>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sp>
          <p:nvSpPr>
            <p:cNvPr id="53" name="矩形 52"/>
            <p:cNvSpPr/>
            <p:nvPr/>
          </p:nvSpPr>
          <p:spPr>
            <a:xfrm rot="2700000">
              <a:off x="3843857" y="4128241"/>
              <a:ext cx="87652" cy="87652"/>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微软雅黑" panose="020B0503020204020204" pitchFamily="34" charset="-122"/>
                <a:cs typeface="+mn-cs"/>
              </a:endParaRPr>
            </a:p>
          </p:txBody>
        </p:sp>
        <p:cxnSp>
          <p:nvCxnSpPr>
            <p:cNvPr id="54" name="直接连接符 53"/>
            <p:cNvCxnSpPr/>
            <p:nvPr/>
          </p:nvCxnSpPr>
          <p:spPr>
            <a:xfrm rot="5400000" flipH="1">
              <a:off x="2943526" y="3284416"/>
              <a:ext cx="0" cy="1767871"/>
            </a:xfrm>
            <a:prstGeom prst="line">
              <a:avLst/>
            </a:prstGeom>
            <a:noFill/>
            <a:ln w="6350" cap="flat" cmpd="sng" algn="ctr">
              <a:gradFill flip="none" rotWithShape="1">
                <a:gsLst>
                  <a:gs pos="0">
                    <a:srgbClr val="B1050A"/>
                  </a:gs>
                  <a:gs pos="100000">
                    <a:srgbClr val="B1050A">
                      <a:alpha val="0"/>
                    </a:srgbClr>
                  </a:gs>
                </a:gsLst>
                <a:lin ang="5400000" scaled="1"/>
              </a:gradFill>
              <a:prstDash val="solid"/>
              <a:miter lim="800000"/>
              <a:headEnd type="none"/>
              <a:tailEnd type="none" w="sm" len="sm"/>
            </a:ln>
            <a:effectLst/>
          </p:spPr>
        </p:cxnSp>
      </p:grpSp>
      <p:pic>
        <p:nvPicPr>
          <p:cNvPr id="5" name="图片 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20047" y="1810634"/>
            <a:ext cx="10351905" cy="1572904"/>
          </a:xfrm>
          <a:prstGeom prst="rect">
            <a:avLst/>
          </a:prstGeo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图片 4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2508707" y="2256329"/>
            <a:ext cx="449744" cy="344931"/>
          </a:xfrm>
          <a:prstGeom prst="rect">
            <a:avLst/>
          </a:prstGeom>
        </p:spPr>
      </p:pic>
      <p:pic>
        <p:nvPicPr>
          <p:cNvPr id="44" name="图片 4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143825" y="1581280"/>
            <a:ext cx="1229641" cy="285564"/>
          </a:xfrm>
          <a:prstGeom prst="rect">
            <a:avLst/>
          </a:prstGeom>
        </p:spPr>
      </p:pic>
      <p:sp>
        <p:nvSpPr>
          <p:cNvPr id="70" name="文本框 69"/>
          <p:cNvSpPr txBox="1"/>
          <p:nvPr/>
        </p:nvSpPr>
        <p:spPr>
          <a:xfrm>
            <a:off x="4556861" y="3635464"/>
            <a:ext cx="2725946" cy="276999"/>
          </a:xfrm>
          <a:prstGeom prst="rect">
            <a:avLst/>
          </a:prstGeom>
          <a:noFill/>
        </p:spPr>
        <p:txBody>
          <a:bodyPr wrap="square">
            <a:sp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en-US" altLang="zh-CN" sz="1200" b="1" i="0" u="none" strike="noStrike" kern="100" cap="none" spc="0" normalizeH="0" baseline="0" noProof="0">
                <a:ln>
                  <a:noFill/>
                </a:ln>
                <a:solidFill>
                  <a:srgbClr val="C00000"/>
                </a:solidFill>
                <a:effectLst/>
                <a:uLnTx/>
                <a:uFillTx/>
                <a:latin typeface="Gulim" panose="020B0600000101010101" pitchFamily="34" charset="-127"/>
                <a:ea typeface="Gulim" panose="020B0600000101010101" pitchFamily="34" charset="-127"/>
                <a:cs typeface="Times New Roman" panose="02020603050405020304" pitchFamily="18" charset="0"/>
              </a:rPr>
              <a:t>PART ONE</a:t>
            </a:r>
          </a:p>
        </p:txBody>
      </p:sp>
      <p:pic>
        <p:nvPicPr>
          <p:cNvPr id="74" name="图片 73"/>
          <p:cNvPicPr>
            <a:picLocks noChangeAspect="1"/>
          </p:cNvPicPr>
          <p:nvPr/>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0" y="-12541"/>
            <a:ext cx="3542411" cy="1307942"/>
          </a:xfrm>
          <a:prstGeom prst="rect">
            <a:avLst/>
          </a:prstGeom>
        </p:spPr>
      </p:pic>
      <p:pic>
        <p:nvPicPr>
          <p:cNvPr id="76" name="图片 7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5545836"/>
            <a:ext cx="12192000" cy="1312164"/>
          </a:xfrm>
          <a:prstGeom prst="rect">
            <a:avLst/>
          </a:prstGeom>
        </p:spPr>
      </p:pic>
      <p:pic>
        <p:nvPicPr>
          <p:cNvPr id="75" name="图片 74"/>
          <p:cNvPicPr>
            <a:picLocks noChangeAspect="1"/>
          </p:cNvPicPr>
          <p:nvPr/>
        </p:nvPicPr>
        <p:blipFill>
          <a:blip r:embed="rId7"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10151505" y="3035300"/>
            <a:ext cx="2040495" cy="3822700"/>
          </a:xfrm>
          <a:prstGeom prst="rect">
            <a:avLst/>
          </a:prstGeom>
        </p:spPr>
      </p:pic>
      <p:sp>
        <p:nvSpPr>
          <p:cNvPr id="32" name="文本框 31"/>
          <p:cNvSpPr txBox="1"/>
          <p:nvPr/>
        </p:nvSpPr>
        <p:spPr>
          <a:xfrm>
            <a:off x="406862" y="2435135"/>
            <a:ext cx="11025944" cy="1200329"/>
          </a:xfrm>
          <a:prstGeom prst="rect">
            <a:avLst/>
          </a:prstGeom>
          <a:noFill/>
        </p:spPr>
        <p:txBody>
          <a:bodyPr wrap="square" rtlCol="0">
            <a:spAutoFit/>
          </a:bodyPr>
          <a:lstStyle>
            <a:defPPr>
              <a:defRPr lang="zh-CN"/>
            </a:defPPr>
            <a:lvl1pPr>
              <a:defRPr sz="8000">
                <a:ln w="12700">
                  <a:gradFill>
                    <a:gsLst>
                      <a:gs pos="0">
                        <a:schemeClr val="bg1"/>
                      </a:gs>
                      <a:gs pos="100000">
                        <a:srgbClr val="F1DAB2">
                          <a:alpha val="0"/>
                        </a:srgbClr>
                      </a:gs>
                    </a:gsLst>
                    <a:lin ang="5400000" scaled="1"/>
                  </a:gradFill>
                </a:ln>
                <a:gradFill flip="none" rotWithShape="1">
                  <a:gsLst>
                    <a:gs pos="0">
                      <a:srgbClr val="A60E0B"/>
                    </a:gs>
                    <a:gs pos="100000">
                      <a:srgbClr val="DD2531"/>
                    </a:gs>
                  </a:gsLst>
                  <a:lin ang="16200000" scaled="1"/>
                </a:gradFill>
                <a:effectLst>
                  <a:outerShdw dist="88900" dir="5400000" algn="t" rotWithShape="0">
                    <a:schemeClr val="tx1">
                      <a:lumMod val="95000"/>
                      <a:lumOff val="5000"/>
                      <a:alpha val="8000"/>
                    </a:schemeClr>
                  </a:outerShdw>
                </a:effectLst>
                <a:latin typeface="演示镇魂行楷" panose="00000500000000000000" pitchFamily="2" charset="-122"/>
                <a:ea typeface="演示镇魂行楷" panose="00000500000000000000" pitchFamily="2" charset="-122"/>
              </a:defRPr>
            </a:lvl1p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7200" b="0" i="0" u="none" strike="noStrike" kern="1200" cap="none" spc="0" normalizeH="0" baseline="0" noProof="0" dirty="0">
                <a:ln w="12700">
                  <a:gradFill>
                    <a:gsLst>
                      <a:gs pos="0">
                        <a:prstClr val="white"/>
                      </a:gs>
                      <a:gs pos="100000">
                        <a:srgbClr val="F1DAB2">
                          <a:alpha val="0"/>
                        </a:srgbClr>
                      </a:gs>
                    </a:gsLst>
                    <a:lin ang="5400000" scaled="1"/>
                  </a:gradFill>
                </a:ln>
                <a:blipFill>
                  <a:blip r:embed="rId8"/>
                  <a:stretch>
                    <a:fillRect/>
                  </a:stretch>
                </a:blipFill>
                <a:effectLst>
                  <a:outerShdw dist="88900" dir="5400000" algn="t" rotWithShape="0">
                    <a:prstClr val="black">
                      <a:lumMod val="95000"/>
                      <a:lumOff val="5000"/>
                      <a:alpha val="10000"/>
                    </a:prstClr>
                  </a:outerShdw>
                </a:effectLst>
                <a:uLnTx/>
                <a:uFillTx/>
                <a:latin typeface="演示镇魂行楷" panose="00000500000000000000" pitchFamily="2" charset="-122"/>
                <a:ea typeface="演示镇魂行楷" panose="00000500000000000000" pitchFamily="2" charset="-122"/>
                <a:cs typeface="+mn-cs"/>
              </a:rPr>
              <a:t>红岩精神内涵</a:t>
            </a:r>
          </a:p>
        </p:txBody>
      </p:sp>
      <p:sp>
        <p:nvSpPr>
          <p:cNvPr id="37" name="Rectangle 4"/>
          <p:cNvSpPr txBox="1">
            <a:spLocks noChangeArrowheads="1"/>
          </p:cNvSpPr>
          <p:nvPr/>
        </p:nvSpPr>
        <p:spPr bwMode="auto">
          <a:xfrm>
            <a:off x="1867744" y="1878641"/>
            <a:ext cx="8456513" cy="4670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2" rIns="91404" bIns="45702"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a:ln>
                  <a:noFill/>
                </a:ln>
                <a:solidFill>
                  <a:srgbClr val="D80B18"/>
                </a:solidFill>
                <a:effectLst/>
                <a:uLnTx/>
                <a:uFillTx/>
                <a:ea typeface="微软雅黑" panose="020B0503020204020204" pitchFamily="34" charset="-122"/>
                <a:cs typeface="+mj-cs"/>
              </a:rPr>
              <a:t>第一部分</a:t>
            </a:r>
            <a:endParaRPr kumimoji="0" lang="zh-CN" altLang="zh-CN" sz="2000" b="0" i="0" u="none" strike="noStrike" kern="1200" cap="none" spc="0" normalizeH="0" baseline="0" noProof="0">
              <a:ln>
                <a:noFill/>
              </a:ln>
              <a:solidFill>
                <a:srgbClr val="D80B18"/>
              </a:solidFill>
              <a:effectLst/>
              <a:uLnTx/>
              <a:uFillTx/>
              <a:ea typeface="微软雅黑" panose="020B0503020204020204" pitchFamily="34" charset="-122"/>
              <a:cs typeface="+mj-cs"/>
            </a:endParaRPr>
          </a:p>
        </p:txBody>
      </p:sp>
      <p:grpSp>
        <p:nvGrpSpPr>
          <p:cNvPr id="38" name="组合 37"/>
          <p:cNvGrpSpPr/>
          <p:nvPr/>
        </p:nvGrpSpPr>
        <p:grpSpPr>
          <a:xfrm>
            <a:off x="3315627" y="2084291"/>
            <a:ext cx="1871919" cy="87652"/>
            <a:chOff x="2059590" y="4128241"/>
            <a:chExt cx="1871919" cy="87652"/>
          </a:xfrm>
        </p:grpSpPr>
        <p:sp>
          <p:nvSpPr>
            <p:cNvPr id="41" name="矩形 40"/>
            <p:cNvSpPr/>
            <p:nvPr/>
          </p:nvSpPr>
          <p:spPr>
            <a:xfrm rot="2700000">
              <a:off x="3862651" y="4147036"/>
              <a:ext cx="50063" cy="50063"/>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ndParaRPr>
            </a:p>
          </p:txBody>
        </p:sp>
        <p:sp>
          <p:nvSpPr>
            <p:cNvPr id="43" name="矩形 42"/>
            <p:cNvSpPr/>
            <p:nvPr/>
          </p:nvSpPr>
          <p:spPr>
            <a:xfrm rot="2700000">
              <a:off x="3843857" y="4128241"/>
              <a:ext cx="87652" cy="87652"/>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ndParaRPr>
            </a:p>
          </p:txBody>
        </p:sp>
        <p:cxnSp>
          <p:nvCxnSpPr>
            <p:cNvPr id="47" name="直接连接符 46"/>
            <p:cNvCxnSpPr/>
            <p:nvPr/>
          </p:nvCxnSpPr>
          <p:spPr>
            <a:xfrm rot="5400000" flipH="1">
              <a:off x="2943526" y="3284416"/>
              <a:ext cx="0" cy="1767871"/>
            </a:xfrm>
            <a:prstGeom prst="line">
              <a:avLst/>
            </a:prstGeom>
            <a:noFill/>
            <a:ln w="6350" cap="flat" cmpd="sng" algn="ctr">
              <a:gradFill flip="none" rotWithShape="1">
                <a:gsLst>
                  <a:gs pos="0">
                    <a:srgbClr val="B1050A"/>
                  </a:gs>
                  <a:gs pos="100000">
                    <a:srgbClr val="B1050A">
                      <a:alpha val="0"/>
                    </a:srgbClr>
                  </a:gs>
                </a:gsLst>
                <a:lin ang="5400000" scaled="1"/>
              </a:gradFill>
              <a:prstDash val="solid"/>
              <a:miter lim="800000"/>
              <a:headEnd type="none"/>
              <a:tailEnd type="none" w="sm" len="sm"/>
            </a:ln>
            <a:effectLst/>
          </p:spPr>
        </p:cxnSp>
      </p:grpSp>
      <p:grpSp>
        <p:nvGrpSpPr>
          <p:cNvPr id="48" name="组合 47"/>
          <p:cNvGrpSpPr/>
          <p:nvPr/>
        </p:nvGrpSpPr>
        <p:grpSpPr>
          <a:xfrm flipH="1">
            <a:off x="7020853" y="2100279"/>
            <a:ext cx="1871919" cy="87652"/>
            <a:chOff x="2059590" y="4128241"/>
            <a:chExt cx="1871919" cy="87652"/>
          </a:xfrm>
        </p:grpSpPr>
        <p:sp>
          <p:nvSpPr>
            <p:cNvPr id="49" name="矩形 48"/>
            <p:cNvSpPr/>
            <p:nvPr/>
          </p:nvSpPr>
          <p:spPr>
            <a:xfrm rot="2700000">
              <a:off x="3862651" y="4147036"/>
              <a:ext cx="50063" cy="50063"/>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ndParaRPr>
            </a:p>
          </p:txBody>
        </p:sp>
        <p:sp>
          <p:nvSpPr>
            <p:cNvPr id="50" name="矩形 49"/>
            <p:cNvSpPr/>
            <p:nvPr/>
          </p:nvSpPr>
          <p:spPr>
            <a:xfrm rot="2700000">
              <a:off x="3843857" y="4128241"/>
              <a:ext cx="87652" cy="87652"/>
            </a:xfrm>
            <a:prstGeom prst="rect">
              <a:avLst/>
            </a:prstGeom>
            <a:noFill/>
            <a:ln w="6350" cap="flat" cmpd="sng" algn="ctr">
              <a:solidFill>
                <a:srgbClr val="B1050A"/>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ndParaRPr>
            </a:p>
          </p:txBody>
        </p:sp>
        <p:cxnSp>
          <p:nvCxnSpPr>
            <p:cNvPr id="51" name="直接连接符 50"/>
            <p:cNvCxnSpPr/>
            <p:nvPr/>
          </p:nvCxnSpPr>
          <p:spPr>
            <a:xfrm rot="5400000" flipH="1">
              <a:off x="2943526" y="3284416"/>
              <a:ext cx="0" cy="1767871"/>
            </a:xfrm>
            <a:prstGeom prst="line">
              <a:avLst/>
            </a:prstGeom>
            <a:noFill/>
            <a:ln w="6350" cap="flat" cmpd="sng" algn="ctr">
              <a:gradFill flip="none" rotWithShape="1">
                <a:gsLst>
                  <a:gs pos="0">
                    <a:srgbClr val="B1050A"/>
                  </a:gs>
                  <a:gs pos="100000">
                    <a:srgbClr val="B1050A">
                      <a:alpha val="0"/>
                    </a:srgbClr>
                  </a:gs>
                </a:gsLst>
                <a:lin ang="5400000" scaled="1"/>
              </a:gradFill>
              <a:prstDash val="solid"/>
              <a:miter lim="800000"/>
              <a:headEnd type="none"/>
              <a:tailEnd type="none" w="sm" len="sm"/>
            </a:ln>
            <a:effectLst/>
          </p:spPr>
        </p:cxnSp>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702433"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625932"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3439667" y="471945"/>
            <a:ext cx="4200854"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红岩精神是什么？</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sp>
        <p:nvSpPr>
          <p:cNvPr id="70" name="矩形 69"/>
          <p:cNvSpPr/>
          <p:nvPr/>
        </p:nvSpPr>
        <p:spPr>
          <a:xfrm>
            <a:off x="3827463" y="2704803"/>
            <a:ext cx="7489825" cy="1156855"/>
          </a:xfrm>
          <a:prstGeom prst="rect">
            <a:avLst/>
          </a:prstGeom>
        </p:spPr>
        <p:txBody>
          <a:bodyPr wrap="square">
            <a:spAutoFit/>
          </a:bodyPr>
          <a:lstStyle/>
          <a:p>
            <a:pPr>
              <a:lnSpc>
                <a:spcPct val="150000"/>
              </a:lnSpc>
              <a:buClr>
                <a:srgbClr val="B1050A"/>
              </a:buClr>
              <a:defRPr/>
            </a:pPr>
            <a:r>
              <a:rPr lang="zh-CN" altLang="en-US" sz="1600" dirty="0">
                <a:solidFill>
                  <a:prstClr val="black">
                    <a:lumMod val="75000"/>
                    <a:lumOff val="25000"/>
                  </a:prstClr>
                </a:solidFill>
                <a:latin typeface="+mn-ea"/>
                <a:cs typeface="+mn-ea"/>
                <a:sym typeface="+mn-lt"/>
              </a:rPr>
              <a:t>红岩精神是在抗日战争、解放战争时期以周恩来同志为首的中共中央南方局和八路军办事处在歌乐山麓、嘉陵江畔与反动势力作斗争，争取民族独立和人民解放的斗争实践中，用热血与生命锤炼、培育、形成的崇高革命精神</a:t>
            </a:r>
            <a:endParaRPr lang="en-US" altLang="zh-CN" sz="1600" dirty="0">
              <a:solidFill>
                <a:prstClr val="black">
                  <a:lumMod val="75000"/>
                  <a:lumOff val="25000"/>
                </a:prstClr>
              </a:solidFill>
              <a:latin typeface="+mn-ea"/>
              <a:cs typeface="+mn-ea"/>
              <a:sym typeface="+mn-lt"/>
            </a:endParaRPr>
          </a:p>
        </p:txBody>
      </p:sp>
      <p:sp>
        <p:nvSpPr>
          <p:cNvPr id="75" name="文本框 74"/>
          <p:cNvSpPr txBox="1"/>
          <p:nvPr/>
        </p:nvSpPr>
        <p:spPr>
          <a:xfrm>
            <a:off x="2331865" y="4294120"/>
            <a:ext cx="1557980" cy="400110"/>
          </a:xfrm>
          <a:prstGeom prst="rect">
            <a:avLst/>
          </a:prstGeom>
          <a:noFill/>
        </p:spPr>
        <p:txBody>
          <a:bodyPr wrap="square">
            <a:spAutoFit/>
          </a:bodyPr>
          <a:lstStyle/>
          <a:p>
            <a:pPr>
              <a:defRPr/>
            </a:pPr>
            <a:r>
              <a:rPr lang="zh-CN" altLang="en-US" sz="2000" dirty="0">
                <a:solidFill>
                  <a:srgbClr val="B1050A"/>
                </a:solidFill>
                <a:latin typeface="楷体" panose="02010609060101010101" pitchFamily="49" charset="-122"/>
                <a:ea typeface="楷体" panose="02010609060101010101" pitchFamily="49" charset="-122"/>
                <a:cs typeface="+mn-ea"/>
                <a:sym typeface="+mn-lt"/>
              </a:rPr>
              <a:t>基本内涵：</a:t>
            </a:r>
          </a:p>
        </p:txBody>
      </p:sp>
      <p:grpSp>
        <p:nvGrpSpPr>
          <p:cNvPr id="95" name="组合 94"/>
          <p:cNvGrpSpPr/>
          <p:nvPr/>
        </p:nvGrpSpPr>
        <p:grpSpPr>
          <a:xfrm>
            <a:off x="3938748" y="1943223"/>
            <a:ext cx="517505" cy="556884"/>
            <a:chOff x="3938748" y="2144180"/>
            <a:chExt cx="517505" cy="556884"/>
          </a:xfrm>
        </p:grpSpPr>
        <p:sp>
          <p:nvSpPr>
            <p:cNvPr id="124" name="矩形 123"/>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25" name="直接连接符 124"/>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26" name="直接连接符 125"/>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27" name="直接连接符 126"/>
            <p:cNvCxnSpPr>
              <a:stCxn id="124" idx="3"/>
              <a:endCxn id="124"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28" name="直接连接符 127"/>
            <p:cNvCxnSpPr>
              <a:stCxn id="124" idx="2"/>
              <a:endCxn id="124"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29" name="文本框 128"/>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红</a:t>
              </a:r>
            </a:p>
          </p:txBody>
        </p:sp>
      </p:grpSp>
      <p:grpSp>
        <p:nvGrpSpPr>
          <p:cNvPr id="96" name="组合 95"/>
          <p:cNvGrpSpPr/>
          <p:nvPr/>
        </p:nvGrpSpPr>
        <p:grpSpPr>
          <a:xfrm>
            <a:off x="4527861" y="1943223"/>
            <a:ext cx="517505" cy="556884"/>
            <a:chOff x="3938748" y="2144180"/>
            <a:chExt cx="517505" cy="556884"/>
          </a:xfrm>
        </p:grpSpPr>
        <p:sp>
          <p:nvSpPr>
            <p:cNvPr id="118" name="矩形 117"/>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19" name="直接连接符 118"/>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20" name="直接连接符 119"/>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21" name="直接连接符 120"/>
            <p:cNvCxnSpPr>
              <a:stCxn id="118" idx="3"/>
              <a:endCxn id="118"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22" name="直接连接符 121"/>
            <p:cNvCxnSpPr>
              <a:stCxn id="118" idx="2"/>
              <a:endCxn id="118"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23" name="文本框 122"/>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岩</a:t>
              </a:r>
            </a:p>
          </p:txBody>
        </p:sp>
      </p:grpSp>
      <p:grpSp>
        <p:nvGrpSpPr>
          <p:cNvPr id="97" name="组合 96"/>
          <p:cNvGrpSpPr/>
          <p:nvPr/>
        </p:nvGrpSpPr>
        <p:grpSpPr>
          <a:xfrm>
            <a:off x="5116974" y="1943223"/>
            <a:ext cx="517505" cy="556884"/>
            <a:chOff x="3938748" y="2144180"/>
            <a:chExt cx="517505" cy="556884"/>
          </a:xfrm>
        </p:grpSpPr>
        <p:sp>
          <p:nvSpPr>
            <p:cNvPr id="112" name="矩形 111"/>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13" name="直接连接符 112"/>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14" name="直接连接符 113"/>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15" name="直接连接符 114"/>
            <p:cNvCxnSpPr>
              <a:stCxn id="112" idx="3"/>
              <a:endCxn id="112"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16" name="直接连接符 115"/>
            <p:cNvCxnSpPr>
              <a:stCxn id="112" idx="2"/>
              <a:endCxn id="112"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17" name="文本框 116"/>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精</a:t>
              </a:r>
            </a:p>
          </p:txBody>
        </p:sp>
      </p:grpSp>
      <p:grpSp>
        <p:nvGrpSpPr>
          <p:cNvPr id="98" name="组合 97"/>
          <p:cNvGrpSpPr/>
          <p:nvPr/>
        </p:nvGrpSpPr>
        <p:grpSpPr>
          <a:xfrm>
            <a:off x="5706087" y="1943223"/>
            <a:ext cx="517505" cy="556884"/>
            <a:chOff x="3938748" y="2144180"/>
            <a:chExt cx="517505" cy="556884"/>
          </a:xfrm>
        </p:grpSpPr>
        <p:sp>
          <p:nvSpPr>
            <p:cNvPr id="106" name="矩形 105"/>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07" name="直接连接符 106"/>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08" name="直接连接符 107"/>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09" name="直接连接符 108"/>
            <p:cNvCxnSpPr>
              <a:stCxn id="106" idx="3"/>
              <a:endCxn id="106"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10" name="直接连接符 109"/>
            <p:cNvCxnSpPr>
              <a:stCxn id="106" idx="2"/>
              <a:endCxn id="106"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11" name="文本框 110"/>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神</a:t>
              </a:r>
            </a:p>
          </p:txBody>
        </p:sp>
      </p:grpSp>
      <p:pic>
        <p:nvPicPr>
          <p:cNvPr id="3" name="图片 2"/>
          <p:cNvPicPr>
            <a:picLocks noChangeAspect="1"/>
          </p:cNvPicPr>
          <p:nvPr/>
        </p:nvPicPr>
        <p:blipFill>
          <a:blip r:embed="rId3"/>
          <a:stretch>
            <a:fillRect/>
          </a:stretch>
        </p:blipFill>
        <p:spPr>
          <a:xfrm>
            <a:off x="982020" y="1978669"/>
            <a:ext cx="2699690" cy="1858022"/>
          </a:xfrm>
          <a:prstGeom prst="rect">
            <a:avLst/>
          </a:prstGeom>
        </p:spPr>
      </p:pic>
      <p:sp>
        <p:nvSpPr>
          <p:cNvPr id="130" name="矩形 129"/>
          <p:cNvSpPr/>
          <p:nvPr/>
        </p:nvSpPr>
        <p:spPr>
          <a:xfrm>
            <a:off x="3720155" y="4242764"/>
            <a:ext cx="7489825" cy="418191"/>
          </a:xfrm>
          <a:prstGeom prst="rect">
            <a:avLst/>
          </a:prstGeom>
        </p:spPr>
        <p:txBody>
          <a:bodyPr wrap="square">
            <a:spAutoFit/>
          </a:bodyPr>
          <a:lstStyle/>
          <a:p>
            <a:pPr>
              <a:lnSpc>
                <a:spcPct val="150000"/>
              </a:lnSpc>
              <a:buClr>
                <a:srgbClr val="B1050A"/>
              </a:buClr>
              <a:defRPr/>
            </a:pPr>
            <a:r>
              <a:rPr lang="zh-CN" altLang="en-US" sz="1600" b="1" dirty="0">
                <a:solidFill>
                  <a:prstClr val="black">
                    <a:lumMod val="75000"/>
                    <a:lumOff val="25000"/>
                  </a:prstClr>
                </a:solidFill>
                <a:latin typeface="+mn-ea"/>
                <a:cs typeface="+mn-ea"/>
                <a:sym typeface="+mn-lt"/>
              </a:rPr>
              <a:t>崇高思想境界、坚定理想信念、巨大人格力量、浩然革命正气</a:t>
            </a:r>
            <a:endParaRPr lang="en-US" altLang="zh-CN" sz="1600" b="1" dirty="0">
              <a:solidFill>
                <a:prstClr val="black">
                  <a:lumMod val="75000"/>
                  <a:lumOff val="25000"/>
                </a:prstClr>
              </a:solidFill>
              <a:latin typeface="+mn-ea"/>
              <a:cs typeface="+mn-ea"/>
              <a:sym typeface="+mn-lt"/>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8086891"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479882"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红岩精神的实践来源</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grpSp>
        <p:nvGrpSpPr>
          <p:cNvPr id="69" name="组合 68"/>
          <p:cNvGrpSpPr/>
          <p:nvPr/>
        </p:nvGrpSpPr>
        <p:grpSpPr>
          <a:xfrm>
            <a:off x="894606" y="1308657"/>
            <a:ext cx="2285291" cy="560506"/>
            <a:chOff x="894606" y="2156479"/>
            <a:chExt cx="2285291" cy="560506"/>
          </a:xfrm>
        </p:grpSpPr>
        <p:grpSp>
          <p:nvGrpSpPr>
            <p:cNvPr id="70" name="组合 69"/>
            <p:cNvGrpSpPr/>
            <p:nvPr/>
          </p:nvGrpSpPr>
          <p:grpSpPr>
            <a:xfrm>
              <a:off x="894606" y="2156479"/>
              <a:ext cx="517505" cy="556884"/>
              <a:chOff x="3938748" y="2144180"/>
              <a:chExt cx="517505" cy="556884"/>
            </a:xfrm>
          </p:grpSpPr>
          <p:sp>
            <p:nvSpPr>
              <p:cNvPr id="106" name="矩形 105"/>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07" name="直接连接符 106"/>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08" name="直接连接符 107"/>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09" name="直接连接符 108"/>
              <p:cNvCxnSpPr>
                <a:stCxn id="106" idx="3"/>
                <a:endCxn id="106"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10" name="直接连接符 109"/>
              <p:cNvCxnSpPr>
                <a:stCxn id="106" idx="2"/>
                <a:endCxn id="106"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11" name="文本框 110"/>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红</a:t>
                </a:r>
              </a:p>
            </p:txBody>
          </p:sp>
        </p:grpSp>
        <p:grpSp>
          <p:nvGrpSpPr>
            <p:cNvPr id="72" name="组合 71"/>
            <p:cNvGrpSpPr/>
            <p:nvPr/>
          </p:nvGrpSpPr>
          <p:grpSpPr>
            <a:xfrm>
              <a:off x="1483868" y="2157686"/>
              <a:ext cx="517505" cy="556884"/>
              <a:chOff x="3938748" y="2144180"/>
              <a:chExt cx="517505" cy="556884"/>
            </a:xfrm>
          </p:grpSpPr>
          <p:sp>
            <p:nvSpPr>
              <p:cNvPr id="100" name="矩形 99"/>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101" name="直接连接符 100"/>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102" name="直接连接符 101"/>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103" name="直接连接符 102"/>
              <p:cNvCxnSpPr>
                <a:stCxn id="100" idx="3"/>
                <a:endCxn id="100"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104" name="直接连接符 103"/>
              <p:cNvCxnSpPr>
                <a:stCxn id="100" idx="2"/>
                <a:endCxn id="100"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105" name="文本框 104"/>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岩</a:t>
                </a:r>
              </a:p>
            </p:txBody>
          </p:sp>
        </p:grpSp>
        <p:grpSp>
          <p:nvGrpSpPr>
            <p:cNvPr id="73" name="组合 72"/>
            <p:cNvGrpSpPr/>
            <p:nvPr/>
          </p:nvGrpSpPr>
          <p:grpSpPr>
            <a:xfrm>
              <a:off x="2073130" y="2158893"/>
              <a:ext cx="517505" cy="556884"/>
              <a:chOff x="3938748" y="2144180"/>
              <a:chExt cx="517505" cy="556884"/>
            </a:xfrm>
          </p:grpSpPr>
          <p:sp>
            <p:nvSpPr>
              <p:cNvPr id="94" name="矩形 93"/>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95" name="直接连接符 94"/>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96" name="直接连接符 95"/>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97" name="直接连接符 96"/>
              <p:cNvCxnSpPr>
                <a:stCxn id="94" idx="3"/>
                <a:endCxn id="94"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98" name="直接连接符 97"/>
              <p:cNvCxnSpPr>
                <a:stCxn id="94" idx="2"/>
                <a:endCxn id="94"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99" name="文本框 98"/>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精</a:t>
                </a:r>
              </a:p>
            </p:txBody>
          </p:sp>
        </p:grpSp>
        <p:grpSp>
          <p:nvGrpSpPr>
            <p:cNvPr id="74" name="组合 73"/>
            <p:cNvGrpSpPr/>
            <p:nvPr/>
          </p:nvGrpSpPr>
          <p:grpSpPr>
            <a:xfrm>
              <a:off x="2662392" y="2160101"/>
              <a:ext cx="517505" cy="556884"/>
              <a:chOff x="3938748" y="2144180"/>
              <a:chExt cx="517505" cy="556884"/>
            </a:xfrm>
          </p:grpSpPr>
          <p:sp>
            <p:nvSpPr>
              <p:cNvPr id="75" name="矩形 74"/>
              <p:cNvSpPr/>
              <p:nvPr/>
            </p:nvSpPr>
            <p:spPr>
              <a:xfrm>
                <a:off x="3938748" y="2179626"/>
                <a:ext cx="514078" cy="514077"/>
              </a:xfrm>
              <a:prstGeom prst="rect">
                <a:avLst/>
              </a:prstGeom>
              <a:noFill/>
              <a:ln w="158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2000" b="0" i="0" u="none" strike="noStrike" kern="0" cap="none" spc="0" normalizeH="0" baseline="0" noProof="0">
                  <a:ln>
                    <a:noFill/>
                  </a:ln>
                  <a:solidFill>
                    <a:prstClr val="black">
                      <a:lumMod val="75000"/>
                      <a:lumOff val="25000"/>
                    </a:prstClr>
                  </a:solidFill>
                  <a:effectLst/>
                  <a:uLnTx/>
                  <a:uFillTx/>
                  <a:latin typeface="楷体" panose="02010609060101010101" pitchFamily="49" charset="-122"/>
                  <a:ea typeface="楷体" panose="02010609060101010101" pitchFamily="49" charset="-122"/>
                  <a:cs typeface="+mn-ea"/>
                  <a:sym typeface="+mn-lt"/>
                </a:endParaRPr>
              </a:p>
            </p:txBody>
          </p:sp>
          <p:cxnSp>
            <p:nvCxnSpPr>
              <p:cNvPr id="76" name="直接连接符 75"/>
              <p:cNvCxnSpPr/>
              <p:nvPr/>
            </p:nvCxnSpPr>
            <p:spPr>
              <a:xfrm>
                <a:off x="3938748" y="2179626"/>
                <a:ext cx="517505" cy="514077"/>
              </a:xfrm>
              <a:prstGeom prst="line">
                <a:avLst/>
              </a:prstGeom>
              <a:noFill/>
              <a:ln w="9525" cap="flat" cmpd="sng" algn="ctr">
                <a:solidFill>
                  <a:srgbClr val="B1050A">
                    <a:alpha val="39000"/>
                  </a:srgbClr>
                </a:solidFill>
                <a:prstDash val="sysDot"/>
                <a:miter lim="800000"/>
              </a:ln>
              <a:effectLst/>
            </p:spPr>
          </p:cxnSp>
          <p:cxnSp>
            <p:nvCxnSpPr>
              <p:cNvPr id="90" name="直接连接符 89"/>
              <p:cNvCxnSpPr/>
              <p:nvPr/>
            </p:nvCxnSpPr>
            <p:spPr>
              <a:xfrm flipH="1">
                <a:off x="3938748" y="2179626"/>
                <a:ext cx="514078" cy="514077"/>
              </a:xfrm>
              <a:prstGeom prst="line">
                <a:avLst/>
              </a:prstGeom>
              <a:noFill/>
              <a:ln w="9525" cap="flat" cmpd="sng" algn="ctr">
                <a:solidFill>
                  <a:srgbClr val="B1050A">
                    <a:alpha val="39000"/>
                  </a:srgbClr>
                </a:solidFill>
                <a:prstDash val="sysDot"/>
                <a:miter lim="800000"/>
              </a:ln>
              <a:effectLst/>
            </p:spPr>
          </p:cxnSp>
          <p:cxnSp>
            <p:nvCxnSpPr>
              <p:cNvPr id="91" name="直接连接符 90"/>
              <p:cNvCxnSpPr>
                <a:stCxn id="75" idx="3"/>
                <a:endCxn id="75" idx="1"/>
              </p:cNvCxnSpPr>
              <p:nvPr/>
            </p:nvCxnSpPr>
            <p:spPr>
              <a:xfrm flipH="1">
                <a:off x="3938748" y="2436665"/>
                <a:ext cx="514078" cy="0"/>
              </a:xfrm>
              <a:prstGeom prst="line">
                <a:avLst/>
              </a:prstGeom>
              <a:noFill/>
              <a:ln w="9525" cap="flat" cmpd="sng" algn="ctr">
                <a:solidFill>
                  <a:srgbClr val="B1050A">
                    <a:alpha val="39000"/>
                  </a:srgbClr>
                </a:solidFill>
                <a:prstDash val="sysDot"/>
                <a:miter lim="800000"/>
              </a:ln>
              <a:effectLst/>
            </p:spPr>
          </p:cxnSp>
          <p:cxnSp>
            <p:nvCxnSpPr>
              <p:cNvPr id="92" name="直接连接符 91"/>
              <p:cNvCxnSpPr>
                <a:stCxn id="75" idx="2"/>
                <a:endCxn id="75" idx="0"/>
              </p:cNvCxnSpPr>
              <p:nvPr/>
            </p:nvCxnSpPr>
            <p:spPr>
              <a:xfrm flipH="1" flipV="1">
                <a:off x="4195787" y="2179626"/>
                <a:ext cx="0" cy="514077"/>
              </a:xfrm>
              <a:prstGeom prst="line">
                <a:avLst/>
              </a:prstGeom>
              <a:noFill/>
              <a:ln w="9525" cap="flat" cmpd="sng" algn="ctr">
                <a:solidFill>
                  <a:srgbClr val="B1050A">
                    <a:alpha val="53000"/>
                  </a:srgbClr>
                </a:solidFill>
                <a:prstDash val="sysDot"/>
                <a:miter lim="800000"/>
              </a:ln>
              <a:effectLst/>
            </p:spPr>
          </p:cxnSp>
          <p:sp>
            <p:nvSpPr>
              <p:cNvPr id="93" name="文本框 92"/>
              <p:cNvSpPr txBox="1"/>
              <p:nvPr/>
            </p:nvSpPr>
            <p:spPr>
              <a:xfrm>
                <a:off x="3938748" y="2144180"/>
                <a:ext cx="514078" cy="556884"/>
              </a:xfrm>
              <a:prstGeom prst="rect">
                <a:avLst/>
              </a:prstGeom>
              <a:noFill/>
            </p:spPr>
            <p:txBody>
              <a:bodyPr wrap="square" rtlCol="0">
                <a:spAutoFit/>
              </a:bodyPr>
              <a:lstStyle/>
              <a:p>
                <a:pPr marL="0" marR="0" lvl="0" indent="0" defTabSz="914400" eaLnBrk="1" fontAlgn="auto" latinLnBrk="0" hangingPunct="1">
                  <a:lnSpc>
                    <a:spcPct val="125000"/>
                  </a:lnSpc>
                  <a:spcBef>
                    <a:spcPct val="0"/>
                  </a:spcBef>
                  <a:spcAft>
                    <a:spcPct val="0"/>
                  </a:spcAft>
                  <a:buClrTx/>
                  <a:buSzTx/>
                  <a:buFontTx/>
                  <a:buNone/>
                  <a:defRPr/>
                </a:pPr>
                <a:r>
                  <a:rPr kumimoji="0" lang="zh-CN" altLang="en-US" sz="2800" b="0" i="0" u="none" strike="noStrike" kern="0" cap="none" spc="0" normalizeH="0" baseline="0" noProof="0">
                    <a:ln>
                      <a:noFill/>
                    </a:ln>
                    <a:solidFill>
                      <a:srgbClr val="B1050A"/>
                    </a:solidFill>
                    <a:effectLst/>
                    <a:uLnTx/>
                    <a:uFillTx/>
                    <a:latin typeface="楷体" panose="02010609060101010101" pitchFamily="49" charset="-122"/>
                    <a:ea typeface="楷体" panose="02010609060101010101" pitchFamily="49" charset="-122"/>
                    <a:cs typeface="+mn-ea"/>
                    <a:sym typeface="+mn-lt"/>
                  </a:rPr>
                  <a:t>神</a:t>
                </a:r>
              </a:p>
            </p:txBody>
          </p:sp>
        </p:grpSp>
      </p:grpSp>
      <p:sp>
        <p:nvSpPr>
          <p:cNvPr id="113" name="矩形 112"/>
          <p:cNvSpPr/>
          <p:nvPr/>
        </p:nvSpPr>
        <p:spPr>
          <a:xfrm>
            <a:off x="853157" y="2083811"/>
            <a:ext cx="10434945" cy="3205809"/>
          </a:xfrm>
          <a:prstGeom prst="rect">
            <a:avLst/>
          </a:prstGeom>
          <a:noFill/>
          <a:ln w="28575" cap="flat" cmpd="sng" algn="ctr">
            <a:solidFill>
              <a:srgbClr val="B1050A"/>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a:endParaRPr>
          </a:p>
        </p:txBody>
      </p:sp>
      <p:sp>
        <p:nvSpPr>
          <p:cNvPr id="114" name="矩形 113"/>
          <p:cNvSpPr/>
          <p:nvPr/>
        </p:nvSpPr>
        <p:spPr>
          <a:xfrm>
            <a:off x="788989" y="2021063"/>
            <a:ext cx="128339" cy="128339"/>
          </a:xfrm>
          <a:prstGeom prst="rect">
            <a:avLst/>
          </a:prstGeom>
          <a:solidFill>
            <a:srgbClr val="B1050A"/>
          </a:solidFill>
          <a:ln w="12700" cap="flat" cmpd="sng" algn="ctr">
            <a:solidFill>
              <a:srgbClr val="FFF7A9"/>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a:endParaRPr>
          </a:p>
        </p:txBody>
      </p:sp>
      <p:sp>
        <p:nvSpPr>
          <p:cNvPr id="115" name="矩形 114"/>
          <p:cNvSpPr/>
          <p:nvPr/>
        </p:nvSpPr>
        <p:spPr>
          <a:xfrm>
            <a:off x="788989" y="5200460"/>
            <a:ext cx="128339" cy="128339"/>
          </a:xfrm>
          <a:prstGeom prst="rect">
            <a:avLst/>
          </a:prstGeom>
          <a:solidFill>
            <a:srgbClr val="B1050A"/>
          </a:solidFill>
          <a:ln w="12700" cap="flat" cmpd="sng" algn="ctr">
            <a:solidFill>
              <a:srgbClr val="FFF7A9"/>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a:endParaRPr>
          </a:p>
        </p:txBody>
      </p:sp>
      <p:sp>
        <p:nvSpPr>
          <p:cNvPr id="116" name="矩形 115"/>
          <p:cNvSpPr/>
          <p:nvPr/>
        </p:nvSpPr>
        <p:spPr>
          <a:xfrm>
            <a:off x="11212314" y="2021063"/>
            <a:ext cx="128339" cy="128339"/>
          </a:xfrm>
          <a:prstGeom prst="rect">
            <a:avLst/>
          </a:prstGeom>
          <a:solidFill>
            <a:srgbClr val="B1050A"/>
          </a:solidFill>
          <a:ln w="12700" cap="flat" cmpd="sng" algn="ctr">
            <a:solidFill>
              <a:srgbClr val="FFF7A9"/>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a:endParaRPr>
          </a:p>
        </p:txBody>
      </p:sp>
      <p:sp>
        <p:nvSpPr>
          <p:cNvPr id="117" name="矩形 116"/>
          <p:cNvSpPr/>
          <p:nvPr/>
        </p:nvSpPr>
        <p:spPr>
          <a:xfrm>
            <a:off x="11212314" y="5200460"/>
            <a:ext cx="128339" cy="128339"/>
          </a:xfrm>
          <a:prstGeom prst="rect">
            <a:avLst/>
          </a:prstGeom>
          <a:solidFill>
            <a:srgbClr val="B1050A"/>
          </a:solidFill>
          <a:ln w="12700" cap="flat" cmpd="sng" algn="ctr">
            <a:solidFill>
              <a:srgbClr val="FFF7A9"/>
            </a:soli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a:endParaRPr>
          </a:p>
        </p:txBody>
      </p:sp>
      <p:grpSp>
        <p:nvGrpSpPr>
          <p:cNvPr id="118" name="组合 117"/>
          <p:cNvGrpSpPr/>
          <p:nvPr/>
        </p:nvGrpSpPr>
        <p:grpSpPr>
          <a:xfrm>
            <a:off x="3831476" y="1953430"/>
            <a:ext cx="4415126" cy="729540"/>
            <a:chOff x="3036225" y="2801252"/>
            <a:chExt cx="3450638" cy="729540"/>
          </a:xfrm>
        </p:grpSpPr>
        <p:sp>
          <p:nvSpPr>
            <p:cNvPr id="132" name="等腰三角形 131"/>
            <p:cNvSpPr/>
            <p:nvPr/>
          </p:nvSpPr>
          <p:spPr>
            <a:xfrm>
              <a:off x="3125251" y="2802572"/>
              <a:ext cx="132626" cy="132625"/>
            </a:xfrm>
            <a:prstGeom prst="triangle">
              <a:avLst>
                <a:gd name="adj" fmla="val 100000"/>
              </a:avLst>
            </a:prstGeom>
            <a:solidFill>
              <a:srgbClr val="DD555A">
                <a:lumMod val="5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a:endParaRPr>
            </a:p>
          </p:txBody>
        </p:sp>
        <p:sp>
          <p:nvSpPr>
            <p:cNvPr id="133" name="等腰三角形 132"/>
            <p:cNvSpPr/>
            <p:nvPr/>
          </p:nvSpPr>
          <p:spPr>
            <a:xfrm flipH="1">
              <a:off x="6328391" y="2802572"/>
              <a:ext cx="132626" cy="132625"/>
            </a:xfrm>
            <a:prstGeom prst="triangle">
              <a:avLst>
                <a:gd name="adj" fmla="val 100000"/>
              </a:avLst>
            </a:prstGeom>
            <a:solidFill>
              <a:srgbClr val="DD555A">
                <a:lumMod val="50000"/>
              </a:srgb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a:endParaRPr>
            </a:p>
          </p:txBody>
        </p:sp>
        <p:sp>
          <p:nvSpPr>
            <p:cNvPr id="134" name="矩形 133"/>
            <p:cNvSpPr/>
            <p:nvPr/>
          </p:nvSpPr>
          <p:spPr>
            <a:xfrm>
              <a:off x="3257876" y="2801252"/>
              <a:ext cx="3070514" cy="452071"/>
            </a:xfrm>
            <a:prstGeom prst="rect">
              <a:avLst/>
            </a:prstGeom>
            <a:solidFill>
              <a:srgbClr val="B1050A"/>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a:endParaRPr>
            </a:p>
          </p:txBody>
        </p:sp>
        <p:sp>
          <p:nvSpPr>
            <p:cNvPr id="135" name="文本框 134"/>
            <p:cNvSpPr txBox="1"/>
            <p:nvPr/>
          </p:nvSpPr>
          <p:spPr>
            <a:xfrm>
              <a:off x="3036225" y="2822906"/>
              <a:ext cx="3450638" cy="707886"/>
            </a:xfrm>
            <a:prstGeom prst="rect">
              <a:avLst/>
            </a:prstGeom>
            <a:noFill/>
          </p:spPr>
          <p:txBody>
            <a:bodyPr wrap="square" rtlCol="0">
              <a:spAutoFit/>
              <a:scene3d>
                <a:camera prst="orthographicFront"/>
                <a:lightRig rig="threePt" dir="t"/>
              </a:scene3d>
              <a:sp3d contourW="12700"/>
            </a:bodyPr>
            <a:lstStyle/>
            <a:p>
              <a:pPr marL="0" marR="0" lvl="0" indent="0" algn="ctr" defTabSz="45720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dirty="0">
                  <a:ln>
                    <a:noFill/>
                  </a:ln>
                  <a:solidFill>
                    <a:prstClr val="white"/>
                  </a:solidFill>
                  <a:effectLst/>
                  <a:uLnTx/>
                  <a:uFillTx/>
                  <a:latin typeface="楷体" panose="02010609060101010101" pitchFamily="49" charset="-122"/>
                  <a:ea typeface="楷体" panose="02010609060101010101" pitchFamily="49" charset="-122"/>
                  <a:cs typeface="+mn-ea"/>
                </a:rPr>
                <a:t>从抗日战争时期到解放战争初期</a:t>
              </a:r>
            </a:p>
          </p:txBody>
        </p:sp>
      </p:grpSp>
      <p:sp>
        <p:nvSpPr>
          <p:cNvPr id="119" name="矩形 118"/>
          <p:cNvSpPr/>
          <p:nvPr/>
        </p:nvSpPr>
        <p:spPr>
          <a:xfrm>
            <a:off x="4612769" y="2598845"/>
            <a:ext cx="6427586" cy="1802799"/>
          </a:xfrm>
          <a:prstGeom prst="rect">
            <a:avLst/>
          </a:prstGeom>
        </p:spPr>
        <p:txBody>
          <a:bodyPr wrap="square" lIns="68578" tIns="34289" rIns="68578" bIns="34289">
            <a:spAutoFit/>
          </a:bodyPr>
          <a:lstStyle/>
          <a:p>
            <a:pPr marL="285750" marR="0" lvl="0" indent="-285750" defTabSz="914400" eaLnBrk="1" fontAlgn="auto" latinLnBrk="0" hangingPunct="1">
              <a:lnSpc>
                <a:spcPct val="120000"/>
              </a:lnSpc>
              <a:spcBef>
                <a:spcPct val="0"/>
              </a:spcBef>
              <a:spcAft>
                <a:spcPct val="0"/>
              </a:spcAft>
              <a:buClr>
                <a:srgbClr val="B1050A"/>
              </a:buClr>
              <a:buSzTx/>
              <a:buFont typeface="Arial" panose="020B0604020202020204" pitchFamily="34" charset="0"/>
              <a:buChar char="•"/>
              <a:defRPr/>
            </a:pPr>
            <a:r>
              <a:rPr kumimoji="0" lang="zh-CN" altLang="en-US" sz="1600" b="0" i="0" u="none" strike="noStrike" kern="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ea"/>
                <a:sym typeface="+mn-lt"/>
              </a:rPr>
              <a:t>红岩精神贯穿于南方局从抗日战争时期到解放战争初期，在国统区充满艰难险阻的斗争历程之中。</a:t>
            </a:r>
            <a:endParaRPr kumimoji="0" lang="en-US" altLang="zh-CN" sz="1600" b="0" i="0" u="none" strike="noStrike" kern="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ea"/>
              <a:sym typeface="+mn-lt"/>
            </a:endParaRPr>
          </a:p>
          <a:p>
            <a:pPr marL="285750" marR="0" lvl="0" indent="-285750" defTabSz="914400" eaLnBrk="1" fontAlgn="auto" latinLnBrk="0" hangingPunct="1">
              <a:lnSpc>
                <a:spcPct val="120000"/>
              </a:lnSpc>
              <a:spcBef>
                <a:spcPct val="0"/>
              </a:spcBef>
              <a:spcAft>
                <a:spcPct val="0"/>
              </a:spcAft>
              <a:buClr>
                <a:srgbClr val="B1050A"/>
              </a:buClr>
              <a:buSzTx/>
              <a:buFont typeface="Arial" panose="020B0604020202020204" pitchFamily="34" charset="0"/>
              <a:buChar char="•"/>
              <a:defRPr/>
            </a:pPr>
            <a:endParaRPr kumimoji="0" lang="en-US" altLang="zh-CN" sz="1600" b="0" i="0" u="none" strike="noStrike" kern="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ea"/>
              <a:sym typeface="+mn-lt"/>
            </a:endParaRPr>
          </a:p>
          <a:p>
            <a:pPr marL="285750" marR="0" lvl="0" indent="-285750" defTabSz="914400" eaLnBrk="1" fontAlgn="auto" latinLnBrk="0" hangingPunct="1">
              <a:lnSpc>
                <a:spcPct val="120000"/>
              </a:lnSpc>
              <a:spcBef>
                <a:spcPct val="0"/>
              </a:spcBef>
              <a:spcAft>
                <a:spcPct val="0"/>
              </a:spcAft>
              <a:buClr>
                <a:srgbClr val="B1050A"/>
              </a:buClr>
              <a:buSzTx/>
              <a:buFont typeface="Arial" panose="020B0604020202020204" pitchFamily="34" charset="0"/>
              <a:buChar char="•"/>
              <a:defRPr/>
            </a:pPr>
            <a:r>
              <a:rPr kumimoji="0" lang="zh-CN" altLang="en-US" sz="1600" b="0" i="0" u="none" strike="noStrike" kern="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ea"/>
                <a:sym typeface="+mn-lt"/>
              </a:rPr>
              <a:t>红岩精神的产生，与中国共产党所处的历史背景和抗日民族统一战线直接相连，与中共中央南方局所处的特殊环境、所进行的特殊的斗争紧密相关。</a:t>
            </a:r>
          </a:p>
        </p:txBody>
      </p:sp>
      <p:pic>
        <p:nvPicPr>
          <p:cNvPr id="136" name="Picture 4" descr="d5462bfa823911a89f51463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1151645" y="2629921"/>
            <a:ext cx="3312795" cy="2004370"/>
          </a:xfrm>
          <a:prstGeom prst="rect">
            <a:avLst/>
          </a:prstGeom>
          <a:noFill/>
          <a:ln w="19050">
            <a:solidFill>
              <a:schemeClr val="bg1"/>
            </a:solidFill>
            <a:miter lim="800000"/>
          </a:ln>
          <a:effectLst>
            <a:outerShdw blurRad="127000" dist="50800" dir="2700000" algn="tl" rotWithShape="0">
              <a:prstClr val="black">
                <a:alpha val="15000"/>
              </a:prstClr>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578609"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842739"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3563491" y="471945"/>
            <a:ext cx="3953206"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红岩精神内涵</a:t>
            </a:r>
          </a:p>
        </p:txBody>
      </p:sp>
      <p:sp>
        <p:nvSpPr>
          <p:cNvPr id="85" name="文本框 84"/>
          <p:cNvSpPr txBox="1"/>
          <p:nvPr/>
        </p:nvSpPr>
        <p:spPr>
          <a:xfrm>
            <a:off x="3048000" y="2558689"/>
            <a:ext cx="6096000" cy="1705403"/>
          </a:xfrm>
          <a:prstGeom prst="rect">
            <a:avLst/>
          </a:prstGeom>
          <a:noFill/>
        </p:spPr>
        <p:txBody>
          <a:bodyPr wrap="square">
            <a:spAutoFit/>
          </a:bodyPr>
          <a:lstStyle/>
          <a:p>
            <a:pPr algn="ctr">
              <a:lnSpc>
                <a:spcPct val="150000"/>
              </a:lnSpc>
            </a:pPr>
            <a:r>
              <a:rPr lang="zh-CN" altLang="en-US" b="1" i="0" u="none" strike="noStrike" dirty="0">
                <a:solidFill>
                  <a:srgbClr val="C00000"/>
                </a:solidFill>
                <a:effectLst/>
                <a:latin typeface="+mn-ea"/>
              </a:rPr>
              <a:t>刚柔相济，锲而不舍的政治智慧</a:t>
            </a:r>
            <a:br>
              <a:rPr lang="zh-CN" altLang="en-US" b="1" i="0" u="none" strike="noStrike" dirty="0">
                <a:solidFill>
                  <a:srgbClr val="C00000"/>
                </a:solidFill>
                <a:effectLst/>
                <a:latin typeface="+mn-ea"/>
              </a:rPr>
            </a:br>
            <a:r>
              <a:rPr lang="zh-CN" altLang="en-US" b="1" i="0" u="none" strike="noStrike" dirty="0">
                <a:solidFill>
                  <a:srgbClr val="C00000"/>
                </a:solidFill>
                <a:effectLst/>
                <a:latin typeface="+mn-ea"/>
              </a:rPr>
              <a:t>“出淤泥不染，同流不合污”的政治品格</a:t>
            </a:r>
            <a:br>
              <a:rPr lang="zh-CN" altLang="en-US" b="1" i="0" u="none" strike="noStrike" dirty="0">
                <a:solidFill>
                  <a:srgbClr val="C00000"/>
                </a:solidFill>
                <a:effectLst/>
                <a:latin typeface="+mn-ea"/>
              </a:rPr>
            </a:br>
            <a:r>
              <a:rPr lang="zh-CN" altLang="en-US" b="1" i="0" u="none" strike="noStrike" dirty="0">
                <a:solidFill>
                  <a:srgbClr val="C00000"/>
                </a:solidFill>
                <a:effectLst/>
                <a:latin typeface="+mn-ea"/>
              </a:rPr>
              <a:t>以诚相待，团结多数的宽广胸怀</a:t>
            </a:r>
            <a:br>
              <a:rPr lang="zh-CN" altLang="en-US" b="1" i="0" u="none" strike="noStrike" dirty="0">
                <a:solidFill>
                  <a:srgbClr val="C00000"/>
                </a:solidFill>
                <a:effectLst/>
                <a:latin typeface="+mn-ea"/>
              </a:rPr>
            </a:br>
            <a:r>
              <a:rPr lang="zh-CN" altLang="en-US" b="1" i="0" u="none" strike="noStrike" dirty="0">
                <a:solidFill>
                  <a:srgbClr val="C00000"/>
                </a:solidFill>
                <a:effectLst/>
                <a:latin typeface="+mn-ea"/>
              </a:rPr>
              <a:t>善处逆境，宁难不苟的英雄气概</a:t>
            </a:r>
            <a:endParaRPr lang="zh-CN" altLang="en-US" b="1" i="0" dirty="0">
              <a:solidFill>
                <a:srgbClr val="C00000"/>
              </a:solidFill>
              <a:effectLst/>
              <a:latin typeface="+mn-ea"/>
            </a:endParaRPr>
          </a:p>
        </p:txBody>
      </p:sp>
      <p:sp>
        <p:nvSpPr>
          <p:cNvPr id="86" name="矩形: 圆角 85"/>
          <p:cNvSpPr/>
          <p:nvPr/>
        </p:nvSpPr>
        <p:spPr>
          <a:xfrm>
            <a:off x="2148114" y="2080356"/>
            <a:ext cx="7895772" cy="3298344"/>
          </a:xfrm>
          <a:prstGeom prst="roundRect">
            <a:avLst>
              <a:gd name="adj" fmla="val 6312"/>
            </a:avLst>
          </a:prstGeom>
          <a:noFill/>
          <a:ln w="25400">
            <a:gradFill>
              <a:gsLst>
                <a:gs pos="0">
                  <a:schemeClr val="accent2">
                    <a:lumMod val="60000"/>
                    <a:lumOff val="40000"/>
                  </a:schemeClr>
                </a:gs>
                <a:gs pos="99000">
                  <a:schemeClr val="accent2">
                    <a:lumMod val="20000"/>
                    <a:lumOff val="80000"/>
                    <a:alpha val="0"/>
                  </a:schemeClr>
                </a:gs>
              </a:gsLst>
              <a:lin ang="5400000" scaled="1"/>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pic>
        <p:nvPicPr>
          <p:cNvPr id="88" name="图片 8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429065" y="2558689"/>
            <a:ext cx="1229641" cy="285564"/>
          </a:xfrm>
          <a:prstGeom prst="rect">
            <a:avLst/>
          </a:prstGeom>
        </p:spPr>
      </p:pic>
      <p:pic>
        <p:nvPicPr>
          <p:cNvPr id="89" name="图片 8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4467966" y="1523262"/>
            <a:ext cx="449744" cy="344931"/>
          </a:xfrm>
          <a:prstGeom prst="rect">
            <a:avLst/>
          </a:prstGeom>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587087"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869558"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红岩精神内涵</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grpSp>
        <p:nvGrpSpPr>
          <p:cNvPr id="57" name="组合 56"/>
          <p:cNvGrpSpPr/>
          <p:nvPr/>
        </p:nvGrpSpPr>
        <p:grpSpPr>
          <a:xfrm>
            <a:off x="558338" y="1401573"/>
            <a:ext cx="5537662" cy="556396"/>
            <a:chOff x="874713" y="2811756"/>
            <a:chExt cx="5537662" cy="556396"/>
          </a:xfrm>
        </p:grpSpPr>
        <p:sp>
          <p:nvSpPr>
            <p:cNvPr id="58" name="矩形: 圆角 57"/>
            <p:cNvSpPr/>
            <p:nvPr/>
          </p:nvSpPr>
          <p:spPr>
            <a:xfrm>
              <a:off x="982663" y="2811756"/>
              <a:ext cx="5429712" cy="556396"/>
            </a:xfrm>
            <a:prstGeom prst="roundRect">
              <a:avLst>
                <a:gd name="adj" fmla="val 50000"/>
              </a:avLst>
            </a:prstGeom>
            <a:gradFill>
              <a:gsLst>
                <a:gs pos="100000">
                  <a:srgbClr val="B1050A">
                    <a:alpha val="0"/>
                  </a:srgbClr>
                </a:gs>
                <a:gs pos="0">
                  <a:srgbClr val="B1050A"/>
                </a:gs>
              </a:gsLst>
              <a:lin ang="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sp>
          <p:nvSpPr>
            <p:cNvPr id="59" name="椭圆 58"/>
            <p:cNvSpPr/>
            <p:nvPr/>
          </p:nvSpPr>
          <p:spPr>
            <a:xfrm>
              <a:off x="874713" y="2959779"/>
              <a:ext cx="260350" cy="260350"/>
            </a:xfrm>
            <a:prstGeom prst="ellipse">
              <a:avLst/>
            </a:prstGeom>
            <a:solidFill>
              <a:srgbClr val="B1050A"/>
            </a:solidFill>
            <a:ln w="25400" cap="flat" cmpd="sng" algn="ctr">
              <a:solidFill>
                <a:sysClr val="window" lastClr="FFFFFF"/>
              </a:solidFill>
              <a:prstDash val="solid"/>
              <a:miter lim="800000"/>
            </a:ln>
            <a:effectLst>
              <a:outerShdw blurRad="25400" dist="127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sp>
          <p:nvSpPr>
            <p:cNvPr id="60" name="文本框 59"/>
            <p:cNvSpPr txBox="1"/>
            <p:nvPr/>
          </p:nvSpPr>
          <p:spPr>
            <a:xfrm>
              <a:off x="1243012" y="2889899"/>
              <a:ext cx="4386669" cy="400110"/>
            </a:xfrm>
            <a:prstGeom prst="rect">
              <a:avLst/>
            </a:prstGeom>
            <a:noFill/>
          </p:spPr>
          <p:txBody>
            <a:bodyPr wrap="square">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dirty="0">
                  <a:ln>
                    <a:noFill/>
                  </a:ln>
                  <a:solidFill>
                    <a:prstClr val="white"/>
                  </a:solidFill>
                  <a:uLnTx/>
                  <a:uFillTx/>
                  <a:latin typeface="+mn-ea"/>
                  <a:cs typeface="+mn-ea"/>
                  <a:sym typeface="+mn-lt"/>
                </a:rPr>
                <a:t>刚柔相济，锲而不舍的政治智慧</a:t>
              </a:r>
            </a:p>
          </p:txBody>
        </p:sp>
      </p:grpSp>
      <p:sp>
        <p:nvSpPr>
          <p:cNvPr id="61" name="矩形 60"/>
          <p:cNvSpPr/>
          <p:nvPr/>
        </p:nvSpPr>
        <p:spPr>
          <a:xfrm>
            <a:off x="2620260" y="2640183"/>
            <a:ext cx="7489825" cy="1156855"/>
          </a:xfrm>
          <a:prstGeom prst="rect">
            <a:avLst/>
          </a:prstGeom>
        </p:spPr>
        <p:txBody>
          <a:bodyPr wrap="square">
            <a:spAutoFit/>
          </a:bodyPr>
          <a:lstStyle/>
          <a:p>
            <a:pPr>
              <a:lnSpc>
                <a:spcPct val="150000"/>
              </a:lnSpc>
              <a:buClr>
                <a:srgbClr val="B1050A"/>
              </a:buClr>
              <a:defRPr/>
            </a:pPr>
            <a:r>
              <a:rPr lang="zh-CN" altLang="en-US" sz="1600">
                <a:solidFill>
                  <a:prstClr val="black">
                    <a:lumMod val="75000"/>
                    <a:lumOff val="25000"/>
                  </a:prstClr>
                </a:solidFill>
                <a:latin typeface="+mn-ea"/>
                <a:cs typeface="+mn-ea"/>
                <a:sym typeface="+mn-lt"/>
              </a:rPr>
              <a:t>皖南事变是抗日战争期间国民党发动的第二次反共高潮。周恩来等人冷静地分析抗战全局和国共合作形势，表示“我要坚持到最后”。他要撤往延安的同志“转告毛主席，我们坚决同国民党顽固派斗争到底！”</a:t>
            </a:r>
            <a:endParaRPr lang="en-US" altLang="zh-CN" sz="1600">
              <a:solidFill>
                <a:prstClr val="black">
                  <a:lumMod val="75000"/>
                  <a:lumOff val="25000"/>
                </a:prstClr>
              </a:solidFill>
              <a:latin typeface="+mn-ea"/>
              <a:cs typeface="+mn-ea"/>
              <a:sym typeface="+mn-lt"/>
            </a:endParaRPr>
          </a:p>
        </p:txBody>
      </p:sp>
      <p:grpSp>
        <p:nvGrpSpPr>
          <p:cNvPr id="66" name="组合 65"/>
          <p:cNvGrpSpPr/>
          <p:nvPr/>
        </p:nvGrpSpPr>
        <p:grpSpPr>
          <a:xfrm>
            <a:off x="2360914" y="3387293"/>
            <a:ext cx="7749171" cy="1751604"/>
            <a:chOff x="0" y="3351028"/>
            <a:chExt cx="12192000" cy="2755850"/>
          </a:xfrm>
        </p:grpSpPr>
        <p:sp>
          <p:nvSpPr>
            <p:cNvPr id="67" name="梯形 66"/>
            <p:cNvSpPr/>
            <p:nvPr/>
          </p:nvSpPr>
          <p:spPr>
            <a:xfrm>
              <a:off x="0" y="3351028"/>
              <a:ext cx="12192000" cy="2755850"/>
            </a:xfrm>
            <a:prstGeom prst="trapezoid">
              <a:avLst>
                <a:gd name="adj" fmla="val 100507"/>
              </a:avLst>
            </a:prstGeom>
            <a:gradFill flip="none" rotWithShape="1">
              <a:gsLst>
                <a:gs pos="100000">
                  <a:srgbClr val="B1050A">
                    <a:alpha val="0"/>
                  </a:srgbClr>
                </a:gs>
                <a:gs pos="0">
                  <a:srgbClr val="B1050A">
                    <a:alpha val="5000"/>
                  </a:srgbClr>
                </a:gs>
              </a:gsLst>
              <a:lin ang="16200000" scaled="1"/>
            </a:gradFill>
            <a:ln w="12700" cap="flat" cmpd="sng" algn="ctr">
              <a:gradFill flip="none" rotWithShape="1">
                <a:gsLst>
                  <a:gs pos="0">
                    <a:srgbClr val="B1050A">
                      <a:alpha val="60000"/>
                    </a:srgbClr>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sp>
          <p:nvSpPr>
            <p:cNvPr id="68" name="梯形 67"/>
            <p:cNvSpPr/>
            <p:nvPr/>
          </p:nvSpPr>
          <p:spPr>
            <a:xfrm>
              <a:off x="1657350" y="4799116"/>
              <a:ext cx="8877300" cy="1060446"/>
            </a:xfrm>
            <a:prstGeom prst="trapezoid">
              <a:avLst>
                <a:gd name="adj" fmla="val 81048"/>
              </a:avLst>
            </a:prstGeom>
            <a:gradFill flip="none" rotWithShape="1">
              <a:gsLst>
                <a:gs pos="100000">
                  <a:srgbClr val="B1050A">
                    <a:alpha val="0"/>
                  </a:srgbClr>
                </a:gs>
                <a:gs pos="0">
                  <a:srgbClr val="B1050A">
                    <a:alpha val="10000"/>
                  </a:srgbClr>
                </a:gs>
              </a:gsLst>
              <a:lin ang="16200000" scaled="1"/>
            </a:gradFill>
            <a:ln w="12700" cap="flat" cmpd="sng" algn="ctr">
              <a:gradFill flip="none" rotWithShape="1">
                <a:gsLst>
                  <a:gs pos="0">
                    <a:srgbClr val="B1050A">
                      <a:alpha val="60000"/>
                    </a:srgbClr>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sp>
          <p:nvSpPr>
            <p:cNvPr id="85" name="梯形 84"/>
            <p:cNvSpPr/>
            <p:nvPr/>
          </p:nvSpPr>
          <p:spPr>
            <a:xfrm>
              <a:off x="1440180" y="4640356"/>
              <a:ext cx="9311640" cy="1060446"/>
            </a:xfrm>
            <a:prstGeom prst="trapezoid">
              <a:avLst>
                <a:gd name="adj" fmla="val 81048"/>
              </a:avLst>
            </a:prstGeom>
            <a:gradFill flip="none" rotWithShape="1">
              <a:gsLst>
                <a:gs pos="100000">
                  <a:srgbClr val="B1050A">
                    <a:alpha val="0"/>
                  </a:srgbClr>
                </a:gs>
                <a:gs pos="0">
                  <a:srgbClr val="B1050A">
                    <a:alpha val="40000"/>
                  </a:srgbClr>
                </a:gs>
              </a:gsLst>
              <a:lin ang="16200000" scaled="1"/>
            </a:gradFill>
            <a:ln w="12700" cap="flat" cmpd="sng" algn="ctr">
              <a:gradFill flip="none" rotWithShape="1">
                <a:gsLst>
                  <a:gs pos="0">
                    <a:srgbClr val="B1050A"/>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gr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587087"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869558"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红岩精神内涵</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grpSp>
        <p:nvGrpSpPr>
          <p:cNvPr id="57" name="组合 56"/>
          <p:cNvGrpSpPr/>
          <p:nvPr/>
        </p:nvGrpSpPr>
        <p:grpSpPr>
          <a:xfrm>
            <a:off x="558338" y="1401573"/>
            <a:ext cx="5645612" cy="556396"/>
            <a:chOff x="874713" y="2811756"/>
            <a:chExt cx="5645612" cy="556396"/>
          </a:xfrm>
        </p:grpSpPr>
        <p:sp>
          <p:nvSpPr>
            <p:cNvPr id="58" name="矩形: 圆角 57"/>
            <p:cNvSpPr/>
            <p:nvPr/>
          </p:nvSpPr>
          <p:spPr>
            <a:xfrm>
              <a:off x="982663" y="2811756"/>
              <a:ext cx="5429712" cy="556396"/>
            </a:xfrm>
            <a:prstGeom prst="roundRect">
              <a:avLst>
                <a:gd name="adj" fmla="val 50000"/>
              </a:avLst>
            </a:prstGeom>
            <a:gradFill>
              <a:gsLst>
                <a:gs pos="100000">
                  <a:srgbClr val="B1050A">
                    <a:alpha val="0"/>
                  </a:srgbClr>
                </a:gs>
                <a:gs pos="0">
                  <a:srgbClr val="B1050A"/>
                </a:gs>
              </a:gsLst>
              <a:lin ang="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sp>
          <p:nvSpPr>
            <p:cNvPr id="59" name="椭圆 58"/>
            <p:cNvSpPr/>
            <p:nvPr/>
          </p:nvSpPr>
          <p:spPr>
            <a:xfrm>
              <a:off x="874713" y="2959779"/>
              <a:ext cx="260350" cy="260350"/>
            </a:xfrm>
            <a:prstGeom prst="ellipse">
              <a:avLst/>
            </a:prstGeom>
            <a:solidFill>
              <a:srgbClr val="B1050A"/>
            </a:solidFill>
            <a:ln w="25400" cap="flat" cmpd="sng" algn="ctr">
              <a:solidFill>
                <a:sysClr val="window" lastClr="FFFFFF"/>
              </a:solidFill>
              <a:prstDash val="solid"/>
              <a:miter lim="800000"/>
            </a:ln>
            <a:effectLst>
              <a:outerShdw blurRad="25400" dist="127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sp>
          <p:nvSpPr>
            <p:cNvPr id="60" name="文本框 59"/>
            <p:cNvSpPr txBox="1"/>
            <p:nvPr/>
          </p:nvSpPr>
          <p:spPr>
            <a:xfrm>
              <a:off x="1243012" y="2889899"/>
              <a:ext cx="5277313" cy="400110"/>
            </a:xfrm>
            <a:prstGeom prst="rect">
              <a:avLst/>
            </a:prstGeom>
            <a:noFill/>
          </p:spPr>
          <p:txBody>
            <a:bodyPr wrap="square">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solidFill>
                    <a:prstClr val="white"/>
                  </a:solidFill>
                  <a:uLnTx/>
                  <a:uFillTx/>
                  <a:latin typeface="+mn-ea"/>
                  <a:cs typeface="+mn-ea"/>
                  <a:sym typeface="+mn-lt"/>
                </a:rPr>
                <a:t>“出淤泥不染，同流不合污”的政治品格</a:t>
              </a:r>
            </a:p>
          </p:txBody>
        </p:sp>
      </p:grpSp>
      <p:sp>
        <p:nvSpPr>
          <p:cNvPr id="61" name="矩形 60"/>
          <p:cNvSpPr/>
          <p:nvPr/>
        </p:nvSpPr>
        <p:spPr>
          <a:xfrm>
            <a:off x="2620260" y="2510222"/>
            <a:ext cx="7489825" cy="1526187"/>
          </a:xfrm>
          <a:prstGeom prst="rect">
            <a:avLst/>
          </a:prstGeom>
        </p:spPr>
        <p:txBody>
          <a:bodyPr wrap="square">
            <a:spAutoFit/>
          </a:bodyPr>
          <a:lstStyle/>
          <a:p>
            <a:pPr>
              <a:lnSpc>
                <a:spcPct val="150000"/>
              </a:lnSpc>
              <a:buClr>
                <a:srgbClr val="B1050A"/>
              </a:buClr>
              <a:defRPr/>
            </a:pPr>
            <a:r>
              <a:rPr lang="zh-CN" altLang="en-US" sz="1600">
                <a:solidFill>
                  <a:prstClr val="black">
                    <a:lumMod val="75000"/>
                    <a:lumOff val="25000"/>
                  </a:prstClr>
                </a:solidFill>
                <a:latin typeface="+mn-ea"/>
                <a:cs typeface="+mn-ea"/>
                <a:sym typeface="+mn-lt"/>
              </a:rPr>
              <a:t>当时来讲，国统区是一潭“淤泥”，周恩来曾经多次告诫南方局同志和从事秘密工作的党员，要做到“同流不合污”。这种“六月风荷”的政治品格，是以周恩来为代表的共产党人，在国统区恶劣艰险的政治环境下开展党的工作的显著特点，是南方局对党的建设、统战工作、群众工作的创新。</a:t>
            </a:r>
            <a:endParaRPr lang="en-US" altLang="zh-CN" sz="1600">
              <a:solidFill>
                <a:prstClr val="black">
                  <a:lumMod val="75000"/>
                  <a:lumOff val="25000"/>
                </a:prstClr>
              </a:solidFill>
              <a:latin typeface="+mn-ea"/>
              <a:cs typeface="+mn-ea"/>
              <a:sym typeface="+mn-lt"/>
            </a:endParaRPr>
          </a:p>
        </p:txBody>
      </p:sp>
      <p:grpSp>
        <p:nvGrpSpPr>
          <p:cNvPr id="66" name="组合 65"/>
          <p:cNvGrpSpPr/>
          <p:nvPr/>
        </p:nvGrpSpPr>
        <p:grpSpPr>
          <a:xfrm>
            <a:off x="2360914" y="3387293"/>
            <a:ext cx="7749171" cy="1751604"/>
            <a:chOff x="0" y="3351028"/>
            <a:chExt cx="12192000" cy="2755850"/>
          </a:xfrm>
        </p:grpSpPr>
        <p:sp>
          <p:nvSpPr>
            <p:cNvPr id="67" name="梯形 66"/>
            <p:cNvSpPr/>
            <p:nvPr/>
          </p:nvSpPr>
          <p:spPr>
            <a:xfrm>
              <a:off x="0" y="3351028"/>
              <a:ext cx="12192000" cy="2755850"/>
            </a:xfrm>
            <a:prstGeom prst="trapezoid">
              <a:avLst>
                <a:gd name="adj" fmla="val 100507"/>
              </a:avLst>
            </a:prstGeom>
            <a:gradFill flip="none" rotWithShape="1">
              <a:gsLst>
                <a:gs pos="100000">
                  <a:srgbClr val="B1050A">
                    <a:alpha val="0"/>
                  </a:srgbClr>
                </a:gs>
                <a:gs pos="0">
                  <a:srgbClr val="B1050A">
                    <a:alpha val="5000"/>
                  </a:srgbClr>
                </a:gs>
              </a:gsLst>
              <a:lin ang="16200000" scaled="1"/>
            </a:gradFill>
            <a:ln w="12700" cap="flat" cmpd="sng" algn="ctr">
              <a:gradFill flip="none" rotWithShape="1">
                <a:gsLst>
                  <a:gs pos="0">
                    <a:srgbClr val="B1050A">
                      <a:alpha val="60000"/>
                    </a:srgbClr>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sp>
          <p:nvSpPr>
            <p:cNvPr id="68" name="梯形 67"/>
            <p:cNvSpPr/>
            <p:nvPr/>
          </p:nvSpPr>
          <p:spPr>
            <a:xfrm>
              <a:off x="1657350" y="4799116"/>
              <a:ext cx="8877300" cy="1060446"/>
            </a:xfrm>
            <a:prstGeom prst="trapezoid">
              <a:avLst>
                <a:gd name="adj" fmla="val 81048"/>
              </a:avLst>
            </a:prstGeom>
            <a:gradFill flip="none" rotWithShape="1">
              <a:gsLst>
                <a:gs pos="100000">
                  <a:srgbClr val="B1050A">
                    <a:alpha val="0"/>
                  </a:srgbClr>
                </a:gs>
                <a:gs pos="0">
                  <a:srgbClr val="B1050A">
                    <a:alpha val="10000"/>
                  </a:srgbClr>
                </a:gs>
              </a:gsLst>
              <a:lin ang="16200000" scaled="1"/>
            </a:gradFill>
            <a:ln w="12700" cap="flat" cmpd="sng" algn="ctr">
              <a:gradFill flip="none" rotWithShape="1">
                <a:gsLst>
                  <a:gs pos="0">
                    <a:srgbClr val="B1050A">
                      <a:alpha val="60000"/>
                    </a:srgbClr>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sp>
          <p:nvSpPr>
            <p:cNvPr id="85" name="梯形 84"/>
            <p:cNvSpPr/>
            <p:nvPr/>
          </p:nvSpPr>
          <p:spPr>
            <a:xfrm>
              <a:off x="1440180" y="4640356"/>
              <a:ext cx="9311640" cy="1060446"/>
            </a:xfrm>
            <a:prstGeom prst="trapezoid">
              <a:avLst>
                <a:gd name="adj" fmla="val 81048"/>
              </a:avLst>
            </a:prstGeom>
            <a:gradFill flip="none" rotWithShape="1">
              <a:gsLst>
                <a:gs pos="100000">
                  <a:srgbClr val="B1050A">
                    <a:alpha val="0"/>
                  </a:srgbClr>
                </a:gs>
                <a:gs pos="0">
                  <a:srgbClr val="B1050A">
                    <a:alpha val="40000"/>
                  </a:srgbClr>
                </a:gs>
              </a:gsLst>
              <a:lin ang="16200000" scaled="1"/>
            </a:gradFill>
            <a:ln w="12700" cap="flat" cmpd="sng" algn="ctr">
              <a:gradFill flip="none" rotWithShape="1">
                <a:gsLst>
                  <a:gs pos="0">
                    <a:srgbClr val="B1050A"/>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p:cNvGrpSpPr/>
          <p:nvPr/>
        </p:nvGrpSpPr>
        <p:grpSpPr>
          <a:xfrm>
            <a:off x="7587087" y="665248"/>
            <a:ext cx="3625227" cy="88908"/>
            <a:chOff x="1318247" y="2044547"/>
            <a:chExt cx="3625227" cy="88908"/>
          </a:xfrm>
        </p:grpSpPr>
        <p:sp>
          <p:nvSpPr>
            <p:cNvPr id="77" name="平行四边形 76"/>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8" name="平行四边形 77"/>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79" name="平行四边形 78"/>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grpSp>
        <p:nvGrpSpPr>
          <p:cNvPr id="80" name="组合 79"/>
          <p:cNvGrpSpPr/>
          <p:nvPr/>
        </p:nvGrpSpPr>
        <p:grpSpPr>
          <a:xfrm flipH="1">
            <a:off x="869558" y="665248"/>
            <a:ext cx="3625227" cy="88908"/>
            <a:chOff x="1318247" y="2044547"/>
            <a:chExt cx="3625227" cy="88908"/>
          </a:xfrm>
        </p:grpSpPr>
        <p:sp>
          <p:nvSpPr>
            <p:cNvPr id="81" name="平行四边形 80"/>
            <p:cNvSpPr/>
            <p:nvPr/>
          </p:nvSpPr>
          <p:spPr>
            <a:xfrm flipH="1" flipV="1">
              <a:off x="1442069" y="2087733"/>
              <a:ext cx="3501405" cy="45719"/>
            </a:xfrm>
            <a:prstGeom prst="parallelogram">
              <a:avLst>
                <a:gd name="adj" fmla="val 90001"/>
              </a:avLst>
            </a:prstGeom>
            <a:gradFill>
              <a:gsLst>
                <a:gs pos="0">
                  <a:srgbClr val="B1050A"/>
                </a:gs>
                <a:gs pos="50000">
                  <a:srgbClr val="E2A7A7">
                    <a:alpha val="60000"/>
                  </a:srgbClr>
                </a:gs>
                <a:gs pos="100000">
                  <a:sysClr val="window" lastClr="FFFFFF">
                    <a:alpha val="0"/>
                  </a:sys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2" name="平行四边形 81"/>
            <p:cNvSpPr/>
            <p:nvPr/>
          </p:nvSpPr>
          <p:spPr>
            <a:xfrm flipH="1" flipV="1">
              <a:off x="1380159"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sp>
          <p:nvSpPr>
            <p:cNvPr id="83" name="平行四边形 82"/>
            <p:cNvSpPr/>
            <p:nvPr/>
          </p:nvSpPr>
          <p:spPr>
            <a:xfrm flipH="1" flipV="1">
              <a:off x="1318247" y="2044547"/>
              <a:ext cx="97799" cy="88908"/>
            </a:xfrm>
            <a:prstGeom prst="parallelogram">
              <a:avLst>
                <a:gd name="adj" fmla="val 90001"/>
              </a:avLst>
            </a:prstGeom>
            <a:gradFill>
              <a:gsLst>
                <a:gs pos="0">
                  <a:srgbClr val="AC0606"/>
                </a:gs>
                <a:gs pos="100000">
                  <a:srgbClr val="CC4C1D">
                    <a:alpha val="0"/>
                  </a:srgbClr>
                </a:gs>
              </a:gsLst>
              <a:lin ang="108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Light" panose="020B0300000000000000" pitchFamily="34" charset="-122"/>
                <a:ea typeface="思源黑体 CN Light" panose="020B0300000000000000" pitchFamily="34" charset="-122"/>
                <a:cs typeface="+mn-cs"/>
              </a:endParaRPr>
            </a:p>
          </p:txBody>
        </p:sp>
      </p:grpSp>
      <p:sp>
        <p:nvSpPr>
          <p:cNvPr id="84" name="矩形: 圆角 83"/>
          <p:cNvSpPr/>
          <p:nvPr/>
        </p:nvSpPr>
        <p:spPr>
          <a:xfrm>
            <a:off x="2429674" y="471945"/>
            <a:ext cx="6220840" cy="564416"/>
          </a:xfrm>
          <a:prstGeom prst="roundRect">
            <a:avLst>
              <a:gd name="adj" fmla="val 50000"/>
            </a:avLst>
          </a:prstGeom>
          <a:no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4545" tIns="38101" rIns="71120" bIns="38100" numCol="1" spcCol="1270" anchor="ctr" anchorCtr="0">
            <a:noAutofit/>
          </a:bodyPr>
          <a:lstStyle/>
          <a:p>
            <a:pPr marL="899795" marR="0" lvl="0" indent="0" algn="ctr" defTabSz="444500" rtl="0" eaLnBrk="1" fontAlgn="auto" latinLnBrk="0" hangingPunct="1">
              <a:lnSpc>
                <a:spcPct val="90000"/>
              </a:lnSpc>
              <a:spcBef>
                <a:spcPct val="0"/>
              </a:spcBef>
              <a:spcAft>
                <a:spcPct val="35000"/>
              </a:spcAft>
              <a:buClrTx/>
              <a:buSzTx/>
              <a:buFontTx/>
              <a:buNone/>
              <a:defRPr/>
            </a:pPr>
            <a:r>
              <a:rPr kumimoji="0" lang="zh-CN" altLang="en-US" sz="3200" b="0" i="0" u="none" strike="noStrike" kern="1200" cap="none" spc="0" normalizeH="0" baseline="0" noProof="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阿里巴巴普惠体 M" panose="00020600040101010101" pitchFamily="18" charset="-122"/>
              </a:rPr>
              <a:t>红岩精神内涵</a:t>
            </a:r>
          </a:p>
        </p:txBody>
      </p:sp>
      <p:pic>
        <p:nvPicPr>
          <p:cNvPr id="87" name="图片 8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5318888"/>
            <a:ext cx="12192000" cy="1539112"/>
          </a:xfrm>
          <a:prstGeom prst="rect">
            <a:avLst/>
          </a:prstGeom>
        </p:spPr>
      </p:pic>
      <p:grpSp>
        <p:nvGrpSpPr>
          <p:cNvPr id="57" name="组合 56"/>
          <p:cNvGrpSpPr/>
          <p:nvPr/>
        </p:nvGrpSpPr>
        <p:grpSpPr>
          <a:xfrm>
            <a:off x="558338" y="1401573"/>
            <a:ext cx="5645612" cy="556396"/>
            <a:chOff x="874713" y="2811756"/>
            <a:chExt cx="5645612" cy="556396"/>
          </a:xfrm>
        </p:grpSpPr>
        <p:sp>
          <p:nvSpPr>
            <p:cNvPr id="58" name="矩形: 圆角 57"/>
            <p:cNvSpPr/>
            <p:nvPr/>
          </p:nvSpPr>
          <p:spPr>
            <a:xfrm>
              <a:off x="982663" y="2811756"/>
              <a:ext cx="5429712" cy="556396"/>
            </a:xfrm>
            <a:prstGeom prst="roundRect">
              <a:avLst>
                <a:gd name="adj" fmla="val 50000"/>
              </a:avLst>
            </a:prstGeom>
            <a:gradFill>
              <a:gsLst>
                <a:gs pos="100000">
                  <a:srgbClr val="B1050A">
                    <a:alpha val="0"/>
                  </a:srgbClr>
                </a:gs>
                <a:gs pos="0">
                  <a:srgbClr val="B1050A"/>
                </a:gs>
              </a:gsLst>
              <a:lin ang="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sp>
          <p:nvSpPr>
            <p:cNvPr id="59" name="椭圆 58"/>
            <p:cNvSpPr/>
            <p:nvPr/>
          </p:nvSpPr>
          <p:spPr>
            <a:xfrm>
              <a:off x="874713" y="2959779"/>
              <a:ext cx="260350" cy="260350"/>
            </a:xfrm>
            <a:prstGeom prst="ellipse">
              <a:avLst/>
            </a:prstGeom>
            <a:solidFill>
              <a:srgbClr val="B1050A"/>
            </a:solidFill>
            <a:ln w="25400" cap="flat" cmpd="sng" algn="ctr">
              <a:solidFill>
                <a:sysClr val="window" lastClr="FFFFFF"/>
              </a:solidFill>
              <a:prstDash val="solid"/>
              <a:miter lim="800000"/>
            </a:ln>
            <a:effectLst>
              <a:outerShdw blurRad="25400" dist="12700" dir="2700000" algn="tl" rotWithShape="0">
                <a:prstClr val="black">
                  <a:alpha val="20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楷体" panose="02010609060101010101" pitchFamily="49" charset="-122"/>
                <a:ea typeface="楷体" panose="02010609060101010101" pitchFamily="49" charset="-122"/>
                <a:cs typeface="+mn-ea"/>
                <a:sym typeface="+mn-lt"/>
              </a:endParaRPr>
            </a:p>
          </p:txBody>
        </p:sp>
        <p:sp>
          <p:nvSpPr>
            <p:cNvPr id="60" name="文本框 59"/>
            <p:cNvSpPr txBox="1"/>
            <p:nvPr/>
          </p:nvSpPr>
          <p:spPr>
            <a:xfrm>
              <a:off x="1243012" y="2889899"/>
              <a:ext cx="5277313" cy="400110"/>
            </a:xfrm>
            <a:prstGeom prst="rect">
              <a:avLst/>
            </a:prstGeom>
            <a:noFill/>
          </p:spPr>
          <p:txBody>
            <a:bodyPr wrap="square">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solidFill>
                    <a:prstClr val="white"/>
                  </a:solidFill>
                  <a:uLnTx/>
                  <a:uFillTx/>
                  <a:latin typeface="+mn-ea"/>
                  <a:cs typeface="+mn-ea"/>
                  <a:sym typeface="+mn-lt"/>
                </a:rPr>
                <a:t>以诚相待，团结多数的宽广胸怀</a:t>
              </a:r>
            </a:p>
          </p:txBody>
        </p:sp>
      </p:grpSp>
      <p:sp>
        <p:nvSpPr>
          <p:cNvPr id="61" name="矩形 60"/>
          <p:cNvSpPr/>
          <p:nvPr/>
        </p:nvSpPr>
        <p:spPr>
          <a:xfrm>
            <a:off x="2620260" y="2510222"/>
            <a:ext cx="7489825" cy="1526187"/>
          </a:xfrm>
          <a:prstGeom prst="rect">
            <a:avLst/>
          </a:prstGeom>
        </p:spPr>
        <p:txBody>
          <a:bodyPr wrap="square">
            <a:spAutoFit/>
          </a:bodyPr>
          <a:lstStyle/>
          <a:p>
            <a:pPr>
              <a:lnSpc>
                <a:spcPct val="150000"/>
              </a:lnSpc>
              <a:buClr>
                <a:srgbClr val="B1050A"/>
              </a:buClr>
              <a:defRPr/>
            </a:pPr>
            <a:r>
              <a:rPr lang="zh-CN" altLang="en-US" sz="1600">
                <a:solidFill>
                  <a:prstClr val="black">
                    <a:lumMod val="75000"/>
                    <a:lumOff val="25000"/>
                  </a:prstClr>
                </a:solidFill>
                <a:latin typeface="+mn-ea"/>
                <a:cs typeface="+mn-ea"/>
                <a:sym typeface="+mn-lt"/>
              </a:rPr>
              <a:t>在对国统区群众做工作时，始终与群众在一起，保存党的组织，保存党的力量。南方局制定了“勤学、勤业、勤交友”和“职业化、社会化、合法化”的政策，指示地下党的同志要设法深入社会，独立工作，埋头苦干，通过自己的实际行动启发群众、教育群众、团结群众。</a:t>
            </a:r>
            <a:endParaRPr lang="en-US" altLang="zh-CN" sz="1600">
              <a:solidFill>
                <a:prstClr val="black">
                  <a:lumMod val="75000"/>
                  <a:lumOff val="25000"/>
                </a:prstClr>
              </a:solidFill>
              <a:latin typeface="+mn-ea"/>
              <a:cs typeface="+mn-ea"/>
              <a:sym typeface="+mn-lt"/>
            </a:endParaRPr>
          </a:p>
        </p:txBody>
      </p:sp>
      <p:grpSp>
        <p:nvGrpSpPr>
          <p:cNvPr id="66" name="组合 65"/>
          <p:cNvGrpSpPr/>
          <p:nvPr/>
        </p:nvGrpSpPr>
        <p:grpSpPr>
          <a:xfrm>
            <a:off x="2360914" y="3387293"/>
            <a:ext cx="7749171" cy="1751604"/>
            <a:chOff x="0" y="3351028"/>
            <a:chExt cx="12192000" cy="2755850"/>
          </a:xfrm>
        </p:grpSpPr>
        <p:sp>
          <p:nvSpPr>
            <p:cNvPr id="67" name="梯形 66"/>
            <p:cNvSpPr/>
            <p:nvPr/>
          </p:nvSpPr>
          <p:spPr>
            <a:xfrm>
              <a:off x="0" y="3351028"/>
              <a:ext cx="12192000" cy="2755850"/>
            </a:xfrm>
            <a:prstGeom prst="trapezoid">
              <a:avLst>
                <a:gd name="adj" fmla="val 100507"/>
              </a:avLst>
            </a:prstGeom>
            <a:gradFill flip="none" rotWithShape="1">
              <a:gsLst>
                <a:gs pos="100000">
                  <a:srgbClr val="B1050A">
                    <a:alpha val="0"/>
                  </a:srgbClr>
                </a:gs>
                <a:gs pos="0">
                  <a:srgbClr val="B1050A">
                    <a:alpha val="5000"/>
                  </a:srgbClr>
                </a:gs>
              </a:gsLst>
              <a:lin ang="16200000" scaled="1"/>
            </a:gradFill>
            <a:ln w="12700" cap="flat" cmpd="sng" algn="ctr">
              <a:gradFill flip="none" rotWithShape="1">
                <a:gsLst>
                  <a:gs pos="0">
                    <a:srgbClr val="B1050A">
                      <a:alpha val="60000"/>
                    </a:srgbClr>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sp>
          <p:nvSpPr>
            <p:cNvPr id="68" name="梯形 67"/>
            <p:cNvSpPr/>
            <p:nvPr/>
          </p:nvSpPr>
          <p:spPr>
            <a:xfrm>
              <a:off x="1657350" y="4799116"/>
              <a:ext cx="8877300" cy="1060446"/>
            </a:xfrm>
            <a:prstGeom prst="trapezoid">
              <a:avLst>
                <a:gd name="adj" fmla="val 81048"/>
              </a:avLst>
            </a:prstGeom>
            <a:gradFill flip="none" rotWithShape="1">
              <a:gsLst>
                <a:gs pos="100000">
                  <a:srgbClr val="B1050A">
                    <a:alpha val="0"/>
                  </a:srgbClr>
                </a:gs>
                <a:gs pos="0">
                  <a:srgbClr val="B1050A">
                    <a:alpha val="10000"/>
                  </a:srgbClr>
                </a:gs>
              </a:gsLst>
              <a:lin ang="16200000" scaled="1"/>
            </a:gradFill>
            <a:ln w="12700" cap="flat" cmpd="sng" algn="ctr">
              <a:gradFill flip="none" rotWithShape="1">
                <a:gsLst>
                  <a:gs pos="0">
                    <a:srgbClr val="B1050A">
                      <a:alpha val="60000"/>
                    </a:srgbClr>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sp>
          <p:nvSpPr>
            <p:cNvPr id="85" name="梯形 84"/>
            <p:cNvSpPr/>
            <p:nvPr/>
          </p:nvSpPr>
          <p:spPr>
            <a:xfrm>
              <a:off x="1440180" y="4640356"/>
              <a:ext cx="9311640" cy="1060446"/>
            </a:xfrm>
            <a:prstGeom prst="trapezoid">
              <a:avLst>
                <a:gd name="adj" fmla="val 81048"/>
              </a:avLst>
            </a:prstGeom>
            <a:gradFill flip="none" rotWithShape="1">
              <a:gsLst>
                <a:gs pos="100000">
                  <a:srgbClr val="B1050A">
                    <a:alpha val="0"/>
                  </a:srgbClr>
                </a:gs>
                <a:gs pos="0">
                  <a:srgbClr val="B1050A">
                    <a:alpha val="40000"/>
                  </a:srgbClr>
                </a:gs>
              </a:gsLst>
              <a:lin ang="16200000" scaled="1"/>
            </a:gradFill>
            <a:ln w="12700" cap="flat" cmpd="sng" algn="ctr">
              <a:gradFill flip="none" rotWithShape="1">
                <a:gsLst>
                  <a:gs pos="0">
                    <a:srgbClr val="B1050A"/>
                  </a:gs>
                  <a:gs pos="100000">
                    <a:srgbClr val="B1050A">
                      <a:alpha val="0"/>
                    </a:srgbClr>
                  </a:gs>
                </a:gsLst>
                <a:lin ang="162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Arial"/>
                <a:ea typeface="阿里巴巴普惠体 L"/>
              </a:endParaRPr>
            </a:p>
          </p:txBody>
        </p:sp>
      </p:gr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2.xml><?xml version="1.0" encoding="utf-8"?>
<p:tagLst xmlns:a="http://schemas.openxmlformats.org/drawingml/2006/main" xmlns:r="http://schemas.openxmlformats.org/officeDocument/2006/relationships" xmlns:p="http://schemas.openxmlformats.org/presentationml/2006/main">
  <p:tag name="PA" val="v5.2.11"/>
</p:tagLst>
</file>

<file path=ppt/tags/tag3.xml><?xml version="1.0" encoding="utf-8"?>
<p:tagLst xmlns:a="http://schemas.openxmlformats.org/drawingml/2006/main" xmlns:r="http://schemas.openxmlformats.org/officeDocument/2006/relationships" xmlns:p="http://schemas.openxmlformats.org/presentationml/2006/main">
  <p:tag name="PA" val="v5.2.11"/>
</p:tagLst>
</file>

<file path=ppt/tags/tag4.xml><?xml version="1.0" encoding="utf-8"?>
<p:tagLst xmlns:a="http://schemas.openxmlformats.org/drawingml/2006/main" xmlns:r="http://schemas.openxmlformats.org/officeDocument/2006/relationships" xmlns:p="http://schemas.openxmlformats.org/presentationml/2006/main">
  <p:tag name="PA" val="v5.2.11"/>
</p:tagLst>
</file>

<file path=ppt/tags/tag5.xml><?xml version="1.0" encoding="utf-8"?>
<p:tagLst xmlns:a="http://schemas.openxmlformats.org/drawingml/2006/main" xmlns:r="http://schemas.openxmlformats.org/officeDocument/2006/relationships" xmlns:p="http://schemas.openxmlformats.org/presentationml/2006/main">
  <p:tag name="PA" val="v5.2.11"/>
</p:tagLst>
</file>

<file path=ppt/tags/tag6.xml><?xml version="1.0" encoding="utf-8"?>
<p:tagLst xmlns:a="http://schemas.openxmlformats.org/drawingml/2006/main" xmlns:r="http://schemas.openxmlformats.org/officeDocument/2006/relationships" xmlns:p="http://schemas.openxmlformats.org/presentationml/2006/main">
  <p:tag name="PA" val="v5.2.11"/>
</p:tagLst>
</file>

<file path=ppt/tags/tag7.xml><?xml version="1.0" encoding="utf-8"?>
<p:tagLst xmlns:a="http://schemas.openxmlformats.org/drawingml/2006/main" xmlns:r="http://schemas.openxmlformats.org/officeDocument/2006/relationships" xmlns:p="http://schemas.openxmlformats.org/presentationml/2006/main">
  <p:tag name="PA" val="v5.2.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湘能数据中中心">
      <a:majorFont>
        <a:latin typeface="微软雅黑"/>
        <a:ea typeface="微软雅黑"/>
        <a:cs typeface="Arial"/>
      </a:majorFont>
      <a:minorFont>
        <a:latin typeface="微软雅黑"/>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1464</Words>
  <Application>Microsoft Office PowerPoint</Application>
  <PresentationFormat>宽屏</PresentationFormat>
  <Paragraphs>128</Paragraphs>
  <Slides>25</Slides>
  <Notes>2</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25</vt:i4>
      </vt:variant>
    </vt:vector>
  </HeadingPairs>
  <TitlesOfParts>
    <vt:vector size="42" baseType="lpstr">
      <vt:lpstr>Gulim</vt:lpstr>
      <vt:lpstr>Hero</vt:lpstr>
      <vt:lpstr>阿里巴巴普惠体 B</vt:lpstr>
      <vt:lpstr>阿里巴巴普惠体 L</vt:lpstr>
      <vt:lpstr>阿里巴巴普惠体 M</vt:lpstr>
      <vt:lpstr>阿里巴巴普惠体 R</vt:lpstr>
      <vt:lpstr>等线</vt:lpstr>
      <vt:lpstr>楷体</vt:lpstr>
      <vt:lpstr>思源黑体 CN Light</vt:lpstr>
      <vt:lpstr>宋体</vt:lpstr>
      <vt:lpstr>微软雅黑</vt:lpstr>
      <vt:lpstr>演示镇魂行楷</vt:lpstr>
      <vt:lpstr>Arial</vt:lpstr>
      <vt:lpstr>Calibri</vt:lpstr>
      <vt:lpstr>Impact</vt:lpstr>
      <vt:lpstr>Times New Roman</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2021-05-27T00:36:22Z</cp:lastPrinted>
  <dcterms:created xsi:type="dcterms:W3CDTF">2021-05-27T00:36:22Z</dcterms:created>
  <dcterms:modified xsi:type="dcterms:W3CDTF">2023-04-17T06:45:50Z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