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11" r:id="rId2"/>
    <p:sldId id="312" r:id="rId3"/>
    <p:sldId id="313" r:id="rId4"/>
    <p:sldId id="314" r:id="rId5"/>
    <p:sldId id="315" r:id="rId6"/>
    <p:sldId id="316" r:id="rId7"/>
    <p:sldId id="320" r:id="rId8"/>
    <p:sldId id="332" r:id="rId9"/>
    <p:sldId id="333" r:id="rId10"/>
    <p:sldId id="334" r:id="rId11"/>
    <p:sldId id="343" r:id="rId12"/>
    <p:sldId id="335" r:id="rId13"/>
    <p:sldId id="322" r:id="rId14"/>
    <p:sldId id="339" r:id="rId15"/>
    <p:sldId id="340" r:id="rId16"/>
    <p:sldId id="336" r:id="rId17"/>
    <p:sldId id="325" r:id="rId18"/>
    <p:sldId id="326" r:id="rId19"/>
    <p:sldId id="327" r:id="rId20"/>
    <p:sldId id="328" r:id="rId21"/>
    <p:sldId id="341" r:id="rId22"/>
    <p:sldId id="342" r:id="rId23"/>
    <p:sldId id="337" r:id="rId24"/>
    <p:sldId id="338" r:id="rId25"/>
    <p:sldId id="345" r:id="rId26"/>
    <p:sldId id="346" r:id="rId27"/>
    <p:sldId id="347" r:id="rId28"/>
    <p:sldId id="348" r:id="rId29"/>
    <p:sldId id="344" r:id="rId30"/>
    <p:sldId id="349" r:id="rId31"/>
    <p:sldId id="350" r:id="rId32"/>
    <p:sldId id="351" r:id="rId33"/>
    <p:sldId id="352" r:id="rId34"/>
    <p:sldId id="353" r:id="rId35"/>
    <p:sldId id="354" r:id="rId36"/>
    <p:sldId id="286" r:id="rId37"/>
    <p:sldId id="310" r:id="rId3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40BC0-C9C9-4E78-88F5-CC5FC11A52B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2F4CE-9BD3-48EA-97C4-9A8A9DE13D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F4CE-9BD3-48EA-97C4-9A8A9DE13D8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0DD66-7C68-4DAE-B48D-C7165A1AA9E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E3D46-D21A-4155-9314-CF45EECABFA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2FC82-1144-4DE4-88BA-6F05DD28DE1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41BD9-ED06-4C86-914F-BB46DEC5A3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405C8-0867-4ED2-9923-CBA152F4799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B92F7-ABEE-463D-B604-75916F3BF0C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C6C3-A2F6-49A6-8104-578B567B74D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F971C-5240-4EE3-B977-49D13427E9A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19814-76DF-436B-8499-77BE58452B7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9152E-2C5D-484A-8E36-BD72DCFAD23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53C86-BA74-49FF-89F5-5338F6259C4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0A7AF97-5B7E-478F-B6C8-E368C53ABBE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P13%20U1-T2C-1a.sw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3124200"/>
          </a:xfrm>
        </p:spPr>
        <p:txBody>
          <a:bodyPr/>
          <a:lstStyle/>
          <a:p>
            <a:pPr algn="ctr">
              <a:lnSpc>
                <a:spcPct val="140000"/>
              </a:lnSpc>
              <a:buFontTx/>
              <a:buNone/>
            </a:pPr>
            <a:r>
              <a:rPr lang="en-US" altLang="zh-CN" sz="4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</a:t>
            </a:r>
            <a:r>
              <a:rPr lang="en-US" altLang="zh-CN" sz="44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4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algn="ctr">
              <a:lnSpc>
                <a:spcPct val="140000"/>
              </a:lnSpc>
              <a:buFontTx/>
              <a:buNone/>
            </a:pPr>
            <a:r>
              <a:rPr lang="en-US" altLang="zh-CN" sz="5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learn teamwork.</a:t>
            </a:r>
          </a:p>
          <a:p>
            <a:pPr algn="ctr">
              <a:lnSpc>
                <a:spcPct val="140000"/>
              </a:lnSpc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C </a:t>
            </a:r>
          </a:p>
        </p:txBody>
      </p:sp>
      <p:sp>
        <p:nvSpPr>
          <p:cNvPr id="5" name="矩形 4"/>
          <p:cNvSpPr/>
          <p:nvPr/>
        </p:nvSpPr>
        <p:spPr>
          <a:xfrm>
            <a:off x="3038840" y="5562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4800" y="609600"/>
            <a:ext cx="88392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of the court with one hand or both hands. You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can also pass the ball to your teammates. But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you must follow the rules. For example, you can’t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hold the ball and run with it. To win basketball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games , you should have good skills. But it’s more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Important for you and the other players to play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as a team. you are sure to enjoy playing this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poplar sport.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James Naismit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1047750"/>
            <a:ext cx="304800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06388" y="838200"/>
            <a:ext cx="5335587" cy="56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>
            <a:spAutoFit/>
          </a:bodyPr>
          <a:lstStyle/>
          <a:p>
            <a:pPr defTabSz="913130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The inventor of basketball was born in Canada and graduated from McGill University and from the Presbyterian seminary (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长老会学院</a:t>
            </a:r>
            <a:r>
              <a:rPr lang="en-US" altLang="zh-CN" sz="3200" b="1" dirty="0">
                <a:latin typeface="Times New Roman" panose="02020603050405020304" pitchFamily="18" charset="0"/>
              </a:rPr>
              <a:t>) in Toronto. In 1890 he entered the YMCA college (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国际青年会训练学院</a:t>
            </a:r>
            <a:r>
              <a:rPr lang="en-US" altLang="zh-CN" sz="3200" b="1" dirty="0">
                <a:latin typeface="Times New Roman" panose="02020603050405020304" pitchFamily="18" charset="0"/>
              </a:rPr>
              <a:t>)  in Springfield, Massachusetts (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马萨诸塞州</a:t>
            </a:r>
            <a:r>
              <a:rPr lang="en-US" altLang="zh-CN" sz="3200" b="1" dirty="0">
                <a:latin typeface="Times New Roman" panose="02020603050405020304" pitchFamily="18" charset="0"/>
                <a:ea typeface="楷体_GB2312" pitchFamily="49" charset="-122"/>
              </a:rPr>
              <a:t>,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美国麻省</a:t>
            </a:r>
            <a:r>
              <a:rPr lang="en-US" altLang="zh-CN" sz="3200" b="1" dirty="0">
                <a:latin typeface="Times New Roman" panose="02020603050405020304" pitchFamily="18" charset="0"/>
              </a:rPr>
              <a:t>), and it was there that James Naismith came up with the new game.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691188" y="5143500"/>
            <a:ext cx="2951162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James Naismith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381000"/>
            <a:ext cx="9447212" cy="933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US" altLang="zh-CN" sz="4100" b="1">
                <a:solidFill>
                  <a:srgbClr val="333399"/>
                </a:solidFill>
              </a:rPr>
              <a:t>Mark (T) for True or (F) for False.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306388" y="1333500"/>
            <a:ext cx="8458200" cy="531812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1. James Naismith, an American, invented basketball in 1891 (        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2. The inventor invented basketball for his students. (        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3. The first basketball court outdoor. (        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4. There are six players on each basketball team. (        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7162800" y="3505200"/>
            <a:ext cx="650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590800" y="2971800"/>
            <a:ext cx="649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2135188" y="4572000"/>
            <a:ext cx="6477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114800" y="1828800"/>
            <a:ext cx="64928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189" grpId="0"/>
      <p:bldP spid="93191" grpId="0"/>
      <p:bldP spid="931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1b Read 1a again and check True or False.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7308850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solidFill>
                  <a:srgbClr val="000066"/>
                </a:solidFill>
                <a:latin typeface="Arial Narrow" panose="020B0606020202030204" pitchFamily="34" charset="0"/>
              </a:rPr>
              <a:t>The inventor of basketball was born in Canada.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solidFill>
                  <a:srgbClr val="000066"/>
                </a:solidFill>
                <a:latin typeface="Arial Narrow" panose="020B0606020202030204" pitchFamily="34" charset="0"/>
              </a:rPr>
              <a:t>Basketball became popular soon after James Naismith invented it.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solidFill>
                  <a:srgbClr val="000066"/>
                </a:solidFill>
                <a:latin typeface="Arial Narrow" panose="020B0606020202030204" pitchFamily="34" charset="0"/>
              </a:rPr>
              <a:t>Sometimes teamwork is more important than a player’s good skills in a basketball game.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solidFill>
                  <a:srgbClr val="000066"/>
                </a:solidFill>
                <a:latin typeface="Arial Narrow" panose="020B0606020202030204" pitchFamily="34" charset="0"/>
              </a:rPr>
              <a:t>You cannot throw the ball through the basket with one hand.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solidFill>
                  <a:srgbClr val="000066"/>
                </a:solidFill>
                <a:latin typeface="Arial Narrow" panose="020B0606020202030204" pitchFamily="34" charset="0"/>
              </a:rPr>
              <a:t>To win basketball games, you can hold the ball and run with it.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7235825" y="1196975"/>
            <a:ext cx="190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FF33CC"/>
                </a:solidFill>
                <a:latin typeface="Times New Roman" panose="02020603050405020304" pitchFamily="18" charset="0"/>
              </a:rPr>
              <a:t>True  False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7451725" y="1700213"/>
            <a:ext cx="43338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8243888" y="1700213"/>
            <a:ext cx="433387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7451725" y="2349500"/>
            <a:ext cx="433388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8243888" y="2349500"/>
            <a:ext cx="433387" cy="360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7451725" y="3357563"/>
            <a:ext cx="43338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8243888" y="3357563"/>
            <a:ext cx="433387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7451725" y="4437063"/>
            <a:ext cx="43338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8243888" y="4437063"/>
            <a:ext cx="433387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7451725" y="5516563"/>
            <a:ext cx="433388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8243888" y="5516563"/>
            <a:ext cx="433387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40" name="WordArt 16"/>
          <p:cNvSpPr>
            <a:spLocks noChangeArrowheads="1" noChangeShapeType="1" noTextEdit="1"/>
          </p:cNvSpPr>
          <p:nvPr/>
        </p:nvSpPr>
        <p:spPr bwMode="auto">
          <a:xfrm>
            <a:off x="7524750" y="1700213"/>
            <a:ext cx="285750" cy="3540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9525">
                  <a:solidFill>
                    <a:srgbClr val="FF6600"/>
                  </a:solidFill>
                  <a:round/>
                </a:ln>
                <a:solidFill>
                  <a:srgbClr val="FF0000"/>
                </a:solidFill>
                <a:latin typeface="Bookman Old Style" panose="02050604050505020204"/>
              </a:rPr>
              <a:t>T</a:t>
            </a:r>
            <a:endParaRPr lang="zh-CN" altLang="en-US" sz="4800" b="1" kern="10">
              <a:ln w="9525">
                <a:solidFill>
                  <a:srgbClr val="FF6600"/>
                </a:solidFill>
                <a:round/>
              </a:ln>
              <a:solidFill>
                <a:srgbClr val="FF0000"/>
              </a:solidFill>
              <a:latin typeface="Bookman Old Style" panose="02050604050505020204"/>
            </a:endParaRPr>
          </a:p>
        </p:txBody>
      </p:sp>
      <p:sp>
        <p:nvSpPr>
          <p:cNvPr id="77841" name="WordArt 17"/>
          <p:cNvSpPr>
            <a:spLocks noChangeArrowheads="1" noChangeShapeType="1" noTextEdit="1"/>
          </p:cNvSpPr>
          <p:nvPr/>
        </p:nvSpPr>
        <p:spPr bwMode="auto">
          <a:xfrm>
            <a:off x="7524750" y="2349500"/>
            <a:ext cx="285750" cy="354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9525">
                  <a:solidFill>
                    <a:srgbClr val="FF6600"/>
                  </a:solidFill>
                  <a:round/>
                </a:ln>
                <a:solidFill>
                  <a:srgbClr val="FF0000"/>
                </a:solidFill>
                <a:latin typeface="Bookman Old Style" panose="02050604050505020204"/>
              </a:rPr>
              <a:t>T</a:t>
            </a:r>
            <a:endParaRPr lang="zh-CN" altLang="en-US" sz="4800" b="1" kern="10">
              <a:ln w="9525">
                <a:solidFill>
                  <a:srgbClr val="FF6600"/>
                </a:solidFill>
                <a:round/>
              </a:ln>
              <a:solidFill>
                <a:srgbClr val="FF0000"/>
              </a:solidFill>
              <a:latin typeface="Bookman Old Style" panose="02050604050505020204"/>
            </a:endParaRPr>
          </a:p>
        </p:txBody>
      </p:sp>
      <p:sp>
        <p:nvSpPr>
          <p:cNvPr id="77842" name="WordArt 18"/>
          <p:cNvSpPr>
            <a:spLocks noChangeArrowheads="1" noChangeShapeType="1" noTextEdit="1"/>
          </p:cNvSpPr>
          <p:nvPr/>
        </p:nvSpPr>
        <p:spPr bwMode="auto">
          <a:xfrm>
            <a:off x="8388350" y="4437063"/>
            <a:ext cx="285750" cy="3540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9525">
                  <a:solidFill>
                    <a:srgbClr val="FF6600"/>
                  </a:solidFill>
                  <a:round/>
                </a:ln>
                <a:solidFill>
                  <a:srgbClr val="FF0000"/>
                </a:solidFill>
                <a:latin typeface="Bookman Old Style" panose="02050604050505020204"/>
              </a:rPr>
              <a:t>F</a:t>
            </a:r>
            <a:endParaRPr lang="zh-CN" altLang="en-US" sz="4800" b="1" kern="10">
              <a:ln w="9525">
                <a:solidFill>
                  <a:srgbClr val="FF6600"/>
                </a:solidFill>
                <a:round/>
              </a:ln>
              <a:solidFill>
                <a:srgbClr val="FF0000"/>
              </a:solidFill>
              <a:latin typeface="Bookman Old Style" panose="02050604050505020204"/>
            </a:endParaRPr>
          </a:p>
        </p:txBody>
      </p:sp>
      <p:sp>
        <p:nvSpPr>
          <p:cNvPr id="77843" name="WordArt 19"/>
          <p:cNvSpPr>
            <a:spLocks noChangeArrowheads="1" noChangeShapeType="1" noTextEdit="1"/>
          </p:cNvSpPr>
          <p:nvPr/>
        </p:nvSpPr>
        <p:spPr bwMode="auto">
          <a:xfrm>
            <a:off x="7524750" y="3357563"/>
            <a:ext cx="285750" cy="3540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9525">
                  <a:solidFill>
                    <a:srgbClr val="FF6600"/>
                  </a:solidFill>
                  <a:round/>
                </a:ln>
                <a:solidFill>
                  <a:srgbClr val="FF0000"/>
                </a:solidFill>
                <a:latin typeface="Bookman Old Style" panose="02050604050505020204"/>
              </a:rPr>
              <a:t>T</a:t>
            </a:r>
            <a:endParaRPr lang="zh-CN" altLang="en-US" sz="4800" b="1" kern="10">
              <a:ln w="9525">
                <a:solidFill>
                  <a:srgbClr val="FF6600"/>
                </a:solidFill>
                <a:round/>
              </a:ln>
              <a:solidFill>
                <a:srgbClr val="FF0000"/>
              </a:solidFill>
              <a:latin typeface="Bookman Old Style" panose="02050604050505020204"/>
            </a:endParaRPr>
          </a:p>
        </p:txBody>
      </p:sp>
      <p:sp>
        <p:nvSpPr>
          <p:cNvPr id="77844" name="WordArt 20"/>
          <p:cNvSpPr>
            <a:spLocks noChangeArrowheads="1" noChangeShapeType="1" noTextEdit="1"/>
          </p:cNvSpPr>
          <p:nvPr/>
        </p:nvSpPr>
        <p:spPr bwMode="auto">
          <a:xfrm>
            <a:off x="8316913" y="5516563"/>
            <a:ext cx="285750" cy="3540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>
                <a:ln w="9525">
                  <a:solidFill>
                    <a:srgbClr val="FF6600"/>
                  </a:solidFill>
                  <a:round/>
                </a:ln>
                <a:solidFill>
                  <a:srgbClr val="FF0000"/>
                </a:solidFill>
                <a:latin typeface="Bookman Old Style" panose="02050604050505020204"/>
              </a:rPr>
              <a:t>F</a:t>
            </a:r>
            <a:endParaRPr lang="zh-CN" altLang="en-US" sz="4800" b="1" kern="10">
              <a:ln w="9525">
                <a:solidFill>
                  <a:srgbClr val="FF6600"/>
                </a:solidFill>
                <a:round/>
              </a:ln>
              <a:solidFill>
                <a:srgbClr val="FF0000"/>
              </a:solidFill>
              <a:latin typeface="Bookman Old Style" panose="02050604050505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 animBg="1"/>
      <p:bldP spid="77841" grpId="0" animBg="1"/>
      <p:bldP spid="77842" grpId="0" animBg="1"/>
      <p:bldP spid="77843" grpId="0" animBg="1"/>
      <p:bldP spid="778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 descr="羊皮纸"/>
          <p:cNvSpPr/>
          <p:nvPr/>
        </p:nvSpPr>
        <p:spPr bwMode="auto">
          <a:xfrm>
            <a:off x="2771775" y="1773238"/>
            <a:ext cx="6372225" cy="609600"/>
          </a:xfrm>
          <a:prstGeom prst="borderCallout1">
            <a:avLst>
              <a:gd name="adj1" fmla="val 18750"/>
              <a:gd name="adj2" fmla="val -1194"/>
              <a:gd name="adj3" fmla="val 176042"/>
              <a:gd name="adj4" fmla="val -1422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"/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______________ invented basketball.</a:t>
            </a:r>
          </a:p>
        </p:txBody>
      </p:sp>
      <p:sp>
        <p:nvSpPr>
          <p:cNvPr id="97283" name="AutoShape 3" descr="羊皮纸"/>
          <p:cNvSpPr/>
          <p:nvPr/>
        </p:nvSpPr>
        <p:spPr bwMode="auto">
          <a:xfrm>
            <a:off x="2843213" y="3646488"/>
            <a:ext cx="6300787" cy="935037"/>
          </a:xfrm>
          <a:prstGeom prst="borderCallout1">
            <a:avLst>
              <a:gd name="adj1" fmla="val 12222"/>
              <a:gd name="adj2" fmla="val -1208"/>
              <a:gd name="adj3" fmla="val -62477"/>
              <a:gd name="adj4" fmla="val -151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"/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_________________________________ came into being.</a:t>
            </a:r>
          </a:p>
        </p:txBody>
      </p:sp>
      <p:sp>
        <p:nvSpPr>
          <p:cNvPr id="97284" name="AutoShape 4" descr="羊皮纸"/>
          <p:cNvSpPr/>
          <p:nvPr/>
        </p:nvSpPr>
        <p:spPr bwMode="auto">
          <a:xfrm>
            <a:off x="2916238" y="4941888"/>
            <a:ext cx="6227762" cy="1008062"/>
          </a:xfrm>
          <a:prstGeom prst="borderCallout1">
            <a:avLst>
              <a:gd name="adj1" fmla="val 11338"/>
              <a:gd name="adj2" fmla="val -1222"/>
              <a:gd name="adj3" fmla="val -186458"/>
              <a:gd name="adj4" fmla="val -1664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"/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_____ players play in a basketball match.</a:t>
            </a:r>
          </a:p>
        </p:txBody>
      </p:sp>
      <p:sp>
        <p:nvSpPr>
          <p:cNvPr id="97285" name="AutoShape 5" descr="羊皮纸"/>
          <p:cNvSpPr/>
          <p:nvPr/>
        </p:nvSpPr>
        <p:spPr bwMode="auto">
          <a:xfrm>
            <a:off x="2843213" y="2709863"/>
            <a:ext cx="6300787" cy="609600"/>
          </a:xfrm>
          <a:prstGeom prst="borderCallout1">
            <a:avLst>
              <a:gd name="adj1" fmla="val 18750"/>
              <a:gd name="adj2" fmla="val -1208"/>
              <a:gd name="adj3" fmla="val 40884"/>
              <a:gd name="adj4" fmla="val -1554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"/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________, he invented  basketball.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755650" y="908050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</a:rPr>
              <a:t>Listen  and read for more details.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2916238" y="1844675"/>
            <a:ext cx="230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FF0000"/>
                </a:solidFill>
                <a:latin typeface="Franklin Gothic Medium" panose="020B0603020102020204" pitchFamily="34" charset="0"/>
              </a:rPr>
              <a:t>James Naismith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2987675" y="2781300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FF0000"/>
                </a:solidFill>
                <a:latin typeface="Franklin Gothic Medium" panose="020B0603020102020204" pitchFamily="34" charset="0"/>
              </a:rPr>
              <a:t>In 1891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2916238" y="3716338"/>
            <a:ext cx="6227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FF0000"/>
                </a:solidFill>
                <a:latin typeface="Franklin Gothic Medium" panose="020B0603020102020204" pitchFamily="34" charset="0"/>
              </a:rPr>
              <a:t>In 1946 the National Basketball Association</a:t>
            </a:r>
          </a:p>
        </p:txBody>
      </p:sp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3132138" y="50133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solidFill>
                  <a:srgbClr val="FF0000"/>
                </a:solidFill>
                <a:latin typeface="Franklin Gothic Medium" panose="020B0603020102020204" pitchFamily="34" charset="0"/>
              </a:rPr>
              <a:t>Ten </a:t>
            </a:r>
          </a:p>
        </p:txBody>
      </p:sp>
      <p:sp>
        <p:nvSpPr>
          <p:cNvPr id="97291" name="WordArt 11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3744912" cy="5762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2944"/>
              </a:avLst>
            </a:prstTxWarp>
          </a:bodyPr>
          <a:lstStyle/>
          <a:p>
            <a:pPr algn="ctr"/>
            <a:r>
              <a:rPr lang="en-US" altLang="zh-CN" sz="4800" b="1" kern="10">
                <a:ln w="25400">
                  <a:solidFill>
                    <a:srgbClr val="000080"/>
                  </a:solidFill>
                  <a:round/>
                </a:ln>
                <a:pattFill prst="smConfetti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Intensive reading</a:t>
            </a:r>
            <a:endParaRPr lang="zh-CN" altLang="en-US" sz="4800" b="1" kern="10">
              <a:ln w="25400">
                <a:solidFill>
                  <a:srgbClr val="000080"/>
                </a:solidFill>
                <a:round/>
              </a:ln>
              <a:pattFill prst="smConfetti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7292" name="Picture 12" descr="basketball_chic_twirling_ball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2417763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/>
      <p:bldP spid="97288" grpId="0"/>
      <p:bldP spid="97289" grpId="0"/>
      <p:bldP spid="972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Group 2"/>
          <p:cNvGraphicFramePr>
            <a:graphicFrameLocks noGrp="1"/>
          </p:cNvGraphicFramePr>
          <p:nvPr/>
        </p:nvGraphicFramePr>
        <p:xfrm>
          <a:off x="250825" y="1412875"/>
          <a:ext cx="8893175" cy="4359974"/>
        </p:xfrm>
        <a:graphic>
          <a:graphicData uri="http://schemas.openxmlformats.org/drawingml/2006/table">
            <a:tbl>
              <a:tblPr/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 rules in basketball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 goal is :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You can: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You should: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You can’t: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2268538" y="1989138"/>
            <a:ext cx="64087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solidFill>
                  <a:srgbClr val="FF0000"/>
                </a:solidFill>
                <a:latin typeface="Arial Narrow" panose="020B0606020202030204" pitchFamily="34" charset="0"/>
              </a:rPr>
              <a:t>to throw the ball through the other side’s basket, and to stop the other team from doing so</a:t>
            </a: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2268538" y="2924175"/>
            <a:ext cx="6875462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solidFill>
                  <a:srgbClr val="6600CC"/>
                </a:solidFill>
                <a:latin typeface="Arial Narrow" panose="020B0606020202030204" pitchFamily="34" charset="0"/>
              </a:rPr>
              <a:t>throw it from any part of court with one hand or both hands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>
                <a:solidFill>
                  <a:srgbClr val="6600CC"/>
                </a:solidFill>
                <a:latin typeface="Arial Narrow" panose="020B0606020202030204" pitchFamily="34" charset="0"/>
              </a:rPr>
              <a:t>pass the ball to your teammates</a:t>
            </a:r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2339975" y="4149725"/>
            <a:ext cx="23034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sz="2400">
                <a:solidFill>
                  <a:srgbClr val="FF0000"/>
                </a:solidFill>
                <a:latin typeface="Arial Narrow" panose="020B0606020202030204" pitchFamily="34" charset="0"/>
              </a:rPr>
              <a:t>have good skills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sz="2400">
                <a:solidFill>
                  <a:srgbClr val="FF0000"/>
                </a:solidFill>
                <a:latin typeface="Arial Narrow" panose="020B0606020202030204" pitchFamily="34" charset="0"/>
              </a:rPr>
              <a:t>play as a team</a:t>
            </a: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2268538" y="5157788"/>
            <a:ext cx="431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>
                <a:solidFill>
                  <a:srgbClr val="6600CC"/>
                </a:solidFill>
                <a:latin typeface="Arial Narrow" panose="020B0606020202030204" pitchFamily="34" charset="0"/>
              </a:rPr>
              <a:t>hold the ball and run with it</a:t>
            </a:r>
          </a:p>
        </p:txBody>
      </p:sp>
      <p:sp>
        <p:nvSpPr>
          <p:cNvPr id="98329" name="WordArt 25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3744912" cy="5762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2944"/>
              </a:avLst>
            </a:prstTxWarp>
          </a:bodyPr>
          <a:lstStyle/>
          <a:p>
            <a:pPr algn="ctr"/>
            <a:r>
              <a:rPr lang="en-US" altLang="zh-CN" sz="4800" b="1" kern="10">
                <a:ln w="25400">
                  <a:solidFill>
                    <a:srgbClr val="000080"/>
                  </a:solidFill>
                  <a:round/>
                </a:ln>
                <a:pattFill prst="smConfetti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Intensive reading</a:t>
            </a:r>
            <a:endParaRPr lang="zh-CN" altLang="en-US" sz="4800" b="1" kern="10">
              <a:ln w="25400">
                <a:solidFill>
                  <a:srgbClr val="000080"/>
                </a:solidFill>
                <a:round/>
              </a:ln>
              <a:pattFill prst="smConfetti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827088" y="836613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</a:rPr>
              <a:t>Listen  and read for more details.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5" grpId="0"/>
      <p:bldP spid="98326" grpId="0"/>
      <p:bldP spid="98327" grpId="0"/>
      <p:bldP spid="983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>
                <a:solidFill>
                  <a:schemeClr val="accent2"/>
                </a:solidFill>
              </a:rPr>
              <a:t>1c. Pair work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585200" cy="4667250"/>
          </a:xfrm>
        </p:spPr>
        <p:txBody>
          <a:bodyPr/>
          <a:lstStyle/>
          <a:p>
            <a:pPr marL="476250" indent="-476250" defTabSz="704850">
              <a:lnSpc>
                <a:spcPct val="90000"/>
              </a:lnSpc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</a:rPr>
              <a:t>Ask and answer more questions:</a:t>
            </a:r>
          </a:p>
          <a:p>
            <a:pPr marL="476250" indent="-476250" defTabSz="704850">
              <a:lnSpc>
                <a:spcPct val="90000"/>
              </a:lnSpc>
              <a:buFontTx/>
              <a:buAutoNum type="arabicPeriod"/>
            </a:pPr>
            <a:r>
              <a:rPr lang="en-US" altLang="zh-CN" sz="3100" b="1" dirty="0">
                <a:latin typeface="Times New Roman" panose="02020603050405020304" pitchFamily="18" charset="0"/>
              </a:rPr>
              <a:t>Who invented basketball?</a:t>
            </a:r>
          </a:p>
          <a:p>
            <a:pPr marL="476250" indent="-476250" defTabSz="704850">
              <a:lnSpc>
                <a:spcPct val="90000"/>
              </a:lnSpc>
              <a:buFontTx/>
              <a:buAutoNum type="arabicPeriod"/>
            </a:pPr>
            <a:r>
              <a:rPr lang="en-US" altLang="zh-CN" sz="3100" b="1" dirty="0">
                <a:latin typeface="Times New Roman" panose="02020603050405020304" pitchFamily="18" charset="0"/>
              </a:rPr>
              <a:t>When did he invented basketball? </a:t>
            </a:r>
          </a:p>
          <a:p>
            <a:pPr marL="476250" indent="-476250" defTabSz="704850">
              <a:lnSpc>
                <a:spcPct val="90000"/>
              </a:lnSpc>
              <a:buFontTx/>
              <a:buAutoNum type="arabicPeriod"/>
            </a:pPr>
            <a:r>
              <a:rPr lang="en-US" altLang="zh-CN" sz="3100" b="1" dirty="0">
                <a:latin typeface="Times New Roman" panose="02020603050405020304" pitchFamily="18" charset="0"/>
              </a:rPr>
              <a:t>What are the rules in basketball?</a:t>
            </a:r>
          </a:p>
          <a:p>
            <a:pPr marL="476250" indent="-476250" defTabSz="704850">
              <a:lnSpc>
                <a:spcPct val="90000"/>
              </a:lnSpc>
              <a:buFontTx/>
              <a:buAutoNum type="arabicPeriod"/>
            </a:pPr>
            <a:r>
              <a:rPr lang="en-US" altLang="zh-CN" sz="3100" b="1" dirty="0">
                <a:latin typeface="Times New Roman" panose="02020603050405020304" pitchFamily="18" charset="0"/>
              </a:rPr>
              <a:t> How do you score in basketball?</a:t>
            </a:r>
          </a:p>
          <a:p>
            <a:pPr marL="476250" indent="-476250" defTabSz="704850">
              <a:lnSpc>
                <a:spcPct val="90000"/>
              </a:lnSpc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</a:rPr>
              <a:t>     Basketball is one of the most popular sports in the United States and other parts of the world. It is both an indoor and outdoor game.______</a:t>
            </a:r>
          </a:p>
          <a:p>
            <a:pPr marL="476250" indent="-476250" defTabSz="704850">
              <a:lnSpc>
                <a:spcPct val="90000"/>
              </a:lnSpc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</a:rPr>
              <a:t>_________________________________________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190">
            <a:off x="5148263" y="1484313"/>
            <a:ext cx="3067050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827088" y="2133600"/>
            <a:ext cx="4319587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latin typeface="Palatino Linotype" panose="02040502050505030304" pitchFamily="18" charset="0"/>
                <a:ea typeface="Gungsuh" pitchFamily="18" charset="-127"/>
              </a:rPr>
              <a:t>James Naismith was </a:t>
            </a:r>
            <a:r>
              <a:rPr kumimoji="1" lang="en-US" altLang="zh-CN" sz="3600" b="1" dirty="0">
                <a:solidFill>
                  <a:srgbClr val="6600CC"/>
                </a:solidFill>
                <a:latin typeface="Palatino Linotype" panose="02040502050505030304" pitchFamily="18" charset="0"/>
                <a:ea typeface="Gungsuh" pitchFamily="18" charset="-127"/>
              </a:rPr>
              <a:t>Canadian</a:t>
            </a:r>
            <a:r>
              <a:rPr kumimoji="1" lang="en-US" altLang="zh-CN" sz="3600" b="1" dirty="0">
                <a:latin typeface="Palatino Linotype" panose="02040502050505030304" pitchFamily="18" charset="0"/>
                <a:ea typeface="Gungsuh" pitchFamily="18" charset="-127"/>
              </a:rPr>
              <a:t>. </a:t>
            </a:r>
          </a:p>
          <a:p>
            <a:pPr>
              <a:spcBef>
                <a:spcPct val="50000"/>
              </a:spcBef>
            </a:pPr>
            <a:r>
              <a:rPr kumimoji="1" lang="en-US" altLang="zh-CN" sz="3600" b="1" dirty="0">
                <a:latin typeface="Palatino Linotype" panose="02040502050505030304" pitchFamily="18" charset="0"/>
                <a:ea typeface="Gungsuh" pitchFamily="18" charset="-127"/>
              </a:rPr>
              <a:t>He  </a:t>
            </a:r>
            <a:r>
              <a:rPr kumimoji="1" lang="en-US" altLang="zh-CN" sz="3600" b="1" dirty="0">
                <a:solidFill>
                  <a:srgbClr val="6600CC"/>
                </a:solidFill>
                <a:latin typeface="Palatino Linotype" panose="02040502050505030304" pitchFamily="18" charset="0"/>
                <a:ea typeface="Gungsuh" pitchFamily="18" charset="-127"/>
              </a:rPr>
              <a:t>invented</a:t>
            </a:r>
            <a:r>
              <a:rPr kumimoji="1" lang="en-US" altLang="zh-CN" sz="3600" b="1" dirty="0">
                <a:latin typeface="Palatino Linotype" panose="02040502050505030304" pitchFamily="18" charset="0"/>
                <a:ea typeface="Gungsuh" pitchFamily="18" charset="-127"/>
              </a:rPr>
              <a:t> basketball in 1891.</a:t>
            </a:r>
          </a:p>
        </p:txBody>
      </p:sp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3744912" cy="576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2944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25400">
                  <a:solidFill>
                    <a:srgbClr val="000080"/>
                  </a:solidFill>
                  <a:round/>
                </a:ln>
                <a:pattFill prst="smConfetti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Let's review</a:t>
            </a:r>
            <a:endParaRPr lang="zh-CN" altLang="en-US" sz="4800" b="1" kern="10" dirty="0">
              <a:ln w="25400">
                <a:solidFill>
                  <a:srgbClr val="000080"/>
                </a:solidFill>
                <a:round/>
              </a:ln>
              <a:pattFill prst="smConfetti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五棵松篮球馆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7061">
            <a:off x="4500563" y="1844675"/>
            <a:ext cx="4351337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55650" y="1844675"/>
            <a:ext cx="3959225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latin typeface="Palatino Linotype" panose="02040502050505030304" pitchFamily="18" charset="0"/>
              </a:rPr>
              <a:t>Basketball is an </a:t>
            </a:r>
            <a:r>
              <a:rPr kumimoji="1" lang="en-US" altLang="zh-CN" sz="3600" b="1" dirty="0">
                <a:solidFill>
                  <a:srgbClr val="FF33CC"/>
                </a:solidFill>
                <a:latin typeface="Palatino Linotype" panose="02040502050505030304" pitchFamily="18" charset="0"/>
              </a:rPr>
              <a:t>indoor and outdoor</a:t>
            </a:r>
            <a:r>
              <a:rPr kumimoji="1" lang="en-US" altLang="zh-CN" sz="3600" b="1" dirty="0">
                <a:latin typeface="Palatino Linotype" panose="02040502050505030304" pitchFamily="18" charset="0"/>
              </a:rPr>
              <a:t> game. </a:t>
            </a:r>
          </a:p>
          <a:p>
            <a:pPr>
              <a:spcBef>
                <a:spcPct val="50000"/>
              </a:spcBef>
            </a:pPr>
            <a:r>
              <a:rPr kumimoji="1" lang="en-US" altLang="zh-CN" sz="3600" b="1" dirty="0">
                <a:latin typeface="Palatino Linotype" panose="02040502050505030304" pitchFamily="18" charset="0"/>
              </a:rPr>
              <a:t>We can play it </a:t>
            </a:r>
            <a:r>
              <a:rPr kumimoji="1" lang="en-US" altLang="zh-CN" sz="3600" b="1" dirty="0">
                <a:solidFill>
                  <a:srgbClr val="FF33CC"/>
                </a:solidFill>
                <a:latin typeface="Palatino Linotype" panose="02040502050505030304" pitchFamily="18" charset="0"/>
              </a:rPr>
              <a:t>even</a:t>
            </a:r>
            <a:r>
              <a:rPr kumimoji="1" lang="en-US" altLang="zh-CN" sz="3600" b="1" dirty="0">
                <a:latin typeface="Palatino Linotype" panose="02040502050505030304" pitchFamily="18" charset="0"/>
              </a:rPr>
              <a:t> in bad weather.</a:t>
            </a:r>
          </a:p>
        </p:txBody>
      </p:sp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3744912" cy="576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2944"/>
              </a:avLst>
            </a:prstTxWarp>
          </a:bodyPr>
          <a:lstStyle/>
          <a:p>
            <a:pPr algn="ctr"/>
            <a:r>
              <a:rPr lang="en-US" altLang="zh-CN" sz="4800" b="1" kern="10">
                <a:ln w="25400">
                  <a:solidFill>
                    <a:srgbClr val="000080"/>
                  </a:solidFill>
                  <a:round/>
                </a:ln>
                <a:pattFill prst="smConfetti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Let's review</a:t>
            </a:r>
            <a:endParaRPr lang="zh-CN" altLang="en-US" sz="4800" b="1" kern="10">
              <a:ln w="25400">
                <a:solidFill>
                  <a:srgbClr val="000080"/>
                </a:solidFill>
                <a:round/>
              </a:ln>
              <a:pattFill prst="smConfetti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投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433">
            <a:off x="5076825" y="1125538"/>
            <a:ext cx="3467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55650" y="2205038"/>
            <a:ext cx="4321175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Palatino Linotype" panose="02040502050505030304" pitchFamily="18" charset="0"/>
              </a:rPr>
              <a:t>How can he </a:t>
            </a:r>
            <a:r>
              <a:rPr kumimoji="1" lang="en-US" altLang="zh-CN" sz="3600" b="1">
                <a:solidFill>
                  <a:srgbClr val="FF33CC"/>
                </a:solidFill>
                <a:latin typeface="Palatino Linotype" panose="02040502050505030304" pitchFamily="18" charset="0"/>
              </a:rPr>
              <a:t>score</a:t>
            </a:r>
            <a:r>
              <a:rPr kumimoji="1" lang="en-US" altLang="zh-CN" sz="3600" b="1">
                <a:latin typeface="Palatino Linotype" panose="02040502050505030304" pitchFamily="18" charset="0"/>
              </a:rPr>
              <a:t> in the game?</a:t>
            </a:r>
          </a:p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Palatino Linotype" panose="02040502050505030304" pitchFamily="18" charset="0"/>
              </a:rPr>
              <a:t>Just </a:t>
            </a:r>
            <a:r>
              <a:rPr kumimoji="1" lang="en-US" altLang="zh-CN" sz="3600" b="1">
                <a:solidFill>
                  <a:srgbClr val="FF33CC"/>
                </a:solidFill>
                <a:latin typeface="Palatino Linotype" panose="02040502050505030304" pitchFamily="18" charset="0"/>
              </a:rPr>
              <a:t>throw</a:t>
            </a:r>
            <a:r>
              <a:rPr kumimoji="1" lang="en-US" altLang="zh-CN" sz="3600" b="1">
                <a:latin typeface="Palatino Linotype" panose="02040502050505030304" pitchFamily="18" charset="0"/>
              </a:rPr>
              <a:t> the ball </a:t>
            </a:r>
            <a:r>
              <a:rPr kumimoji="1" lang="en-US" altLang="zh-CN" sz="3600" b="1">
                <a:solidFill>
                  <a:srgbClr val="FF33CC"/>
                </a:solidFill>
                <a:latin typeface="Palatino Linotype" panose="02040502050505030304" pitchFamily="18" charset="0"/>
              </a:rPr>
              <a:t>through</a:t>
            </a:r>
            <a:r>
              <a:rPr kumimoji="1" lang="en-US" altLang="zh-CN" sz="3600" b="1">
                <a:latin typeface="Palatino Linotype" panose="02040502050505030304" pitchFamily="18" charset="0"/>
              </a:rPr>
              <a:t> the other side’s basket.</a:t>
            </a:r>
          </a:p>
        </p:txBody>
      </p:sp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3744912" cy="576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2944"/>
              </a:avLst>
            </a:prstTxWarp>
          </a:bodyPr>
          <a:lstStyle/>
          <a:p>
            <a:pPr algn="ctr"/>
            <a:r>
              <a:rPr lang="en-US" altLang="zh-CN" sz="4800" b="1" kern="10">
                <a:ln w="25400">
                  <a:solidFill>
                    <a:srgbClr val="000080"/>
                  </a:solidFill>
                  <a:round/>
                </a:ln>
                <a:pattFill prst="smConfetti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Let's review</a:t>
            </a:r>
            <a:endParaRPr lang="zh-CN" altLang="en-US" sz="4800" b="1" kern="10">
              <a:ln w="25400">
                <a:solidFill>
                  <a:srgbClr val="000080"/>
                </a:solidFill>
                <a:round/>
              </a:ln>
              <a:pattFill prst="smConfetti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200921321121318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2924175"/>
            <a:ext cx="5832475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2665413" cy="7921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2944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25400">
                  <a:solidFill>
                    <a:srgbClr val="000080"/>
                  </a:solidFill>
                  <a:round/>
                </a:ln>
                <a:pattFill prst="smConfetti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Let's talk</a:t>
            </a:r>
            <a:endParaRPr lang="zh-CN" altLang="en-US" sz="4800" b="1" kern="10" dirty="0">
              <a:ln w="25400">
                <a:solidFill>
                  <a:srgbClr val="000080"/>
                </a:solidFill>
                <a:round/>
              </a:ln>
              <a:pattFill prst="smConfetti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2411413" y="1125538"/>
            <a:ext cx="5545137" cy="1727200"/>
          </a:xfrm>
          <a:prstGeom prst="cloudCallout">
            <a:avLst>
              <a:gd name="adj1" fmla="val -7718"/>
              <a:gd name="adj2" fmla="val 115625"/>
            </a:avLst>
          </a:prstGeom>
          <a:solidFill>
            <a:srgbClr val="B7FFEC"/>
          </a:solidFill>
          <a:ln w="571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3200" b="1" dirty="0">
                <a:solidFill>
                  <a:srgbClr val="6600FF"/>
                </a:solidFill>
                <a:latin typeface="Palatino Linotype" panose="02040502050505030304" pitchFamily="18" charset="0"/>
              </a:rPr>
              <a:t>Do you like playing basketball?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犯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964">
            <a:off x="5219700" y="1125538"/>
            <a:ext cx="30956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900113" y="2492375"/>
            <a:ext cx="36718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Palatino Linotype" panose="02040502050505030304" pitchFamily="18" charset="0"/>
              </a:rPr>
              <a:t>You must </a:t>
            </a:r>
            <a:r>
              <a:rPr kumimoji="1" lang="en-US" altLang="zh-CN" sz="3600" b="1">
                <a:solidFill>
                  <a:srgbClr val="FF33CC"/>
                </a:solidFill>
                <a:latin typeface="Palatino Linotype" panose="02040502050505030304" pitchFamily="18" charset="0"/>
              </a:rPr>
              <a:t>follow</a:t>
            </a:r>
            <a:r>
              <a:rPr kumimoji="1" lang="en-US" altLang="zh-CN" sz="3600" b="1">
                <a:latin typeface="Palatino Linotype" panose="02040502050505030304" pitchFamily="18" charset="0"/>
              </a:rPr>
              <a:t> the rules in the game.</a:t>
            </a:r>
          </a:p>
        </p:txBody>
      </p:sp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3744912" cy="576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2944"/>
              </a:avLst>
            </a:prstTxWarp>
          </a:bodyPr>
          <a:lstStyle/>
          <a:p>
            <a:pPr algn="ctr"/>
            <a:r>
              <a:rPr lang="en-US" altLang="zh-CN" sz="4800" b="1" kern="10">
                <a:ln w="25400">
                  <a:solidFill>
                    <a:srgbClr val="000080"/>
                  </a:solidFill>
                  <a:round/>
                </a:ln>
                <a:pattFill prst="smConfetti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Let's review</a:t>
            </a:r>
            <a:endParaRPr lang="zh-CN" altLang="en-US" sz="4800" b="1" kern="10">
              <a:ln w="25400">
                <a:solidFill>
                  <a:srgbClr val="000080"/>
                </a:solidFill>
                <a:round/>
              </a:ln>
              <a:pattFill prst="smConfetti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458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2. Read and understand the first sentence. Then complete the second one with the correct form of each word or phrase in the box.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0" y="3213100"/>
            <a:ext cx="9144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 dirty="0">
                <a:latin typeface="Arial Narrow" panose="020B0606020202030204" pitchFamily="34" charset="0"/>
              </a:rPr>
              <a:t>Basketball has a history of over one hundred years.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Arial Narrow" panose="020B0606020202030204" pitchFamily="34" charset="0"/>
              </a:rPr>
              <a:t>    Basketball has a history of over a </a:t>
            </a:r>
            <a:r>
              <a:rPr kumimoji="1" lang="en-US" altLang="zh-CN" sz="2400" b="1" dirty="0">
                <a:latin typeface="Times New Roman" panose="02020603050405020304" pitchFamily="18" charset="0"/>
              </a:rPr>
              <a:t>______________.</a:t>
            </a:r>
            <a:endParaRPr kumimoji="1" lang="en-US" altLang="zh-CN" sz="2800" b="1" dirty="0">
              <a:latin typeface="Arial Narrow" panose="020B060602020203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Arial Narrow" panose="020B0606020202030204" pitchFamily="34" charset="0"/>
              </a:rPr>
              <a:t>2. A large number of people enjoyed basketball.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Arial Narrow" panose="020B0606020202030204" pitchFamily="34" charset="0"/>
              </a:rPr>
              <a:t>    Basketball soon became very ______________.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79388" y="2060575"/>
            <a:ext cx="8964612" cy="647700"/>
          </a:xfrm>
          <a:prstGeom prst="rect">
            <a:avLst/>
          </a:prstGeom>
          <a:solidFill>
            <a:srgbClr val="9900CC"/>
          </a:solidFill>
          <a:ln w="571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CN" sz="2800" b="1" dirty="0">
                <a:solidFill>
                  <a:srgbClr val="FFFFCC"/>
                </a:solidFill>
                <a:latin typeface="Times New Roman" panose="02020603050405020304" pitchFamily="18" charset="0"/>
              </a:rPr>
              <a:t> pass…to…   century   popular   come into being   all over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5364163" y="3789363"/>
            <a:ext cx="1871662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century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787900" y="5084763"/>
            <a:ext cx="1689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popular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  <p:bldP spid="993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23850" y="836613"/>
            <a:ext cx="8640763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 dirty="0">
                <a:solidFill>
                  <a:srgbClr val="000066"/>
                </a:solidFill>
                <a:latin typeface="Book Antiqua" panose="02040602050305030304" pitchFamily="18" charset="0"/>
                <a:ea typeface="Gungsuh" pitchFamily="18" charset="-127"/>
              </a:rPr>
              <a:t>3. In 1946 the National  Basketball Association </a:t>
            </a:r>
          </a:p>
          <a:p>
            <a:r>
              <a:rPr kumimoji="1" lang="en-US" altLang="zh-CN" sz="2800" b="1" dirty="0">
                <a:solidFill>
                  <a:srgbClr val="000066"/>
                </a:solidFill>
                <a:latin typeface="Book Antiqua" panose="02040602050305030304" pitchFamily="18" charset="0"/>
                <a:ea typeface="Gungsuh" pitchFamily="18" charset="-127"/>
              </a:rPr>
              <a:t>    (NBA) was born.</a:t>
            </a:r>
          </a:p>
          <a:p>
            <a:r>
              <a:rPr kumimoji="1" lang="en-US" altLang="zh-CN" sz="2800" b="1" dirty="0">
                <a:solidFill>
                  <a:srgbClr val="000066"/>
                </a:solidFill>
                <a:latin typeface="Book Antiqua" panose="02040602050305030304" pitchFamily="18" charset="0"/>
                <a:ea typeface="Gungsuh" pitchFamily="18" charset="-127"/>
              </a:rPr>
              <a:t>    In 1946 the National  Basketball Association     </a:t>
            </a:r>
          </a:p>
          <a:p>
            <a:r>
              <a:rPr kumimoji="1" lang="en-US" altLang="zh-CN" sz="2800" b="1" dirty="0">
                <a:solidFill>
                  <a:srgbClr val="000066"/>
                </a:solidFill>
                <a:latin typeface="Book Antiqua" panose="02040602050305030304" pitchFamily="18" charset="0"/>
                <a:ea typeface="Gungsuh" pitchFamily="18" charset="-127"/>
              </a:rPr>
              <a:t>    (NBA) __________________.</a:t>
            </a:r>
          </a:p>
          <a:p>
            <a:endParaRPr kumimoji="1" lang="en-US" altLang="zh-CN" b="1" dirty="0">
              <a:solidFill>
                <a:srgbClr val="000066"/>
              </a:solidFill>
              <a:latin typeface="Book Antiqua" panose="02040602050305030304" pitchFamily="18" charset="0"/>
              <a:ea typeface="Gungsuh" pitchFamily="18" charset="-127"/>
            </a:endParaRPr>
          </a:p>
          <a:p>
            <a:r>
              <a:rPr kumimoji="1" lang="en-US" altLang="zh-CN" sz="2800" b="1" dirty="0">
                <a:solidFill>
                  <a:srgbClr val="000066"/>
                </a:solidFill>
                <a:latin typeface="Book Antiqua" panose="02040602050305030304" pitchFamily="18" charset="0"/>
                <a:ea typeface="Gungsuh" pitchFamily="18" charset="-127"/>
              </a:rPr>
              <a:t>4. You can also pass a teammate the ball.</a:t>
            </a:r>
          </a:p>
          <a:p>
            <a:r>
              <a:rPr kumimoji="1" lang="en-US" altLang="zh-CN" sz="2800" b="1" dirty="0">
                <a:solidFill>
                  <a:srgbClr val="000066"/>
                </a:solidFill>
                <a:latin typeface="Book Antiqua" panose="02040602050305030304" pitchFamily="18" charset="0"/>
                <a:ea typeface="Gungsuh" pitchFamily="18" charset="-127"/>
              </a:rPr>
              <a:t>    You can also ________ the ball ______ a teammate.</a:t>
            </a:r>
          </a:p>
          <a:p>
            <a:endParaRPr kumimoji="1" lang="en-US" altLang="zh-CN" sz="2800" b="1" dirty="0">
              <a:solidFill>
                <a:srgbClr val="000066"/>
              </a:solidFill>
              <a:latin typeface="Book Antiqua" panose="02040602050305030304" pitchFamily="18" charset="0"/>
              <a:ea typeface="Gungsuh" pitchFamily="18" charset="-127"/>
            </a:endParaRPr>
          </a:p>
          <a:p>
            <a:r>
              <a:rPr kumimoji="1" lang="en-US" altLang="zh-CN" sz="2800" b="1" dirty="0">
                <a:solidFill>
                  <a:srgbClr val="000066"/>
                </a:solidFill>
                <a:latin typeface="Book Antiqua" panose="02040602050305030304" pitchFamily="18" charset="0"/>
                <a:ea typeface="Gungsuh" pitchFamily="18" charset="-127"/>
              </a:rPr>
              <a:t>5. Basketball is becoming more and more popular </a:t>
            </a:r>
          </a:p>
          <a:p>
            <a:r>
              <a:rPr kumimoji="1" lang="en-US" altLang="zh-CN" sz="2800" b="1" dirty="0">
                <a:solidFill>
                  <a:srgbClr val="000066"/>
                </a:solidFill>
                <a:latin typeface="Book Antiqua" panose="02040602050305030304" pitchFamily="18" charset="0"/>
                <a:ea typeface="Gungsuh" pitchFamily="18" charset="-127"/>
              </a:rPr>
              <a:t>    around the world.</a:t>
            </a:r>
          </a:p>
          <a:p>
            <a:r>
              <a:rPr kumimoji="1" lang="en-US" altLang="zh-CN" sz="2800" b="1" dirty="0">
                <a:solidFill>
                  <a:srgbClr val="000066"/>
                </a:solidFill>
                <a:latin typeface="Book Antiqua" panose="02040602050305030304" pitchFamily="18" charset="0"/>
                <a:ea typeface="Gungsuh" pitchFamily="18" charset="-127"/>
              </a:rPr>
              <a:t>    Basketball is becoming more and more popular </a:t>
            </a:r>
          </a:p>
          <a:p>
            <a:r>
              <a:rPr kumimoji="1" lang="en-US" altLang="zh-CN" sz="2800" b="1" dirty="0">
                <a:solidFill>
                  <a:srgbClr val="000066"/>
                </a:solidFill>
                <a:latin typeface="Book Antiqua" panose="02040602050305030304" pitchFamily="18" charset="0"/>
                <a:ea typeface="Gungsuh" pitchFamily="18" charset="-127"/>
              </a:rPr>
              <a:t>    __________ the world.</a:t>
            </a:r>
          </a:p>
          <a:p>
            <a:pPr>
              <a:spcBef>
                <a:spcPct val="50000"/>
              </a:spcBef>
            </a:pPr>
            <a:endParaRPr kumimoji="1" lang="en-US" altLang="zh-CN" sz="2800" b="1" dirty="0">
              <a:solidFill>
                <a:srgbClr val="000066"/>
              </a:solidFill>
              <a:latin typeface="Book Antiqua" panose="02040602050305030304" pitchFamily="18" charset="0"/>
              <a:ea typeface="Gungsuh" pitchFamily="18" charset="-127"/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835150" y="2060575"/>
            <a:ext cx="322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came into being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916238" y="3213100"/>
            <a:ext cx="3562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pass            to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684213" y="5300663"/>
            <a:ext cx="1851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 all over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6" grpId="0"/>
      <p:bldP spid="1003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WordArt 2"/>
          <p:cNvSpPr>
            <a:spLocks noChangeArrowheads="1" noChangeShapeType="1" noTextEdit="1"/>
          </p:cNvSpPr>
          <p:nvPr/>
        </p:nvSpPr>
        <p:spPr bwMode="auto">
          <a:xfrm>
            <a:off x="2484438" y="260350"/>
            <a:ext cx="3743325" cy="3603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319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254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FFF200"/>
                    </a:gs>
                    <a:gs pos="22500">
                      <a:srgbClr val="FF7A00"/>
                    </a:gs>
                    <a:gs pos="35000">
                      <a:srgbClr val="FF0300"/>
                    </a:gs>
                    <a:gs pos="50000">
                      <a:srgbClr val="4D0808"/>
                    </a:gs>
                    <a:gs pos="65000">
                      <a:srgbClr val="FF0300"/>
                    </a:gs>
                    <a:gs pos="775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/>
              </a:rPr>
              <a:t>Key points</a:t>
            </a:r>
            <a:endParaRPr lang="zh-CN" altLang="en-US" sz="4400" b="1" kern="10" dirty="0">
              <a:ln w="254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FFF200"/>
                  </a:gs>
                  <a:gs pos="22500">
                    <a:srgbClr val="FF7A00"/>
                  </a:gs>
                  <a:gs pos="35000">
                    <a:srgbClr val="FF0300"/>
                  </a:gs>
                  <a:gs pos="50000">
                    <a:srgbClr val="4D0808"/>
                  </a:gs>
                  <a:gs pos="65000">
                    <a:srgbClr val="FF0300"/>
                  </a:gs>
                  <a:gs pos="775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0" y="765175"/>
            <a:ext cx="8604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66"/>
                </a:solidFill>
                <a:latin typeface="Arial Narrow" panose="020B0606020202030204" pitchFamily="34" charset="0"/>
              </a:rPr>
              <a:t>1.Basketball is </a:t>
            </a:r>
            <a:r>
              <a:rPr kumimoji="1" lang="en-US" altLang="zh-CN" sz="3200" b="1" dirty="0">
                <a:solidFill>
                  <a:srgbClr val="9900CC"/>
                </a:solidFill>
                <a:latin typeface="Arial Narrow" panose="020B0606020202030204" pitchFamily="34" charset="0"/>
              </a:rPr>
              <a:t>one of</a:t>
            </a:r>
            <a:r>
              <a:rPr kumimoji="1" lang="en-US" altLang="zh-CN" sz="3200" b="1" dirty="0">
                <a:solidFill>
                  <a:srgbClr val="000066"/>
                </a:solidFill>
                <a:latin typeface="Arial Narrow" panose="020B0606020202030204" pitchFamily="34" charset="0"/>
              </a:rPr>
              <a:t> the most popular sports in …</a:t>
            </a:r>
          </a:p>
        </p:txBody>
      </p:sp>
      <p:sp>
        <p:nvSpPr>
          <p:cNvPr id="95236" name="AutoShape 4" descr="2012032616592764"/>
          <p:cNvSpPr/>
          <p:nvPr/>
        </p:nvSpPr>
        <p:spPr bwMode="auto">
          <a:xfrm>
            <a:off x="1187450" y="1484313"/>
            <a:ext cx="7285038" cy="1008062"/>
          </a:xfrm>
          <a:prstGeom prst="borderCallout2">
            <a:avLst>
              <a:gd name="adj1" fmla="val 11338"/>
              <a:gd name="adj2" fmla="val 26782"/>
              <a:gd name="adj3" fmla="val 11338"/>
              <a:gd name="adj4" fmla="val 26782"/>
              <a:gd name="adj5" fmla="val -30551"/>
              <a:gd name="adj6" fmla="val 26782"/>
            </a:avLst>
          </a:prstGeo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one of + </a:t>
            </a:r>
            <a:r>
              <a:rPr kumimoji="1" lang="zh-CN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可数名词复数： “</a:t>
            </a:r>
            <a:r>
              <a:rPr kumimoji="1" lang="en-US" altLang="zh-CN" sz="2800" b="1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……</a:t>
            </a:r>
            <a:r>
              <a:rPr kumimoji="1" lang="zh-CN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之一”，该短语作主语时，谓语动词常用单数形式。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79388" y="4076700"/>
            <a:ext cx="89646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66"/>
                </a:solidFill>
                <a:latin typeface="Arial Narrow" panose="020B0606020202030204" pitchFamily="34" charset="0"/>
              </a:rPr>
              <a:t>2. It was an indoor game </a:t>
            </a:r>
            <a:r>
              <a:rPr kumimoji="1" lang="en-US" altLang="zh-CN" sz="3200" b="1" dirty="0">
                <a:solidFill>
                  <a:srgbClr val="6600CC"/>
                </a:solidFill>
                <a:latin typeface="Arial Narrow" panose="020B0606020202030204" pitchFamily="34" charset="0"/>
              </a:rPr>
              <a:t>so that</a:t>
            </a:r>
            <a:r>
              <a:rPr kumimoji="1" lang="en-US" altLang="zh-CN" sz="3200" b="1" dirty="0">
                <a:solidFill>
                  <a:srgbClr val="000066"/>
                </a:solidFill>
                <a:latin typeface="Arial Narrow" panose="020B0606020202030204" pitchFamily="34" charset="0"/>
              </a:rPr>
              <a:t> students could play in bad weather.</a:t>
            </a:r>
          </a:p>
        </p:txBody>
      </p:sp>
      <p:sp>
        <p:nvSpPr>
          <p:cNvPr id="95238" name="AutoShape 6" descr="2012032616592764"/>
          <p:cNvSpPr/>
          <p:nvPr/>
        </p:nvSpPr>
        <p:spPr bwMode="auto">
          <a:xfrm>
            <a:off x="2700338" y="4795838"/>
            <a:ext cx="6443662" cy="576262"/>
          </a:xfrm>
          <a:prstGeom prst="borderCallout2">
            <a:avLst>
              <a:gd name="adj1" fmla="val 19833"/>
              <a:gd name="adj2" fmla="val 29319"/>
              <a:gd name="adj3" fmla="val 19833"/>
              <a:gd name="adj4" fmla="val 29319"/>
              <a:gd name="adj5" fmla="val -91736"/>
              <a:gd name="adj6" fmla="val 29319"/>
            </a:avLst>
          </a:prstGeom>
          <a:blipFill dpi="0" rotWithShape="1">
            <a:blip r:embed="rId2">
              <a:alphaModFix amt="32000"/>
            </a:blip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so that: </a:t>
            </a:r>
            <a:r>
              <a:rPr kumimoji="1" lang="zh-CN" alt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目的是，为了。后面加句子。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79388" y="2708275"/>
            <a:ext cx="8208962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Eg</a:t>
            </a:r>
            <a:r>
              <a:rPr kumimoji="1" lang="en-US" altLang="zh-CN" sz="28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: </a:t>
            </a:r>
            <a:r>
              <a:rPr kumimoji="1" lang="zh-CN" altLang="en-US" sz="28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我最喜欢的歌手之一是周笔畅。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________ my favorite singers ___ Zhou </a:t>
            </a:r>
            <a:r>
              <a:rPr kumimoji="1" lang="en-US" altLang="zh-CN" sz="28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Bichang</a:t>
            </a:r>
            <a:r>
              <a:rPr kumimoji="1" lang="en-US" altLang="zh-CN" sz="28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79388" y="5445125"/>
            <a:ext cx="8964612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 err="1">
                <a:solidFill>
                  <a:srgbClr val="660066"/>
                </a:solidFill>
                <a:latin typeface="Times New Roman" panose="02020603050405020304" pitchFamily="18" charset="0"/>
              </a:rPr>
              <a:t>Eg</a:t>
            </a:r>
            <a:r>
              <a:rPr kumimoji="1" lang="en-US" altLang="zh-CN" sz="28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: </a:t>
            </a:r>
            <a:r>
              <a:rPr kumimoji="1" lang="zh-CN" altLang="en-US" sz="28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他们很早起床是为了赶上早班车。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They get up early ________ they can catch the early bus.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323850" y="3357563"/>
            <a:ext cx="1201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One of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4859338" y="33575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3059113" y="6092825"/>
            <a:ext cx="1292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so that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6" grpId="0" animBg="1"/>
      <p:bldP spid="95237" grpId="0"/>
      <p:bldP spid="95238" grpId="0" animBg="1"/>
      <p:bldP spid="95239" grpId="0"/>
      <p:bldP spid="95240" grpId="0"/>
      <p:bldP spid="95241" grpId="0"/>
      <p:bldP spid="95242" grpId="0"/>
      <p:bldP spid="952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2"/>
          <p:cNvSpPr>
            <a:spLocks noChangeArrowheads="1" noChangeShapeType="1" noTextEdit="1"/>
          </p:cNvSpPr>
          <p:nvPr/>
        </p:nvSpPr>
        <p:spPr bwMode="auto">
          <a:xfrm>
            <a:off x="2514600" y="304800"/>
            <a:ext cx="3743325" cy="431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319"/>
              </a:avLst>
            </a:prstTxWarp>
          </a:bodyPr>
          <a:lstStyle/>
          <a:p>
            <a:pPr algn="ctr"/>
            <a:r>
              <a:rPr lang="en-US" altLang="zh-CN" sz="4400" b="1" kern="10">
                <a:ln w="25400">
                  <a:solidFill>
                    <a:schemeClr val="tx1"/>
                  </a:solidFill>
                  <a:round/>
                </a:ln>
                <a:gradFill rotWithShape="0">
                  <a:gsLst>
                    <a:gs pos="0">
                      <a:srgbClr val="FFF200"/>
                    </a:gs>
                    <a:gs pos="22500">
                      <a:srgbClr val="FF7A00"/>
                    </a:gs>
                    <a:gs pos="35000">
                      <a:srgbClr val="FF0300"/>
                    </a:gs>
                    <a:gs pos="50000">
                      <a:srgbClr val="4D0808"/>
                    </a:gs>
                    <a:gs pos="65000">
                      <a:srgbClr val="FF0300"/>
                    </a:gs>
                    <a:gs pos="775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/>
              </a:rPr>
              <a:t>Key points</a:t>
            </a:r>
            <a:endParaRPr lang="zh-CN" altLang="en-US" sz="4400" b="1" kern="10">
              <a:ln w="25400">
                <a:solidFill>
                  <a:schemeClr val="tx1"/>
                </a:solidFill>
                <a:round/>
              </a:ln>
              <a:gradFill rotWithShape="0">
                <a:gsLst>
                  <a:gs pos="0">
                    <a:srgbClr val="FFF200"/>
                  </a:gs>
                  <a:gs pos="22500">
                    <a:srgbClr val="FF7A00"/>
                  </a:gs>
                  <a:gs pos="35000">
                    <a:srgbClr val="FF0300"/>
                  </a:gs>
                  <a:gs pos="50000">
                    <a:srgbClr val="4D0808"/>
                  </a:gs>
                  <a:gs pos="65000">
                    <a:srgbClr val="FF0300"/>
                  </a:gs>
                  <a:gs pos="775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27013" y="776288"/>
            <a:ext cx="8604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000066"/>
                </a:solidFill>
                <a:latin typeface="Arial Narrow" panose="020B0606020202030204" pitchFamily="34" charset="0"/>
              </a:rPr>
              <a:t>3. The goal is to stop the other team from doing so.</a:t>
            </a:r>
          </a:p>
        </p:txBody>
      </p:sp>
      <p:sp>
        <p:nvSpPr>
          <p:cNvPr id="96260" name="AutoShape 4" descr="2012032616592764"/>
          <p:cNvSpPr/>
          <p:nvPr/>
        </p:nvSpPr>
        <p:spPr bwMode="auto">
          <a:xfrm>
            <a:off x="1187450" y="1557338"/>
            <a:ext cx="7956550" cy="720725"/>
          </a:xfrm>
          <a:prstGeom prst="borderCallout2">
            <a:avLst>
              <a:gd name="adj1" fmla="val 15861"/>
              <a:gd name="adj2" fmla="val 25421"/>
              <a:gd name="adj3" fmla="val 15861"/>
              <a:gd name="adj4" fmla="val 25421"/>
              <a:gd name="adj5" fmla="val -34139"/>
              <a:gd name="adj6" fmla="val 25421"/>
            </a:avLst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en-US" altLang="zh-CN" sz="2800" b="1" dirty="0">
                <a:solidFill>
                  <a:srgbClr val="FF33CC"/>
                </a:solidFill>
                <a:latin typeface="Arial Narrow" panose="020B0606020202030204" pitchFamily="34" charset="0"/>
              </a:rPr>
              <a:t> stop … from doing </a:t>
            </a:r>
            <a:r>
              <a:rPr kumimoji="1" lang="en-US" altLang="zh-CN" sz="2800" b="1" dirty="0" err="1">
                <a:solidFill>
                  <a:srgbClr val="FF33CC"/>
                </a:solidFill>
                <a:latin typeface="Arial Narrow" panose="020B0606020202030204" pitchFamily="34" charset="0"/>
              </a:rPr>
              <a:t>sth</a:t>
            </a:r>
            <a:r>
              <a:rPr kumimoji="1" lang="en-US" altLang="zh-CN" sz="2800" b="1" dirty="0">
                <a:solidFill>
                  <a:srgbClr val="FF33CC"/>
                </a:solidFill>
                <a:latin typeface="Arial Narrow" panose="020B0606020202030204" pitchFamily="34" charset="0"/>
              </a:rPr>
              <a:t>. </a:t>
            </a:r>
            <a:r>
              <a:rPr kumimoji="1" lang="zh-CN" altLang="en-US" sz="2800" b="1" dirty="0">
                <a:solidFill>
                  <a:srgbClr val="FF33CC"/>
                </a:solidFill>
                <a:latin typeface="Arial Narrow" panose="020B0606020202030204" pitchFamily="34" charset="0"/>
              </a:rPr>
              <a:t>意为：阻止</a:t>
            </a:r>
            <a:r>
              <a:rPr kumimoji="1" lang="en-US" altLang="zh-CN" sz="2800" b="1" baseline="30000" dirty="0">
                <a:solidFill>
                  <a:srgbClr val="FF33CC"/>
                </a:solidFill>
                <a:latin typeface="Arial Narrow" panose="020B0606020202030204" pitchFamily="34" charset="0"/>
              </a:rPr>
              <a:t>……</a:t>
            </a:r>
            <a:r>
              <a:rPr kumimoji="1" lang="zh-CN" altLang="en-US" sz="2800" b="1" dirty="0">
                <a:solidFill>
                  <a:srgbClr val="FF33CC"/>
                </a:solidFill>
                <a:latin typeface="Arial Narrow" panose="020B0606020202030204" pitchFamily="34" charset="0"/>
              </a:rPr>
              <a:t>做某事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79388" y="3933825"/>
            <a:ext cx="8964612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000" b="1" dirty="0">
                <a:solidFill>
                  <a:srgbClr val="000066"/>
                </a:solidFill>
                <a:latin typeface="Arial Narrow" panose="020B0606020202030204" pitchFamily="34" charset="0"/>
              </a:rPr>
              <a:t>4. It’s more important for you and other players to play as a team. </a:t>
            </a:r>
            <a:r>
              <a:rPr kumimoji="1" lang="zh-CN" altLang="en-US" sz="3000" b="1" dirty="0">
                <a:solidFill>
                  <a:srgbClr val="000066"/>
                </a:solidFill>
                <a:latin typeface="Arial Narrow" panose="020B0606020202030204" pitchFamily="34" charset="0"/>
              </a:rPr>
              <a:t>对于你和你的队友来说，团队协作更重要。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79388" y="2565400"/>
            <a:ext cx="8964612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Eg</a:t>
            </a:r>
            <a:r>
              <a:rPr kumimoji="1" lang="en-US" altLang="zh-CN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kumimoji="1" lang="zh-CN" altLang="en-US" sz="2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糟糕的天气可能阻碍我们打篮球。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bad weather may stop us from playing basketball.</a:t>
            </a:r>
          </a:p>
        </p:txBody>
      </p:sp>
      <p:sp>
        <p:nvSpPr>
          <p:cNvPr id="96263" name="AutoShape 7" descr="2012032616592764"/>
          <p:cNvSpPr/>
          <p:nvPr/>
        </p:nvSpPr>
        <p:spPr bwMode="auto">
          <a:xfrm>
            <a:off x="827088" y="5373688"/>
            <a:ext cx="8316912" cy="720725"/>
          </a:xfrm>
          <a:prstGeom prst="borderCallout2">
            <a:avLst>
              <a:gd name="adj1" fmla="val 15861"/>
              <a:gd name="adj2" fmla="val 7176"/>
              <a:gd name="adj3" fmla="val 15861"/>
              <a:gd name="adj4" fmla="val 7176"/>
              <a:gd name="adj5" fmla="val -120704"/>
              <a:gd name="adj6" fmla="val 7176"/>
            </a:avLst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2800" b="1" dirty="0">
                <a:solidFill>
                  <a:srgbClr val="FF33CC"/>
                </a:solidFill>
                <a:latin typeface="Arial Narrow" panose="020B0606020202030204" pitchFamily="34" charset="0"/>
              </a:rPr>
              <a:t>It’s + </a:t>
            </a:r>
            <a:r>
              <a:rPr kumimoji="1" lang="en-US" altLang="zh-CN" sz="2800" b="1" i="1" dirty="0" err="1">
                <a:solidFill>
                  <a:srgbClr val="FF33CC"/>
                </a:solidFill>
                <a:latin typeface="Arial Narrow" panose="020B0606020202030204" pitchFamily="34" charset="0"/>
              </a:rPr>
              <a:t>adj</a:t>
            </a:r>
            <a:r>
              <a:rPr kumimoji="1" lang="en-US" altLang="zh-CN" sz="2800" b="1" i="1" dirty="0">
                <a:solidFill>
                  <a:srgbClr val="FF33CC"/>
                </a:solidFill>
                <a:latin typeface="Arial Narrow" panose="020B0606020202030204" pitchFamily="34" charset="0"/>
              </a:rPr>
              <a:t>.</a:t>
            </a:r>
            <a:r>
              <a:rPr kumimoji="1" lang="en-US" altLang="zh-CN" sz="2800" b="1" dirty="0">
                <a:solidFill>
                  <a:srgbClr val="FF33CC"/>
                </a:solidFill>
                <a:latin typeface="Arial Narrow" panose="020B0606020202030204" pitchFamily="34" charset="0"/>
              </a:rPr>
              <a:t>+for </a:t>
            </a:r>
            <a:r>
              <a:rPr kumimoji="1" lang="en-US" altLang="zh-CN" sz="2800" b="1" dirty="0" err="1">
                <a:solidFill>
                  <a:srgbClr val="FF33CC"/>
                </a:solidFill>
                <a:latin typeface="Arial Narrow" panose="020B0606020202030204" pitchFamily="34" charset="0"/>
              </a:rPr>
              <a:t>sb</a:t>
            </a:r>
            <a:r>
              <a:rPr kumimoji="1" lang="en-US" altLang="zh-CN" sz="2800" b="1" dirty="0">
                <a:solidFill>
                  <a:srgbClr val="FF33CC"/>
                </a:solidFill>
                <a:latin typeface="Arial Narrow" panose="020B0606020202030204" pitchFamily="34" charset="0"/>
              </a:rPr>
              <a:t>.+to do </a:t>
            </a:r>
            <a:r>
              <a:rPr kumimoji="1" lang="en-US" altLang="zh-CN" sz="2800" b="1" dirty="0" err="1">
                <a:solidFill>
                  <a:srgbClr val="FF33CC"/>
                </a:solidFill>
                <a:latin typeface="Arial Narrow" panose="020B0606020202030204" pitchFamily="34" charset="0"/>
              </a:rPr>
              <a:t>sth</a:t>
            </a:r>
            <a:r>
              <a:rPr kumimoji="1" lang="en-US" altLang="zh-CN" sz="2800" b="1" dirty="0">
                <a:solidFill>
                  <a:srgbClr val="FF33CC"/>
                </a:solidFill>
                <a:latin typeface="Arial Narrow" panose="020B0606020202030204" pitchFamily="34" charset="0"/>
              </a:rPr>
              <a:t>. </a:t>
            </a:r>
            <a:r>
              <a:rPr kumimoji="1" lang="zh-CN" altLang="en-US" sz="2800" b="1" dirty="0">
                <a:solidFill>
                  <a:srgbClr val="FF33CC"/>
                </a:solidFill>
                <a:latin typeface="Arial Narrow" panose="020B0606020202030204" pitchFamily="34" charset="0"/>
              </a:rPr>
              <a:t>意为：对某人做某事很</a:t>
            </a:r>
            <a:r>
              <a:rPr kumimoji="1" lang="en-US" altLang="zh-CN" sz="2800" b="1" baseline="30000" dirty="0">
                <a:solidFill>
                  <a:srgbClr val="FF33CC"/>
                </a:solidFill>
                <a:latin typeface="Arial Narrow" panose="020B0606020202030204" pitchFamily="34" charset="0"/>
              </a:rPr>
              <a:t>……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  <p:bldP spid="96260" grpId="0" animBg="1"/>
      <p:bldP spid="96261" grpId="0" animBg="1"/>
      <p:bldP spid="96262" grpId="0" build="p"/>
      <p:bldP spid="962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643188" y="1905000"/>
            <a:ext cx="4164012" cy="1676400"/>
          </a:xfrm>
          <a:prstGeom prst="wedgeRoundRectCallout">
            <a:avLst>
              <a:gd name="adj1" fmla="val -48884"/>
              <a:gd name="adj2" fmla="val -7544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pPr marL="342900" indent="-342900" defTabSz="913130"/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invent</a:t>
            </a: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100" b="1" i="1">
                <a:latin typeface="Times New Roman" panose="02020603050405020304" pitchFamily="18" charset="0"/>
              </a:rPr>
              <a:t>v.</a:t>
            </a: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发明</a:t>
            </a:r>
            <a:r>
              <a:rPr lang="zh-CN" altLang="en-US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marL="342900" indent="-342900" defTabSz="913130"/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invention</a:t>
            </a: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100" b="1" i="1">
                <a:latin typeface="Times New Roman" panose="02020603050405020304" pitchFamily="18" charset="0"/>
              </a:rPr>
              <a:t>n.</a:t>
            </a: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发明</a:t>
            </a:r>
          </a:p>
          <a:p>
            <a:pPr marL="342900" indent="-342900" defTabSz="913130"/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inventor</a:t>
            </a: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100" b="1" i="1">
                <a:latin typeface="Times New Roman" panose="02020603050405020304" pitchFamily="18" charset="0"/>
              </a:rPr>
              <a:t>n.</a:t>
            </a: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发明者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306388"/>
            <a:ext cx="6629400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4100" b="1">
                <a:solidFill>
                  <a:srgbClr val="333399"/>
                </a:solidFill>
              </a:rPr>
              <a:t>Key Points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712788" y="952500"/>
            <a:ext cx="7620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marL="342900" indent="-342900" defTabSz="913130"/>
            <a:r>
              <a:rPr lang="en-US" altLang="zh-CN" sz="3600" b="1">
                <a:latin typeface="Times New Roman" panose="02020603050405020304" pitchFamily="18" charset="0"/>
              </a:rPr>
              <a:t>5. 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invented</a:t>
            </a:r>
            <a:r>
              <a:rPr lang="en-US" altLang="zh-CN" sz="3600" b="1">
                <a:latin typeface="Times New Roman" panose="02020603050405020304" pitchFamily="18" charset="0"/>
              </a:rPr>
              <a:t> basketball in 1891. </a:t>
            </a:r>
          </a:p>
          <a:p>
            <a:pPr marL="342900" indent="-342900" defTabSz="913130"/>
            <a:endParaRPr lang="en-US" altLang="zh-CN" sz="3600" b="1">
              <a:latin typeface="Times New Roman" panose="02020603050405020304" pitchFamily="18" charset="0"/>
            </a:endParaRPr>
          </a:p>
          <a:p>
            <a:pPr marL="342900" indent="-342900" defTabSz="913130"/>
            <a:endParaRPr lang="en-US" altLang="zh-CN" sz="3600" b="1">
              <a:latin typeface="Times New Roman" panose="02020603050405020304" pitchFamily="18" charset="0"/>
            </a:endParaRPr>
          </a:p>
          <a:p>
            <a:pPr marL="342900" indent="-342900" defTabSz="913130"/>
            <a:endParaRPr lang="en-US" altLang="zh-CN" sz="3600" b="1">
              <a:latin typeface="Times New Roman" panose="02020603050405020304" pitchFamily="18" charset="0"/>
            </a:endParaRPr>
          </a:p>
          <a:p>
            <a:pPr marL="342900" indent="-342900" defTabSz="913130"/>
            <a:endParaRPr lang="en-US" altLang="zh-CN" sz="3600" b="1">
              <a:latin typeface="Times New Roman" panose="02020603050405020304" pitchFamily="18" charset="0"/>
            </a:endParaRPr>
          </a:p>
          <a:p>
            <a:pPr marL="342900" indent="-342900" defTabSz="913130"/>
            <a:r>
              <a:rPr lang="en-US" altLang="zh-CN" sz="3600" b="1">
                <a:latin typeface="Times New Roman" panose="02020603050405020304" pitchFamily="18" charset="0"/>
              </a:rPr>
              <a:t>6. He invented an indoor game for his students </a:t>
            </a:r>
            <a:r>
              <a:rPr lang="en-US" altLang="zh-CN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so that</a:t>
            </a:r>
            <a:r>
              <a:rPr lang="en-US" altLang="zh-CN" sz="3600" b="1">
                <a:latin typeface="Times New Roman" panose="02020603050405020304" pitchFamily="18" charset="0"/>
              </a:rPr>
              <a:t> they could play even in bad weather.   </a:t>
            </a:r>
          </a:p>
        </p:txBody>
      </p:sp>
      <p:sp>
        <p:nvSpPr>
          <p:cNvPr id="103429" name="AutoShape 5"/>
          <p:cNvSpPr>
            <a:spLocks noChangeArrowheads="1"/>
          </p:cNvSpPr>
          <p:nvPr/>
        </p:nvSpPr>
        <p:spPr bwMode="auto">
          <a:xfrm>
            <a:off x="3354388" y="5429250"/>
            <a:ext cx="4294187" cy="1065213"/>
          </a:xfrm>
          <a:prstGeom prst="wedgeRoundRectCallout">
            <a:avLst>
              <a:gd name="adj1" fmla="val -37778"/>
              <a:gd name="adj2" fmla="val -11759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pPr marL="342900" indent="-342900" defTabSz="913130"/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so that</a:t>
            </a:r>
            <a:r>
              <a:rPr lang="en-US" altLang="en-US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00" b="1">
                <a:latin typeface="Times New Roman" panose="02020603050405020304" pitchFamily="18" charset="0"/>
                <a:ea typeface="楷体_GB2312" pitchFamily="49" charset="-122"/>
              </a:rPr>
              <a:t>“以便”，</a:t>
            </a:r>
            <a:endParaRPr lang="zh-CN" altLang="en-US" sz="31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 marL="342900" indent="-342900" defTabSz="913130"/>
            <a:r>
              <a:rPr lang="en-US" altLang="en-US" sz="3100" b="1">
                <a:latin typeface="Times New Roman" panose="02020603050405020304" pitchFamily="18" charset="0"/>
                <a:ea typeface="楷体_GB2312" pitchFamily="49" charset="-122"/>
              </a:rPr>
              <a:t>引导目的状语从句</a:t>
            </a:r>
            <a:r>
              <a:rPr lang="zh-CN" altLang="en-US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1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/>
      <p:bldP spid="103428" grpId="0"/>
      <p:bldP spid="1034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457200" y="1100138"/>
            <a:ext cx="815340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>
            <a:spAutoFit/>
          </a:bodyPr>
          <a:lstStyle/>
          <a:p>
            <a:pPr marL="342900" indent="-342900" defTabSz="913130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★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so that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200" b="1">
                <a:latin typeface="Times New Roman" panose="02020603050405020304" pitchFamily="18" charset="0"/>
                <a:ea typeface="楷体_GB2312" pitchFamily="49" charset="-122"/>
              </a:rPr>
              <a:t>“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以便”，引导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目的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状语从句</a:t>
            </a:r>
          </a:p>
          <a:p>
            <a:pPr marL="342900" indent="-342900" defTabSz="913130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★</a:t>
            </a:r>
            <a:r>
              <a:rPr lang="en-US" altLang="en-US" sz="3600" b="1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so that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200" b="1">
                <a:latin typeface="Times New Roman" panose="02020603050405020304" pitchFamily="18" charset="0"/>
                <a:ea typeface="楷体_GB2312" pitchFamily="49" charset="-122"/>
              </a:rPr>
              <a:t>“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因此” ，引导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结果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状语从句</a:t>
            </a:r>
          </a:p>
          <a:p>
            <a:pPr marL="342900" indent="-342900" defTabSz="913130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so + 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adj.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adv.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+ that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从句</a:t>
            </a:r>
          </a:p>
          <a:p>
            <a:pPr marL="342900" indent="-342900" defTabSz="913130"/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“如此</a:t>
            </a:r>
            <a:r>
              <a:rPr lang="en-US" altLang="zh-CN" sz="3200" b="1">
                <a:latin typeface="宋体" panose="02010600030101010101" pitchFamily="2" charset="-122"/>
              </a:rPr>
              <a:t>……</a:t>
            </a:r>
            <a:r>
              <a:rPr lang="zh-CN" altLang="en-US" sz="3200" b="1">
                <a:latin typeface="Times New Roman" panose="02020603050405020304" pitchFamily="18" charset="0"/>
                <a:ea typeface="楷体_GB2312" pitchFamily="49" charset="-122"/>
              </a:rPr>
              <a:t>以至于</a:t>
            </a:r>
            <a:r>
              <a:rPr lang="en-US" altLang="zh-CN" sz="3200" b="1">
                <a:latin typeface="宋体" panose="02010600030101010101" pitchFamily="2" charset="-122"/>
              </a:rPr>
              <a:t>……</a:t>
            </a:r>
            <a:r>
              <a:rPr lang="en-US" altLang="zh-CN" sz="3200" b="1">
                <a:latin typeface="Times New Roman" panose="02020603050405020304" pitchFamily="18" charset="0"/>
                <a:ea typeface="楷体_GB2312" pitchFamily="49" charset="-122"/>
              </a:rPr>
              <a:t>”</a:t>
            </a:r>
          </a:p>
          <a:p>
            <a:pPr marL="342900" indent="-342900" defTabSz="913130"/>
            <a:r>
              <a:rPr lang="en-US" altLang="zh-CN" sz="3200" b="1">
                <a:latin typeface="Times New Roman" panose="02020603050405020304" pitchFamily="18" charset="0"/>
              </a:rPr>
              <a:t>1) He gets up early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so that</a:t>
            </a:r>
            <a:r>
              <a:rPr lang="en-US" altLang="zh-CN" sz="3200" b="1">
                <a:latin typeface="Times New Roman" panose="02020603050405020304" pitchFamily="18" charset="0"/>
              </a:rPr>
              <a:t> he won’t be late </a:t>
            </a:r>
          </a:p>
          <a:p>
            <a:pPr marL="342900" indent="-342900" defTabSz="913130"/>
            <a:r>
              <a:rPr lang="en-US" altLang="zh-CN" sz="3200" b="1">
                <a:latin typeface="Times New Roman" panose="02020603050405020304" pitchFamily="18" charset="0"/>
              </a:rPr>
              <a:t>    for school.</a:t>
            </a:r>
          </a:p>
          <a:p>
            <a:pPr marL="342900" indent="-342900" defTabSz="913130"/>
            <a:r>
              <a:rPr lang="en-US" altLang="zh-CN" sz="3200" b="1">
                <a:latin typeface="Times New Roman" panose="02020603050405020304" pitchFamily="18" charset="0"/>
              </a:rPr>
              <a:t>2) I missed many math lessons this term,</a:t>
            </a:r>
          </a:p>
          <a:p>
            <a:pPr marL="342900" indent="-342900" defTabSz="913130"/>
            <a:r>
              <a:rPr lang="en-US" altLang="zh-CN" sz="3200" b="1">
                <a:latin typeface="Times New Roman" panose="02020603050405020304" pitchFamily="18" charset="0"/>
              </a:rPr>
              <a:t>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so</a:t>
            </a:r>
            <a:r>
              <a:rPr lang="en-US" altLang="zh-CN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zh-CN" sz="3200" b="1">
                <a:latin typeface="Times New Roman" panose="02020603050405020304" pitchFamily="18" charset="0"/>
              </a:rPr>
              <a:t> I didn’t pass the exam.</a:t>
            </a:r>
          </a:p>
          <a:p>
            <a:pPr marL="342900" indent="-342900" defTabSz="913130"/>
            <a:r>
              <a:rPr lang="en-US" altLang="zh-CN" sz="3200" b="1">
                <a:latin typeface="Times New Roman" panose="02020603050405020304" pitchFamily="18" charset="0"/>
              </a:rPr>
              <a:t>3) She worked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so</a:t>
            </a:r>
            <a:r>
              <a:rPr lang="en-US" altLang="zh-CN" sz="3200" b="1">
                <a:latin typeface="Times New Roman" panose="02020603050405020304" pitchFamily="18" charset="0"/>
              </a:rPr>
              <a:t> hard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that</a:t>
            </a:r>
            <a:r>
              <a:rPr lang="en-US" altLang="zh-CN" sz="3200" b="1">
                <a:latin typeface="Times New Roman" panose="02020603050405020304" pitchFamily="18" charset="0"/>
              </a:rPr>
              <a:t> she could get </a:t>
            </a:r>
          </a:p>
          <a:p>
            <a:pPr marL="342900" indent="-342900" defTabSz="913130"/>
            <a:r>
              <a:rPr lang="en-US" altLang="zh-CN" sz="3200" b="1">
                <a:latin typeface="Times New Roman" panose="02020603050405020304" pitchFamily="18" charset="0"/>
              </a:rPr>
              <a:t>    something enough to eat.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4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44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4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44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28600" y="1905000"/>
            <a:ext cx="89154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/>
            <a:r>
              <a:rPr lang="en-US" altLang="zh-CN" sz="3200" b="1">
                <a:latin typeface="Times New Roman" panose="02020603050405020304" pitchFamily="18" charset="0"/>
              </a:rPr>
              <a:t>7. Do you know how to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score</a:t>
            </a:r>
            <a:r>
              <a:rPr lang="en-US" altLang="zh-CN" sz="3200" b="1">
                <a:latin typeface="Times New Roman" panose="02020603050405020304" pitchFamily="18" charset="0"/>
              </a:rPr>
              <a:t> in the game? </a:t>
            </a:r>
          </a:p>
          <a:p>
            <a:pPr defTabSz="913130"/>
            <a:r>
              <a:rPr lang="en-US" altLang="zh-CN" sz="3200" b="1">
                <a:latin typeface="Times New Roman" panose="02020603050405020304" pitchFamily="18" charset="0"/>
              </a:rPr>
              <a:t>8. You can throw the ball into the basket from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any part of the court</a:t>
            </a:r>
            <a:r>
              <a:rPr lang="en-US" altLang="zh-CN" sz="3200" b="1">
                <a:latin typeface="Times New Roman" panose="02020603050405020304" pitchFamily="18" charset="0"/>
              </a:rPr>
              <a:t> and ….</a:t>
            </a:r>
          </a:p>
          <a:p>
            <a:pPr defTabSz="913130"/>
            <a:endParaRPr lang="en-US" altLang="zh-CN" sz="3200" b="1">
              <a:latin typeface="Times New Roman" panose="02020603050405020304" pitchFamily="18" charset="0"/>
            </a:endParaRPr>
          </a:p>
          <a:p>
            <a:pPr defTabSz="913130"/>
            <a:r>
              <a:rPr lang="en-US" altLang="zh-CN" sz="3200" b="1">
                <a:latin typeface="Times New Roman" panose="02020603050405020304" pitchFamily="18" charset="0"/>
              </a:rPr>
              <a:t>9. But you must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follow the rules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defTabSz="913130"/>
            <a:endParaRPr lang="en-US" altLang="zh-CN" sz="3200" b="1">
              <a:latin typeface="Times New Roman" panose="02020603050405020304" pitchFamily="18" charset="0"/>
            </a:endParaRPr>
          </a:p>
          <a:p>
            <a:pPr defTabSz="913130"/>
            <a:r>
              <a:rPr lang="en-US" altLang="zh-CN" sz="3200" b="1">
                <a:latin typeface="Times New Roman" panose="02020603050405020304" pitchFamily="18" charset="0"/>
              </a:rPr>
              <a:t>10. Now, basketball is becoming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more and more popular</a:t>
            </a:r>
            <a:r>
              <a:rPr lang="en-US" altLang="zh-CN" sz="3200" b="1">
                <a:latin typeface="Times New Roman" panose="02020603050405020304" pitchFamily="18" charset="0"/>
              </a:rPr>
              <a:t> all over the world. </a:t>
            </a:r>
          </a:p>
        </p:txBody>
      </p:sp>
      <p:sp>
        <p:nvSpPr>
          <p:cNvPr id="105475" name="AutoShape 3"/>
          <p:cNvSpPr>
            <a:spLocks noChangeArrowheads="1"/>
          </p:cNvSpPr>
          <p:nvPr/>
        </p:nvSpPr>
        <p:spPr bwMode="auto">
          <a:xfrm>
            <a:off x="80963" y="354013"/>
            <a:ext cx="5862637" cy="1476375"/>
          </a:xfrm>
          <a:prstGeom prst="wedgeRoundRectCallout">
            <a:avLst>
              <a:gd name="adj1" fmla="val 33403"/>
              <a:gd name="adj2" fmla="val 6774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pPr marL="342900" indent="-342900" defTabSz="913130">
              <a:lnSpc>
                <a:spcPct val="85000"/>
              </a:lnSpc>
            </a:pP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score</a:t>
            </a:r>
            <a:r>
              <a:rPr lang="en-US" altLang="en-US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100" b="1" i="1">
                <a:latin typeface="Times New Roman" panose="02020603050405020304" pitchFamily="18" charset="0"/>
              </a:rPr>
              <a:t>v.</a:t>
            </a: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100" b="1">
                <a:latin typeface="Times New Roman" panose="02020603050405020304" pitchFamily="18" charset="0"/>
              </a:rPr>
              <a:t>&amp;</a:t>
            </a: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100" b="1" i="1">
                <a:latin typeface="Times New Roman" panose="02020603050405020304" pitchFamily="18" charset="0"/>
              </a:rPr>
              <a:t>n.</a:t>
            </a: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进球，得分</a:t>
            </a:r>
          </a:p>
          <a:p>
            <a:pPr marL="342900" indent="-342900" defTabSz="913130">
              <a:lnSpc>
                <a:spcPct val="85000"/>
              </a:lnSpc>
            </a:pPr>
            <a:r>
              <a:rPr lang="en-US" altLang="en-US" sz="3100" b="1">
                <a:latin typeface="Times New Roman" panose="02020603050405020304" pitchFamily="18" charset="0"/>
              </a:rPr>
              <a:t>No one </a:t>
            </a: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scored</a:t>
            </a:r>
            <a:r>
              <a:rPr lang="en-US" altLang="en-US" sz="3100" b="1">
                <a:latin typeface="Times New Roman" panose="02020603050405020304" pitchFamily="18" charset="0"/>
              </a:rPr>
              <a:t> in the first half.</a:t>
            </a:r>
          </a:p>
          <a:p>
            <a:pPr marL="342900" indent="-342900" defTabSz="913130">
              <a:lnSpc>
                <a:spcPct val="85000"/>
              </a:lnSpc>
            </a:pPr>
            <a:r>
              <a:rPr lang="en-US" altLang="en-US" sz="3100" b="1">
                <a:latin typeface="Times New Roman" panose="02020603050405020304" pitchFamily="18" charset="0"/>
              </a:rPr>
              <a:t>The final </a:t>
            </a: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score</a:t>
            </a:r>
            <a:r>
              <a:rPr lang="en-US" altLang="en-US" sz="3100" b="1">
                <a:latin typeface="Times New Roman" panose="02020603050405020304" pitchFamily="18" charset="0"/>
              </a:rPr>
              <a:t> was 2-1.</a:t>
            </a:r>
          </a:p>
        </p:txBody>
      </p:sp>
      <p:sp>
        <p:nvSpPr>
          <p:cNvPr id="105476" name="AutoShape 4"/>
          <p:cNvSpPr>
            <a:spLocks noChangeArrowheads="1"/>
          </p:cNvSpPr>
          <p:nvPr/>
        </p:nvSpPr>
        <p:spPr bwMode="auto">
          <a:xfrm>
            <a:off x="4167188" y="3143250"/>
            <a:ext cx="3962400" cy="609600"/>
          </a:xfrm>
          <a:prstGeom prst="wedgeRoundRectCallout">
            <a:avLst>
              <a:gd name="adj1" fmla="val -86625"/>
              <a:gd name="adj2" fmla="val -1514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pPr marL="342900" indent="-342900" defTabSz="913130">
              <a:lnSpc>
                <a:spcPct val="85000"/>
              </a:lnSpc>
            </a:pP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球场的任何一部分</a:t>
            </a:r>
          </a:p>
        </p:txBody>
      </p:sp>
      <p:sp>
        <p:nvSpPr>
          <p:cNvPr id="105477" name="AutoShape 5"/>
          <p:cNvSpPr>
            <a:spLocks noChangeArrowheads="1"/>
          </p:cNvSpPr>
          <p:nvPr/>
        </p:nvSpPr>
        <p:spPr bwMode="auto">
          <a:xfrm>
            <a:off x="5943600" y="4419600"/>
            <a:ext cx="2794000" cy="533400"/>
          </a:xfrm>
          <a:prstGeom prst="wedgeRoundRectCallout">
            <a:avLst>
              <a:gd name="adj1" fmla="val -70301"/>
              <a:gd name="adj2" fmla="val -6635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pPr marL="342900" indent="-342900" defTabSz="913130">
              <a:lnSpc>
                <a:spcPct val="85000"/>
              </a:lnSpc>
            </a:pP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遵循规则</a:t>
            </a:r>
          </a:p>
        </p:txBody>
      </p:sp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6400800" y="5715000"/>
            <a:ext cx="2438400" cy="762000"/>
          </a:xfrm>
          <a:prstGeom prst="wedgeRoundRectCallout">
            <a:avLst>
              <a:gd name="adj1" fmla="val -39755"/>
              <a:gd name="adj2" fmla="val -10260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/>
          <a:lstStyle/>
          <a:p>
            <a:pPr marL="342900" indent="-342900" defTabSz="913130">
              <a:lnSpc>
                <a:spcPct val="85000"/>
              </a:lnSpc>
            </a:pP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越来越</a:t>
            </a:r>
          </a:p>
          <a:p>
            <a:pPr marL="342900" indent="-342900" defTabSz="913130">
              <a:lnSpc>
                <a:spcPct val="85000"/>
              </a:lnSpc>
            </a:pPr>
            <a:r>
              <a:rPr lang="zh-CN" altLang="en-US" sz="3100" b="1">
                <a:latin typeface="Times New Roman" panose="02020603050405020304" pitchFamily="18" charset="0"/>
                <a:ea typeface="楷体_GB2312" pitchFamily="49" charset="-122"/>
              </a:rPr>
              <a:t>受欢迎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animBg="1"/>
      <p:bldP spid="105476" grpId="0" animBg="1"/>
      <p:bldP spid="105477" grpId="0" animBg="1"/>
      <p:bldP spid="1054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915988" y="1235075"/>
            <a:ext cx="7999412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>
            <a:spAutoFit/>
          </a:bodyPr>
          <a:lstStyle/>
          <a:p>
            <a:pPr defTabSz="913130">
              <a:lnSpc>
                <a:spcPct val="120000"/>
              </a:lnSpc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★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比较级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+ and  +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比较级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pPr defTabSz="913130">
              <a:lnSpc>
                <a:spcPct val="120000"/>
              </a:lnSpc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600" b="1">
                <a:latin typeface="Times New Roman" panose="02020603050405020304" pitchFamily="18" charset="0"/>
                <a:ea typeface="楷体_GB2312" pitchFamily="49" charset="-122"/>
              </a:rPr>
              <a:t>“越来越</a:t>
            </a:r>
            <a:r>
              <a:rPr lang="en-US" altLang="zh-CN" sz="3600" b="1">
                <a:latin typeface="宋体" panose="02010600030101010101" pitchFamily="2" charset="-122"/>
              </a:rPr>
              <a:t>……</a:t>
            </a:r>
            <a:r>
              <a:rPr lang="en-US" altLang="zh-CN" sz="3600" b="1">
                <a:latin typeface="Times New Roman" panose="02020603050405020304" pitchFamily="18" charset="0"/>
                <a:ea typeface="楷体_GB2312" pitchFamily="49" charset="-122"/>
              </a:rPr>
              <a:t>”</a:t>
            </a:r>
          </a:p>
          <a:p>
            <a:pPr defTabSz="91313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1) </a:t>
            </a:r>
            <a:r>
              <a:rPr lang="zh-CN" altLang="en-US" sz="3600" b="1">
                <a:latin typeface="Times New Roman" panose="02020603050405020304" pitchFamily="18" charset="0"/>
                <a:ea typeface="楷体_GB2312" pitchFamily="49" charset="-122"/>
              </a:rPr>
              <a:t>我们的生活变得越来越好</a:t>
            </a:r>
            <a:r>
              <a:rPr lang="zh-CN" altLang="en-US" sz="3200" b="1">
                <a:latin typeface="Times New Roman" panose="02020603050405020304" pitchFamily="18" charset="0"/>
              </a:rPr>
              <a:t>。</a:t>
            </a:r>
            <a:r>
              <a:rPr lang="zh-CN" altLang="en-US" sz="3200" b="1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</a:p>
          <a:p>
            <a:pPr defTabSz="913130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</a:rPr>
              <a:t>     </a:t>
            </a:r>
            <a:r>
              <a:rPr lang="en-US" altLang="zh-CN" sz="3200" b="1">
                <a:latin typeface="Times New Roman" panose="02020603050405020304" pitchFamily="18" charset="0"/>
              </a:rPr>
              <a:t>Our life is getting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better and better</a:t>
            </a:r>
            <a:r>
              <a:rPr lang="en-US" altLang="zh-CN" sz="3200" b="1">
                <a:latin typeface="Times New Roman" panose="02020603050405020304" pitchFamily="18" charset="0"/>
              </a:rPr>
              <a:t>.</a:t>
            </a:r>
          </a:p>
          <a:p>
            <a:pPr defTabSz="91313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 2) </a:t>
            </a:r>
            <a:r>
              <a:rPr lang="zh-CN" altLang="en-US" sz="3600" b="1">
                <a:latin typeface="Times New Roman" panose="02020603050405020304" pitchFamily="18" charset="0"/>
                <a:ea typeface="楷体_GB2312" pitchFamily="49" charset="-122"/>
              </a:rPr>
              <a:t>我们的学校变得越来越漂亮</a:t>
            </a:r>
            <a:r>
              <a:rPr lang="zh-CN" altLang="en-US" sz="3200" b="1">
                <a:latin typeface="Times New Roman" panose="02020603050405020304" pitchFamily="18" charset="0"/>
              </a:rPr>
              <a:t>。</a:t>
            </a:r>
            <a:r>
              <a:rPr lang="zh-CN" altLang="en-US" sz="3200" b="1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</a:p>
          <a:p>
            <a:pPr defTabSz="913130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</a:rPr>
              <a:t>     </a:t>
            </a:r>
            <a:r>
              <a:rPr lang="en-US" altLang="zh-CN" sz="3200" b="1">
                <a:latin typeface="Times New Roman" panose="02020603050405020304" pitchFamily="18" charset="0"/>
              </a:rPr>
              <a:t>Our school is getting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more and more </a:t>
            </a:r>
          </a:p>
          <a:p>
            <a:pPr defTabSz="913130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  beautiful</a:t>
            </a:r>
            <a:r>
              <a:rPr lang="en-US" altLang="zh-CN" sz="3200" b="1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6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6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6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6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6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609600" y="2362200"/>
            <a:ext cx="2016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We know: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762000" y="3581400"/>
            <a:ext cx="1944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We can: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819400" y="2362200"/>
            <a:ext cx="5256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 the history of basketball</a:t>
            </a:r>
            <a:endParaRPr lang="en-US" altLang="zh-CN" sz="3200" b="1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895600" y="3505200"/>
            <a:ext cx="5832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talk something about basketball</a:t>
            </a:r>
            <a:r>
              <a:rPr kumimoji="1" lang="en-US" altLang="zh-CN" sz="3200" b="1" dirty="0">
                <a:solidFill>
                  <a:srgbClr val="23B77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06" name="WordArt 6"/>
          <p:cNvSpPr>
            <a:spLocks noChangeArrowheads="1" noChangeShapeType="1" noTextEdit="1"/>
          </p:cNvSpPr>
          <p:nvPr/>
        </p:nvSpPr>
        <p:spPr bwMode="auto">
          <a:xfrm>
            <a:off x="2819400" y="914400"/>
            <a:ext cx="324008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25400">
                  <a:solidFill>
                    <a:srgbClr val="6600CC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/>
              </a:rPr>
              <a:t>summary</a:t>
            </a:r>
            <a:endParaRPr lang="zh-CN" altLang="en-US" sz="3600" b="1" kern="10" dirty="0">
              <a:ln w="25400">
                <a:solidFill>
                  <a:srgbClr val="6600CC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200921321121318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2924175"/>
            <a:ext cx="5832475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1" name="WordArt 3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2665413" cy="7921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2944"/>
              </a:avLst>
            </a:prstTxWarp>
          </a:bodyPr>
          <a:lstStyle/>
          <a:p>
            <a:pPr algn="ctr"/>
            <a:r>
              <a:rPr lang="en-US" altLang="zh-CN" sz="4800" b="1" kern="10">
                <a:ln w="25400">
                  <a:solidFill>
                    <a:srgbClr val="000080"/>
                  </a:solidFill>
                  <a:round/>
                </a:ln>
                <a:pattFill prst="smConfetti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Let's talk</a:t>
            </a:r>
            <a:endParaRPr lang="zh-CN" altLang="en-US" sz="4800" b="1" kern="10">
              <a:ln w="25400">
                <a:solidFill>
                  <a:srgbClr val="000080"/>
                </a:solidFill>
                <a:round/>
              </a:ln>
              <a:pattFill prst="smConfetti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1692275" y="1125538"/>
            <a:ext cx="6696075" cy="1727200"/>
          </a:xfrm>
          <a:prstGeom prst="cloudCallout">
            <a:avLst>
              <a:gd name="adj1" fmla="val -4245"/>
              <a:gd name="adj2" fmla="val 115625"/>
            </a:avLst>
          </a:prstGeom>
          <a:solidFill>
            <a:srgbClr val="B7FFEC"/>
          </a:solidFill>
          <a:ln w="571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3200" b="1" dirty="0">
                <a:solidFill>
                  <a:srgbClr val="6600FF"/>
                </a:solidFill>
                <a:latin typeface="Palatino Linotype" panose="02040502050505030304" pitchFamily="18" charset="0"/>
              </a:rPr>
              <a:t>Is a basketball match exciting?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306388" y="666750"/>
            <a:ext cx="822801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32180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08125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082800" indent="-3416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56205" indent="-3416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113405" indent="-3416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70605" indent="-3416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27805" indent="-3416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85005" indent="-3416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zh-CN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根据首字母提示或汉语填空，完成句子，使句子完整，语法正确。</a:t>
            </a:r>
          </a:p>
          <a:p>
            <a:pPr>
              <a:lnSpc>
                <a:spcPct val="105000"/>
              </a:lnSpc>
            </a:pPr>
            <a:endParaRPr lang="zh-CN" altLang="en-US" sz="31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en-US" altLang="zh-CN" sz="3100" b="1" dirty="0">
                <a:latin typeface="Times New Roman" panose="02020603050405020304" pitchFamily="18" charset="0"/>
              </a:rPr>
              <a:t>1. F_____ me please, I’ll show you the way.</a:t>
            </a:r>
          </a:p>
          <a:p>
            <a:pPr>
              <a:lnSpc>
                <a:spcPct val="105000"/>
              </a:lnSpc>
            </a:pPr>
            <a:r>
              <a:rPr lang="en-US" altLang="zh-CN" sz="3100" b="1" dirty="0">
                <a:latin typeface="Times New Roman" panose="02020603050405020304" pitchFamily="18" charset="0"/>
              </a:rPr>
              <a:t>2. Lily is 19 years old and she is studying in a c______.</a:t>
            </a:r>
          </a:p>
          <a:p>
            <a:pPr>
              <a:lnSpc>
                <a:spcPct val="105000"/>
              </a:lnSpc>
            </a:pPr>
            <a:r>
              <a:rPr lang="en-US" altLang="zh-CN" sz="3100" b="1" dirty="0">
                <a:latin typeface="Times New Roman" panose="02020603050405020304" pitchFamily="18" charset="0"/>
              </a:rPr>
              <a:t>3. My dear children, could you please put these apples into this _______(</a:t>
            </a:r>
            <a:r>
              <a:rPr lang="zh-CN" altLang="en-US" sz="3100" b="1" dirty="0">
                <a:latin typeface="Times New Roman" panose="02020603050405020304" pitchFamily="18" charset="0"/>
              </a:rPr>
              <a:t>篮子</a:t>
            </a:r>
            <a:r>
              <a:rPr lang="en-US" altLang="zh-CN" sz="3100" b="1" dirty="0">
                <a:latin typeface="Times New Roman" panose="02020603050405020304" pitchFamily="18" charset="0"/>
              </a:rPr>
              <a:t>)?</a:t>
            </a:r>
          </a:p>
          <a:p>
            <a:pPr>
              <a:lnSpc>
                <a:spcPct val="105000"/>
              </a:lnSpc>
            </a:pPr>
            <a:r>
              <a:rPr lang="en-US" altLang="zh-CN" sz="3100" b="1" dirty="0">
                <a:latin typeface="Times New Roman" panose="02020603050405020304" pitchFamily="18" charset="0"/>
              </a:rPr>
              <a:t>4. Please don’t ______(</a:t>
            </a:r>
            <a:r>
              <a:rPr lang="zh-CN" altLang="en-US" sz="3100" b="1" dirty="0">
                <a:latin typeface="Times New Roman" panose="02020603050405020304" pitchFamily="18" charset="0"/>
              </a:rPr>
              <a:t>扔</a:t>
            </a:r>
            <a:r>
              <a:rPr lang="en-US" altLang="zh-CN" sz="3100" b="1" dirty="0">
                <a:latin typeface="Times New Roman" panose="02020603050405020304" pitchFamily="18" charset="0"/>
              </a:rPr>
              <a:t>) your books on the floor.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017588" y="2286000"/>
            <a:ext cx="1371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ollow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09588" y="3238500"/>
            <a:ext cx="16764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ollege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3963988" y="4191000"/>
            <a:ext cx="1754187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basket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3049588" y="4667250"/>
            <a:ext cx="1371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throw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/>
      <p:bldP spid="107524" grpId="0"/>
      <p:bldP spid="107525" grpId="0"/>
      <p:bldP spid="1075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611188" y="666750"/>
            <a:ext cx="8024812" cy="413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>
              <a:spcBef>
                <a:spcPct val="2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5. Next year, Lin Tao will be in _______(</a:t>
            </a:r>
            <a:r>
              <a:rPr lang="zh-CN" altLang="en-US" sz="3100" b="1" dirty="0">
                <a:latin typeface="Times New Roman" panose="02020603050405020304" pitchFamily="18" charset="0"/>
              </a:rPr>
              <a:t>俄罗斯</a:t>
            </a:r>
            <a:r>
              <a:rPr lang="en-US" altLang="zh-CN" sz="3100" b="1" dirty="0">
                <a:latin typeface="Times New Roman" panose="02020603050405020304" pitchFamily="18" charset="0"/>
              </a:rPr>
              <a:t>).</a:t>
            </a:r>
          </a:p>
          <a:p>
            <a:pPr defTabSz="913130">
              <a:spcBef>
                <a:spcPct val="2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6. Now we can play basketball ______(</a:t>
            </a:r>
            <a:r>
              <a:rPr lang="zh-CN" altLang="en-US" sz="3100" b="1" dirty="0">
                <a:latin typeface="Times New Roman" panose="02020603050405020304" pitchFamily="18" charset="0"/>
              </a:rPr>
              <a:t>即使</a:t>
            </a:r>
            <a:r>
              <a:rPr lang="en-US" altLang="zh-CN" sz="3100" b="1" dirty="0">
                <a:latin typeface="Times New Roman" panose="02020603050405020304" pitchFamily="18" charset="0"/>
              </a:rPr>
              <a:t>) in bad weather.</a:t>
            </a:r>
          </a:p>
          <a:p>
            <a:pPr defTabSz="913130">
              <a:spcBef>
                <a:spcPct val="2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7. In this English test, I got 99. This is a high s_____.</a:t>
            </a:r>
          </a:p>
          <a:p>
            <a:pPr defTabSz="913130">
              <a:spcBef>
                <a:spcPct val="2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8. James Naismith i________ an indoor </a:t>
            </a:r>
          </a:p>
          <a:p>
            <a:pPr defTabSz="913130">
              <a:spcBef>
                <a:spcPct val="2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    game for his students.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6197600" y="666750"/>
            <a:ext cx="133985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Russia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6096000" y="1714500"/>
            <a:ext cx="1143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even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814388" y="3143250"/>
            <a:ext cx="13716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core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4065588" y="3714750"/>
            <a:ext cx="1903412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nvented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48" grpId="0"/>
      <p:bldP spid="108549" grpId="0"/>
      <p:bldP spid="1085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06388" y="952500"/>
            <a:ext cx="9144000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marL="342900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480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0430" indent="-3416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7630" indent="-3416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4830" indent="-3416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2030" indent="-3416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99230" indent="-3416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1. – Tomorrow I’ll go to Shanghai. Next month I’ll 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        visit Hangzhou. Next year I’ll be in Korea. 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    – That’s a lot of ______.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    A. traveled  B. traveling  C. </a:t>
            </a:r>
            <a:r>
              <a:rPr lang="en-US" altLang="zh-CN" sz="2900" b="1" dirty="0" err="1">
                <a:latin typeface="Times New Roman" panose="02020603050405020304" pitchFamily="18" charset="0"/>
              </a:rPr>
              <a:t>travelings</a:t>
            </a:r>
            <a:r>
              <a:rPr lang="en-US" altLang="zh-CN" sz="2900" b="1" dirty="0">
                <a:latin typeface="Times New Roman" panose="02020603050405020304" pitchFamily="18" charset="0"/>
              </a:rPr>
              <a:t>   D. travels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2. – You look very strong. You must do exercise 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        much.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    – Yes, you’re right. I enjoy _____ sports.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    A. to do   B. do   C. did   D. doing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3. This book is very _____.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zh-CN" sz="2900" b="1" dirty="0">
                <a:latin typeface="Times New Roman" panose="02020603050405020304" pitchFamily="18" charset="0"/>
              </a:rPr>
              <a:t>    A. excited   B. excites   C. exciting   D. interested 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07988" y="285750"/>
            <a:ext cx="41656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100" b="1" dirty="0">
                <a:solidFill>
                  <a:srgbClr val="333399"/>
                </a:solidFill>
                <a:ea typeface="黑体" panose="02010609060101010101" pitchFamily="49" charset="-122"/>
              </a:rPr>
              <a:t>单项选择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760788" y="4953000"/>
            <a:ext cx="711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5284788" y="3905250"/>
            <a:ext cx="7096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3455988" y="1905000"/>
            <a:ext cx="711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2" grpId="0"/>
      <p:bldP spid="109573" grpId="0"/>
      <p:bldP spid="1095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407988" y="476250"/>
            <a:ext cx="8126412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>
              <a:lnSpc>
                <a:spcPct val="110000"/>
              </a:lnSpc>
            </a:pPr>
            <a:r>
              <a:rPr lang="en-US" altLang="zh-CN" sz="3100" b="1" dirty="0">
                <a:latin typeface="Times New Roman" panose="02020603050405020304" pitchFamily="18" charset="0"/>
              </a:rPr>
              <a:t>4. – I like running. What about you, Jane?</a:t>
            </a:r>
          </a:p>
          <a:p>
            <a:pPr defTabSz="913130">
              <a:lnSpc>
                <a:spcPct val="110000"/>
              </a:lnSpc>
            </a:pPr>
            <a:r>
              <a:rPr lang="en-US" altLang="zh-CN" sz="3100" b="1" dirty="0">
                <a:latin typeface="Times New Roman" panose="02020603050405020304" pitchFamily="18" charset="0"/>
              </a:rPr>
              <a:t>    – I like it ______.</a:t>
            </a:r>
          </a:p>
          <a:p>
            <a:pPr defTabSz="913130">
              <a:lnSpc>
                <a:spcPct val="110000"/>
              </a:lnSpc>
            </a:pPr>
            <a:r>
              <a:rPr lang="en-US" altLang="zh-CN" sz="3100" b="1" dirty="0">
                <a:latin typeface="Times New Roman" panose="02020603050405020304" pitchFamily="18" charset="0"/>
              </a:rPr>
              <a:t>    A. also   B. as well   C. as well as   D. either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509588" y="2095500"/>
            <a:ext cx="8228012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>
              <a:lnSpc>
                <a:spcPct val="10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5. – What’s your favorite sport?</a:t>
            </a:r>
          </a:p>
          <a:p>
            <a:pPr defTabSz="913130">
              <a:lnSpc>
                <a:spcPct val="10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 – ______ is my favorite.</a:t>
            </a:r>
          </a:p>
          <a:p>
            <a:pPr defTabSz="913130">
              <a:lnSpc>
                <a:spcPct val="10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A. Play the basketball        </a:t>
            </a:r>
          </a:p>
          <a:p>
            <a:pPr defTabSz="913130">
              <a:lnSpc>
                <a:spcPct val="10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B. Play basketball</a:t>
            </a:r>
          </a:p>
          <a:p>
            <a:pPr defTabSz="913130">
              <a:lnSpc>
                <a:spcPct val="10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C. Playing the basketball   </a:t>
            </a:r>
          </a:p>
          <a:p>
            <a:pPr defTabSz="913130">
              <a:lnSpc>
                <a:spcPct val="10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D. Playing basketball</a:t>
            </a:r>
          </a:p>
          <a:p>
            <a:pPr defTabSz="913130">
              <a:lnSpc>
                <a:spcPct val="10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6. – Maria, would you like to tell me your plans ____ this term?</a:t>
            </a:r>
          </a:p>
          <a:p>
            <a:pPr defTabSz="913130">
              <a:lnSpc>
                <a:spcPct val="10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A. in      B. at      C. for      D. with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744788" y="952500"/>
            <a:ext cx="711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627188" y="2571750"/>
            <a:ext cx="711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728788" y="5429250"/>
            <a:ext cx="711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110597" grpId="0"/>
      <p:bldP spid="1105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306388" y="571500"/>
            <a:ext cx="86360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marL="342900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480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0430" indent="-3416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7630" indent="-3416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4830" indent="-3416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2030" indent="-3416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99230" indent="-34163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7. – Peter, what should I do then?</a:t>
            </a:r>
          </a:p>
          <a:p>
            <a:pPr>
              <a:lnSpc>
                <a:spcPct val="10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 – Don’t worry. You can throw the basketball ___ one hand.</a:t>
            </a:r>
          </a:p>
          <a:p>
            <a:pPr>
              <a:lnSpc>
                <a:spcPct val="10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 A. in       B. to      C. with      D. on </a:t>
            </a:r>
          </a:p>
          <a:p>
            <a:pPr>
              <a:lnSpc>
                <a:spcPct val="10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8. Jane has two friends. One is from Russia, ___ is from Canada.</a:t>
            </a:r>
          </a:p>
          <a:p>
            <a:pPr>
              <a:lnSpc>
                <a:spcPct val="10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 A. the other     B. other    </a:t>
            </a:r>
          </a:p>
          <a:p>
            <a:pPr>
              <a:lnSpc>
                <a:spcPct val="10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 C. others          D. another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06388" y="4572000"/>
            <a:ext cx="8024812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/>
            <a:r>
              <a:rPr lang="en-US" altLang="zh-CN" sz="3100" b="1">
                <a:latin typeface="Times New Roman" panose="02020603050405020304" pitchFamily="18" charset="0"/>
              </a:rPr>
              <a:t>9. Would you please ______ to the zoo?</a:t>
            </a:r>
          </a:p>
          <a:p>
            <a:pPr defTabSz="913130"/>
            <a:r>
              <a:rPr lang="en-US" altLang="zh-CN" sz="3100" b="1">
                <a:latin typeface="Times New Roman" panose="02020603050405020304" pitchFamily="18" charset="0"/>
              </a:rPr>
              <a:t>    A. walking   B. to walk  C. walk   D. walks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611188" y="1428750"/>
            <a:ext cx="711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8026400" y="2476500"/>
            <a:ext cx="711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4167188" y="4476750"/>
            <a:ext cx="711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/>
      <p:bldP spid="111620" grpId="0"/>
      <p:bldP spid="111621" grpId="0"/>
      <p:bldP spid="1116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idx="1"/>
          </p:nvPr>
        </p:nvSpPr>
        <p:spPr>
          <a:xfrm>
            <a:off x="306388" y="1047750"/>
            <a:ext cx="8356600" cy="5354638"/>
          </a:xfrm>
        </p:spPr>
        <p:txBody>
          <a:bodyPr/>
          <a:lstStyle/>
          <a:p>
            <a:pPr marL="469900" indent="-469900" defTabSz="704850"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10. — _______ do you watch TV. </a:t>
            </a:r>
          </a:p>
          <a:p>
            <a:pPr marL="469900" indent="-469900" defTabSz="704850"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   — Twice a week.</a:t>
            </a:r>
          </a:p>
          <a:p>
            <a:pPr marL="469900" indent="-469900" defTabSz="704850"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 A. How long   	B. How many  </a:t>
            </a:r>
          </a:p>
          <a:p>
            <a:pPr marL="469900" indent="-469900" defTabSz="704850"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 C. How much  	D. How often</a:t>
            </a:r>
          </a:p>
          <a:p>
            <a:pPr marL="469900" indent="-469900" defTabSz="704850"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11. Could you please ______ baseball here?</a:t>
            </a:r>
          </a:p>
          <a:p>
            <a:pPr marL="469900" indent="-469900" defTabSz="704850"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 A. not play  	         B. not playing </a:t>
            </a:r>
          </a:p>
          <a:p>
            <a:pPr marL="469900" indent="-469900" defTabSz="704850"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 C. not to play   	D. playing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033588" y="1047750"/>
            <a:ext cx="711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573588" y="2952750"/>
            <a:ext cx="711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/>
      <p:bldP spid="1126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762000"/>
            <a:ext cx="4876800" cy="868363"/>
          </a:xfrm>
          <a:noFill/>
        </p:spPr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</a:rPr>
              <a:t>Homework</a:t>
            </a:r>
            <a:r>
              <a:rPr lang="en-US" altLang="zh-CN" dirty="0"/>
              <a:t>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24000" y="1981200"/>
            <a:ext cx="5715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1.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熟读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1a 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文章</a:t>
            </a:r>
          </a:p>
          <a:p>
            <a:pPr>
              <a:spcBef>
                <a:spcPct val="5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2. 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完成练习册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Section C</a:t>
            </a:r>
          </a:p>
          <a:p>
            <a:pPr>
              <a:spcBef>
                <a:spcPct val="50000"/>
              </a:spcBef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3. 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预习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Section </a:t>
            </a:r>
            <a:r>
              <a:rPr kumimoji="1" lang="en-US" altLang="zh-CN" sz="3600" b="1" dirty="0" smtClean="0">
                <a:latin typeface="Times New Roman" panose="02020603050405020304" pitchFamily="18" charset="0"/>
              </a:rPr>
              <a:t>D </a:t>
            </a:r>
            <a:endParaRPr kumimoji="1" lang="en-US" altLang="zh-CN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447800" y="990600"/>
            <a:ext cx="6858000" cy="4751388"/>
            <a:chOff x="35" y="164"/>
            <a:chExt cx="5488" cy="4156"/>
          </a:xfrm>
        </p:grpSpPr>
        <p:pic>
          <p:nvPicPr>
            <p:cNvPr id="64515" name="Picture 4" descr="j0222814[1]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5" y="164"/>
              <a:ext cx="3875" cy="3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16" name="Picture 5" descr="SO01589_[1]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767238">
              <a:off x="3288" y="336"/>
              <a:ext cx="2235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200921321121318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4581525"/>
            <a:ext cx="4032250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2665413" cy="7921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2944"/>
              </a:avLst>
            </a:prstTxWarp>
          </a:bodyPr>
          <a:lstStyle/>
          <a:p>
            <a:pPr algn="ctr"/>
            <a:r>
              <a:rPr lang="en-US" altLang="zh-CN" sz="4800" b="1" kern="10">
                <a:ln w="25400">
                  <a:solidFill>
                    <a:srgbClr val="000080"/>
                  </a:solidFill>
                  <a:round/>
                </a:ln>
                <a:pattFill prst="smConfetti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Let's talk</a:t>
            </a:r>
            <a:endParaRPr lang="zh-CN" altLang="en-US" sz="4800" b="1" kern="10">
              <a:ln w="25400">
                <a:solidFill>
                  <a:srgbClr val="000080"/>
                </a:solidFill>
                <a:round/>
              </a:ln>
              <a:pattFill prst="smConfetti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0" y="1844675"/>
            <a:ext cx="5003800" cy="3097213"/>
          </a:xfrm>
          <a:prstGeom prst="cloudCallout">
            <a:avLst>
              <a:gd name="adj1" fmla="val 33532"/>
              <a:gd name="adj2" fmla="val 53537"/>
            </a:avLst>
          </a:prstGeom>
          <a:solidFill>
            <a:srgbClr val="B7FFEC"/>
          </a:solidFill>
          <a:ln w="571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3200" b="1" dirty="0">
                <a:solidFill>
                  <a:srgbClr val="6600FF"/>
                </a:solidFill>
                <a:latin typeface="Palatino Linotype" panose="02040502050505030304" pitchFamily="18" charset="0"/>
              </a:rPr>
              <a:t>How many players are there in a basketball team?</a:t>
            </a: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5724525" y="1628775"/>
            <a:ext cx="2879725" cy="2016125"/>
          </a:xfrm>
          <a:prstGeom prst="cloudCallout">
            <a:avLst>
              <a:gd name="adj1" fmla="val -17199"/>
              <a:gd name="adj2" fmla="val 105750"/>
            </a:avLst>
          </a:prstGeom>
          <a:solidFill>
            <a:srgbClr val="FFFFCC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32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Maybe there are five.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200921321121318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4581525"/>
            <a:ext cx="4032250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WordArt 3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2665413" cy="7921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2944"/>
              </a:avLst>
            </a:prstTxWarp>
          </a:bodyPr>
          <a:lstStyle/>
          <a:p>
            <a:pPr algn="ctr"/>
            <a:r>
              <a:rPr lang="en-US" altLang="zh-CN" sz="4800" b="1" kern="10">
                <a:ln w="25400">
                  <a:solidFill>
                    <a:srgbClr val="000080"/>
                  </a:solidFill>
                  <a:round/>
                </a:ln>
                <a:pattFill prst="smConfetti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Let's talk</a:t>
            </a:r>
            <a:endParaRPr lang="zh-CN" altLang="en-US" sz="4800" b="1" kern="10">
              <a:ln w="25400">
                <a:solidFill>
                  <a:srgbClr val="000080"/>
                </a:solidFill>
                <a:round/>
              </a:ln>
              <a:pattFill prst="smConfetti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0" y="1844675"/>
            <a:ext cx="4643438" cy="2305050"/>
          </a:xfrm>
          <a:prstGeom prst="cloudCallout">
            <a:avLst>
              <a:gd name="adj1" fmla="val 40019"/>
              <a:gd name="adj2" fmla="val 76102"/>
            </a:avLst>
          </a:prstGeom>
          <a:solidFill>
            <a:srgbClr val="B7FFEC"/>
          </a:solidFill>
          <a:ln w="571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3200" b="1" dirty="0">
                <a:solidFill>
                  <a:srgbClr val="6600FF"/>
                </a:solidFill>
                <a:latin typeface="Palatino Linotype" panose="02040502050505030304" pitchFamily="18" charset="0"/>
              </a:rPr>
              <a:t>Who invented basketball, do you know?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6264275" y="2781300"/>
            <a:ext cx="2879725" cy="2016125"/>
          </a:xfrm>
          <a:prstGeom prst="cloudCallout">
            <a:avLst>
              <a:gd name="adj1" fmla="val -47245"/>
              <a:gd name="adj2" fmla="val 56694"/>
            </a:avLst>
          </a:prstGeom>
          <a:solidFill>
            <a:srgbClr val="FFFFCC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kumimoji="1" lang="zh-CN" altLang="zh-CN" sz="32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3276600" y="549275"/>
            <a:ext cx="5867400" cy="1655763"/>
          </a:xfrm>
          <a:prstGeom prst="cloudCallout">
            <a:avLst>
              <a:gd name="adj1" fmla="val -29435"/>
              <a:gd name="adj2" fmla="val 197843"/>
            </a:avLst>
          </a:prstGeom>
          <a:solidFill>
            <a:srgbClr val="B7FFEC"/>
          </a:solidFill>
          <a:ln w="5715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3200" b="1" dirty="0">
                <a:solidFill>
                  <a:srgbClr val="6600FF"/>
                </a:solidFill>
                <a:latin typeface="Palatino Linotype" panose="02040502050505030304" pitchFamily="18" charset="0"/>
              </a:rPr>
              <a:t>What are the rules in basketball?</a:t>
            </a:r>
          </a:p>
        </p:txBody>
      </p:sp>
      <p:sp>
        <p:nvSpPr>
          <p:cNvPr id="70663" name="WordArt 7"/>
          <p:cNvSpPr>
            <a:spLocks noChangeArrowheads="1" noChangeShapeType="1" noTextEdit="1"/>
          </p:cNvSpPr>
          <p:nvPr/>
        </p:nvSpPr>
        <p:spPr bwMode="auto">
          <a:xfrm>
            <a:off x="6948488" y="3068638"/>
            <a:ext cx="619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 rot="2801081">
            <a:off x="7304087" y="3721101"/>
            <a:ext cx="619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70665" name="WordArt 9"/>
          <p:cNvSpPr>
            <a:spLocks noChangeArrowheads="1" noChangeShapeType="1" noTextEdit="1"/>
          </p:cNvSpPr>
          <p:nvPr/>
        </p:nvSpPr>
        <p:spPr bwMode="auto">
          <a:xfrm>
            <a:off x="8101013" y="3213100"/>
            <a:ext cx="61912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nimBg="1"/>
      <p:bldP spid="70663" grpId="0" animBg="1"/>
      <p:bldP spid="70664" grpId="0" animBg="1"/>
      <p:bldP spid="706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playing basketb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0788" y="1905000"/>
            <a:ext cx="4699000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basketba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2381250"/>
            <a:ext cx="3429000" cy="3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239000" cy="12192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zh-CN" sz="4100" b="1">
                <a:solidFill>
                  <a:srgbClr val="333399"/>
                </a:solidFill>
                <a:latin typeface="Times New Roman" panose="02020603050405020304" pitchFamily="18" charset="0"/>
              </a:rPr>
              <a:t>Do you know who invented basketball?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322388" y="1524000"/>
            <a:ext cx="7239000" cy="41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        Basketball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We run for health and for fun.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Trying not to trip or fall.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We want to be number one.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As we throw and catch the ball.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Playing outside in the sun.</a:t>
            </a: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Basketball’s the best sport of all!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1322388" y="381000"/>
            <a:ext cx="6427787" cy="750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CN" sz="4100" b="1" dirty="0">
                <a:solidFill>
                  <a:srgbClr val="333399"/>
                </a:solidFill>
              </a:rPr>
              <a:t>Class activities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Section C-1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533400"/>
            <a:ext cx="67056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03213" y="3429000"/>
            <a:ext cx="8580437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Basketball is one of the most popular sports in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The United States and other parts of the world.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It has a history of over a century. The inventor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of basketball, James Naismith, came from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Canada. He invented basketball for his students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in 1891. At first, It was both an indoor so that</a:t>
            </a:r>
          </a:p>
        </p:txBody>
      </p:sp>
      <p:pic>
        <p:nvPicPr>
          <p:cNvPr id="90116" name="Picture 4" descr="视频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914400"/>
            <a:ext cx="1087438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46063" y="457200"/>
            <a:ext cx="8897937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the students could play in bad weather.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Basketball soon became very popular. In 1946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The national basketball association ( NBA)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Came into being. There were many great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basketball stars in the NBA. For many years they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were all Americans. But now many good players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came from other countries.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      Basketball is both an indoor and outdoor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game. It is a team sport with two teams of five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players each. The goal is to throw the ball through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the other side’s basket, and to stop other team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from doing so. You can throw it from any part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1978</Words>
  <Application>Microsoft Office PowerPoint</Application>
  <PresentationFormat>全屏显示(4:3)</PresentationFormat>
  <Paragraphs>279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3" baseType="lpstr">
      <vt:lpstr>Gungsuh</vt:lpstr>
      <vt:lpstr>黑体</vt:lpstr>
      <vt:lpstr>楷体_GB2312</vt:lpstr>
      <vt:lpstr>宋体</vt:lpstr>
      <vt:lpstr>微软雅黑</vt:lpstr>
      <vt:lpstr>Arial</vt:lpstr>
      <vt:lpstr>Arial Black</vt:lpstr>
      <vt:lpstr>Arial Narrow</vt:lpstr>
      <vt:lpstr>Book Antiqua</vt:lpstr>
      <vt:lpstr>Bookman Old Style</vt:lpstr>
      <vt:lpstr>Calibri</vt:lpstr>
      <vt:lpstr>Comic Sans MS</vt:lpstr>
      <vt:lpstr>Franklin Gothic Medium</vt:lpstr>
      <vt:lpstr>Palatino Linotype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Do you know who invented basketball?</vt:lpstr>
      <vt:lpstr>Class activities</vt:lpstr>
      <vt:lpstr>PowerPoint 演示文稿</vt:lpstr>
      <vt:lpstr>PowerPoint 演示文稿</vt:lpstr>
      <vt:lpstr>PowerPoint 演示文稿</vt:lpstr>
      <vt:lpstr>PowerPoint 演示文稿</vt:lpstr>
      <vt:lpstr>Mark (T) for True or (F) for False.</vt:lpstr>
      <vt:lpstr>PowerPoint 演示文稿</vt:lpstr>
      <vt:lpstr>PowerPoint 演示文稿</vt:lpstr>
      <vt:lpstr>PowerPoint 演示文稿</vt:lpstr>
      <vt:lpstr>1c. Pair work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Key Points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2023-01-16T14:20:47Z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36AB21B43D9C4793A2C2AAD71D730D56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