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8" r:id="rId2"/>
    <p:sldId id="276" r:id="rId3"/>
    <p:sldId id="273" r:id="rId4"/>
    <p:sldId id="274" r:id="rId5"/>
    <p:sldId id="275" r:id="rId6"/>
    <p:sldId id="262" r:id="rId7"/>
    <p:sldId id="263" r:id="rId8"/>
    <p:sldId id="277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BB1"/>
    <a:srgbClr val="000099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3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9B2E7-14E5-45E3-8AEE-C20A21A04DF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C8F75-4493-461B-AC93-BACFCABAE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C8F75-4493-461B-AC93-BACFCABAE6A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8001-DB4D-422A-849F-51FFA21EA00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7724-8681-40B2-9C87-D6F3D3ED6F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ED20-D976-48AA-8902-7A84F972DAE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C983-E498-4D18-96FE-EEEEE58ED6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A5B0DC-A34B-4EB5-8394-55D5BDDC3F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5D0B6-02B2-4C7F-9CD6-E507FB85AE9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4D03-5887-4217-A752-8E15259FD6F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4540-D4B3-43A8-9C4A-07E45E02C3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3420-BF8B-41D4-82AE-0CE473A775D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24EB-489F-4CD7-A0B3-0127D5E578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3016-53B4-42F7-AB62-D7BBB145580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496E-5139-4CB6-8B61-7B2079603E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F8BC-D2D4-4F67-99D5-C742B43164D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F2AA-FFF6-44AE-8D8B-AB6F051E14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69B8-66C6-4BFB-BCC7-2A36F8B86CD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F34F-9D2E-4967-8D80-25CD104B37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15F9-8115-4234-AF97-D872C56637A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BD35-D3E5-4133-863B-87EC53C660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3850-7971-412C-816D-B7DEB45FA2E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848C6-EEFC-4E6F-8C5D-793C99593A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DD6E-6595-4AD8-BBBE-18BD8474D48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6B1D-5B73-42C9-A3CC-AEFC9E53DE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17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65B220C-0406-4B9F-8D2E-BD8DB030A1D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717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17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3445E87-761A-4ED3-A61B-CA58A5D9FE6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BCFF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5B3D7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11187" y="476672"/>
            <a:ext cx="5976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青岛版五年级数学下册第六单元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48036" y="3501008"/>
            <a:ext cx="3298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000000"/>
                </a:solidFill>
              </a:rPr>
              <a:t>—</a:t>
            </a:r>
            <a:r>
              <a:rPr lang="zh-CN" altLang="en-US" sz="4800" dirty="0">
                <a:solidFill>
                  <a:srgbClr val="000000"/>
                </a:solidFill>
              </a:rPr>
              <a:t>统计</a:t>
            </a:r>
            <a:endParaRPr lang="zh-CN" altLang="en-US" sz="4800" b="1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2410" y="593591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2344" y="1916832"/>
            <a:ext cx="35702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spc="600" dirty="0">
                <a:latin typeface="汉仪中宋简" pitchFamily="49" charset="-122"/>
                <a:ea typeface="汉仪中宋简" pitchFamily="49" charset="-122"/>
              </a:rPr>
              <a:t>爱护眼睛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folHlink"/>
                </a:solidFill>
              </a:rPr>
              <a:t>解读情境，提出问题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3556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tx2"/>
                </a:solidFill>
              </a:rPr>
              <a:t>目</a:t>
            </a:r>
            <a:r>
              <a:rPr lang="zh-CN" altLang="en-US" sz="1800" dirty="0">
                <a:solidFill>
                  <a:schemeClr val="tx2"/>
                </a:solidFill>
              </a:rPr>
              <a:t>前我国中小学生近视患病率快速上升，这是家长和社会非常关心的问题。请看来自</a:t>
            </a:r>
            <a:r>
              <a:rPr lang="en-US" altLang="zh-CN" sz="1800" dirty="0">
                <a:solidFill>
                  <a:schemeClr val="tx2"/>
                </a:solidFill>
              </a:rPr>
              <a:t>《</a:t>
            </a:r>
            <a:r>
              <a:rPr lang="zh-CN" altLang="en-US" sz="1800" dirty="0">
                <a:solidFill>
                  <a:schemeClr val="tx2"/>
                </a:solidFill>
              </a:rPr>
              <a:t>中国青少年研究中心</a:t>
            </a:r>
            <a:r>
              <a:rPr lang="en-US" altLang="zh-CN" sz="1800" dirty="0">
                <a:solidFill>
                  <a:schemeClr val="tx2"/>
                </a:solidFill>
              </a:rPr>
              <a:t>》</a:t>
            </a:r>
            <a:r>
              <a:rPr lang="zh-CN" altLang="en-US" sz="1800" dirty="0">
                <a:solidFill>
                  <a:schemeClr val="tx2"/>
                </a:solidFill>
              </a:rPr>
              <a:t>的研究报告</a:t>
            </a:r>
            <a:r>
              <a:rPr lang="zh-CN" altLang="en-US" sz="1800" dirty="0">
                <a:solidFill>
                  <a:schemeClr val="folHlink"/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</a:rPr>
              <a:t>中国青少年研究中心</a:t>
            </a:r>
            <a:r>
              <a:rPr lang="en-US" altLang="zh-CN" sz="2000" dirty="0">
                <a:solidFill>
                  <a:srgbClr val="FF0000"/>
                </a:solidFill>
              </a:rPr>
              <a:t>.</a:t>
            </a:r>
            <a:r>
              <a:rPr lang="zh-CN" altLang="en-US" sz="2000" dirty="0">
                <a:solidFill>
                  <a:srgbClr val="FF0000"/>
                </a:solidFill>
              </a:rPr>
              <a:t>专题研究报告</a:t>
            </a:r>
            <a:r>
              <a:rPr lang="en-US" altLang="zh-CN" sz="2000" dirty="0">
                <a:solidFill>
                  <a:srgbClr val="FF0000"/>
                </a:solidFill>
              </a:rPr>
              <a:t>【2003】》</a:t>
            </a:r>
            <a:r>
              <a:rPr lang="zh-CN" altLang="en-US" sz="2000" dirty="0">
                <a:solidFill>
                  <a:srgbClr val="FF0000"/>
                </a:solidFill>
              </a:rPr>
              <a:t>显示：目前，我国中小学生近视患病率居世界第二，仅次于日本，而且患近视的年龄提前了</a:t>
            </a:r>
            <a:r>
              <a:rPr lang="en-US" altLang="zh-CN" sz="2000" dirty="0" smtClean="0">
                <a:solidFill>
                  <a:srgbClr val="FF0000"/>
                </a:solidFill>
              </a:rPr>
              <a:t>……</a:t>
            </a:r>
            <a:endParaRPr lang="zh-CN" altLang="en-US" sz="2000" dirty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dirty="0"/>
              <a:t>       </a:t>
            </a:r>
            <a:r>
              <a:rPr lang="zh-CN" altLang="en-US" sz="2400" i="1" dirty="0">
                <a:solidFill>
                  <a:srgbClr val="000099"/>
                </a:solidFill>
              </a:rPr>
              <a:t>你能提出什么问题</a:t>
            </a:r>
            <a:r>
              <a:rPr lang="zh-CN" altLang="en-US" sz="2400" i="1" dirty="0" smtClean="0">
                <a:solidFill>
                  <a:srgbClr val="000099"/>
                </a:solidFill>
              </a:rPr>
              <a:t>？</a:t>
            </a:r>
            <a:endParaRPr lang="zh-CN" altLang="en-US" sz="2400" dirty="0"/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1800" dirty="0"/>
              <a:t>      你能设计一个调查表，调查一下人们患近视的年龄是不是提前了吗</a:t>
            </a:r>
            <a:r>
              <a:rPr lang="zh-CN" altLang="en-US" sz="1800" dirty="0" smtClean="0"/>
              <a:t>？</a:t>
            </a:r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79613" y="1412875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51275" y="162718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443663" y="1627188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330325" y="2779713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51275" y="2779713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443663" y="2779713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330325" y="393223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851275" y="393223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443663" y="3932238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1371600" y="1053306"/>
            <a:ext cx="4968875" cy="576263"/>
          </a:xfrm>
          <a:prstGeom prst="wedgeRoundRectCallout">
            <a:avLst>
              <a:gd name="adj1" fmla="val -59648"/>
              <a:gd name="adj2" fmla="val 71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汉仪中宋简" pitchFamily="49" charset="-122"/>
                <a:ea typeface="汉仪中宋简" pitchFamily="49" charset="-122"/>
              </a:rPr>
              <a:t>如何把调查的数据进行整理呢？</a:t>
            </a:r>
          </a:p>
        </p:txBody>
      </p:sp>
      <p:pic>
        <p:nvPicPr>
          <p:cNvPr id="23565" name="Picture 13" descr="ds新知学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169227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971550" y="13414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55650" y="1916113"/>
            <a:ext cx="712946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99"/>
                </a:solidFill>
              </a:rPr>
              <a:t>先把数据整理成统计表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99"/>
                </a:solidFill>
              </a:rPr>
              <a:t>            中小学生与家长开始患近视的年龄统计表</a:t>
            </a:r>
          </a:p>
        </p:txBody>
      </p:sp>
      <p:graphicFrame>
        <p:nvGraphicFramePr>
          <p:cNvPr id="23568" name="Group 16"/>
          <p:cNvGraphicFramePr>
            <a:graphicFrameLocks noGrp="1"/>
          </p:cNvGraphicFramePr>
          <p:nvPr/>
        </p:nvGraphicFramePr>
        <p:xfrm>
          <a:off x="323850" y="3290888"/>
          <a:ext cx="8640763" cy="2307527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     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年龄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人数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类别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岁以下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7—9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岁以上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家长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755650" y="3357563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323850" y="3646488"/>
            <a:ext cx="1368425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3604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09638"/>
            <a:ext cx="8366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330325" y="162718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51275" y="162718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443663" y="1627188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330325" y="2779713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51275" y="2779713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443663" y="2779713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330325" y="393223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851275" y="393223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443663" y="3932238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228600" y="1371600"/>
          <a:ext cx="668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r:id="rId4" imgW="1314450" imgH="2247900" progId="Paint.Picture">
                  <p:embed/>
                </p:oleObj>
              </mc:Choice>
              <mc:Fallback>
                <p:oleObj r:id="rId4" imgW="1314450" imgH="2247900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6683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1295400" y="1143000"/>
            <a:ext cx="2362200" cy="609600"/>
          </a:xfrm>
          <a:prstGeom prst="wedgeRoundRectCallout">
            <a:avLst>
              <a:gd name="adj1" fmla="val -68819"/>
              <a:gd name="adj2" fmla="val 6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1400" dirty="0"/>
              <a:t>两幅统计图看起来不方便，怎么办？</a:t>
            </a:r>
          </a:p>
        </p:txBody>
      </p:sp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8153400" y="1371600"/>
          <a:ext cx="5715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r:id="rId6" imgW="571500" imgH="771525" progId="Paint.Picture">
                  <p:embed/>
                </p:oleObj>
              </mc:Choice>
              <mc:Fallback>
                <p:oleObj r:id="rId6" imgW="571500" imgH="771525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371600"/>
                        <a:ext cx="5715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5410200" y="1066800"/>
            <a:ext cx="2438400" cy="609600"/>
          </a:xfrm>
          <a:prstGeom prst="wedgeRoundRectCallout">
            <a:avLst>
              <a:gd name="adj1" fmla="val 64194"/>
              <a:gd name="adj2" fmla="val 49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1400" dirty="0"/>
              <a:t>可以把两个统计图合并成一个。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990600" y="1828800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中小学生开始患近视的年龄统计图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859338" y="1773238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/>
              <a:t>家长开始患近视的年龄统计图</a:t>
            </a:r>
          </a:p>
        </p:txBody>
      </p:sp>
      <p:graphicFrame>
        <p:nvGraphicFramePr>
          <p:cNvPr id="24593" name="Object 17"/>
          <p:cNvGraphicFramePr>
            <a:graphicFrameLocks noChangeAspect="1"/>
          </p:cNvGraphicFramePr>
          <p:nvPr/>
        </p:nvGraphicFramePr>
        <p:xfrm>
          <a:off x="762000" y="2133600"/>
          <a:ext cx="7713663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r:id="rId8" imgW="7715250" imgH="4305300" progId="Paint.Picture">
                  <p:embed/>
                </p:oleObj>
              </mc:Choice>
              <mc:Fallback>
                <p:oleObj r:id="rId8" imgW="7715250" imgH="430530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7713663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62000" y="21336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人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572000" y="2060575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人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114800" y="6172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年龄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8172450" y="6094413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年龄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330325" y="162718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51275" y="162718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443663" y="1627188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330325" y="2779713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851275" y="2779713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443663" y="2779713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330325" y="393223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851275" y="3932238"/>
            <a:ext cx="1728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443663" y="3932238"/>
            <a:ext cx="17287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400" b="1">
              <a:ea typeface="楷体_GB2312" pitchFamily="49" charset="-122"/>
            </a:endParaRP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468313" y="1844675"/>
          <a:ext cx="807085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r:id="rId3" imgW="8239125" imgH="4219575" progId="Paint.Picture">
                  <p:embed/>
                </p:oleObj>
              </mc:Choice>
              <mc:Fallback>
                <p:oleObj r:id="rId3" imgW="8239125" imgH="4219575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8070850" cy="421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95400" y="9144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ea typeface="华文新魏" panose="02010800040101010101" pitchFamily="2" charset="-122"/>
              </a:rPr>
              <a:t>中小学学生与家长开始患近视的年龄统计图</a:t>
            </a: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5257800" y="1676400"/>
          <a:ext cx="40005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r:id="rId5" imgW="400050" imgH="142875" progId="Paint.Picture">
                  <p:embed/>
                </p:oleObj>
              </mc:Choice>
              <mc:Fallback>
                <p:oleObj r:id="rId5" imgW="400050" imgH="142875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400050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638800" y="15240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学生</a:t>
            </a:r>
          </a:p>
        </p:txBody>
      </p:sp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6248400" y="1600200"/>
          <a:ext cx="3524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r:id="rId7" imgW="352425" imgH="133350" progId="Paint.Picture">
                  <p:embed/>
                </p:oleObj>
              </mc:Choice>
              <mc:Fallback>
                <p:oleObj r:id="rId7" imgW="352425" imgH="13335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00200"/>
                        <a:ext cx="352425" cy="13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781800" y="1447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家长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81000" y="12954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人数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924800" y="5562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/>
              <a:t>年龄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116013" y="633888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99"/>
                </a:solidFill>
                <a:ea typeface="华文新魏" panose="02010800040101010101" pitchFamily="2" charset="-122"/>
              </a:rPr>
              <a:t>这样的统计图是复式条形统计图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589838" y="2286000"/>
          <a:ext cx="1554162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r:id="rId3" imgW="548640" imgH="941705" progId="Photoshop.Image.8">
                  <p:embed/>
                </p:oleObj>
              </mc:Choice>
              <mc:Fallback>
                <p:oleObj r:id="rId3" imgW="548640" imgH="941705" progId="Photoshop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2286000"/>
                        <a:ext cx="1554162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676400" y="1219200"/>
            <a:ext cx="2895600" cy="1676400"/>
          </a:xfrm>
          <a:prstGeom prst="wedgeRoundRectCallout">
            <a:avLst>
              <a:gd name="adj1" fmla="val -66065"/>
              <a:gd name="adj2" fmla="val 523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dirty="0"/>
              <a:t>通过看上面的统计图，我发现中小学生患近视的年龄提前了。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876800" y="914400"/>
            <a:ext cx="2514600" cy="2133600"/>
          </a:xfrm>
          <a:prstGeom prst="cloudCallout">
            <a:avLst>
              <a:gd name="adj1" fmla="val 69130"/>
              <a:gd name="adj2" fmla="val 377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400" dirty="0"/>
              <a:t>复式条形统计图的优点是</a:t>
            </a:r>
            <a:r>
              <a:rPr lang="en-US" altLang="zh-CN" sz="2400" dirty="0"/>
              <a:t>……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632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/>
              <a:t>复式条形统计图的优点是：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便于对两个数据进行直观比较。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00"/>
            <a:ext cx="1439863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3"/>
            <a:ext cx="9144000" cy="684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algn="l"/>
            <a:r>
              <a:rPr lang="zh-CN" altLang="en-US" dirty="0"/>
              <a:t>课堂小</a:t>
            </a:r>
            <a:r>
              <a:rPr lang="zh-CN" altLang="en-US" dirty="0" smtClean="0"/>
              <a:t>结 </a:t>
            </a:r>
            <a:endParaRPr lang="zh-CN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332038"/>
            <a:ext cx="8229600" cy="736922"/>
          </a:xfrm>
        </p:spPr>
        <p:txBody>
          <a:bodyPr/>
          <a:lstStyle/>
          <a:p>
            <a:r>
              <a:rPr lang="zh-CN" altLang="en-US" dirty="0"/>
              <a:t>    今天，我们学习什么？你学会了什么？你还有什么问题？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WWW.2PPT.COM">
  <a:themeElements>
    <a:clrScheme name="蓝色电子产品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蓝色电子产品模板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电子产品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全屏显示(4:3)</PresentationFormat>
  <Paragraphs>57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汉仪中宋简</vt:lpstr>
      <vt:lpstr>华文新魏</vt:lpstr>
      <vt:lpstr>楷体_GB2312</vt:lpstr>
      <vt:lpstr>宋体</vt:lpstr>
      <vt:lpstr>微软雅黑</vt:lpstr>
      <vt:lpstr>Arial</vt:lpstr>
      <vt:lpstr>Calibri</vt:lpstr>
      <vt:lpstr>Times New Roman</vt:lpstr>
      <vt:lpstr>WWW.2PPT.COM</vt:lpstr>
      <vt:lpstr>Bitmap Image</vt:lpstr>
      <vt:lpstr>Photoshop.Image.8</vt:lpstr>
      <vt:lpstr>PowerPoint 演示文稿</vt:lpstr>
      <vt:lpstr>解读情境，提出问题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课堂小结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2021-12-30T07:53:31Z</dcterms:created>
  <dcterms:modified xsi:type="dcterms:W3CDTF">2023-01-16T14:20:52Z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767B7E03EB144A0BBBB9F4ADB2BA27EE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