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sldIdLst>
    <p:sldId id="323" r:id="rId2"/>
    <p:sldId id="389" r:id="rId3"/>
    <p:sldId id="325" r:id="rId4"/>
    <p:sldId id="439" r:id="rId5"/>
    <p:sldId id="452" r:id="rId6"/>
    <p:sldId id="481" r:id="rId7"/>
    <p:sldId id="482" r:id="rId8"/>
    <p:sldId id="483" r:id="rId9"/>
    <p:sldId id="467" r:id="rId10"/>
    <p:sldId id="484" r:id="rId11"/>
    <p:sldId id="485" r:id="rId12"/>
    <p:sldId id="489" r:id="rId13"/>
    <p:sldId id="435" r:id="rId14"/>
    <p:sldId id="487" r:id="rId15"/>
    <p:sldId id="474" r:id="rId16"/>
    <p:sldId id="490" r:id="rId17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E6E109"/>
    <a:srgbClr val="3333FF"/>
    <a:srgbClr val="FF00FF"/>
    <a:srgbClr val="800080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3884" autoAdjust="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D0F02D8E-C702-4867-821F-897F916305DA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EF412-0797-4A2E-B5B2-CEF87C1EE5F3}" type="slidenum">
              <a:rPr lang="en-US" altLang="zh-CN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16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7B781-EBF3-41E7-8978-EBB1E1D903E0}" type="slidenum">
              <a:rPr lang="en-US" altLang="zh-CN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02D8E-C702-4867-821F-897F916305DA}" type="slidenum">
              <a:rPr lang="en-US" altLang="zh-CN" smtClean="0"/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4654" y="1295400"/>
            <a:ext cx="9158654" cy="1325880"/>
          </a:xfrm>
        </p:spPr>
        <p:txBody>
          <a:bodyPr/>
          <a:lstStyle/>
          <a:p>
            <a:r>
              <a:rPr lang="zh-CN" altLang="en-US" sz="4800" dirty="0" smtClean="0"/>
              <a:t>特殊的平行四边形</a:t>
            </a:r>
            <a:endParaRPr lang="zh-CN" altLang="en-US" sz="48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0" y="3048000"/>
            <a:ext cx="9144000" cy="99060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47244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953250" y="1839912"/>
            <a:ext cx="4524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</a:p>
        </p:txBody>
      </p:sp>
      <p:grpSp>
        <p:nvGrpSpPr>
          <p:cNvPr id="1030" name="Group 6"/>
          <p:cNvGrpSpPr/>
          <p:nvPr/>
        </p:nvGrpSpPr>
        <p:grpSpPr bwMode="auto">
          <a:xfrm>
            <a:off x="5295900" y="1047750"/>
            <a:ext cx="3692525" cy="2551112"/>
            <a:chOff x="0" y="0"/>
            <a:chExt cx="2326" cy="1607"/>
          </a:xfrm>
        </p:grpSpPr>
        <p:sp>
          <p:nvSpPr>
            <p:cNvPr id="1045" name="Text Box 7"/>
            <p:cNvSpPr txBox="1">
              <a:spLocks noChangeArrowheads="1"/>
            </p:cNvSpPr>
            <p:nvPr/>
          </p:nvSpPr>
          <p:spPr bwMode="auto">
            <a:xfrm>
              <a:off x="2041" y="1316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2400" dirty="0">
                  <a:latin typeface="宋体" panose="02010600030101010101" pitchFamily="2" charset="-122"/>
                  <a:ea typeface="隶书" panose="020105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1046" name="Group 8"/>
            <p:cNvGrpSpPr/>
            <p:nvPr/>
          </p:nvGrpSpPr>
          <p:grpSpPr bwMode="auto">
            <a:xfrm>
              <a:off x="0" y="0"/>
              <a:ext cx="2040" cy="1606"/>
              <a:chOff x="0" y="0"/>
              <a:chExt cx="2040" cy="1606"/>
            </a:xfrm>
          </p:grpSpPr>
          <p:sp>
            <p:nvSpPr>
              <p:cNvPr id="1047" name="Text Box 9"/>
              <p:cNvSpPr txBox="1">
                <a:spLocks noChangeArrowheads="1"/>
              </p:cNvSpPr>
              <p:nvPr/>
            </p:nvSpPr>
            <p:spPr bwMode="auto">
              <a:xfrm>
                <a:off x="0" y="1315"/>
                <a:ext cx="285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ea typeface="隶书" panose="02010509060101010101" pitchFamily="49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48" name="Text Box 1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5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ea typeface="隶书" panose="020105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49" name="AutoShape 11"/>
              <p:cNvSpPr>
                <a:spLocks noChangeArrowheads="1"/>
              </p:cNvSpPr>
              <p:nvPr/>
            </p:nvSpPr>
            <p:spPr bwMode="auto">
              <a:xfrm>
                <a:off x="317" y="272"/>
                <a:ext cx="1723" cy="1179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0" name="Line 12"/>
              <p:cNvSpPr>
                <a:spLocks noChangeShapeType="1"/>
              </p:cNvSpPr>
              <p:nvPr/>
            </p:nvSpPr>
            <p:spPr bwMode="auto">
              <a:xfrm flipV="1">
                <a:off x="317" y="862"/>
                <a:ext cx="8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31" name="Line 14"/>
          <p:cNvSpPr>
            <a:spLocks noChangeShapeType="1"/>
          </p:cNvSpPr>
          <p:nvPr/>
        </p:nvSpPr>
        <p:spPr bwMode="auto">
          <a:xfrm flipV="1">
            <a:off x="7010400" y="1770062"/>
            <a:ext cx="1368425" cy="936625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7169150" y="1479550"/>
            <a:ext cx="1366838" cy="935037"/>
          </a:xfrm>
          <a:prstGeom prst="line">
            <a:avLst/>
          </a:prstGeom>
          <a:noFill/>
          <a:ln w="41275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8507413" y="1047750"/>
            <a:ext cx="5603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800725" y="1479550"/>
            <a:ext cx="2736850" cy="0"/>
          </a:xfrm>
          <a:prstGeom prst="line">
            <a:avLst/>
          </a:prstGeom>
          <a:noFill/>
          <a:ln w="41275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8535988" y="1479550"/>
            <a:ext cx="0" cy="1871662"/>
          </a:xfrm>
          <a:prstGeom prst="line">
            <a:avLst/>
          </a:prstGeom>
          <a:noFill/>
          <a:ln w="41275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50850" y="2241550"/>
            <a:ext cx="4495800" cy="984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证明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  <a:r>
              <a:rPr lang="zh-CN" sz="2400" dirty="0" smtClean="0">
                <a:latin typeface="宋体" panose="02010600030101010101" pitchFamily="2" charset="-122"/>
              </a:rPr>
              <a:t>延长</a:t>
            </a:r>
            <a:r>
              <a:rPr lang="zh-CN" altLang="zh-CN" sz="2400" dirty="0">
                <a:latin typeface="宋体" panose="02010600030101010101" pitchFamily="2" charset="-122"/>
              </a:rPr>
              <a:t>BO</a:t>
            </a:r>
            <a:r>
              <a:rPr lang="zh-CN" sz="2400" dirty="0">
                <a:latin typeface="宋体" panose="02010600030101010101" pitchFamily="2" charset="-122"/>
              </a:rPr>
              <a:t>至</a:t>
            </a:r>
            <a:r>
              <a:rPr lang="zh-CN" altLang="zh-CN" sz="2400" dirty="0" smtClean="0">
                <a:latin typeface="宋体" panose="02010600030101010101" pitchFamily="2" charset="-122"/>
              </a:rPr>
              <a:t>D</a:t>
            </a:r>
            <a:r>
              <a:rPr lang="zh-CN" altLang="en-US" sz="2400" dirty="0" smtClean="0">
                <a:latin typeface="宋体" panose="02010600030101010101" pitchFamily="2" charset="-122"/>
              </a:rPr>
              <a:t>，</a:t>
            </a:r>
            <a:r>
              <a:rPr lang="zh-CN" sz="2400" dirty="0" smtClean="0">
                <a:latin typeface="宋体" panose="02010600030101010101" pitchFamily="2" charset="-122"/>
              </a:rPr>
              <a:t>使</a:t>
            </a:r>
            <a:r>
              <a:rPr lang="zh-CN" altLang="zh-CN" sz="2400" dirty="0">
                <a:latin typeface="宋体" panose="02010600030101010101" pitchFamily="2" charset="-122"/>
              </a:rPr>
              <a:t>OD=</a:t>
            </a:r>
            <a:r>
              <a:rPr lang="zh-CN" altLang="zh-CN" sz="2400" dirty="0" smtClean="0">
                <a:latin typeface="宋体" panose="02010600030101010101" pitchFamily="2" charset="-122"/>
              </a:rPr>
              <a:t>BO</a:t>
            </a:r>
            <a:r>
              <a:rPr lang="zh-CN" altLang="en-US" sz="2400" dirty="0" smtClean="0">
                <a:latin typeface="宋体" panose="02010600030101010101" pitchFamily="2" charset="-122"/>
              </a:rPr>
              <a:t>，</a:t>
            </a:r>
            <a:r>
              <a:rPr lang="zh-CN" sz="2400" dirty="0" smtClean="0">
                <a:latin typeface="宋体" panose="02010600030101010101" pitchFamily="2" charset="-122"/>
              </a:rPr>
              <a:t>连结</a:t>
            </a:r>
            <a:r>
              <a:rPr lang="zh-CN" altLang="zh-CN" sz="2400" dirty="0">
                <a:latin typeface="宋体" panose="02010600030101010101" pitchFamily="2" charset="-122"/>
              </a:rPr>
              <a:t>AD</a:t>
            </a:r>
            <a:r>
              <a:rPr lang="zh-CN" sz="2400" dirty="0">
                <a:latin typeface="宋体" panose="02010600030101010101" pitchFamily="2" charset="-122"/>
              </a:rPr>
              <a:t>、</a:t>
            </a:r>
            <a:r>
              <a:rPr lang="zh-CN" altLang="zh-CN" sz="2400" dirty="0" smtClean="0">
                <a:latin typeface="宋体" panose="02010600030101010101" pitchFamily="2" charset="-122"/>
              </a:rPr>
              <a:t>DC</a:t>
            </a:r>
            <a:r>
              <a:rPr lang="zh-CN" altLang="en-US" sz="2400" dirty="0" smtClean="0">
                <a:latin typeface="宋体" panose="02010600030101010101" pitchFamily="2" charset="-122"/>
              </a:rPr>
              <a:t>。</a:t>
            </a:r>
            <a:endParaRPr lang="zh-CN" altLang="zh-CN" sz="2400" dirty="0">
              <a:latin typeface="宋体" panose="02010600030101010101" pitchFamily="2" charset="-122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289050" y="3294062"/>
            <a:ext cx="4405313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dirty="0">
                <a:latin typeface="宋体" panose="02010600030101010101" pitchFamily="2" charset="-122"/>
              </a:rPr>
              <a:t>∵AO=</a:t>
            </a:r>
            <a:r>
              <a:rPr lang="zh-CN" altLang="zh-CN" sz="2400" dirty="0" smtClean="0">
                <a:latin typeface="宋体" panose="02010600030101010101" pitchFamily="2" charset="-122"/>
              </a:rPr>
              <a:t>OC</a:t>
            </a:r>
            <a:r>
              <a:rPr lang="zh-CN" altLang="en-US" sz="2400" dirty="0" smtClean="0">
                <a:latin typeface="宋体" panose="02010600030101010101" pitchFamily="2" charset="-122"/>
              </a:rPr>
              <a:t>，</a:t>
            </a:r>
            <a:r>
              <a:rPr lang="zh-CN" altLang="zh-CN" sz="2400" dirty="0" smtClean="0">
                <a:latin typeface="宋体" panose="02010600030101010101" pitchFamily="2" charset="-122"/>
              </a:rPr>
              <a:t>BO</a:t>
            </a:r>
            <a:r>
              <a:rPr lang="zh-CN" altLang="zh-CN" sz="2400" dirty="0">
                <a:latin typeface="宋体" panose="02010600030101010101" pitchFamily="2" charset="-122"/>
              </a:rPr>
              <a:t>=OD</a:t>
            </a:r>
          </a:p>
          <a:p>
            <a:pPr>
              <a:lnSpc>
                <a:spcPct val="130000"/>
              </a:lnSpc>
            </a:pPr>
            <a:r>
              <a:rPr lang="zh-CN" altLang="zh-CN" sz="2400" dirty="0" smtClean="0">
                <a:latin typeface="宋体" panose="02010600030101010101" pitchFamily="2" charset="-122"/>
              </a:rPr>
              <a:t>∴</a:t>
            </a:r>
            <a:r>
              <a:rPr lang="zh-CN" sz="2400" dirty="0">
                <a:latin typeface="宋体" panose="02010600030101010101" pitchFamily="2" charset="-122"/>
              </a:rPr>
              <a:t>四边形</a:t>
            </a:r>
            <a:r>
              <a:rPr lang="zh-CN" altLang="zh-CN" sz="2400" dirty="0">
                <a:latin typeface="宋体" panose="02010600030101010101" pitchFamily="2" charset="-122"/>
              </a:rPr>
              <a:t>ABCD</a:t>
            </a:r>
            <a:r>
              <a:rPr lang="zh-CN" sz="2400" dirty="0">
                <a:latin typeface="宋体" panose="02010600030101010101" pitchFamily="2" charset="-122"/>
              </a:rPr>
              <a:t>是</a:t>
            </a:r>
            <a:r>
              <a:rPr lang="zh-CN" sz="2400" dirty="0" smtClean="0">
                <a:latin typeface="宋体" panose="02010600030101010101" pitchFamily="2" charset="-122"/>
              </a:rPr>
              <a:t>平行四边形</a:t>
            </a:r>
            <a:r>
              <a:rPr lang="zh-CN" altLang="en-US" sz="2400" dirty="0" smtClean="0">
                <a:latin typeface="宋体" panose="02010600030101010101" pitchFamily="2" charset="-122"/>
              </a:rPr>
              <a:t>。</a:t>
            </a:r>
            <a:endParaRPr lang="zh-CN" altLang="zh-CN" sz="2400" dirty="0">
              <a:latin typeface="宋体" panose="02010600030101010101" pitchFamily="2" charset="-122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333500" y="4360862"/>
            <a:ext cx="3384550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zh-CN" sz="2400" dirty="0" smtClean="0">
                <a:latin typeface="宋体" panose="02010600030101010101" pitchFamily="2" charset="-122"/>
              </a:rPr>
              <a:t>∵∠</a:t>
            </a:r>
            <a:r>
              <a:rPr lang="zh-CN" altLang="zh-CN" sz="2400" dirty="0">
                <a:latin typeface="宋体" panose="02010600030101010101" pitchFamily="2" charset="-122"/>
              </a:rPr>
              <a:t>ABC=90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endParaRPr lang="zh-CN" altLang="zh-CN" sz="2400" baseline="30000" dirty="0">
              <a:latin typeface="宋体" panose="02010600030101010101" pitchFamily="2" charset="-122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365250" y="4933950"/>
            <a:ext cx="411480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dirty="0">
                <a:latin typeface="宋体" panose="02010600030101010101" pitchFamily="2" charset="-122"/>
              </a:rPr>
              <a:t>∴</a:t>
            </a:r>
            <a:r>
              <a:rPr lang="zh-CN" altLang="en-US" sz="2400" dirty="0">
                <a:latin typeface="宋体" panose="02010600030101010101" pitchFamily="2" charset="-122"/>
              </a:rPr>
              <a:t>平行四边形</a:t>
            </a:r>
            <a:r>
              <a:rPr lang="zh-CN" altLang="zh-CN" sz="2400" dirty="0">
                <a:latin typeface="宋体" panose="02010600030101010101" pitchFamily="2" charset="-122"/>
              </a:rPr>
              <a:t>ABCD</a:t>
            </a:r>
            <a:r>
              <a:rPr lang="zh-CN" sz="2400" dirty="0">
                <a:latin typeface="宋体" panose="02010600030101010101" pitchFamily="2" charset="-122"/>
              </a:rPr>
              <a:t>是矩形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1360488" y="5478462"/>
            <a:ext cx="2087562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dirty="0">
                <a:latin typeface="宋体" panose="02010600030101010101" pitchFamily="2" charset="-122"/>
              </a:rPr>
              <a:t>∴AC=BD</a:t>
            </a:r>
          </a:p>
        </p:txBody>
      </p:sp>
      <p:grpSp>
        <p:nvGrpSpPr>
          <p:cNvPr id="1041" name="组合 39"/>
          <p:cNvGrpSpPr/>
          <p:nvPr/>
        </p:nvGrpSpPr>
        <p:grpSpPr bwMode="auto">
          <a:xfrm>
            <a:off x="454025" y="411162"/>
            <a:ext cx="8054975" cy="1257300"/>
            <a:chOff x="240957" y="774357"/>
            <a:chExt cx="8054975" cy="1258329"/>
          </a:xfrm>
        </p:grpSpPr>
        <p:sp>
          <p:nvSpPr>
            <p:cNvPr id="1044" name="Text Box 3" descr="胡桃"/>
            <p:cNvSpPr txBox="1">
              <a:spLocks noChangeArrowheads="1"/>
            </p:cNvSpPr>
            <p:nvPr/>
          </p:nvSpPr>
          <p:spPr bwMode="auto">
            <a:xfrm>
              <a:off x="240957" y="774357"/>
              <a:ext cx="8054975" cy="12136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sz="2400" dirty="0" smtClean="0">
                  <a:latin typeface="宋体" panose="02010600030101010101" pitchFamily="2" charset="-122"/>
                </a:rPr>
                <a:t>已知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：</a:t>
              </a:r>
              <a:r>
                <a:rPr lang="zh-CN" sz="2400" dirty="0" smtClean="0">
                  <a:latin typeface="宋体" panose="02010600030101010101" pitchFamily="2" charset="-122"/>
                </a:rPr>
                <a:t>在</a:t>
              </a:r>
              <a:r>
                <a:rPr lang="zh-CN" altLang="zh-CN" sz="2400" dirty="0">
                  <a:latin typeface="宋体" panose="02010600030101010101" pitchFamily="2" charset="-122"/>
                </a:rPr>
                <a:t>Rt△ABC</a:t>
              </a:r>
              <a:r>
                <a:rPr lang="zh-CN" sz="2400" dirty="0">
                  <a:latin typeface="宋体" panose="02010600030101010101" pitchFamily="2" charset="-122"/>
                </a:rPr>
                <a:t>中，∠</a:t>
              </a:r>
              <a:r>
                <a:rPr lang="zh-CN" altLang="zh-CN" sz="2400" dirty="0">
                  <a:latin typeface="宋体" panose="02010600030101010101" pitchFamily="2" charset="-122"/>
                </a:rPr>
                <a:t>ABC=90</a:t>
              </a: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zh-CN" sz="2400" dirty="0">
                  <a:latin typeface="宋体" panose="02010600030101010101" pitchFamily="2" charset="-122"/>
                </a:rPr>
                <a:t>，</a:t>
              </a:r>
              <a:r>
                <a:rPr lang="zh-CN" altLang="zh-CN" sz="2400" dirty="0">
                  <a:latin typeface="宋体" panose="02010600030101010101" pitchFamily="2" charset="-122"/>
                </a:rPr>
                <a:t>BO</a:t>
              </a:r>
              <a:r>
                <a:rPr lang="zh-CN" sz="2400" dirty="0">
                  <a:latin typeface="宋体" panose="02010600030101010101" pitchFamily="2" charset="-122"/>
                </a:rPr>
                <a:t>是</a:t>
              </a:r>
              <a:r>
                <a:rPr lang="zh-CN" altLang="zh-CN" sz="2400" dirty="0">
                  <a:latin typeface="宋体" panose="02010600030101010101" pitchFamily="2" charset="-122"/>
                </a:rPr>
                <a:t>AC</a:t>
              </a:r>
              <a:r>
                <a:rPr lang="zh-CN" sz="2400" dirty="0">
                  <a:latin typeface="宋体" panose="02010600030101010101" pitchFamily="2" charset="-122"/>
                </a:rPr>
                <a:t>上的</a:t>
              </a:r>
              <a:r>
                <a:rPr lang="zh-CN" sz="2400" dirty="0" smtClean="0">
                  <a:latin typeface="宋体" panose="02010600030101010101" pitchFamily="2" charset="-122"/>
                </a:rPr>
                <a:t>中线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。</a:t>
              </a:r>
              <a:endParaRPr lang="zh-CN" altLang="zh-CN" sz="2400" dirty="0">
                <a:latin typeface="宋体" panose="02010600030101010101" pitchFamily="2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sz="2400" dirty="0" smtClean="0">
                  <a:latin typeface="宋体" panose="02010600030101010101" pitchFamily="2" charset="-122"/>
                </a:rPr>
                <a:t>求证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：</a:t>
              </a:r>
              <a:r>
                <a:rPr lang="zh-CN" altLang="zh-CN" sz="2400" dirty="0" smtClean="0">
                  <a:latin typeface="宋体" panose="02010600030101010101" pitchFamily="2" charset="-122"/>
                </a:rPr>
                <a:t>BO=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  </a:t>
              </a:r>
              <a:r>
                <a:rPr lang="zh-CN" altLang="zh-CN" sz="2400" dirty="0" smtClean="0">
                  <a:latin typeface="宋体" panose="02010600030101010101" pitchFamily="2" charset="-122"/>
                </a:rPr>
                <a:t>AC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？</a:t>
              </a:r>
              <a:endParaRPr lang="zh-CN" altLang="zh-CN" sz="2400" dirty="0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  <p:graphicFrame>
          <p:nvGraphicFramePr>
            <p:cNvPr id="1028" name="Object 1"/>
            <p:cNvGraphicFramePr>
              <a:graphicFrameLocks noChangeAspect="1"/>
            </p:cNvGraphicFramePr>
            <p:nvPr/>
          </p:nvGraphicFramePr>
          <p:xfrm>
            <a:off x="1768132" y="1355353"/>
            <a:ext cx="381000" cy="677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4" imgW="152400" imgH="405765" progId="">
                    <p:embed/>
                  </p:oleObj>
                </mc:Choice>
                <mc:Fallback>
                  <p:oleObj name="Equation" r:id="rId4" imgW="152400" imgH="405765" progId="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8132" y="1355353"/>
                          <a:ext cx="381000" cy="677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38"/>
          <p:cNvGrpSpPr/>
          <p:nvPr/>
        </p:nvGrpSpPr>
        <p:grpSpPr bwMode="auto">
          <a:xfrm>
            <a:off x="3810000" y="5486402"/>
            <a:ext cx="3816350" cy="685797"/>
            <a:chOff x="3048000" y="5993024"/>
            <a:chExt cx="3816350" cy="684352"/>
          </a:xfrm>
        </p:grpSpPr>
        <p:sp>
          <p:nvSpPr>
            <p:cNvPr id="1043" name="Text Box 35"/>
            <p:cNvSpPr txBox="1">
              <a:spLocks noChangeArrowheads="1"/>
            </p:cNvSpPr>
            <p:nvPr/>
          </p:nvSpPr>
          <p:spPr bwMode="auto">
            <a:xfrm>
              <a:off x="3048000" y="6019800"/>
              <a:ext cx="3816350" cy="5033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2400" dirty="0">
                  <a:latin typeface="宋体" panose="02010600030101010101" pitchFamily="2" charset="-122"/>
                </a:rPr>
                <a:t>∴</a:t>
              </a:r>
              <a:r>
                <a:rPr lang="zh-CN" altLang="zh-CN" sz="2400" dirty="0" smtClean="0">
                  <a:latin typeface="宋体" panose="02010600030101010101" pitchFamily="2" charset="-122"/>
                </a:rPr>
                <a:t>BO=  BD</a:t>
              </a:r>
              <a:r>
                <a:rPr lang="zh-CN" altLang="zh-CN" sz="2400" dirty="0">
                  <a:latin typeface="宋体" panose="02010600030101010101" pitchFamily="2" charset="-122"/>
                </a:rPr>
                <a:t>=  </a:t>
              </a:r>
              <a:r>
                <a:rPr lang="zh-CN" altLang="zh-CN" sz="2400" dirty="0" smtClean="0">
                  <a:latin typeface="宋体" panose="02010600030101010101" pitchFamily="2" charset="-122"/>
                </a:rPr>
                <a:t>AC</a:t>
              </a:r>
              <a:endParaRPr lang="zh-CN" altLang="zh-CN" sz="2400" dirty="0">
                <a:latin typeface="宋体" panose="02010600030101010101" pitchFamily="2" charset="-122"/>
              </a:endParaRP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3962400" y="5993024"/>
            <a:ext cx="381000" cy="677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6" imgW="152400" imgH="405765" progId="">
                    <p:embed/>
                  </p:oleObj>
                </mc:Choice>
                <mc:Fallback>
                  <p:oleObj name="Equation" r:id="rId6" imgW="152400" imgH="405765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5993024"/>
                          <a:ext cx="381000" cy="677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724400" y="5999514"/>
            <a:ext cx="381000" cy="677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7" imgW="152400" imgH="405765" progId="">
                    <p:embed/>
                  </p:oleObj>
                </mc:Choice>
                <mc:Fallback>
                  <p:oleObj name="Equation" r:id="rId7" imgW="152400" imgH="405765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99514"/>
                          <a:ext cx="381000" cy="677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utoUpdateAnimBg="0"/>
      <p:bldP spid="15" grpId="0" animBg="1"/>
      <p:bldP spid="16" grpId="0" animBg="1"/>
      <p:bldP spid="17" grpId="0" autoUpdateAnimBg="0"/>
      <p:bldP spid="18" grpId="0" autoUpdateAnimBg="0"/>
      <p:bldP spid="19" grpId="0" autoUpdateAnimBg="0"/>
      <p:bldP spid="22" grpId="0"/>
      <p:bldP spid="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95400" y="850900"/>
            <a:ext cx="7772400" cy="1212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sz="2800" b="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直角三角形的性质定理</a:t>
            </a:r>
            <a:r>
              <a:rPr lang="zh-CN" altLang="zh-CN" sz="2800" b="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zh-CN" sz="2800" b="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直角三角形</a:t>
            </a:r>
            <a:r>
              <a:rPr lang="zh-CN" sz="2800" b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斜边上的中线等于斜边的</a:t>
            </a:r>
            <a:r>
              <a:rPr lang="zh-CN" sz="2800" b="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一半</a:t>
            </a:r>
            <a:r>
              <a:rPr lang="zh-CN" altLang="en-US" sz="2800" b="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r>
              <a:rPr lang="zh-CN" sz="2800" b="0" dirty="0" smtClean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sz="2800" b="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0723" name="Group 3"/>
          <p:cNvGrpSpPr/>
          <p:nvPr/>
        </p:nvGrpSpPr>
        <p:grpSpPr bwMode="auto">
          <a:xfrm>
            <a:off x="2062163" y="2860675"/>
            <a:ext cx="3652837" cy="2549525"/>
            <a:chOff x="25" y="66"/>
            <a:chExt cx="2301" cy="1606"/>
          </a:xfrm>
        </p:grpSpPr>
        <p:sp>
          <p:nvSpPr>
            <p:cNvPr id="30726" name="Text Box 4"/>
            <p:cNvSpPr txBox="1">
              <a:spLocks noChangeArrowheads="1"/>
            </p:cNvSpPr>
            <p:nvPr/>
          </p:nvSpPr>
          <p:spPr bwMode="auto">
            <a:xfrm>
              <a:off x="2041" y="1316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2400" dirty="0">
                  <a:latin typeface="宋体" panose="02010600030101010101" pitchFamily="2" charset="-122"/>
                  <a:ea typeface="隶书" panose="020105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30727" name="Group 5"/>
            <p:cNvGrpSpPr/>
            <p:nvPr/>
          </p:nvGrpSpPr>
          <p:grpSpPr bwMode="auto">
            <a:xfrm>
              <a:off x="25" y="66"/>
              <a:ext cx="2015" cy="1606"/>
              <a:chOff x="25" y="66"/>
              <a:chExt cx="2015" cy="1606"/>
            </a:xfrm>
          </p:grpSpPr>
          <p:sp>
            <p:nvSpPr>
              <p:cNvPr id="30728" name="Text Box 6"/>
              <p:cNvSpPr txBox="1">
                <a:spLocks noChangeArrowheads="1"/>
              </p:cNvSpPr>
              <p:nvPr/>
            </p:nvSpPr>
            <p:spPr bwMode="auto">
              <a:xfrm>
                <a:off x="25" y="1381"/>
                <a:ext cx="285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ea typeface="隶书" panose="02010509060101010101" pitchFamily="49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0729" name="Text Box 7"/>
              <p:cNvSpPr txBox="1">
                <a:spLocks noChangeArrowheads="1"/>
              </p:cNvSpPr>
              <p:nvPr/>
            </p:nvSpPr>
            <p:spPr bwMode="auto">
              <a:xfrm>
                <a:off x="25" y="66"/>
                <a:ext cx="285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ea typeface="隶书" panose="020105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0730" name="AutoShape 8"/>
              <p:cNvSpPr>
                <a:spLocks noChangeArrowheads="1"/>
              </p:cNvSpPr>
              <p:nvPr/>
            </p:nvSpPr>
            <p:spPr bwMode="auto">
              <a:xfrm>
                <a:off x="317" y="272"/>
                <a:ext cx="1723" cy="1179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31" name="Line 9"/>
              <p:cNvSpPr>
                <a:spLocks noChangeShapeType="1"/>
              </p:cNvSpPr>
              <p:nvPr/>
            </p:nvSpPr>
            <p:spPr bwMode="auto">
              <a:xfrm flipV="1">
                <a:off x="317" y="862"/>
                <a:ext cx="8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3825875" y="3741738"/>
            <a:ext cx="6477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>
                <a:latin typeface="宋体" panose="02010600030101010101" pitchFamily="2" charset="-122"/>
              </a:rPr>
              <a:t>O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523875"/>
            <a:ext cx="7162800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例</a:t>
            </a:r>
            <a:r>
              <a:rPr lang="en-US" altLang="zh-CN" sz="24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如图，矩形</a:t>
            </a: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的两条对角线相交于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点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，已知</a:t>
            </a:r>
            <a:r>
              <a:rPr 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BOC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120°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6cm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，求</a:t>
            </a: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长。</a:t>
            </a:r>
            <a:endParaRPr lang="zh-CN" altLang="en-US" sz="2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287463" y="1781175"/>
            <a:ext cx="34559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293813" y="2301875"/>
            <a:ext cx="46799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293813" y="2733675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293813" y="3165475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820863" y="3697288"/>
            <a:ext cx="2830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293813" y="4244975"/>
            <a:ext cx="33464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666875" y="4689475"/>
            <a:ext cx="34305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265238" y="5181600"/>
            <a:ext cx="37274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639888" y="5699125"/>
            <a:ext cx="3278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096000" y="3025775"/>
            <a:ext cx="23622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57225" y="1766888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解：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447800" y="1020763"/>
            <a:ext cx="8153400" cy="409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hangingPunct="0">
              <a:spcBef>
                <a:spcPct val="50000"/>
              </a:spcBef>
            </a:pPr>
            <a:r>
              <a:rPr lang="en-US" altLang="zh-CN" sz="2600" dirty="0" smtClean="0">
                <a:latin typeface="宋体" panose="02010600030101010101" pitchFamily="2" charset="-122"/>
              </a:rPr>
              <a:t>1</a:t>
            </a:r>
            <a:r>
              <a:rPr lang="en-US" altLang="zh-CN" sz="2600" dirty="0">
                <a:latin typeface="宋体" panose="02010600030101010101" pitchFamily="2" charset="-122"/>
              </a:rPr>
              <a:t>.</a:t>
            </a:r>
            <a:r>
              <a:rPr lang="zh-CN" sz="2600" dirty="0" smtClean="0">
                <a:latin typeface="宋体" panose="02010600030101010101" pitchFamily="2" charset="-122"/>
              </a:rPr>
              <a:t>判断</a:t>
            </a:r>
            <a:r>
              <a:rPr lang="zh-CN" sz="2600" dirty="0">
                <a:latin typeface="宋体" panose="02010600030101010101" pitchFamily="2" charset="-122"/>
              </a:rPr>
              <a:t>下列命题是否是真命题？</a:t>
            </a:r>
          </a:p>
          <a:p>
            <a:pPr hangingPunct="0">
              <a:spcBef>
                <a:spcPct val="50000"/>
              </a:spcBef>
            </a:pPr>
            <a:r>
              <a:rPr lang="zh-CN" altLang="en-US" sz="2600" dirty="0" smtClean="0">
                <a:latin typeface="宋体" panose="02010600030101010101" pitchFamily="2" charset="-122"/>
              </a:rPr>
              <a:t>（</a:t>
            </a:r>
            <a:r>
              <a:rPr lang="zh-CN" altLang="zh-CN" sz="2600" dirty="0">
                <a:latin typeface="宋体" panose="02010600030101010101" pitchFamily="2" charset="-122"/>
              </a:rPr>
              <a:t>1</a:t>
            </a:r>
            <a:r>
              <a:rPr lang="zh-CN" altLang="en-US" sz="2600" dirty="0">
                <a:latin typeface="宋体" panose="02010600030101010101" pitchFamily="2" charset="-122"/>
              </a:rPr>
              <a:t>）</a:t>
            </a:r>
            <a:r>
              <a:rPr lang="zh-CN" sz="2600" dirty="0">
                <a:latin typeface="宋体" panose="02010600030101010101" pitchFamily="2" charset="-122"/>
              </a:rPr>
              <a:t>平行四边形的两条对角线的长度</a:t>
            </a:r>
            <a:r>
              <a:rPr lang="zh-CN" sz="2600" dirty="0" smtClean="0">
                <a:latin typeface="宋体" panose="02010600030101010101" pitchFamily="2" charset="-122"/>
              </a:rPr>
              <a:t>相等</a:t>
            </a:r>
            <a:r>
              <a:rPr lang="zh-CN" altLang="en-US" sz="2600" dirty="0" smtClean="0">
                <a:latin typeface="宋体" panose="02010600030101010101" pitchFamily="2" charset="-122"/>
              </a:rPr>
              <a:t>。</a:t>
            </a:r>
            <a:endParaRPr lang="zh-CN" sz="2600" dirty="0">
              <a:latin typeface="宋体" panose="02010600030101010101" pitchFamily="2" charset="-122"/>
            </a:endParaRPr>
          </a:p>
          <a:p>
            <a:pPr hangingPunct="0">
              <a:lnSpc>
                <a:spcPct val="200000"/>
              </a:lnSpc>
              <a:spcBef>
                <a:spcPct val="50000"/>
              </a:spcBef>
            </a:pPr>
            <a:r>
              <a:rPr lang="zh-CN" altLang="en-US" sz="2600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2</a:t>
            </a:r>
            <a:r>
              <a:rPr lang="zh-CN" altLang="en-US" sz="2600" dirty="0">
                <a:latin typeface="宋体" panose="02010600030101010101" pitchFamily="2" charset="-122"/>
              </a:rPr>
              <a:t>）</a:t>
            </a:r>
            <a:r>
              <a:rPr lang="zh-CN" sz="2600" dirty="0">
                <a:latin typeface="宋体" panose="02010600030101010101" pitchFamily="2" charset="-122"/>
              </a:rPr>
              <a:t>矩形相邻的两个角的度数</a:t>
            </a:r>
            <a:r>
              <a:rPr lang="zh-CN" sz="2600" dirty="0" smtClean="0">
                <a:latin typeface="宋体" panose="02010600030101010101" pitchFamily="2" charset="-122"/>
              </a:rPr>
              <a:t>相等</a:t>
            </a:r>
            <a:r>
              <a:rPr lang="zh-CN" altLang="en-US" sz="2600" dirty="0" smtClean="0">
                <a:latin typeface="宋体" panose="02010600030101010101" pitchFamily="2" charset="-122"/>
              </a:rPr>
              <a:t>。</a:t>
            </a:r>
            <a:endParaRPr lang="zh-CN" sz="2600" dirty="0">
              <a:latin typeface="宋体" panose="02010600030101010101" pitchFamily="2" charset="-122"/>
            </a:endParaRPr>
          </a:p>
          <a:p>
            <a:pPr hangingPunct="0">
              <a:lnSpc>
                <a:spcPct val="200000"/>
              </a:lnSpc>
              <a:spcBef>
                <a:spcPct val="50000"/>
              </a:spcBef>
            </a:pPr>
            <a:r>
              <a:rPr lang="zh-CN" altLang="en-US" sz="2600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3</a:t>
            </a:r>
            <a:r>
              <a:rPr lang="zh-CN" altLang="en-US" sz="2600" dirty="0">
                <a:latin typeface="宋体" panose="02010600030101010101" pitchFamily="2" charset="-122"/>
              </a:rPr>
              <a:t>）</a:t>
            </a:r>
            <a:r>
              <a:rPr lang="zh-CN" sz="2600" dirty="0">
                <a:latin typeface="宋体" panose="02010600030101010101" pitchFamily="2" charset="-122"/>
              </a:rPr>
              <a:t>矩形的两条对角线互相</a:t>
            </a:r>
            <a:r>
              <a:rPr lang="zh-CN" sz="2600" dirty="0" smtClean="0">
                <a:latin typeface="宋体" panose="02010600030101010101" pitchFamily="2" charset="-122"/>
              </a:rPr>
              <a:t>平分</a:t>
            </a:r>
            <a:r>
              <a:rPr lang="zh-CN" altLang="en-US" sz="2600" dirty="0" smtClean="0">
                <a:latin typeface="宋体" panose="02010600030101010101" pitchFamily="2" charset="-122"/>
              </a:rPr>
              <a:t>。</a:t>
            </a:r>
            <a:endParaRPr lang="zh-CN" sz="2600" dirty="0">
              <a:latin typeface="宋体" panose="02010600030101010101" pitchFamily="2" charset="-122"/>
            </a:endParaRPr>
          </a:p>
          <a:p>
            <a:pPr hangingPunct="0">
              <a:lnSpc>
                <a:spcPct val="200000"/>
              </a:lnSpc>
              <a:spcBef>
                <a:spcPct val="50000"/>
              </a:spcBef>
            </a:pPr>
            <a:r>
              <a:rPr lang="zh-CN" altLang="en-US" sz="2600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4</a:t>
            </a:r>
            <a:r>
              <a:rPr lang="zh-CN" altLang="en-US" sz="2600" dirty="0">
                <a:latin typeface="宋体" panose="02010600030101010101" pitchFamily="2" charset="-122"/>
              </a:rPr>
              <a:t>）</a:t>
            </a:r>
            <a:r>
              <a:rPr lang="zh-CN" sz="2600" dirty="0">
                <a:latin typeface="宋体" panose="02010600030101010101" pitchFamily="2" charset="-122"/>
              </a:rPr>
              <a:t>矩形的对角线平分它的一组</a:t>
            </a:r>
            <a:r>
              <a:rPr lang="zh-CN" sz="2600" dirty="0" smtClean="0">
                <a:latin typeface="宋体" panose="02010600030101010101" pitchFamily="2" charset="-122"/>
              </a:rPr>
              <a:t>对角</a:t>
            </a:r>
            <a:r>
              <a:rPr lang="zh-CN" altLang="en-US" sz="2600" dirty="0" smtClean="0">
                <a:latin typeface="宋体" panose="02010600030101010101" pitchFamily="2" charset="-122"/>
              </a:rPr>
              <a:t>。</a:t>
            </a:r>
            <a:endParaRPr lang="zh-CN" sz="2600" dirty="0">
              <a:latin typeface="宋体" panose="02010600030101010101" pitchFamily="2" charset="-122"/>
            </a:endParaRP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276600" y="2066925"/>
            <a:ext cx="12668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FF0000"/>
                </a:solidFill>
                <a:ea typeface="楷体_GB2312" panose="02010609030101010101" pitchFamily="49" charset="-122"/>
              </a:rPr>
              <a:t>假命题</a:t>
            </a: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3276600" y="2905125"/>
            <a:ext cx="12668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2800">
                <a:solidFill>
                  <a:srgbClr val="FF0000"/>
                </a:solidFill>
                <a:ea typeface="楷体_GB2312" panose="02010609030101010101" pitchFamily="49" charset="-122"/>
              </a:rPr>
              <a:t>真命题</a:t>
            </a:r>
          </a:p>
        </p:txBody>
      </p:sp>
      <p:sp>
        <p:nvSpPr>
          <p:cNvPr id="74" name="Text Box 8"/>
          <p:cNvSpPr txBox="1">
            <a:spLocks noChangeArrowheads="1"/>
          </p:cNvSpPr>
          <p:nvPr/>
        </p:nvSpPr>
        <p:spPr bwMode="auto">
          <a:xfrm>
            <a:off x="3305175" y="3971925"/>
            <a:ext cx="12668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FF0000"/>
                </a:solidFill>
                <a:ea typeface="楷体_GB2312" panose="02010609030101010101" pitchFamily="49" charset="-122"/>
              </a:rPr>
              <a:t>真命题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3352800" y="4962525"/>
            <a:ext cx="12668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FF0000"/>
                </a:solidFill>
                <a:ea typeface="楷体_GB2312" panose="02010609030101010101" pitchFamily="49" charset="-122"/>
              </a:rPr>
              <a:t>假命题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utoUpdateAnimBg="0"/>
      <p:bldP spid="73" grpId="0" autoUpdateAnimBg="0"/>
      <p:bldP spid="74" grpId="0" autoUpdateAnimBg="0"/>
      <p:bldP spid="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066800" y="1073150"/>
            <a:ext cx="7086600" cy="1772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已知</a:t>
            </a:r>
            <a:r>
              <a:rPr lang="zh-CN" altLang="en-US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zh-CN" altLang="en-US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过</a:t>
            </a:r>
            <a:r>
              <a:rPr 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矩形</a:t>
            </a:r>
            <a: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的顶点作</a:t>
            </a:r>
            <a: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CE//</a:t>
            </a:r>
            <a:r>
              <a:rPr lang="zh-CN" alt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6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交</a:t>
            </a:r>
            <a: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的延长线于</a:t>
            </a:r>
            <a:r>
              <a:rPr lang="zh-CN" alt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sz="26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求证</a:t>
            </a:r>
            <a:r>
              <a:rPr 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：∠</a:t>
            </a:r>
            <a:r>
              <a:rPr lang="zh-CN" altLang="zh-CN" sz="2600" dirty="0">
                <a:latin typeface="宋体" panose="02010600030101010101" pitchFamily="2" charset="-122"/>
                <a:cs typeface="Times New Roman" panose="02020603050405020304" pitchFamily="18" charset="0"/>
              </a:rPr>
              <a:t>CAE=∠CEA</a:t>
            </a:r>
          </a:p>
        </p:txBody>
      </p:sp>
      <p:grpSp>
        <p:nvGrpSpPr>
          <p:cNvPr id="33795" name="Group 3"/>
          <p:cNvGrpSpPr/>
          <p:nvPr/>
        </p:nvGrpSpPr>
        <p:grpSpPr bwMode="auto">
          <a:xfrm>
            <a:off x="2590800" y="3282950"/>
            <a:ext cx="4752975" cy="2051050"/>
            <a:chOff x="0" y="133"/>
            <a:chExt cx="2994" cy="1292"/>
          </a:xfrm>
        </p:grpSpPr>
        <p:grpSp>
          <p:nvGrpSpPr>
            <p:cNvPr id="33796" name="Group 4"/>
            <p:cNvGrpSpPr/>
            <p:nvPr/>
          </p:nvGrpSpPr>
          <p:grpSpPr bwMode="auto">
            <a:xfrm>
              <a:off x="136" y="413"/>
              <a:ext cx="1315" cy="681"/>
              <a:chOff x="0" y="0"/>
              <a:chExt cx="1315" cy="681"/>
            </a:xfrm>
          </p:grpSpPr>
          <p:sp>
            <p:nvSpPr>
              <p:cNvPr id="33806" name="Line 5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7" name="Line 6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797" name="Rectangle 7"/>
            <p:cNvSpPr>
              <a:spLocks noChangeArrowheads="1"/>
            </p:cNvSpPr>
            <p:nvPr/>
          </p:nvSpPr>
          <p:spPr bwMode="auto">
            <a:xfrm>
              <a:off x="635" y="731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3798" name="AutoShape 8"/>
            <p:cNvSpPr>
              <a:spLocks noChangeArrowheads="1"/>
            </p:cNvSpPr>
            <p:nvPr/>
          </p:nvSpPr>
          <p:spPr bwMode="auto">
            <a:xfrm>
              <a:off x="137" y="408"/>
              <a:ext cx="1315" cy="680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799" name="Text Box 9"/>
            <p:cNvSpPr txBox="1">
              <a:spLocks noChangeArrowheads="1"/>
            </p:cNvSpPr>
            <p:nvPr/>
          </p:nvSpPr>
          <p:spPr bwMode="auto">
            <a:xfrm>
              <a:off x="0" y="1134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800" name="Text Box 10"/>
            <p:cNvSpPr txBox="1">
              <a:spLocks noChangeArrowheads="1"/>
            </p:cNvSpPr>
            <p:nvPr/>
          </p:nvSpPr>
          <p:spPr bwMode="auto">
            <a:xfrm>
              <a:off x="1316" y="1134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3801" name="Text Box 11"/>
            <p:cNvSpPr txBox="1">
              <a:spLocks noChangeArrowheads="1"/>
            </p:cNvSpPr>
            <p:nvPr/>
          </p:nvSpPr>
          <p:spPr bwMode="auto">
            <a:xfrm>
              <a:off x="1316" y="141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802" name="Text Box 12"/>
            <p:cNvSpPr txBox="1">
              <a:spLocks noChangeArrowheads="1"/>
            </p:cNvSpPr>
            <p:nvPr/>
          </p:nvSpPr>
          <p:spPr bwMode="auto">
            <a:xfrm>
              <a:off x="0" y="133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3803" name="Line 13"/>
            <p:cNvSpPr>
              <a:spLocks noChangeShapeType="1"/>
            </p:cNvSpPr>
            <p:nvPr/>
          </p:nvSpPr>
          <p:spPr bwMode="auto">
            <a:xfrm>
              <a:off x="1452" y="408"/>
              <a:ext cx="1315" cy="68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Line 14"/>
            <p:cNvSpPr>
              <a:spLocks noChangeShapeType="1"/>
            </p:cNvSpPr>
            <p:nvPr/>
          </p:nvSpPr>
          <p:spPr bwMode="auto">
            <a:xfrm flipH="1" flipV="1">
              <a:off x="136" y="1078"/>
              <a:ext cx="2632" cy="1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Text Box 15"/>
            <p:cNvSpPr txBox="1">
              <a:spLocks noChangeArrowheads="1"/>
            </p:cNvSpPr>
            <p:nvPr/>
          </p:nvSpPr>
          <p:spPr bwMode="auto">
            <a:xfrm>
              <a:off x="2676" y="1043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E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 bwMode="auto">
          <a:xfrm>
            <a:off x="762000" y="609600"/>
            <a:ext cx="1673225" cy="3967163"/>
            <a:chOff x="0" y="0"/>
            <a:chExt cx="1054" cy="2499"/>
          </a:xfrm>
        </p:grpSpPr>
        <p:grpSp>
          <p:nvGrpSpPr>
            <p:cNvPr id="34831" name="Group 11"/>
            <p:cNvGrpSpPr/>
            <p:nvPr/>
          </p:nvGrpSpPr>
          <p:grpSpPr bwMode="auto">
            <a:xfrm>
              <a:off x="0" y="0"/>
              <a:ext cx="1054" cy="2499"/>
              <a:chOff x="0" y="0"/>
              <a:chExt cx="1979" cy="2171"/>
            </a:xfrm>
          </p:grpSpPr>
          <p:sp>
            <p:nvSpPr>
              <p:cNvPr id="34833" name="未知"/>
              <p:cNvSpPr/>
              <p:nvPr/>
            </p:nvSpPr>
            <p:spPr bwMode="auto">
              <a:xfrm>
                <a:off x="155" y="1959"/>
                <a:ext cx="353" cy="212"/>
              </a:xfrm>
              <a:custGeom>
                <a:avLst/>
                <a:gdLst>
                  <a:gd name="T0" fmla="*/ 226 w 353"/>
                  <a:gd name="T1" fmla="*/ 0 h 212"/>
                  <a:gd name="T2" fmla="*/ 46 w 353"/>
                  <a:gd name="T3" fmla="*/ 18 h 212"/>
                  <a:gd name="T4" fmla="*/ 28 w 353"/>
                  <a:gd name="T5" fmla="*/ 32 h 212"/>
                  <a:gd name="T6" fmla="*/ 17 w 353"/>
                  <a:gd name="T7" fmla="*/ 48 h 212"/>
                  <a:gd name="T8" fmla="*/ 7 w 353"/>
                  <a:gd name="T9" fmla="*/ 66 h 212"/>
                  <a:gd name="T10" fmla="*/ 0 w 353"/>
                  <a:gd name="T11" fmla="*/ 96 h 212"/>
                  <a:gd name="T12" fmla="*/ 1 w 353"/>
                  <a:gd name="T13" fmla="*/ 129 h 212"/>
                  <a:gd name="T14" fmla="*/ 7 w 353"/>
                  <a:gd name="T15" fmla="*/ 147 h 212"/>
                  <a:gd name="T16" fmla="*/ 17 w 353"/>
                  <a:gd name="T17" fmla="*/ 167 h 212"/>
                  <a:gd name="T18" fmla="*/ 36 w 353"/>
                  <a:gd name="T19" fmla="*/ 184 h 212"/>
                  <a:gd name="T20" fmla="*/ 58 w 353"/>
                  <a:gd name="T21" fmla="*/ 198 h 212"/>
                  <a:gd name="T22" fmla="*/ 81 w 353"/>
                  <a:gd name="T23" fmla="*/ 206 h 212"/>
                  <a:gd name="T24" fmla="*/ 100 w 353"/>
                  <a:gd name="T25" fmla="*/ 210 h 212"/>
                  <a:gd name="T26" fmla="*/ 126 w 353"/>
                  <a:gd name="T27" fmla="*/ 212 h 212"/>
                  <a:gd name="T28" fmla="*/ 124 w 353"/>
                  <a:gd name="T29" fmla="*/ 210 h 212"/>
                  <a:gd name="T30" fmla="*/ 264 w 353"/>
                  <a:gd name="T31" fmla="*/ 196 h 212"/>
                  <a:gd name="T32" fmla="*/ 353 w 353"/>
                  <a:gd name="T33" fmla="*/ 0 h 212"/>
                  <a:gd name="T34" fmla="*/ 226 w 353"/>
                  <a:gd name="T35" fmla="*/ 0 h 2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3"/>
                  <a:gd name="T55" fmla="*/ 0 h 212"/>
                  <a:gd name="T56" fmla="*/ 353 w 353"/>
                  <a:gd name="T57" fmla="*/ 212 h 2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3" h="212">
                    <a:moveTo>
                      <a:pt x="226" y="0"/>
                    </a:moveTo>
                    <a:lnTo>
                      <a:pt x="46" y="18"/>
                    </a:lnTo>
                    <a:lnTo>
                      <a:pt x="28" y="32"/>
                    </a:lnTo>
                    <a:lnTo>
                      <a:pt x="17" y="48"/>
                    </a:lnTo>
                    <a:lnTo>
                      <a:pt x="7" y="66"/>
                    </a:lnTo>
                    <a:lnTo>
                      <a:pt x="0" y="96"/>
                    </a:lnTo>
                    <a:lnTo>
                      <a:pt x="1" y="129"/>
                    </a:lnTo>
                    <a:lnTo>
                      <a:pt x="7" y="147"/>
                    </a:lnTo>
                    <a:lnTo>
                      <a:pt x="17" y="167"/>
                    </a:lnTo>
                    <a:lnTo>
                      <a:pt x="36" y="184"/>
                    </a:lnTo>
                    <a:lnTo>
                      <a:pt x="58" y="198"/>
                    </a:lnTo>
                    <a:lnTo>
                      <a:pt x="81" y="206"/>
                    </a:lnTo>
                    <a:lnTo>
                      <a:pt x="100" y="210"/>
                    </a:lnTo>
                    <a:lnTo>
                      <a:pt x="126" y="212"/>
                    </a:lnTo>
                    <a:lnTo>
                      <a:pt x="124" y="210"/>
                    </a:lnTo>
                    <a:lnTo>
                      <a:pt x="264" y="196"/>
                    </a:lnTo>
                    <a:lnTo>
                      <a:pt x="353" y="0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808080"/>
              </a:solidFill>
              <a:ln w="254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4" name="未知"/>
              <p:cNvSpPr/>
              <p:nvPr/>
            </p:nvSpPr>
            <p:spPr bwMode="auto">
              <a:xfrm>
                <a:off x="0" y="0"/>
                <a:ext cx="1979" cy="2169"/>
              </a:xfrm>
              <a:custGeom>
                <a:avLst/>
                <a:gdLst>
                  <a:gd name="T0" fmla="*/ 111 w 1979"/>
                  <a:gd name="T1" fmla="*/ 8 h 2169"/>
                  <a:gd name="T2" fmla="*/ 71 w 1979"/>
                  <a:gd name="T3" fmla="*/ 37 h 2169"/>
                  <a:gd name="T4" fmla="*/ 21 w 1979"/>
                  <a:gd name="T5" fmla="*/ 97 h 2169"/>
                  <a:gd name="T6" fmla="*/ 4 w 1979"/>
                  <a:gd name="T7" fmla="*/ 159 h 2169"/>
                  <a:gd name="T8" fmla="*/ 0 w 1979"/>
                  <a:gd name="T9" fmla="*/ 234 h 2169"/>
                  <a:gd name="T10" fmla="*/ 9 w 1979"/>
                  <a:gd name="T11" fmla="*/ 297 h 2169"/>
                  <a:gd name="T12" fmla="*/ 35 w 1979"/>
                  <a:gd name="T13" fmla="*/ 399 h 2169"/>
                  <a:gd name="T14" fmla="*/ 105 w 1979"/>
                  <a:gd name="T15" fmla="*/ 571 h 2169"/>
                  <a:gd name="T16" fmla="*/ 189 w 1979"/>
                  <a:gd name="T17" fmla="*/ 764 h 2169"/>
                  <a:gd name="T18" fmla="*/ 267 w 1979"/>
                  <a:gd name="T19" fmla="*/ 962 h 2169"/>
                  <a:gd name="T20" fmla="*/ 327 w 1979"/>
                  <a:gd name="T21" fmla="*/ 1220 h 2169"/>
                  <a:gd name="T22" fmla="*/ 363 w 1979"/>
                  <a:gd name="T23" fmla="*/ 1532 h 2169"/>
                  <a:gd name="T24" fmla="*/ 381 w 1979"/>
                  <a:gd name="T25" fmla="*/ 1755 h 2169"/>
                  <a:gd name="T26" fmla="*/ 381 w 1979"/>
                  <a:gd name="T27" fmla="*/ 1923 h 2169"/>
                  <a:gd name="T28" fmla="*/ 357 w 1979"/>
                  <a:gd name="T29" fmla="*/ 2049 h 2169"/>
                  <a:gd name="T30" fmla="*/ 327 w 1979"/>
                  <a:gd name="T31" fmla="*/ 2121 h 2169"/>
                  <a:gd name="T32" fmla="*/ 298 w 1979"/>
                  <a:gd name="T33" fmla="*/ 2156 h 2169"/>
                  <a:gd name="T34" fmla="*/ 461 w 1979"/>
                  <a:gd name="T35" fmla="*/ 2150 h 2169"/>
                  <a:gd name="T36" fmla="*/ 1084 w 1979"/>
                  <a:gd name="T37" fmla="*/ 2067 h 2169"/>
                  <a:gd name="T38" fmla="*/ 1649 w 1979"/>
                  <a:gd name="T39" fmla="*/ 2019 h 2169"/>
                  <a:gd name="T40" fmla="*/ 1883 w 1979"/>
                  <a:gd name="T41" fmla="*/ 2025 h 2169"/>
                  <a:gd name="T42" fmla="*/ 1931 w 1979"/>
                  <a:gd name="T43" fmla="*/ 1989 h 2169"/>
                  <a:gd name="T44" fmla="*/ 1964 w 1979"/>
                  <a:gd name="T45" fmla="*/ 1907 h 2169"/>
                  <a:gd name="T46" fmla="*/ 1979 w 1979"/>
                  <a:gd name="T47" fmla="*/ 1791 h 2169"/>
                  <a:gd name="T48" fmla="*/ 1976 w 1979"/>
                  <a:gd name="T49" fmla="*/ 1643 h 2169"/>
                  <a:gd name="T50" fmla="*/ 1955 w 1979"/>
                  <a:gd name="T51" fmla="*/ 1424 h 2169"/>
                  <a:gd name="T52" fmla="*/ 1889 w 1979"/>
                  <a:gd name="T53" fmla="*/ 1142 h 2169"/>
                  <a:gd name="T54" fmla="*/ 1811 w 1979"/>
                  <a:gd name="T55" fmla="*/ 890 h 2169"/>
                  <a:gd name="T56" fmla="*/ 1721 w 1979"/>
                  <a:gd name="T57" fmla="*/ 656 h 2169"/>
                  <a:gd name="T58" fmla="*/ 1619 w 1979"/>
                  <a:gd name="T59" fmla="*/ 397 h 2169"/>
                  <a:gd name="T60" fmla="*/ 1585 w 1979"/>
                  <a:gd name="T61" fmla="*/ 283 h 2169"/>
                  <a:gd name="T62" fmla="*/ 1580 w 1979"/>
                  <a:gd name="T63" fmla="*/ 195 h 2169"/>
                  <a:gd name="T64" fmla="*/ 1619 w 1979"/>
                  <a:gd name="T65" fmla="*/ 19 h 2169"/>
                  <a:gd name="T66" fmla="*/ 125 w 1979"/>
                  <a:gd name="T67" fmla="*/ 4 h 21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79"/>
                  <a:gd name="T103" fmla="*/ 0 h 2169"/>
                  <a:gd name="T104" fmla="*/ 1979 w 1979"/>
                  <a:gd name="T105" fmla="*/ 2169 h 216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79" h="2169">
                    <a:moveTo>
                      <a:pt x="125" y="4"/>
                    </a:moveTo>
                    <a:lnTo>
                      <a:pt x="111" y="8"/>
                    </a:lnTo>
                    <a:lnTo>
                      <a:pt x="93" y="17"/>
                    </a:lnTo>
                    <a:lnTo>
                      <a:pt x="71" y="37"/>
                    </a:lnTo>
                    <a:lnTo>
                      <a:pt x="42" y="66"/>
                    </a:lnTo>
                    <a:lnTo>
                      <a:pt x="21" y="97"/>
                    </a:lnTo>
                    <a:lnTo>
                      <a:pt x="9" y="130"/>
                    </a:lnTo>
                    <a:lnTo>
                      <a:pt x="4" y="159"/>
                    </a:lnTo>
                    <a:lnTo>
                      <a:pt x="0" y="197"/>
                    </a:lnTo>
                    <a:lnTo>
                      <a:pt x="0" y="234"/>
                    </a:lnTo>
                    <a:lnTo>
                      <a:pt x="5" y="265"/>
                    </a:lnTo>
                    <a:lnTo>
                      <a:pt x="9" y="297"/>
                    </a:lnTo>
                    <a:lnTo>
                      <a:pt x="15" y="325"/>
                    </a:lnTo>
                    <a:lnTo>
                      <a:pt x="35" y="399"/>
                    </a:lnTo>
                    <a:lnTo>
                      <a:pt x="63" y="481"/>
                    </a:lnTo>
                    <a:lnTo>
                      <a:pt x="105" y="571"/>
                    </a:lnTo>
                    <a:lnTo>
                      <a:pt x="147" y="674"/>
                    </a:lnTo>
                    <a:lnTo>
                      <a:pt x="189" y="764"/>
                    </a:lnTo>
                    <a:lnTo>
                      <a:pt x="225" y="854"/>
                    </a:lnTo>
                    <a:lnTo>
                      <a:pt x="267" y="962"/>
                    </a:lnTo>
                    <a:lnTo>
                      <a:pt x="303" y="1100"/>
                    </a:lnTo>
                    <a:lnTo>
                      <a:pt x="327" y="1220"/>
                    </a:lnTo>
                    <a:lnTo>
                      <a:pt x="351" y="1370"/>
                    </a:lnTo>
                    <a:lnTo>
                      <a:pt x="363" y="1532"/>
                    </a:lnTo>
                    <a:lnTo>
                      <a:pt x="381" y="1676"/>
                    </a:lnTo>
                    <a:lnTo>
                      <a:pt x="381" y="1755"/>
                    </a:lnTo>
                    <a:lnTo>
                      <a:pt x="381" y="1857"/>
                    </a:lnTo>
                    <a:lnTo>
                      <a:pt x="381" y="1923"/>
                    </a:lnTo>
                    <a:lnTo>
                      <a:pt x="376" y="1985"/>
                    </a:lnTo>
                    <a:lnTo>
                      <a:pt x="357" y="2049"/>
                    </a:lnTo>
                    <a:lnTo>
                      <a:pt x="344" y="2087"/>
                    </a:lnTo>
                    <a:lnTo>
                      <a:pt x="327" y="2121"/>
                    </a:lnTo>
                    <a:lnTo>
                      <a:pt x="310" y="2143"/>
                    </a:lnTo>
                    <a:lnTo>
                      <a:pt x="298" y="2156"/>
                    </a:lnTo>
                    <a:lnTo>
                      <a:pt x="285" y="2169"/>
                    </a:lnTo>
                    <a:lnTo>
                      <a:pt x="461" y="2150"/>
                    </a:lnTo>
                    <a:lnTo>
                      <a:pt x="802" y="2103"/>
                    </a:lnTo>
                    <a:lnTo>
                      <a:pt x="1084" y="2067"/>
                    </a:lnTo>
                    <a:lnTo>
                      <a:pt x="1408" y="2031"/>
                    </a:lnTo>
                    <a:lnTo>
                      <a:pt x="1649" y="2019"/>
                    </a:lnTo>
                    <a:lnTo>
                      <a:pt x="1835" y="2025"/>
                    </a:lnTo>
                    <a:lnTo>
                      <a:pt x="1883" y="2025"/>
                    </a:lnTo>
                    <a:lnTo>
                      <a:pt x="1913" y="2019"/>
                    </a:lnTo>
                    <a:lnTo>
                      <a:pt x="1931" y="1989"/>
                    </a:lnTo>
                    <a:lnTo>
                      <a:pt x="1949" y="1956"/>
                    </a:lnTo>
                    <a:lnTo>
                      <a:pt x="1964" y="1907"/>
                    </a:lnTo>
                    <a:lnTo>
                      <a:pt x="1973" y="1848"/>
                    </a:lnTo>
                    <a:lnTo>
                      <a:pt x="1979" y="1791"/>
                    </a:lnTo>
                    <a:lnTo>
                      <a:pt x="1979" y="1708"/>
                    </a:lnTo>
                    <a:lnTo>
                      <a:pt x="1976" y="1643"/>
                    </a:lnTo>
                    <a:lnTo>
                      <a:pt x="1973" y="1538"/>
                    </a:lnTo>
                    <a:lnTo>
                      <a:pt x="1955" y="1424"/>
                    </a:lnTo>
                    <a:lnTo>
                      <a:pt x="1925" y="1277"/>
                    </a:lnTo>
                    <a:lnTo>
                      <a:pt x="1889" y="1142"/>
                    </a:lnTo>
                    <a:lnTo>
                      <a:pt x="1859" y="1022"/>
                    </a:lnTo>
                    <a:lnTo>
                      <a:pt x="1811" y="890"/>
                    </a:lnTo>
                    <a:lnTo>
                      <a:pt x="1763" y="770"/>
                    </a:lnTo>
                    <a:lnTo>
                      <a:pt x="1721" y="656"/>
                    </a:lnTo>
                    <a:lnTo>
                      <a:pt x="1655" y="493"/>
                    </a:lnTo>
                    <a:lnTo>
                      <a:pt x="1619" y="397"/>
                    </a:lnTo>
                    <a:lnTo>
                      <a:pt x="1597" y="333"/>
                    </a:lnTo>
                    <a:lnTo>
                      <a:pt x="1585" y="283"/>
                    </a:lnTo>
                    <a:lnTo>
                      <a:pt x="1580" y="236"/>
                    </a:lnTo>
                    <a:lnTo>
                      <a:pt x="1580" y="195"/>
                    </a:lnTo>
                    <a:lnTo>
                      <a:pt x="1607" y="49"/>
                    </a:lnTo>
                    <a:lnTo>
                      <a:pt x="1619" y="19"/>
                    </a:lnTo>
                    <a:lnTo>
                      <a:pt x="144" y="0"/>
                    </a:lnTo>
                    <a:lnTo>
                      <a:pt x="125" y="4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5" name="未知"/>
              <p:cNvSpPr/>
              <p:nvPr/>
            </p:nvSpPr>
            <p:spPr bwMode="auto">
              <a:xfrm>
                <a:off x="104" y="99"/>
                <a:ext cx="163" cy="142"/>
              </a:xfrm>
              <a:custGeom>
                <a:avLst/>
                <a:gdLst>
                  <a:gd name="T0" fmla="*/ 163 w 163"/>
                  <a:gd name="T1" fmla="*/ 10 h 142"/>
                  <a:gd name="T2" fmla="*/ 121 w 163"/>
                  <a:gd name="T3" fmla="*/ 130 h 142"/>
                  <a:gd name="T4" fmla="*/ 79 w 163"/>
                  <a:gd name="T5" fmla="*/ 142 h 142"/>
                  <a:gd name="T6" fmla="*/ 58 w 163"/>
                  <a:gd name="T7" fmla="*/ 140 h 142"/>
                  <a:gd name="T8" fmla="*/ 37 w 163"/>
                  <a:gd name="T9" fmla="*/ 132 h 142"/>
                  <a:gd name="T10" fmla="*/ 21 w 163"/>
                  <a:gd name="T11" fmla="*/ 118 h 142"/>
                  <a:gd name="T12" fmla="*/ 10 w 163"/>
                  <a:gd name="T13" fmla="*/ 104 h 142"/>
                  <a:gd name="T14" fmla="*/ 3 w 163"/>
                  <a:gd name="T15" fmla="*/ 86 h 142"/>
                  <a:gd name="T16" fmla="*/ 0 w 163"/>
                  <a:gd name="T17" fmla="*/ 70 h 142"/>
                  <a:gd name="T18" fmla="*/ 1 w 163"/>
                  <a:gd name="T19" fmla="*/ 49 h 142"/>
                  <a:gd name="T20" fmla="*/ 7 w 163"/>
                  <a:gd name="T21" fmla="*/ 34 h 142"/>
                  <a:gd name="T22" fmla="*/ 19 w 163"/>
                  <a:gd name="T23" fmla="*/ 22 h 142"/>
                  <a:gd name="T24" fmla="*/ 34 w 163"/>
                  <a:gd name="T25" fmla="*/ 12 h 142"/>
                  <a:gd name="T26" fmla="*/ 52 w 163"/>
                  <a:gd name="T27" fmla="*/ 7 h 142"/>
                  <a:gd name="T28" fmla="*/ 67 w 163"/>
                  <a:gd name="T29" fmla="*/ 4 h 142"/>
                  <a:gd name="T30" fmla="*/ 84 w 163"/>
                  <a:gd name="T31" fmla="*/ 1 h 142"/>
                  <a:gd name="T32" fmla="*/ 97 w 163"/>
                  <a:gd name="T33" fmla="*/ 1 h 142"/>
                  <a:gd name="T34" fmla="*/ 114 w 163"/>
                  <a:gd name="T35" fmla="*/ 0 h 142"/>
                  <a:gd name="T36" fmla="*/ 163 w 163"/>
                  <a:gd name="T37" fmla="*/ 10 h 14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3"/>
                  <a:gd name="T58" fmla="*/ 0 h 142"/>
                  <a:gd name="T59" fmla="*/ 163 w 163"/>
                  <a:gd name="T60" fmla="*/ 142 h 14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3" h="142">
                    <a:moveTo>
                      <a:pt x="163" y="10"/>
                    </a:moveTo>
                    <a:lnTo>
                      <a:pt x="121" y="130"/>
                    </a:lnTo>
                    <a:lnTo>
                      <a:pt x="79" y="142"/>
                    </a:lnTo>
                    <a:lnTo>
                      <a:pt x="58" y="140"/>
                    </a:lnTo>
                    <a:lnTo>
                      <a:pt x="37" y="132"/>
                    </a:lnTo>
                    <a:lnTo>
                      <a:pt x="21" y="118"/>
                    </a:lnTo>
                    <a:lnTo>
                      <a:pt x="10" y="104"/>
                    </a:lnTo>
                    <a:lnTo>
                      <a:pt x="3" y="86"/>
                    </a:lnTo>
                    <a:lnTo>
                      <a:pt x="0" y="70"/>
                    </a:lnTo>
                    <a:lnTo>
                      <a:pt x="1" y="49"/>
                    </a:lnTo>
                    <a:lnTo>
                      <a:pt x="7" y="34"/>
                    </a:lnTo>
                    <a:lnTo>
                      <a:pt x="19" y="22"/>
                    </a:lnTo>
                    <a:lnTo>
                      <a:pt x="34" y="12"/>
                    </a:lnTo>
                    <a:lnTo>
                      <a:pt x="52" y="7"/>
                    </a:lnTo>
                    <a:lnTo>
                      <a:pt x="67" y="4"/>
                    </a:lnTo>
                    <a:lnTo>
                      <a:pt x="84" y="1"/>
                    </a:lnTo>
                    <a:lnTo>
                      <a:pt x="97" y="1"/>
                    </a:lnTo>
                    <a:lnTo>
                      <a:pt x="114" y="0"/>
                    </a:lnTo>
                    <a:lnTo>
                      <a:pt x="163" y="10"/>
                    </a:lnTo>
                    <a:close/>
                  </a:path>
                </a:pathLst>
              </a:custGeom>
              <a:solidFill>
                <a:srgbClr val="808080"/>
              </a:solidFill>
              <a:ln w="254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6" name="未知"/>
              <p:cNvSpPr/>
              <p:nvPr/>
            </p:nvSpPr>
            <p:spPr bwMode="auto">
              <a:xfrm>
                <a:off x="167" y="91"/>
                <a:ext cx="114" cy="116"/>
              </a:xfrm>
              <a:custGeom>
                <a:avLst/>
                <a:gdLst>
                  <a:gd name="T0" fmla="*/ 0 w 114"/>
                  <a:gd name="T1" fmla="*/ 14 h 116"/>
                  <a:gd name="T2" fmla="*/ 21 w 114"/>
                  <a:gd name="T3" fmla="*/ 29 h 116"/>
                  <a:gd name="T4" fmla="*/ 31 w 114"/>
                  <a:gd name="T5" fmla="*/ 44 h 116"/>
                  <a:gd name="T6" fmla="*/ 36 w 114"/>
                  <a:gd name="T7" fmla="*/ 59 h 116"/>
                  <a:gd name="T8" fmla="*/ 37 w 114"/>
                  <a:gd name="T9" fmla="*/ 81 h 116"/>
                  <a:gd name="T10" fmla="*/ 33 w 114"/>
                  <a:gd name="T11" fmla="*/ 99 h 116"/>
                  <a:gd name="T12" fmla="*/ 21 w 114"/>
                  <a:gd name="T13" fmla="*/ 116 h 116"/>
                  <a:gd name="T14" fmla="*/ 114 w 114"/>
                  <a:gd name="T15" fmla="*/ 96 h 116"/>
                  <a:gd name="T16" fmla="*/ 106 w 114"/>
                  <a:gd name="T17" fmla="*/ 0 h 116"/>
                  <a:gd name="T18" fmla="*/ 0 w 114"/>
                  <a:gd name="T19" fmla="*/ 14 h 1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4"/>
                  <a:gd name="T31" fmla="*/ 0 h 116"/>
                  <a:gd name="T32" fmla="*/ 114 w 114"/>
                  <a:gd name="T33" fmla="*/ 116 h 1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4" h="116">
                    <a:moveTo>
                      <a:pt x="0" y="14"/>
                    </a:moveTo>
                    <a:lnTo>
                      <a:pt x="21" y="29"/>
                    </a:lnTo>
                    <a:lnTo>
                      <a:pt x="31" y="44"/>
                    </a:lnTo>
                    <a:lnTo>
                      <a:pt x="36" y="59"/>
                    </a:lnTo>
                    <a:lnTo>
                      <a:pt x="37" y="81"/>
                    </a:lnTo>
                    <a:lnTo>
                      <a:pt x="33" y="99"/>
                    </a:lnTo>
                    <a:lnTo>
                      <a:pt x="21" y="116"/>
                    </a:lnTo>
                    <a:lnTo>
                      <a:pt x="114" y="96"/>
                    </a:lnTo>
                    <a:lnTo>
                      <a:pt x="106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254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7" name="未知"/>
              <p:cNvSpPr/>
              <p:nvPr/>
            </p:nvSpPr>
            <p:spPr bwMode="auto">
              <a:xfrm>
                <a:off x="135" y="1"/>
                <a:ext cx="1657" cy="240"/>
              </a:xfrm>
              <a:custGeom>
                <a:avLst/>
                <a:gdLst>
                  <a:gd name="T0" fmla="*/ 1568 w 1657"/>
                  <a:gd name="T1" fmla="*/ 18 h 240"/>
                  <a:gd name="T2" fmla="*/ 0 w 1657"/>
                  <a:gd name="T3" fmla="*/ 0 h 240"/>
                  <a:gd name="T4" fmla="*/ 44 w 1657"/>
                  <a:gd name="T5" fmla="*/ 7 h 240"/>
                  <a:gd name="T6" fmla="*/ 60 w 1657"/>
                  <a:gd name="T7" fmla="*/ 12 h 240"/>
                  <a:gd name="T8" fmla="*/ 77 w 1657"/>
                  <a:gd name="T9" fmla="*/ 19 h 240"/>
                  <a:gd name="T10" fmla="*/ 88 w 1657"/>
                  <a:gd name="T11" fmla="*/ 30 h 240"/>
                  <a:gd name="T12" fmla="*/ 101 w 1657"/>
                  <a:gd name="T13" fmla="*/ 46 h 240"/>
                  <a:gd name="T14" fmla="*/ 107 w 1657"/>
                  <a:gd name="T15" fmla="*/ 65 h 240"/>
                  <a:gd name="T16" fmla="*/ 111 w 1657"/>
                  <a:gd name="T17" fmla="*/ 85 h 240"/>
                  <a:gd name="T18" fmla="*/ 113 w 1657"/>
                  <a:gd name="T19" fmla="*/ 105 h 240"/>
                  <a:gd name="T20" fmla="*/ 114 w 1657"/>
                  <a:gd name="T21" fmla="*/ 122 h 240"/>
                  <a:gd name="T22" fmla="*/ 111 w 1657"/>
                  <a:gd name="T23" fmla="*/ 147 h 240"/>
                  <a:gd name="T24" fmla="*/ 107 w 1657"/>
                  <a:gd name="T25" fmla="*/ 171 h 240"/>
                  <a:gd name="T26" fmla="*/ 96 w 1657"/>
                  <a:gd name="T27" fmla="*/ 192 h 240"/>
                  <a:gd name="T28" fmla="*/ 79 w 1657"/>
                  <a:gd name="T29" fmla="*/ 213 h 240"/>
                  <a:gd name="T30" fmla="*/ 58 w 1657"/>
                  <a:gd name="T31" fmla="*/ 227 h 240"/>
                  <a:gd name="T32" fmla="*/ 41 w 1657"/>
                  <a:gd name="T33" fmla="*/ 240 h 240"/>
                  <a:gd name="T34" fmla="*/ 144 w 1657"/>
                  <a:gd name="T35" fmla="*/ 228 h 240"/>
                  <a:gd name="T36" fmla="*/ 258 w 1657"/>
                  <a:gd name="T37" fmla="*/ 210 h 240"/>
                  <a:gd name="T38" fmla="*/ 439 w 1657"/>
                  <a:gd name="T39" fmla="*/ 198 h 240"/>
                  <a:gd name="T40" fmla="*/ 589 w 1657"/>
                  <a:gd name="T41" fmla="*/ 186 h 240"/>
                  <a:gd name="T42" fmla="*/ 769 w 1657"/>
                  <a:gd name="T43" fmla="*/ 186 h 240"/>
                  <a:gd name="T44" fmla="*/ 967 w 1657"/>
                  <a:gd name="T45" fmla="*/ 192 h 240"/>
                  <a:gd name="T46" fmla="*/ 1213 w 1657"/>
                  <a:gd name="T47" fmla="*/ 198 h 240"/>
                  <a:gd name="T48" fmla="*/ 1448 w 1657"/>
                  <a:gd name="T49" fmla="*/ 216 h 240"/>
                  <a:gd name="T50" fmla="*/ 1544 w 1657"/>
                  <a:gd name="T51" fmla="*/ 234 h 240"/>
                  <a:gd name="T52" fmla="*/ 1571 w 1657"/>
                  <a:gd name="T53" fmla="*/ 238 h 240"/>
                  <a:gd name="T54" fmla="*/ 1601 w 1657"/>
                  <a:gd name="T55" fmla="*/ 239 h 240"/>
                  <a:gd name="T56" fmla="*/ 1622 w 1657"/>
                  <a:gd name="T57" fmla="*/ 234 h 240"/>
                  <a:gd name="T58" fmla="*/ 1640 w 1657"/>
                  <a:gd name="T59" fmla="*/ 216 h 240"/>
                  <a:gd name="T60" fmla="*/ 1650 w 1657"/>
                  <a:gd name="T61" fmla="*/ 194 h 240"/>
                  <a:gd name="T62" fmla="*/ 1655 w 1657"/>
                  <a:gd name="T63" fmla="*/ 175 h 240"/>
                  <a:gd name="T64" fmla="*/ 1657 w 1657"/>
                  <a:gd name="T65" fmla="*/ 154 h 240"/>
                  <a:gd name="T66" fmla="*/ 1653 w 1657"/>
                  <a:gd name="T67" fmla="*/ 116 h 240"/>
                  <a:gd name="T68" fmla="*/ 1645 w 1657"/>
                  <a:gd name="T69" fmla="*/ 92 h 240"/>
                  <a:gd name="T70" fmla="*/ 1633 w 1657"/>
                  <a:gd name="T71" fmla="*/ 67 h 240"/>
                  <a:gd name="T72" fmla="*/ 1622 w 1657"/>
                  <a:gd name="T73" fmla="*/ 51 h 240"/>
                  <a:gd name="T74" fmla="*/ 1609 w 1657"/>
                  <a:gd name="T75" fmla="*/ 38 h 240"/>
                  <a:gd name="T76" fmla="*/ 1590 w 1657"/>
                  <a:gd name="T77" fmla="*/ 25 h 240"/>
                  <a:gd name="T78" fmla="*/ 1568 w 1657"/>
                  <a:gd name="T79" fmla="*/ 18 h 2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57"/>
                  <a:gd name="T121" fmla="*/ 0 h 240"/>
                  <a:gd name="T122" fmla="*/ 1657 w 1657"/>
                  <a:gd name="T123" fmla="*/ 240 h 2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57" h="240">
                    <a:moveTo>
                      <a:pt x="1568" y="18"/>
                    </a:moveTo>
                    <a:lnTo>
                      <a:pt x="0" y="0"/>
                    </a:lnTo>
                    <a:lnTo>
                      <a:pt x="44" y="7"/>
                    </a:lnTo>
                    <a:lnTo>
                      <a:pt x="60" y="12"/>
                    </a:lnTo>
                    <a:lnTo>
                      <a:pt x="77" y="19"/>
                    </a:lnTo>
                    <a:lnTo>
                      <a:pt x="88" y="30"/>
                    </a:lnTo>
                    <a:lnTo>
                      <a:pt x="101" y="46"/>
                    </a:lnTo>
                    <a:lnTo>
                      <a:pt x="107" y="65"/>
                    </a:lnTo>
                    <a:lnTo>
                      <a:pt x="111" y="85"/>
                    </a:lnTo>
                    <a:lnTo>
                      <a:pt x="113" y="105"/>
                    </a:lnTo>
                    <a:lnTo>
                      <a:pt x="114" y="122"/>
                    </a:lnTo>
                    <a:lnTo>
                      <a:pt x="111" y="147"/>
                    </a:lnTo>
                    <a:lnTo>
                      <a:pt x="107" y="171"/>
                    </a:lnTo>
                    <a:lnTo>
                      <a:pt x="96" y="192"/>
                    </a:lnTo>
                    <a:lnTo>
                      <a:pt x="79" y="213"/>
                    </a:lnTo>
                    <a:lnTo>
                      <a:pt x="58" y="227"/>
                    </a:lnTo>
                    <a:lnTo>
                      <a:pt x="41" y="240"/>
                    </a:lnTo>
                    <a:lnTo>
                      <a:pt x="144" y="228"/>
                    </a:lnTo>
                    <a:lnTo>
                      <a:pt x="258" y="210"/>
                    </a:lnTo>
                    <a:lnTo>
                      <a:pt x="439" y="198"/>
                    </a:lnTo>
                    <a:lnTo>
                      <a:pt x="589" y="186"/>
                    </a:lnTo>
                    <a:lnTo>
                      <a:pt x="769" y="186"/>
                    </a:lnTo>
                    <a:lnTo>
                      <a:pt x="967" y="192"/>
                    </a:lnTo>
                    <a:lnTo>
                      <a:pt x="1213" y="198"/>
                    </a:lnTo>
                    <a:lnTo>
                      <a:pt x="1448" y="216"/>
                    </a:lnTo>
                    <a:lnTo>
                      <a:pt x="1544" y="234"/>
                    </a:lnTo>
                    <a:lnTo>
                      <a:pt x="1571" y="238"/>
                    </a:lnTo>
                    <a:lnTo>
                      <a:pt x="1601" y="239"/>
                    </a:lnTo>
                    <a:lnTo>
                      <a:pt x="1622" y="234"/>
                    </a:lnTo>
                    <a:lnTo>
                      <a:pt x="1640" y="216"/>
                    </a:lnTo>
                    <a:lnTo>
                      <a:pt x="1650" y="194"/>
                    </a:lnTo>
                    <a:lnTo>
                      <a:pt x="1655" y="175"/>
                    </a:lnTo>
                    <a:lnTo>
                      <a:pt x="1657" y="154"/>
                    </a:lnTo>
                    <a:lnTo>
                      <a:pt x="1653" y="116"/>
                    </a:lnTo>
                    <a:lnTo>
                      <a:pt x="1645" y="92"/>
                    </a:lnTo>
                    <a:lnTo>
                      <a:pt x="1633" y="67"/>
                    </a:lnTo>
                    <a:lnTo>
                      <a:pt x="1622" y="51"/>
                    </a:lnTo>
                    <a:lnTo>
                      <a:pt x="1609" y="38"/>
                    </a:lnTo>
                    <a:lnTo>
                      <a:pt x="1590" y="25"/>
                    </a:lnTo>
                    <a:lnTo>
                      <a:pt x="156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32" name="Text Box 17"/>
            <p:cNvSpPr txBox="1">
              <a:spLocks noChangeArrowheads="1"/>
            </p:cNvSpPr>
            <p:nvPr/>
          </p:nvSpPr>
          <p:spPr bwMode="auto">
            <a:xfrm rot="21052533">
              <a:off x="238" y="276"/>
              <a:ext cx="665" cy="20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700" i="1" dirty="0">
                  <a:solidFill>
                    <a:srgbClr val="009900"/>
                  </a:solidFill>
                  <a:latin typeface="宋体" panose="02010600030101010101" pitchFamily="2" charset="-122"/>
                </a:rPr>
                <a:t>矩形定义：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i="1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    </a:t>
              </a:r>
              <a:r>
                <a:rPr lang="zh-CN" sz="2000" i="1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有</a:t>
              </a:r>
              <a:r>
                <a:rPr lang="zh-CN" sz="2000" i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一个角是</a:t>
              </a:r>
              <a:r>
                <a:rPr lang="zh-CN" sz="2000" dirty="0">
                  <a:solidFill>
                    <a:srgbClr val="FF0000"/>
                  </a:solidFill>
                  <a:latin typeface="宋体" panose="02010600030101010101" pitchFamily="2" charset="-122"/>
                </a:rPr>
                <a:t>直角</a:t>
              </a:r>
              <a:r>
                <a:rPr lang="zh-CN" sz="2000" i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的平行四边形叫做</a:t>
              </a:r>
              <a:r>
                <a:rPr lang="zh-CN" sz="2000" i="1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矩形</a:t>
              </a:r>
              <a:r>
                <a:rPr lang="zh-CN" altLang="en-US" sz="2000" i="1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。</a:t>
              </a:r>
              <a:endParaRPr lang="zh-CN" altLang="zh-CN" sz="2000" i="1" dirty="0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200400" y="685800"/>
            <a:ext cx="36576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6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※</a:t>
            </a:r>
            <a:r>
              <a:rPr lang="zh-CN" sz="2600" dirty="0" smtClean="0">
                <a:latin typeface="宋体" panose="02010600030101010101" pitchFamily="2" charset="-122"/>
              </a:rPr>
              <a:t>矩形</a:t>
            </a:r>
            <a:r>
              <a:rPr lang="zh-CN" sz="2600" dirty="0">
                <a:latin typeface="宋体" panose="02010600030101010101" pitchFamily="2" charset="-122"/>
              </a:rPr>
              <a:t>的性质定理</a:t>
            </a:r>
            <a:r>
              <a:rPr lang="zh-CN" altLang="zh-CN" sz="2600" dirty="0"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3581400" y="1295400"/>
            <a:ext cx="3048000" cy="427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200" dirty="0">
                <a:solidFill>
                  <a:srgbClr val="FF3300"/>
                </a:solidFill>
                <a:latin typeface="宋体" panose="02010600030101010101" pitchFamily="2" charset="-122"/>
              </a:rPr>
              <a:t>矩形的四个角都是</a:t>
            </a:r>
            <a:r>
              <a:rPr lang="zh-CN" sz="22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直角</a:t>
            </a:r>
            <a:endParaRPr lang="zh-CN" altLang="zh-CN" sz="22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3200400" y="1905000"/>
            <a:ext cx="36576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6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※</a:t>
            </a:r>
            <a:r>
              <a:rPr lang="zh-CN" sz="2600" dirty="0" smtClean="0">
                <a:latin typeface="宋体" panose="02010600030101010101" pitchFamily="2" charset="-122"/>
              </a:rPr>
              <a:t>矩形</a:t>
            </a:r>
            <a:r>
              <a:rPr lang="zh-CN" sz="2600" dirty="0">
                <a:latin typeface="宋体" panose="02010600030101010101" pitchFamily="2" charset="-122"/>
              </a:rPr>
              <a:t>的性质定理</a:t>
            </a:r>
            <a:r>
              <a:rPr lang="zh-CN" altLang="zh-CN" sz="2600" dirty="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3581400" y="2468563"/>
            <a:ext cx="2536825" cy="427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200" dirty="0">
                <a:solidFill>
                  <a:srgbClr val="FF3300"/>
                </a:solidFill>
                <a:latin typeface="宋体" panose="02010600030101010101" pitchFamily="2" charset="-122"/>
              </a:rPr>
              <a:t>矩形的对角线</a:t>
            </a:r>
            <a:r>
              <a:rPr lang="zh-CN" sz="22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相等</a:t>
            </a:r>
            <a:endParaRPr lang="zh-CN" altLang="zh-CN" sz="22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3200400" y="3124200"/>
            <a:ext cx="43434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6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※</a:t>
            </a:r>
            <a:r>
              <a:rPr lang="zh-CN" sz="2600" dirty="0" smtClean="0">
                <a:latin typeface="宋体" panose="02010600030101010101" pitchFamily="2" charset="-122"/>
              </a:rPr>
              <a:t>直角三角形</a:t>
            </a:r>
            <a:r>
              <a:rPr lang="zh-CN" sz="2600" dirty="0">
                <a:latin typeface="宋体" panose="02010600030101010101" pitchFamily="2" charset="-122"/>
              </a:rPr>
              <a:t>的性质定理</a:t>
            </a:r>
            <a:r>
              <a:rPr lang="zh-CN" altLang="zh-CN" sz="2600" dirty="0">
                <a:latin typeface="宋体" panose="02010600030101010101" pitchFamily="2" charset="-122"/>
              </a:rPr>
              <a:t>2   </a:t>
            </a: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3581400" y="3716338"/>
            <a:ext cx="5486400" cy="430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200" dirty="0">
                <a:solidFill>
                  <a:srgbClr val="FF3300"/>
                </a:solidFill>
                <a:latin typeface="宋体" panose="02010600030101010101" pitchFamily="2" charset="-122"/>
              </a:rPr>
              <a:t>直角三角形斜边上的中线等于斜边的</a:t>
            </a:r>
            <a:r>
              <a:rPr lang="zh-CN" sz="22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一半</a:t>
            </a:r>
            <a:endParaRPr lang="zh-CN" altLang="zh-CN" sz="22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3276600" y="4414838"/>
            <a:ext cx="4495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</a:rPr>
              <a:t>矩形是轴对称图形，两条</a:t>
            </a:r>
            <a:r>
              <a:rPr lang="zh-CN" altLang="en-US" sz="2400" dirty="0" smtClean="0">
                <a:solidFill>
                  <a:srgbClr val="0000FF"/>
                </a:solidFill>
              </a:rPr>
              <a:t>对称轴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grpSp>
        <p:nvGrpSpPr>
          <p:cNvPr id="4" name="组合 14"/>
          <p:cNvGrpSpPr/>
          <p:nvPr/>
        </p:nvGrpSpPr>
        <p:grpSpPr bwMode="auto">
          <a:xfrm>
            <a:off x="1093788" y="5235575"/>
            <a:ext cx="1355725" cy="676275"/>
            <a:chOff x="214283" y="5193447"/>
            <a:chExt cx="1356511" cy="675992"/>
          </a:xfrm>
        </p:grpSpPr>
        <p:pic>
          <p:nvPicPr>
            <p:cNvPr id="34829" name="Picture 2" descr="C:\Documents and Settings\Administrator\Local Settings\Temporary Internet Files\Content.IE5\UV41EZ01\MC900234083[1].wm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4283" y="5193447"/>
              <a:ext cx="1356511" cy="67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0" name="矩形 16"/>
            <p:cNvSpPr>
              <a:spLocks noChangeArrowheads="1"/>
            </p:cNvSpPr>
            <p:nvPr/>
          </p:nvSpPr>
          <p:spPr bwMode="auto">
            <a:xfrm>
              <a:off x="341172" y="5291916"/>
              <a:ext cx="762189" cy="3691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0" dirty="0">
                  <a:latin typeface="宋体" panose="02010600030101010101" pitchFamily="2" charset="-122"/>
                  <a:ea typeface="黑体" panose="02010609060101010101" pitchFamily="2" charset="-122"/>
                  <a:sym typeface="Times New Roman" panose="02020603050405020304" pitchFamily="18" charset="0"/>
                </a:rPr>
                <a:t>作 业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65600" y="990600"/>
            <a:ext cx="3841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什么叫平行四边形？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191000" y="1998663"/>
            <a:ext cx="4495800" cy="23329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平行四边形有哪些性质</a:t>
            </a:r>
            <a:r>
              <a:rPr lang="zh-CN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sz="2800" dirty="0">
              <a:solidFill>
                <a:srgbClr val="FF33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边</a:t>
            </a:r>
            <a:r>
              <a:rPr lang="zh-CN" altLang="en-US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800" dirty="0">
              <a:solidFill>
                <a:srgbClr val="FF33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角</a:t>
            </a:r>
            <a:r>
              <a:rPr lang="zh-CN" altLang="en-US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800" dirty="0">
              <a:solidFill>
                <a:srgbClr val="FF33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zh-CN" sz="2800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对角线</a:t>
            </a:r>
            <a:r>
              <a:rPr lang="zh-CN" altLang="en-US" sz="2800" dirty="0" smtClean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800" dirty="0">
              <a:solidFill>
                <a:srgbClr val="FF33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508000" y="2895600"/>
            <a:ext cx="3429000" cy="2286000"/>
            <a:chOff x="0" y="0"/>
            <a:chExt cx="2160" cy="1440"/>
          </a:xfrm>
        </p:grpSpPr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 flipH="1">
              <a:off x="240" y="240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Line 9"/>
            <p:cNvSpPr>
              <a:spLocks noChangeShapeType="1"/>
            </p:cNvSpPr>
            <p:nvPr/>
          </p:nvSpPr>
          <p:spPr bwMode="auto">
            <a:xfrm>
              <a:off x="240" y="120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Line 10"/>
            <p:cNvSpPr>
              <a:spLocks noChangeShapeType="1"/>
            </p:cNvSpPr>
            <p:nvPr/>
          </p:nvSpPr>
          <p:spPr bwMode="auto">
            <a:xfrm flipH="1">
              <a:off x="1728" y="240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Text Box 11"/>
            <p:cNvSpPr txBox="1">
              <a:spLocks noChangeArrowheads="1"/>
            </p:cNvSpPr>
            <p:nvPr/>
          </p:nvSpPr>
          <p:spPr bwMode="auto">
            <a:xfrm>
              <a:off x="192" y="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41" name="Text Box 12"/>
            <p:cNvSpPr txBox="1">
              <a:spLocks noChangeArrowheads="1"/>
            </p:cNvSpPr>
            <p:nvPr/>
          </p:nvSpPr>
          <p:spPr bwMode="auto">
            <a:xfrm>
              <a:off x="0" y="110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42" name="Text Box 13"/>
            <p:cNvSpPr txBox="1">
              <a:spLocks noChangeArrowheads="1"/>
            </p:cNvSpPr>
            <p:nvPr/>
          </p:nvSpPr>
          <p:spPr bwMode="auto">
            <a:xfrm>
              <a:off x="1680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43" name="Text Box 14"/>
            <p:cNvSpPr txBox="1">
              <a:spLocks noChangeArrowheads="1"/>
            </p:cNvSpPr>
            <p:nvPr/>
          </p:nvSpPr>
          <p:spPr bwMode="auto">
            <a:xfrm>
              <a:off x="1872" y="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44" name="Line 15"/>
            <p:cNvSpPr>
              <a:spLocks noChangeShapeType="1"/>
            </p:cNvSpPr>
            <p:nvPr/>
          </p:nvSpPr>
          <p:spPr bwMode="auto">
            <a:xfrm>
              <a:off x="480" y="24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19113" y="990600"/>
            <a:ext cx="3024187" cy="1655763"/>
          </a:xfrm>
          <a:prstGeom prst="wedgeEllipseCallout">
            <a:avLst>
              <a:gd name="adj1" fmla="val 71259"/>
              <a:gd name="adj2" fmla="val -35042"/>
            </a:avLst>
          </a:prstGeom>
          <a:solidFill>
            <a:srgbClr val="0000FF"/>
          </a:solidFill>
          <a:ln w="9525">
            <a:noFill/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zh-CN" sz="19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sz="19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两</a:t>
            </a:r>
            <a:r>
              <a:rPr lang="zh-CN" sz="1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组对边分别平行的四边形叫做</a:t>
            </a:r>
            <a:r>
              <a:rPr lang="zh-CN" sz="19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</a:t>
            </a:r>
            <a:r>
              <a:rPr lang="zh-CN" altLang="en-US" sz="19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9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257800" y="2631757"/>
            <a:ext cx="252986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600" dirty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对边平行且</a:t>
            </a:r>
            <a:r>
              <a:rPr 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相等</a:t>
            </a:r>
            <a:endParaRPr lang="zh-CN" altLang="zh-CN" sz="2600" dirty="0">
              <a:solidFill>
                <a:srgbClr val="0000FF"/>
              </a:solidFill>
              <a:latin typeface="宋体" panose="02010600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257800" y="3165475"/>
            <a:ext cx="33845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sz="2600" dirty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对角相等且邻角</a:t>
            </a:r>
            <a:r>
              <a:rPr 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互补</a:t>
            </a:r>
            <a:endParaRPr lang="zh-CN" altLang="zh-CN" sz="2600" dirty="0">
              <a:solidFill>
                <a:srgbClr val="0000FF"/>
              </a:solidFill>
              <a:latin typeface="宋体" panose="02010600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943600" y="3733800"/>
            <a:ext cx="1871662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sz="2600" dirty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互相</a:t>
            </a:r>
            <a:r>
              <a:rPr 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平分</a:t>
            </a:r>
            <a:endParaRPr lang="zh-CN" altLang="zh-CN" sz="2600" dirty="0">
              <a:solidFill>
                <a:srgbClr val="0000FF"/>
              </a:solidFill>
              <a:latin typeface="宋体" panose="02010600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1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/>
      <p:bldP spid="16" grpId="0" animBg="1" autoUpdateAnimBg="0"/>
      <p:bldP spid="18" grpId="0" autoUpdateAnimBg="0"/>
      <p:bldP spid="19" grpId="0" autoUpdateAnimBg="0"/>
      <p:bldP spid="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028700" y="1600200"/>
            <a:ext cx="7277100" cy="293370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理解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矩形的概念，明确矩形与平行四边形之间的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关系。</a:t>
            </a:r>
            <a:endParaRPr lang="en-US" altLang="zh-CN" sz="2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defRPr/>
            </a:pP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探索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并能够证明矩形的性质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定理。</a:t>
            </a:r>
            <a:endParaRPr lang="en-US" altLang="zh-CN" sz="2400" b="0" dirty="0">
              <a:solidFill>
                <a:schemeClr val="tx1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b="0" dirty="0" smtClean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探索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并证明性质定理：直角三角形斜边的中线等于斜边的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一半。</a:t>
            </a:r>
            <a:endParaRPr lang="en-US" altLang="zh-CN" sz="2400" b="0" dirty="0">
              <a:solidFill>
                <a:schemeClr val="tx1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752600" y="1600200"/>
            <a:ext cx="451277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宋体" panose="02010600030101010101" pitchFamily="2" charset="-122"/>
                <a:sym typeface="Wingdings" panose="05000000000000000000" pitchFamily="2" charset="2"/>
              </a:rPr>
              <a:t>阅读</a:t>
            </a:r>
            <a:r>
              <a:rPr lang="zh-CN" altLang="en-US" sz="2800" dirty="0" smtClean="0">
                <a:latin typeface="宋体" panose="02010600030101010101" pitchFamily="2" charset="-122"/>
                <a:sym typeface="Wingdings" panose="05000000000000000000" pitchFamily="2" charset="2"/>
              </a:rPr>
              <a:t>课文，</a:t>
            </a:r>
            <a:r>
              <a:rPr lang="zh-CN" altLang="en-US" sz="2800" dirty="0">
                <a:latin typeface="宋体" panose="02010600030101010101" pitchFamily="2" charset="-122"/>
                <a:sym typeface="Wingdings" panose="05000000000000000000" pitchFamily="2" charset="2"/>
              </a:rPr>
              <a:t>思考以下问题：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692275" y="2536825"/>
            <a:ext cx="271099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什么</a:t>
            </a:r>
            <a:r>
              <a:rPr lang="zh-CN" sz="2800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叫矩形？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92275" y="3400425"/>
            <a:ext cx="523572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sz="2800" dirty="0" smtClean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矩形</a:t>
            </a:r>
            <a:r>
              <a:rPr lang="zh-CN" sz="2800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有哪些性质定理和推论？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635000" y="2771775"/>
            <a:ext cx="2640013" cy="717550"/>
            <a:chOff x="0" y="0"/>
            <a:chExt cx="1663" cy="452"/>
          </a:xfrm>
        </p:grpSpPr>
        <p:grpSp>
          <p:nvGrpSpPr>
            <p:cNvPr id="25626" name="Group 3"/>
            <p:cNvGrpSpPr/>
            <p:nvPr/>
          </p:nvGrpSpPr>
          <p:grpSpPr bwMode="auto">
            <a:xfrm>
              <a:off x="0" y="0"/>
              <a:ext cx="1663" cy="447"/>
              <a:chOff x="0" y="0"/>
              <a:chExt cx="1663" cy="447"/>
            </a:xfrm>
          </p:grpSpPr>
          <p:sp>
            <p:nvSpPr>
              <p:cNvPr id="25628" name="Arc 4"/>
              <p:cNvSpPr/>
              <p:nvPr/>
            </p:nvSpPr>
            <p:spPr bwMode="auto">
              <a:xfrm>
                <a:off x="166" y="318"/>
                <a:ext cx="91" cy="129"/>
              </a:xfrm>
              <a:custGeom>
                <a:avLst/>
                <a:gdLst>
                  <a:gd name="T0" fmla="*/ 0 w 21600"/>
                  <a:gd name="T1" fmla="*/ 0 h 26627"/>
                  <a:gd name="T2" fmla="*/ 0 w 21600"/>
                  <a:gd name="T3" fmla="*/ 0 h 26627"/>
                  <a:gd name="T4" fmla="*/ 0 w 21600"/>
                  <a:gd name="T5" fmla="*/ 0 h 2662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6627"/>
                  <a:gd name="T11" fmla="*/ 21600 w 21600"/>
                  <a:gd name="T12" fmla="*/ 26627 h 266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66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</a:path>
                  <a:path w="21600" h="266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29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63" cy="447"/>
              </a:xfrm>
              <a:prstGeom prst="parallelogram">
                <a:avLst>
                  <a:gd name="adj" fmla="val 11428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27" name="Text Box 6"/>
            <p:cNvSpPr txBox="1">
              <a:spLocks noChangeArrowheads="1"/>
            </p:cNvSpPr>
            <p:nvPr/>
          </p:nvSpPr>
          <p:spPr bwMode="auto">
            <a:xfrm>
              <a:off x="226" y="164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24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α</a:t>
              </a: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8013" y="1066800"/>
            <a:ext cx="167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矩形：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36613" y="4541838"/>
            <a:ext cx="77104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有一个内角是</a:t>
            </a:r>
            <a:r>
              <a:rPr 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直角</a:t>
            </a:r>
            <a:r>
              <a:rPr 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平行四边形</a:t>
            </a:r>
            <a:r>
              <a:rPr 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叫做</a:t>
            </a:r>
            <a:r>
              <a:rPr lang="zh-CN" sz="32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矩形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  <a:endParaRPr lang="zh-CN" altLang="zh-CN" sz="32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1068388" y="2484438"/>
            <a:ext cx="1727200" cy="1295400"/>
            <a:chOff x="0" y="0"/>
            <a:chExt cx="1088" cy="816"/>
          </a:xfrm>
        </p:grpSpPr>
        <p:sp>
          <p:nvSpPr>
            <p:cNvPr id="25624" name="Line 18"/>
            <p:cNvSpPr>
              <a:spLocks noChangeShapeType="1"/>
            </p:cNvSpPr>
            <p:nvPr/>
          </p:nvSpPr>
          <p:spPr bwMode="auto">
            <a:xfrm>
              <a:off x="952" y="680"/>
              <a:ext cx="136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25" name="Line 19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" name="Group 20"/>
          <p:cNvGrpSpPr/>
          <p:nvPr/>
        </p:nvGrpSpPr>
        <p:grpSpPr bwMode="auto">
          <a:xfrm>
            <a:off x="3282951" y="2355851"/>
            <a:ext cx="2663825" cy="1655762"/>
            <a:chOff x="0" y="0"/>
            <a:chExt cx="1678" cy="1043"/>
          </a:xfrm>
        </p:grpSpPr>
        <p:sp>
          <p:nvSpPr>
            <p:cNvPr id="25622" name="Line 21"/>
            <p:cNvSpPr>
              <a:spLocks noChangeShapeType="1"/>
            </p:cNvSpPr>
            <p:nvPr/>
          </p:nvSpPr>
          <p:spPr bwMode="auto">
            <a:xfrm>
              <a:off x="1497" y="907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23" name="Line 22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82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3656013" y="3233738"/>
            <a:ext cx="219075" cy="304800"/>
            <a:chOff x="-77" y="0"/>
            <a:chExt cx="221" cy="192"/>
          </a:xfrm>
        </p:grpSpPr>
        <p:sp>
          <p:nvSpPr>
            <p:cNvPr id="25620" name="Line 27"/>
            <p:cNvSpPr>
              <a:spLocks noChangeShapeType="1"/>
            </p:cNvSpPr>
            <p:nvPr/>
          </p:nvSpPr>
          <p:spPr bwMode="auto">
            <a:xfrm>
              <a:off x="-77" y="0"/>
              <a:ext cx="221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21" name="Line 28"/>
            <p:cNvSpPr>
              <a:spLocks noChangeShapeType="1"/>
            </p:cNvSpPr>
            <p:nvPr/>
          </p:nvSpPr>
          <p:spPr bwMode="auto">
            <a:xfrm>
              <a:off x="144" y="0"/>
              <a:ext cx="0" cy="19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8" name="组合 33"/>
          <p:cNvGrpSpPr/>
          <p:nvPr/>
        </p:nvGrpSpPr>
        <p:grpSpPr bwMode="auto">
          <a:xfrm>
            <a:off x="3643313" y="2714626"/>
            <a:ext cx="1871663" cy="835025"/>
            <a:chOff x="3492500" y="2897187"/>
            <a:chExt cx="1871663" cy="835025"/>
          </a:xfrm>
        </p:grpSpPr>
        <p:grpSp>
          <p:nvGrpSpPr>
            <p:cNvPr id="25616" name="Group 8"/>
            <p:cNvGrpSpPr/>
            <p:nvPr/>
          </p:nvGrpSpPr>
          <p:grpSpPr bwMode="auto">
            <a:xfrm>
              <a:off x="3492500" y="2897187"/>
              <a:ext cx="1871663" cy="835025"/>
              <a:chOff x="0" y="0"/>
              <a:chExt cx="1179" cy="526"/>
            </a:xfrm>
          </p:grpSpPr>
          <p:sp>
            <p:nvSpPr>
              <p:cNvPr id="25618" name="AutoShap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9" cy="511"/>
              </a:xfrm>
              <a:prstGeom prst="parallelogram">
                <a:avLst>
                  <a:gd name="adj" fmla="val 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pPr algn="ctr"/>
                <a:endParaRPr lang="zh-CN" altLang="zh-CN" sz="2400" dirty="0">
                  <a:solidFill>
                    <a:srgbClr val="0000FF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25619" name="Text Box 10"/>
              <p:cNvSpPr txBox="1">
                <a:spLocks noChangeArrowheads="1"/>
              </p:cNvSpPr>
              <p:nvPr/>
            </p:nvSpPr>
            <p:spPr bwMode="auto">
              <a:xfrm>
                <a:off x="114" y="238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α</a:t>
                </a:r>
              </a:p>
            </p:txBody>
          </p:sp>
        </p:grpSp>
        <p:sp>
          <p:nvSpPr>
            <p:cNvPr id="25617" name="Arc 4"/>
            <p:cNvSpPr/>
            <p:nvPr/>
          </p:nvSpPr>
          <p:spPr bwMode="auto">
            <a:xfrm>
              <a:off x="3505200" y="3505200"/>
              <a:ext cx="144463" cy="204788"/>
            </a:xfrm>
            <a:custGeom>
              <a:avLst/>
              <a:gdLst>
                <a:gd name="T0" fmla="*/ 0 w 21600"/>
                <a:gd name="T1" fmla="*/ 0 h 26627"/>
                <a:gd name="T2" fmla="*/ 6284528 w 21600"/>
                <a:gd name="T3" fmla="*/ 12113487 h 26627"/>
                <a:gd name="T4" fmla="*/ 0 w 21600"/>
                <a:gd name="T5" fmla="*/ 9826518 h 266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627"/>
                <a:gd name="T11" fmla="*/ 21600 w 21600"/>
                <a:gd name="T12" fmla="*/ 26627 h 26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6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93"/>
                    <a:pt x="21400" y="24980"/>
                    <a:pt x="21006" y="26626"/>
                  </a:cubicBezTo>
                </a:path>
                <a:path w="21600" h="266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93"/>
                    <a:pt x="21400" y="24980"/>
                    <a:pt x="21006" y="266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" name="组合 34"/>
          <p:cNvGrpSpPr/>
          <p:nvPr/>
        </p:nvGrpSpPr>
        <p:grpSpPr bwMode="auto">
          <a:xfrm>
            <a:off x="6018213" y="2713038"/>
            <a:ext cx="2592387" cy="819150"/>
            <a:chOff x="6011863" y="2970212"/>
            <a:chExt cx="2592387" cy="819150"/>
          </a:xfrm>
        </p:grpSpPr>
        <p:grpSp>
          <p:nvGrpSpPr>
            <p:cNvPr id="25610" name="Group 11"/>
            <p:cNvGrpSpPr/>
            <p:nvPr/>
          </p:nvGrpSpPr>
          <p:grpSpPr bwMode="auto">
            <a:xfrm>
              <a:off x="6011863" y="2970212"/>
              <a:ext cx="2592387" cy="819150"/>
              <a:chOff x="0" y="0"/>
              <a:chExt cx="1633" cy="516"/>
            </a:xfrm>
          </p:grpSpPr>
          <p:grpSp>
            <p:nvGrpSpPr>
              <p:cNvPr id="25612" name="Group 12"/>
              <p:cNvGrpSpPr/>
              <p:nvPr/>
            </p:nvGrpSpPr>
            <p:grpSpPr bwMode="auto">
              <a:xfrm>
                <a:off x="0" y="0"/>
                <a:ext cx="1633" cy="516"/>
                <a:chOff x="0" y="0"/>
                <a:chExt cx="1633" cy="516"/>
              </a:xfrm>
            </p:grpSpPr>
            <p:sp>
              <p:nvSpPr>
                <p:cNvPr id="25614" name="Arc 13"/>
                <p:cNvSpPr/>
                <p:nvPr/>
              </p:nvSpPr>
              <p:spPr bwMode="auto">
                <a:xfrm>
                  <a:off x="408" y="363"/>
                  <a:ext cx="186" cy="153"/>
                </a:xfrm>
                <a:custGeom>
                  <a:avLst/>
                  <a:gdLst>
                    <a:gd name="T0" fmla="*/ 0 w 18994"/>
                    <a:gd name="T1" fmla="*/ 0 h 21600"/>
                    <a:gd name="T2" fmla="*/ 0 w 18994"/>
                    <a:gd name="T3" fmla="*/ 0 h 21600"/>
                    <a:gd name="T4" fmla="*/ 0 w 1899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8994"/>
                    <a:gd name="T10" fmla="*/ 0 h 21600"/>
                    <a:gd name="T11" fmla="*/ 18994 w 189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94" h="21600" fill="none" extrusionOk="0">
                      <a:moveTo>
                        <a:pt x="-1" y="0"/>
                      </a:moveTo>
                      <a:cubicBezTo>
                        <a:pt x="7928" y="0"/>
                        <a:pt x="15219" y="4343"/>
                        <a:pt x="18994" y="11314"/>
                      </a:cubicBezTo>
                    </a:path>
                    <a:path w="18994" h="21600" stroke="0" extrusionOk="0">
                      <a:moveTo>
                        <a:pt x="-1" y="0"/>
                      </a:moveTo>
                      <a:cubicBezTo>
                        <a:pt x="7928" y="0"/>
                        <a:pt x="15219" y="4343"/>
                        <a:pt x="18994" y="1131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615" name="AutoShape 14"/>
                <p:cNvSpPr>
                  <a:spLocks noChangeArrowheads="1"/>
                </p:cNvSpPr>
                <p:nvPr/>
              </p:nvSpPr>
              <p:spPr bwMode="auto">
                <a:xfrm flipH="1">
                  <a:off x="0" y="0"/>
                  <a:ext cx="1633" cy="447"/>
                </a:xfrm>
                <a:prstGeom prst="parallelogram">
                  <a:avLst>
                    <a:gd name="adj" fmla="val 112219"/>
                  </a:avLst>
                </a:prstGeom>
                <a:solidFill>
                  <a:schemeClr val="bg1"/>
                </a:solidFill>
                <a:ln w="38100">
                  <a:solidFill>
                    <a:srgbClr val="0000FF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5613" name="Text Box 15"/>
              <p:cNvSpPr txBox="1">
                <a:spLocks noChangeArrowheads="1"/>
              </p:cNvSpPr>
              <p:nvPr/>
            </p:nvSpPr>
            <p:spPr bwMode="auto">
              <a:xfrm>
                <a:off x="477" y="122"/>
                <a:ext cx="267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α</a:t>
                </a:r>
              </a:p>
            </p:txBody>
          </p:sp>
        </p:grpSp>
        <p:sp>
          <p:nvSpPr>
            <p:cNvPr id="25611" name="Arc 4"/>
            <p:cNvSpPr/>
            <p:nvPr/>
          </p:nvSpPr>
          <p:spPr bwMode="auto">
            <a:xfrm>
              <a:off x="6641757" y="3505200"/>
              <a:ext cx="360706" cy="192430"/>
            </a:xfrm>
            <a:custGeom>
              <a:avLst/>
              <a:gdLst>
                <a:gd name="T0" fmla="*/ 0 w 21600"/>
                <a:gd name="T1" fmla="*/ 0 h 26627"/>
                <a:gd name="T2" fmla="*/ 97827807 w 21600"/>
                <a:gd name="T3" fmla="*/ 10050184 h 26627"/>
                <a:gd name="T4" fmla="*/ 0 w 21600"/>
                <a:gd name="T5" fmla="*/ 8152805 h 266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627"/>
                <a:gd name="T11" fmla="*/ 21600 w 21600"/>
                <a:gd name="T12" fmla="*/ 26627 h 26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6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93"/>
                    <a:pt x="21400" y="24980"/>
                    <a:pt x="21006" y="26626"/>
                  </a:cubicBezTo>
                </a:path>
                <a:path w="21600" h="266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93"/>
                    <a:pt x="21400" y="24980"/>
                    <a:pt x="21006" y="266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1828800"/>
            <a:ext cx="8229600" cy="500062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ts val="3200"/>
              </a:lnSpc>
              <a:spcBef>
                <a:spcPct val="20000"/>
              </a:spcBef>
              <a:defRPr/>
            </a:pPr>
            <a:r>
              <a:rPr lang="en-US" altLang="zh-CN" sz="22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sz="22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矩形</a:t>
            </a:r>
            <a:r>
              <a:rPr lang="zh-CN" altLang="en-US" sz="22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是一个特殊的</a:t>
            </a:r>
            <a:r>
              <a:rPr lang="zh-CN" altLang="en-US" sz="22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平行四边形，具有</a:t>
            </a:r>
            <a:r>
              <a:rPr lang="zh-CN" altLang="en-US" sz="2200" dirty="0">
                <a:solidFill>
                  <a:srgbClr val="FF0000"/>
                </a:solidFill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平行四边形的所有</a:t>
            </a:r>
            <a:r>
              <a:rPr lang="zh-CN" altLang="en-US" sz="2200" dirty="0" smtClean="0">
                <a:solidFill>
                  <a:srgbClr val="FF0000"/>
                </a:solidFill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性质</a:t>
            </a:r>
            <a:r>
              <a:rPr lang="zh-CN" altLang="en-US" sz="2200" dirty="0">
                <a:solidFill>
                  <a:srgbClr val="FF0000"/>
                </a:solidFill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833688" y="887412"/>
            <a:ext cx="4114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 sz="2800" b="0" dirty="0">
                <a:solidFill>
                  <a:srgbClr val="FF0000"/>
                </a:solidFill>
                <a:latin typeface="宋体" panose="0201060003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矩形有哪些性质呢？</a:t>
            </a:r>
          </a:p>
        </p:txBody>
      </p:sp>
      <p:sp>
        <p:nvSpPr>
          <p:cNvPr id="26628" name="Rectangle 13"/>
          <p:cNvSpPr>
            <a:spLocks noChangeArrowheads="1"/>
          </p:cNvSpPr>
          <p:nvPr/>
        </p:nvSpPr>
        <p:spPr bwMode="auto">
          <a:xfrm>
            <a:off x="1676400" y="4189412"/>
            <a:ext cx="2109788" cy="1138238"/>
          </a:xfrm>
          <a:prstGeom prst="rect">
            <a:avLst/>
          </a:prstGeom>
          <a:noFill/>
          <a:ln w="698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629" name="Text Box 14"/>
          <p:cNvSpPr txBox="1">
            <a:spLocks noChangeArrowheads="1"/>
          </p:cNvSpPr>
          <p:nvPr/>
        </p:nvSpPr>
        <p:spPr bwMode="auto">
          <a:xfrm>
            <a:off x="1219200" y="3960812"/>
            <a:ext cx="30168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3" name="Group 15"/>
          <p:cNvGrpSpPr/>
          <p:nvPr/>
        </p:nvGrpSpPr>
        <p:grpSpPr bwMode="auto">
          <a:xfrm>
            <a:off x="1066800" y="3198812"/>
            <a:ext cx="3241675" cy="2997200"/>
            <a:chOff x="0" y="0"/>
            <a:chExt cx="2042" cy="1888"/>
          </a:xfrm>
        </p:grpSpPr>
        <p:sp>
          <p:nvSpPr>
            <p:cNvPr id="26638" name="Line 16"/>
            <p:cNvSpPr>
              <a:spLocks noChangeShapeType="1"/>
            </p:cNvSpPr>
            <p:nvPr/>
          </p:nvSpPr>
          <p:spPr bwMode="auto">
            <a:xfrm>
              <a:off x="1044" y="0"/>
              <a:ext cx="0" cy="1888"/>
            </a:xfrm>
            <a:prstGeom prst="line">
              <a:avLst/>
            </a:prstGeom>
            <a:noFill/>
            <a:ln w="38100">
              <a:solidFill>
                <a:srgbClr val="EA2E08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>
              <a:off x="0" y="998"/>
              <a:ext cx="2042" cy="0"/>
            </a:xfrm>
            <a:prstGeom prst="line">
              <a:avLst/>
            </a:prstGeom>
            <a:noFill/>
            <a:ln w="28575">
              <a:solidFill>
                <a:srgbClr val="EA2E08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1" name="Text Box 18"/>
          <p:cNvSpPr txBox="1">
            <a:spLocks noChangeArrowheads="1"/>
          </p:cNvSpPr>
          <p:nvPr/>
        </p:nvSpPr>
        <p:spPr bwMode="auto">
          <a:xfrm>
            <a:off x="1295400" y="5256212"/>
            <a:ext cx="30168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632" name="Text Box 19"/>
          <p:cNvSpPr txBox="1">
            <a:spLocks noChangeArrowheads="1"/>
          </p:cNvSpPr>
          <p:nvPr/>
        </p:nvSpPr>
        <p:spPr bwMode="auto">
          <a:xfrm>
            <a:off x="3733800" y="5332412"/>
            <a:ext cx="3714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633" name="Text Box 20"/>
          <p:cNvSpPr txBox="1">
            <a:spLocks noChangeArrowheads="1"/>
          </p:cNvSpPr>
          <p:nvPr/>
        </p:nvSpPr>
        <p:spPr bwMode="auto">
          <a:xfrm>
            <a:off x="3886200" y="3960812"/>
            <a:ext cx="30168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953000" y="4494212"/>
            <a:ext cx="3657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矩形是</a:t>
            </a:r>
            <a:r>
              <a:rPr lang="zh-CN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轴对称</a:t>
            </a:r>
            <a:r>
              <a:rPr lang="zh-CN" sz="24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图形</a:t>
            </a:r>
            <a:endParaRPr lang="zh-CN" altLang="zh-CN" sz="2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6635" name="Picture 10" descr="qz_1rejo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3" y="550862"/>
            <a:ext cx="1768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11" descr="Q_0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03325" y="455612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09600" y="2379662"/>
            <a:ext cx="3874779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ts val="3600"/>
              </a:lnSpc>
              <a:spcBef>
                <a:spcPct val="20000"/>
              </a:spcBef>
            </a:pPr>
            <a:r>
              <a:rPr lang="en-US" altLang="zh-CN" sz="2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2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矩形</a:t>
            </a:r>
            <a:r>
              <a:rPr lang="zh-CN" altLang="en-US" sz="2200" dirty="0">
                <a:latin typeface="宋体" panose="02010600030101010101" pitchFamily="2" charset="-122"/>
                <a:cs typeface="Times New Roman" panose="02020603050405020304" pitchFamily="18" charset="0"/>
              </a:rPr>
              <a:t>还有哪些特殊性质呢？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98500" y="385762"/>
            <a:ext cx="541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猜想</a:t>
            </a:r>
            <a:r>
              <a:rPr lang="zh-CN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矩形的四个角都是</a:t>
            </a:r>
            <a:r>
              <a:rPr lang="zh-CN" sz="24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直角</a:t>
            </a:r>
            <a:r>
              <a:rPr lang="zh-CN" altLang="en-US" sz="24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lang="zh-CN" sz="2400" b="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8025" y="2527300"/>
            <a:ext cx="4985660" cy="36379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证明：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∵四边形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是矩形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C=∠A=90°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=∠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∥BC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+∠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B=180°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D=∠B=180°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∠A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180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- 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90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°=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90°</a:t>
            </a:r>
          </a:p>
          <a:p>
            <a:pPr>
              <a:lnSpc>
                <a:spcPct val="120000"/>
              </a:lnSpc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即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矩形的四个角都是</a:t>
            </a:r>
            <a:r>
              <a:rPr 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直角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5943600" y="2971800"/>
            <a:ext cx="2758415" cy="2358745"/>
            <a:chOff x="0" y="-8"/>
            <a:chExt cx="1764" cy="1536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81" y="317"/>
              <a:ext cx="1497" cy="8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7655" name="Group 5"/>
            <p:cNvGrpSpPr/>
            <p:nvPr/>
          </p:nvGrpSpPr>
          <p:grpSpPr bwMode="auto">
            <a:xfrm>
              <a:off x="0" y="-8"/>
              <a:ext cx="1764" cy="1536"/>
              <a:chOff x="0" y="-8"/>
              <a:chExt cx="1764" cy="1536"/>
            </a:xfrm>
          </p:grpSpPr>
          <p:sp>
            <p:nvSpPr>
              <p:cNvPr id="27656" name="Text Box 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18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7657" name="Rectangle 7"/>
              <p:cNvSpPr>
                <a:spLocks noChangeArrowheads="1"/>
              </p:cNvSpPr>
              <p:nvPr/>
            </p:nvSpPr>
            <p:spPr bwMode="auto">
              <a:xfrm>
                <a:off x="0" y="1179"/>
                <a:ext cx="218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658" name="Rectangle 8"/>
              <p:cNvSpPr>
                <a:spLocks noChangeArrowheads="1"/>
              </p:cNvSpPr>
              <p:nvPr/>
            </p:nvSpPr>
            <p:spPr bwMode="auto">
              <a:xfrm>
                <a:off x="1546" y="1161"/>
                <a:ext cx="218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7659" name="Rectangle 9"/>
              <p:cNvSpPr>
                <a:spLocks noChangeArrowheads="1"/>
              </p:cNvSpPr>
              <p:nvPr/>
            </p:nvSpPr>
            <p:spPr bwMode="auto">
              <a:xfrm>
                <a:off x="1521" y="-8"/>
                <a:ext cx="218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zh-CN" sz="2400" dirty="0">
                    <a:solidFill>
                      <a:srgbClr val="0000FF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5800" y="1155700"/>
            <a:ext cx="7092950" cy="979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已知：如图，四边形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是矩形，且∠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A=90°</a:t>
            </a:r>
          </a:p>
          <a:p>
            <a:pPr>
              <a:lnSpc>
                <a:spcPct val="120000"/>
              </a:lnSpc>
            </a:pP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求证：∠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=∠B=∠C=∠D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=90°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685800" y="622864"/>
            <a:ext cx="3724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猜想</a:t>
            </a:r>
            <a:r>
              <a:rPr lang="zh-CN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矩形的对角线</a:t>
            </a:r>
            <a:r>
              <a:rPr lang="zh-CN" sz="24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</a:t>
            </a:r>
            <a:endParaRPr lang="zh-CN" sz="2400" b="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85800" y="1448364"/>
            <a:ext cx="5537200" cy="9787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已知：四边形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矩形      </a:t>
            </a:r>
            <a:endParaRPr 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求证：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AC=BD</a:t>
            </a:r>
            <a:endParaRPr lang="zh-CN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 bwMode="auto">
          <a:xfrm>
            <a:off x="5715000" y="2210364"/>
            <a:ext cx="2929955" cy="2563813"/>
            <a:chOff x="-40" y="0"/>
            <a:chExt cx="1525" cy="1201"/>
          </a:xfrm>
        </p:grpSpPr>
        <p:grpSp>
          <p:nvGrpSpPr>
            <p:cNvPr id="28683" name="Group 4"/>
            <p:cNvGrpSpPr/>
            <p:nvPr/>
          </p:nvGrpSpPr>
          <p:grpSpPr bwMode="auto">
            <a:xfrm>
              <a:off x="-40" y="0"/>
              <a:ext cx="1525" cy="1201"/>
              <a:chOff x="-40" y="0"/>
              <a:chExt cx="1525" cy="1201"/>
            </a:xfrm>
          </p:grpSpPr>
          <p:sp>
            <p:nvSpPr>
              <p:cNvPr id="28686" name="Rectangle 5"/>
              <p:cNvSpPr>
                <a:spLocks noChangeArrowheads="1"/>
              </p:cNvSpPr>
              <p:nvPr/>
            </p:nvSpPr>
            <p:spPr bwMode="auto">
              <a:xfrm>
                <a:off x="148" y="240"/>
                <a:ext cx="1200" cy="768"/>
              </a:xfrm>
              <a:prstGeom prst="rect">
                <a:avLst/>
              </a:prstGeom>
              <a:noFill/>
              <a:ln w="698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24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87" name="Line 6"/>
              <p:cNvSpPr>
                <a:spLocks noChangeShapeType="1"/>
              </p:cNvSpPr>
              <p:nvPr/>
            </p:nvSpPr>
            <p:spPr bwMode="auto">
              <a:xfrm flipV="1">
                <a:off x="148" y="24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8" name="Line 7"/>
              <p:cNvSpPr>
                <a:spLocks noChangeShapeType="1"/>
              </p:cNvSpPr>
              <p:nvPr/>
            </p:nvSpPr>
            <p:spPr bwMode="auto">
              <a:xfrm>
                <a:off x="148" y="24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9" name="Text 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77" cy="2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8690" name="Text Box 9"/>
              <p:cNvSpPr txBox="1">
                <a:spLocks noChangeArrowheads="1"/>
              </p:cNvSpPr>
              <p:nvPr/>
            </p:nvSpPr>
            <p:spPr bwMode="auto">
              <a:xfrm>
                <a:off x="-40" y="985"/>
                <a:ext cx="177" cy="2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8691" name="Text Box 10"/>
              <p:cNvSpPr txBox="1">
                <a:spLocks noChangeArrowheads="1"/>
              </p:cNvSpPr>
              <p:nvPr/>
            </p:nvSpPr>
            <p:spPr bwMode="auto">
              <a:xfrm>
                <a:off x="1308" y="960"/>
                <a:ext cx="177" cy="2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8692" name="Text Box 11"/>
              <p:cNvSpPr txBox="1">
                <a:spLocks noChangeArrowheads="1"/>
              </p:cNvSpPr>
              <p:nvPr/>
            </p:nvSpPr>
            <p:spPr bwMode="auto">
              <a:xfrm>
                <a:off x="1252" y="0"/>
                <a:ext cx="177" cy="2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28684" name="未知"/>
            <p:cNvSpPr/>
            <p:nvPr/>
          </p:nvSpPr>
          <p:spPr bwMode="auto">
            <a:xfrm>
              <a:off x="155" y="912"/>
              <a:ext cx="144" cy="96"/>
            </a:xfrm>
            <a:custGeom>
              <a:avLst/>
              <a:gdLst>
                <a:gd name="T0" fmla="*/ 0 w 144"/>
                <a:gd name="T1" fmla="*/ 0 h 96"/>
                <a:gd name="T2" fmla="*/ 144 w 144"/>
                <a:gd name="T3" fmla="*/ 0 h 96"/>
                <a:gd name="T4" fmla="*/ 144 w 144"/>
                <a:gd name="T5" fmla="*/ 96 h 96"/>
                <a:gd name="T6" fmla="*/ 0 60000 65536"/>
                <a:gd name="T7" fmla="*/ 0 60000 65536"/>
                <a:gd name="T8" fmla="*/ 0 60000 65536"/>
                <a:gd name="T9" fmla="*/ 0 w 144"/>
                <a:gd name="T10" fmla="*/ 0 h 96"/>
                <a:gd name="T11" fmla="*/ 144 w 14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85" name="未知"/>
            <p:cNvSpPr/>
            <p:nvPr/>
          </p:nvSpPr>
          <p:spPr bwMode="auto">
            <a:xfrm>
              <a:off x="1248" y="912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85800" y="2662802"/>
            <a:ext cx="42672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证明：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在矩形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中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524000" y="3272402"/>
            <a:ext cx="36576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∵∠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ABC=∠DCB=90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533525" y="3851839"/>
            <a:ext cx="3810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又</a:t>
            </a:r>
            <a:r>
              <a:rPr 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AB=DC，BC=CB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533525" y="4496364"/>
            <a:ext cx="3200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∴△ABC≌△DCB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574800" y="5055164"/>
            <a:ext cx="23622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AC=BD</a:t>
            </a:r>
            <a:endParaRPr lang="zh-CN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14488" y="5602852"/>
            <a:ext cx="3278462" cy="476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即矩形的对角线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相等。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020888" y="609600"/>
            <a:ext cx="3733800" cy="4778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500" dirty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矩形的四个角都是</a:t>
            </a:r>
            <a:r>
              <a:rPr lang="zh-CN" sz="2500" dirty="0" smtClean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直角</a:t>
            </a:r>
            <a:endParaRPr lang="zh-CN" sz="2500" dirty="0">
              <a:solidFill>
                <a:srgbClr val="FF0000"/>
              </a:solidFill>
              <a:latin typeface="宋体" panose="0201060003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68575" y="3771900"/>
            <a:ext cx="3733800" cy="47625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sz="2500" dirty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矩形的两条对角线</a:t>
            </a:r>
            <a:r>
              <a:rPr lang="zh-CN" sz="2500" dirty="0" smtClean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相等</a:t>
            </a:r>
            <a:endParaRPr lang="zh-CN" sz="2500" dirty="0">
              <a:solidFill>
                <a:srgbClr val="FF0000"/>
              </a:solidFill>
              <a:latin typeface="宋体" panose="0201060003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06400" y="571500"/>
            <a:ext cx="1828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5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从角上看：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4800" y="3771900"/>
            <a:ext cx="24384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5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从对角线上看：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7099300" y="3629025"/>
            <a:ext cx="1586443" cy="2579140"/>
            <a:chOff x="0" y="0"/>
            <a:chExt cx="1602" cy="1208"/>
          </a:xfrm>
        </p:grpSpPr>
        <p:grpSp>
          <p:nvGrpSpPr>
            <p:cNvPr id="29717" name="Group 8"/>
            <p:cNvGrpSpPr/>
            <p:nvPr/>
          </p:nvGrpSpPr>
          <p:grpSpPr bwMode="auto">
            <a:xfrm>
              <a:off x="0" y="0"/>
              <a:ext cx="1602" cy="1208"/>
              <a:chOff x="0" y="0"/>
              <a:chExt cx="1602" cy="1208"/>
            </a:xfrm>
          </p:grpSpPr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147" y="240"/>
                <a:ext cx="1201" cy="76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zh-CN" altLang="en-US" sz="25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V="1">
                <a:off x="147" y="240"/>
                <a:ext cx="1201" cy="76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zh-CN" altLang="en-US" sz="25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147" y="240"/>
                <a:ext cx="1201" cy="76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zh-CN" altLang="en-US" sz="25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50" cy="2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zh-CN" sz="25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" name="Text Box 13"/>
              <p:cNvSpPr txBox="1">
                <a:spLocks noChangeArrowheads="1"/>
              </p:cNvSpPr>
              <p:nvPr/>
            </p:nvSpPr>
            <p:spPr bwMode="auto">
              <a:xfrm>
                <a:off x="42" y="985"/>
                <a:ext cx="350" cy="2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zh-CN" sz="25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" name="Text Box 14"/>
              <p:cNvSpPr txBox="1">
                <a:spLocks noChangeArrowheads="1"/>
              </p:cNvSpPr>
              <p:nvPr/>
            </p:nvSpPr>
            <p:spPr bwMode="auto">
              <a:xfrm>
                <a:off x="1252" y="960"/>
                <a:ext cx="350" cy="2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zh-CN" sz="25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auto">
              <a:xfrm>
                <a:off x="1252" y="0"/>
                <a:ext cx="350" cy="2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zh-CN" sz="25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8" name="未知"/>
            <p:cNvSpPr/>
            <p:nvPr/>
          </p:nvSpPr>
          <p:spPr bwMode="auto">
            <a:xfrm>
              <a:off x="155" y="912"/>
              <a:ext cx="144" cy="96"/>
            </a:xfrm>
            <a:custGeom>
              <a:avLst/>
              <a:gdLst>
                <a:gd name="T0" fmla="*/ 0 w 144"/>
                <a:gd name="T1" fmla="*/ 0 h 96"/>
                <a:gd name="T2" fmla="*/ 144 w 144"/>
                <a:gd name="T3" fmla="*/ 0 h 96"/>
                <a:gd name="T4" fmla="*/ 144 w 144"/>
                <a:gd name="T5" fmla="*/ 96 h 96"/>
                <a:gd name="T6" fmla="*/ 0 60000 65536"/>
                <a:gd name="T7" fmla="*/ 0 60000 65536"/>
                <a:gd name="T8" fmla="*/ 0 60000 65536"/>
                <a:gd name="T9" fmla="*/ 0 w 144"/>
                <a:gd name="T10" fmla="*/ 0 h 96"/>
                <a:gd name="T11" fmla="*/ 144 w 14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/>
            <a:lstStyle/>
            <a:p>
              <a:pPr>
                <a:defRPr/>
              </a:pPr>
              <a:endParaRPr lang="zh-CN" altLang="en-US" sz="25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1249" y="912"/>
              <a:ext cx="95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/>
            <a:lstStyle/>
            <a:p>
              <a:pPr>
                <a:defRPr/>
              </a:pPr>
              <a:endParaRPr lang="zh-CN" altLang="en-US" sz="25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703" name="Group 18"/>
          <p:cNvGrpSpPr/>
          <p:nvPr/>
        </p:nvGrpSpPr>
        <p:grpSpPr bwMode="auto">
          <a:xfrm>
            <a:off x="7023100" y="571500"/>
            <a:ext cx="1487471" cy="2411286"/>
            <a:chOff x="0" y="0"/>
            <a:chExt cx="1018" cy="1651"/>
          </a:xfrm>
        </p:grpSpPr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92" y="323"/>
              <a:ext cx="749" cy="10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25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711" name="Text Box 20"/>
            <p:cNvSpPr txBox="1">
              <a:spLocks noChangeArrowheads="1"/>
            </p:cNvSpPr>
            <p:nvPr/>
          </p:nvSpPr>
          <p:spPr bwMode="auto">
            <a:xfrm>
              <a:off x="0" y="0"/>
              <a:ext cx="237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zh-CN" sz="25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12" name="Text Box 21"/>
            <p:cNvSpPr txBox="1">
              <a:spLocks noChangeArrowheads="1"/>
            </p:cNvSpPr>
            <p:nvPr/>
          </p:nvSpPr>
          <p:spPr bwMode="auto">
            <a:xfrm>
              <a:off x="26" y="1324"/>
              <a:ext cx="237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zh-CN" sz="25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13" name="Text Box 22"/>
            <p:cNvSpPr txBox="1">
              <a:spLocks noChangeArrowheads="1"/>
            </p:cNvSpPr>
            <p:nvPr/>
          </p:nvSpPr>
          <p:spPr bwMode="auto">
            <a:xfrm>
              <a:off x="781" y="1291"/>
              <a:ext cx="237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zh-CN" sz="25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14" name="Text Box 23"/>
            <p:cNvSpPr txBox="1">
              <a:spLocks noChangeArrowheads="1"/>
            </p:cNvSpPr>
            <p:nvPr/>
          </p:nvSpPr>
          <p:spPr bwMode="auto">
            <a:xfrm>
              <a:off x="781" y="0"/>
              <a:ext cx="237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zh-CN" sz="25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9715" name="未知"/>
            <p:cNvSpPr/>
            <p:nvPr/>
          </p:nvSpPr>
          <p:spPr bwMode="auto">
            <a:xfrm>
              <a:off x="82" y="1205"/>
              <a:ext cx="89" cy="129"/>
            </a:xfrm>
            <a:custGeom>
              <a:avLst/>
              <a:gdLst>
                <a:gd name="T0" fmla="*/ 0 w 144"/>
                <a:gd name="T1" fmla="*/ 0 h 96"/>
                <a:gd name="T2" fmla="*/ 34 w 144"/>
                <a:gd name="T3" fmla="*/ 0 h 96"/>
                <a:gd name="T4" fmla="*/ 34 w 144"/>
                <a:gd name="T5" fmla="*/ 232 h 96"/>
                <a:gd name="T6" fmla="*/ 0 60000 65536"/>
                <a:gd name="T7" fmla="*/ 0 60000 65536"/>
                <a:gd name="T8" fmla="*/ 0 60000 65536"/>
                <a:gd name="T9" fmla="*/ 0 w 144"/>
                <a:gd name="T10" fmla="*/ 0 h 96"/>
                <a:gd name="T11" fmla="*/ 144 w 14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16" name="未知"/>
            <p:cNvSpPr/>
            <p:nvPr/>
          </p:nvSpPr>
          <p:spPr bwMode="auto">
            <a:xfrm>
              <a:off x="763" y="1205"/>
              <a:ext cx="60" cy="129"/>
            </a:xfrm>
            <a:custGeom>
              <a:avLst/>
              <a:gdLst>
                <a:gd name="T0" fmla="*/ 23 w 96"/>
                <a:gd name="T1" fmla="*/ 0 h 96"/>
                <a:gd name="T2" fmla="*/ 0 w 96"/>
                <a:gd name="T3" fmla="*/ 0 h 96"/>
                <a:gd name="T4" fmla="*/ 0 w 96"/>
                <a:gd name="T5" fmla="*/ 232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2020888" y="1371600"/>
            <a:ext cx="2133600" cy="477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数学语言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173288" y="2057400"/>
            <a:ext cx="3736975" cy="477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是矩形      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2185988" y="2535238"/>
            <a:ext cx="4227512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∴∠A=∠B=∠C=∠D=9</a:t>
            </a:r>
            <a:r>
              <a:rPr lang="en-US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0°</a:t>
            </a:r>
            <a:endParaRPr lang="zh-CN" altLang="zh-CN" sz="2500" baseline="300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2451100" y="4521200"/>
            <a:ext cx="2133600" cy="477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数学语言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603500" y="5146675"/>
            <a:ext cx="38100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是矩形      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2643188" y="5643563"/>
            <a:ext cx="2286000" cy="477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500" dirty="0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sz="25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AC=BD</a:t>
            </a:r>
            <a:endParaRPr lang="zh-CN" altLang="zh-CN" sz="25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utoUpdateAnimBg="0"/>
      <p:bldP spid="15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b13b749a3e2ef795e27b057cf36dda264faa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《垂线》新授课课件yanshi</Template>
  <TotalTime>0</TotalTime>
  <Words>728</Words>
  <Application>Microsoft Office PowerPoint</Application>
  <PresentationFormat>全屏显示(4:3)</PresentationFormat>
  <Paragraphs>147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方正舒体</vt:lpstr>
      <vt:lpstr>黑体</vt:lpstr>
      <vt:lpstr>华文行楷</vt:lpstr>
      <vt:lpstr>华文新魏</vt:lpstr>
      <vt:lpstr>楷体</vt:lpstr>
      <vt:lpstr>楷体_GB2312</vt:lpstr>
      <vt:lpstr>隶书</vt:lpstr>
      <vt:lpstr>宋体</vt:lpstr>
      <vt:lpstr>微软雅黑</vt:lpstr>
      <vt:lpstr>Arial</vt:lpstr>
      <vt:lpstr>Calibri Light</vt:lpstr>
      <vt:lpstr>Times New Roman</vt:lpstr>
      <vt:lpstr>Wingdings</vt:lpstr>
      <vt:lpstr>WWW.2PPT.COM
</vt:lpstr>
      <vt:lpstr>Equation</vt:lpstr>
      <vt:lpstr>特殊的平行四边形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2014-12-31T07:57:00Z</dcterms:created>
  <dcterms:modified xsi:type="dcterms:W3CDTF">2023-01-16T14:21:13Z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A3C6CE656DB0470EBDC55F7DF5583C15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