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2"/>
  </p:sldMasterIdLst>
  <p:notesMasterIdLst>
    <p:notesMasterId r:id="rId27"/>
  </p:notesMasterIdLst>
  <p:handoutMasterIdLst>
    <p:handoutMasterId r:id="rId28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6" r:id="rId11"/>
    <p:sldId id="265" r:id="rId12"/>
    <p:sldId id="267" r:id="rId13"/>
    <p:sldId id="268" r:id="rId14"/>
    <p:sldId id="269" r:id="rId15"/>
    <p:sldId id="270" r:id="rId16"/>
    <p:sldId id="271" r:id="rId17"/>
    <p:sldId id="273" r:id="rId18"/>
    <p:sldId id="272" r:id="rId19"/>
    <p:sldId id="274" r:id="rId20"/>
    <p:sldId id="275" r:id="rId21"/>
    <p:sldId id="276" r:id="rId22"/>
    <p:sldId id="277" r:id="rId23"/>
    <p:sldId id="278" r:id="rId24"/>
    <p:sldId id="279" r:id="rId25"/>
    <p:sldId id="281" r:id="rId2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-2910" y="-14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hangye/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D74AC-5F49-4F58-B174-14CC13448F48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09F7F-9790-43DB-88C6-46470C2C33D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D74AC-5F49-4F58-B174-14CC13448F48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09F7F-9790-43DB-88C6-46470C2C33D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D74AC-5F49-4F58-B174-14CC13448F48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09F7F-9790-43DB-88C6-46470C2C33D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D74AC-5F49-4F58-B174-14CC13448F48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09F7F-9790-43DB-88C6-46470C2C33D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D74AC-5F49-4F58-B174-14CC13448F48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09F7F-9790-43DB-88C6-46470C2C33D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D74AC-5F49-4F58-B174-14CC13448F48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09F7F-9790-43DB-88C6-46470C2C33D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D74AC-5F49-4F58-B174-14CC13448F48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09F7F-9790-43DB-88C6-46470C2C33D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D74AC-5F49-4F58-B174-14CC13448F48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09F7F-9790-43DB-88C6-46470C2C33D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D74AC-5F49-4F58-B174-14CC13448F48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09F7F-9790-43DB-88C6-46470C2C33D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D74AC-5F49-4F58-B174-14CC13448F48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09F7F-9790-43DB-88C6-46470C2C33D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D74AC-5F49-4F58-B174-14CC13448F48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09F7F-9790-43DB-88C6-46470C2C33D0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2383954" y="6739570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 www.2ppt.com/hangye/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D74AC-5F49-4F58-B174-14CC13448F48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09F7F-9790-43DB-88C6-46470C2C33D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D74AC-5F49-4F58-B174-14CC13448F48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09F7F-9790-43DB-88C6-46470C2C33D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3D74AC-5F49-4F58-B174-14CC13448F48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109F7F-9790-43DB-88C6-46470C2C33D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2705417" y="2090427"/>
            <a:ext cx="678116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dist"/>
            <a:r>
              <a:rPr lang="zh-CN" altLang="en-US" sz="8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+mn-ea"/>
                <a:sym typeface="+mn-lt"/>
              </a:rPr>
              <a:t>音乐基本知识</a:t>
            </a:r>
            <a:endParaRPr lang="zh-CN" altLang="en-US" sz="8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1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390759" y="3732444"/>
            <a:ext cx="54104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dirty="0">
                <a:solidFill>
                  <a:schemeClr val="accent1"/>
                </a:solidFill>
                <a:cs typeface="+mn-ea"/>
                <a:sym typeface="+mn-lt"/>
              </a:rPr>
              <a:t>小学音乐基本知识讲解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: 圆角 1"/>
          <p:cNvSpPr/>
          <p:nvPr/>
        </p:nvSpPr>
        <p:spPr>
          <a:xfrm>
            <a:off x="147320" y="254000"/>
            <a:ext cx="11897360" cy="6350000"/>
          </a:xfrm>
          <a:prstGeom prst="roundRect">
            <a:avLst>
              <a:gd name="adj" fmla="val 5816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229337" y="601883"/>
            <a:ext cx="57333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200" dirty="0">
                <a:solidFill>
                  <a:srgbClr val="5B9BD5"/>
                </a:solidFill>
                <a:cs typeface="+mn-ea"/>
                <a:sym typeface="+mn-lt"/>
              </a:rPr>
              <a:t>第二章节  音的长短与强弱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54307" y="1597306"/>
            <a:ext cx="2381491" cy="3756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>
              <a:buNone/>
            </a:pPr>
            <a:r>
              <a:rPr lang="zh-CN" altLang="en-US" b="1" dirty="0">
                <a:cs typeface="+mn-ea"/>
                <a:sym typeface="+mn-lt"/>
              </a:rPr>
              <a:t>音的长短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4545281" y="2529964"/>
            <a:ext cx="6722159" cy="35548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50000"/>
              </a:lnSpc>
            </a:pPr>
            <a:r>
              <a:rPr lang="en-US" altLang="zh-CN" sz="1800" dirty="0">
                <a:cs typeface="+mn-ea"/>
                <a:sym typeface="+mn-lt"/>
              </a:rPr>
              <a:t>1</a:t>
            </a:r>
            <a:r>
              <a:rPr lang="zh-CN" altLang="en-US" sz="1800" dirty="0">
                <a:cs typeface="+mn-ea"/>
                <a:sym typeface="+mn-lt"/>
              </a:rPr>
              <a:t>、音符（用以记录音的高低和长短的符号叫音符）。</a:t>
            </a:r>
          </a:p>
          <a:p>
            <a:pPr>
              <a:lnSpc>
                <a:spcPct val="250000"/>
              </a:lnSpc>
            </a:pPr>
            <a:r>
              <a:rPr lang="en-US" altLang="zh-CN" sz="1800" dirty="0">
                <a:cs typeface="+mn-ea"/>
                <a:sym typeface="+mn-lt"/>
              </a:rPr>
              <a:t>2</a:t>
            </a:r>
            <a:r>
              <a:rPr lang="zh-CN" altLang="en-US" sz="1800" dirty="0">
                <a:cs typeface="+mn-ea"/>
                <a:sym typeface="+mn-lt"/>
              </a:rPr>
              <a:t>、五线谱中音符的一般写法。</a:t>
            </a:r>
          </a:p>
          <a:p>
            <a:pPr>
              <a:lnSpc>
                <a:spcPct val="250000"/>
              </a:lnSpc>
            </a:pPr>
            <a:r>
              <a:rPr lang="en-US" altLang="zh-CN" sz="1800" dirty="0">
                <a:cs typeface="+mn-ea"/>
                <a:sym typeface="+mn-lt"/>
              </a:rPr>
              <a:t>3</a:t>
            </a:r>
            <a:r>
              <a:rPr lang="zh-CN" altLang="en-US" sz="1800" dirty="0">
                <a:cs typeface="+mn-ea"/>
                <a:sym typeface="+mn-lt"/>
              </a:rPr>
              <a:t>、符点音符记在符点右边的小圆点，叫做“附点”，它表示增长该音符时值的一半，带有附点的音符叫做“附点音符”。</a:t>
            </a:r>
          </a:p>
          <a:p>
            <a:pPr>
              <a:lnSpc>
                <a:spcPct val="250000"/>
              </a:lnSpc>
            </a:pPr>
            <a:r>
              <a:rPr lang="en-US" altLang="zh-CN" sz="1800" dirty="0">
                <a:cs typeface="+mn-ea"/>
                <a:sym typeface="+mn-lt"/>
              </a:rPr>
              <a:t>4</a:t>
            </a:r>
            <a:r>
              <a:rPr lang="zh-CN" altLang="en-US" sz="1800" dirty="0">
                <a:cs typeface="+mn-ea"/>
                <a:sym typeface="+mn-lt"/>
              </a:rPr>
              <a:t>、休止符表示声音中断的符号叫“休止符”。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01321" y="2462763"/>
            <a:ext cx="3571240" cy="35712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509257" y="6619564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模板</a:t>
            </a:r>
            <a:r>
              <a:rPr kumimoji="0" lang="en-US" altLang="zh-CN" sz="1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http:// www.PPT818.com/hangye/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: 圆角 1"/>
          <p:cNvSpPr/>
          <p:nvPr/>
        </p:nvSpPr>
        <p:spPr>
          <a:xfrm>
            <a:off x="147320" y="254000"/>
            <a:ext cx="11897360" cy="6350000"/>
          </a:xfrm>
          <a:prstGeom prst="roundRect">
            <a:avLst>
              <a:gd name="adj" fmla="val 5816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229337" y="601883"/>
            <a:ext cx="57333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200" dirty="0">
                <a:solidFill>
                  <a:srgbClr val="5B9BD5"/>
                </a:solidFill>
                <a:cs typeface="+mn-ea"/>
                <a:sym typeface="+mn-lt"/>
              </a:rPr>
              <a:t>第二章节  音的长短与强弱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454307" y="1597306"/>
            <a:ext cx="2381491" cy="3756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>
              <a:buNone/>
            </a:pPr>
            <a:r>
              <a:rPr lang="zh-CN" altLang="en-US" b="1" dirty="0">
                <a:cs typeface="+mn-ea"/>
                <a:sym typeface="+mn-lt"/>
              </a:rPr>
              <a:t>音的强弱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253441" y="2356522"/>
            <a:ext cx="9685117" cy="35548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50000"/>
              </a:lnSpc>
              <a:buNone/>
            </a:pPr>
            <a:r>
              <a:rPr lang="zh-CN" altLang="en-US" dirty="0">
                <a:cs typeface="+mn-ea"/>
                <a:sym typeface="+mn-lt"/>
              </a:rPr>
              <a:t>1、节奏在音乐中，长短相同或不同的音，按一定的规律组织起来叫做节奏</a:t>
            </a:r>
            <a:r>
              <a:rPr lang="en-US" altLang="zh-CN" dirty="0">
                <a:cs typeface="+mn-ea"/>
                <a:sym typeface="+mn-lt"/>
              </a:rPr>
              <a:t> </a:t>
            </a:r>
            <a:r>
              <a:rPr lang="zh-CN" altLang="en-US" dirty="0">
                <a:cs typeface="+mn-ea"/>
                <a:sym typeface="+mn-lt"/>
              </a:rPr>
              <a:t>。</a:t>
            </a:r>
          </a:p>
          <a:p>
            <a:pPr>
              <a:lnSpc>
                <a:spcPct val="250000"/>
              </a:lnSpc>
              <a:buNone/>
            </a:pPr>
            <a:r>
              <a:rPr lang="en-US" altLang="zh-CN" dirty="0">
                <a:cs typeface="+mn-ea"/>
                <a:sym typeface="+mn-lt"/>
              </a:rPr>
              <a:t>2、节奏型音乐作品中具有典型意义的节奏叫做节奏型</a:t>
            </a:r>
            <a:r>
              <a:rPr lang="zh-CN" altLang="en-US" dirty="0">
                <a:cs typeface="+mn-ea"/>
                <a:sym typeface="+mn-lt"/>
              </a:rPr>
              <a:t>。</a:t>
            </a:r>
          </a:p>
          <a:p>
            <a:pPr>
              <a:lnSpc>
                <a:spcPct val="250000"/>
              </a:lnSpc>
              <a:buNone/>
            </a:pPr>
            <a:r>
              <a:rPr lang="en-US" altLang="zh-CN" dirty="0">
                <a:cs typeface="+mn-ea"/>
                <a:sym typeface="+mn-lt"/>
              </a:rPr>
              <a:t>3</a:t>
            </a:r>
            <a:r>
              <a:rPr lang="zh-CN" altLang="en-US" dirty="0">
                <a:cs typeface="+mn-ea"/>
                <a:sym typeface="+mn-lt"/>
              </a:rPr>
              <a:t>、节拍相同时值的强拍与弱拍有规律地循环出现叫做节拍。</a:t>
            </a:r>
          </a:p>
          <a:p>
            <a:pPr>
              <a:lnSpc>
                <a:spcPct val="250000"/>
              </a:lnSpc>
              <a:buNone/>
            </a:pPr>
            <a:r>
              <a:rPr lang="en-US" altLang="zh-CN" dirty="0">
                <a:cs typeface="+mn-ea"/>
                <a:sym typeface="+mn-lt"/>
              </a:rPr>
              <a:t>4、小节线在强拍前面用来划分节拍的垂直线称小节线</a:t>
            </a:r>
            <a:r>
              <a:rPr lang="zh-CN" altLang="en-US" dirty="0">
                <a:cs typeface="+mn-ea"/>
                <a:sym typeface="+mn-lt"/>
              </a:rPr>
              <a:t>。</a:t>
            </a:r>
          </a:p>
          <a:p>
            <a:pPr>
              <a:lnSpc>
                <a:spcPct val="250000"/>
              </a:lnSpc>
              <a:buNone/>
            </a:pPr>
            <a:r>
              <a:rPr lang="en-US" altLang="zh-CN" dirty="0">
                <a:cs typeface="+mn-ea"/>
                <a:sym typeface="+mn-lt"/>
              </a:rPr>
              <a:t>5</a:t>
            </a:r>
            <a:r>
              <a:rPr lang="zh-CN" altLang="en-US" dirty="0">
                <a:cs typeface="+mn-ea"/>
                <a:sym typeface="+mn-lt"/>
              </a:rPr>
              <a:t>、小节两条小节线之间的部分称小节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7475557" y="2508813"/>
            <a:ext cx="3999053" cy="399905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: 圆角 1"/>
          <p:cNvSpPr/>
          <p:nvPr/>
        </p:nvSpPr>
        <p:spPr>
          <a:xfrm>
            <a:off x="147320" y="254000"/>
            <a:ext cx="11897360" cy="6350000"/>
          </a:xfrm>
          <a:prstGeom prst="roundRect">
            <a:avLst>
              <a:gd name="adj" fmla="val 5816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229337" y="601883"/>
            <a:ext cx="57333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200" dirty="0">
                <a:solidFill>
                  <a:srgbClr val="5B9BD5"/>
                </a:solidFill>
                <a:cs typeface="+mn-ea"/>
                <a:sym typeface="+mn-lt"/>
              </a:rPr>
              <a:t>第二章节  音的长短与强弱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54307" y="1597306"/>
            <a:ext cx="2381491" cy="3756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>
              <a:buNone/>
            </a:pPr>
            <a:r>
              <a:rPr lang="zh-CN" altLang="en-US" b="1" dirty="0">
                <a:cs typeface="+mn-ea"/>
                <a:sym typeface="+mn-lt"/>
              </a:rPr>
              <a:t>音的强弱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3881120" y="2624283"/>
            <a:ext cx="7499671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buNone/>
            </a:pPr>
            <a:r>
              <a:rPr lang="zh-CN" altLang="en-US" dirty="0">
                <a:cs typeface="+mn-ea"/>
                <a:sym typeface="+mn-lt"/>
              </a:rPr>
              <a:t>6、终止线记在音乐作品末尾的复纵线（右边的一条略粗于左边的一条）称终止线，表示乐（歌）曲到此结束</a:t>
            </a:r>
            <a:r>
              <a:rPr lang="en-US" altLang="zh-CN" dirty="0">
                <a:cs typeface="+mn-ea"/>
                <a:sym typeface="+mn-lt"/>
              </a:rPr>
              <a:t>。</a:t>
            </a:r>
          </a:p>
          <a:p>
            <a:pPr>
              <a:lnSpc>
                <a:spcPct val="200000"/>
              </a:lnSpc>
              <a:buNone/>
            </a:pPr>
            <a:r>
              <a:rPr lang="en-US" altLang="zh-CN" dirty="0">
                <a:cs typeface="+mn-ea"/>
                <a:sym typeface="+mn-lt"/>
              </a:rPr>
              <a:t>7</a:t>
            </a:r>
            <a:r>
              <a:rPr lang="zh-CN" altLang="en-US" dirty="0">
                <a:cs typeface="+mn-ea"/>
                <a:sym typeface="+mn-lt"/>
              </a:rPr>
              <a:t>、复纵线记在音乐作品的明显分段处的复纵线（两条同样粗细），表示乐（歌）曲到此告一段落。</a:t>
            </a:r>
          </a:p>
          <a:p>
            <a:pPr>
              <a:lnSpc>
                <a:spcPct val="200000"/>
              </a:lnSpc>
              <a:buNone/>
            </a:pPr>
            <a:r>
              <a:rPr lang="en-US" altLang="zh-CN" dirty="0">
                <a:cs typeface="+mn-ea"/>
                <a:sym typeface="+mn-lt"/>
              </a:rPr>
              <a:t>8</a:t>
            </a:r>
            <a:r>
              <a:rPr lang="zh-CN" altLang="en-US" dirty="0">
                <a:cs typeface="+mn-ea"/>
                <a:sym typeface="+mn-lt"/>
              </a:rPr>
              <a:t>、拍用某一时值的音符（常用的有二分音符、四分音符、八分音符等）来表示节拍的单位，叫拍。每小节有几个单位拍就称为几拍子。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64461" y="2730186"/>
            <a:ext cx="3121158" cy="312115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: 圆角 1"/>
          <p:cNvSpPr/>
          <p:nvPr/>
        </p:nvSpPr>
        <p:spPr>
          <a:xfrm>
            <a:off x="147320" y="254000"/>
            <a:ext cx="11897360" cy="6350000"/>
          </a:xfrm>
          <a:prstGeom prst="roundRect">
            <a:avLst>
              <a:gd name="adj" fmla="val 5816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229337" y="601883"/>
            <a:ext cx="57333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200" dirty="0">
                <a:solidFill>
                  <a:srgbClr val="5B9BD5"/>
                </a:solidFill>
                <a:cs typeface="+mn-ea"/>
                <a:sym typeface="+mn-lt"/>
              </a:rPr>
              <a:t>第二章节  音的长短与强弱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454307" y="1597306"/>
            <a:ext cx="2381491" cy="3756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>
              <a:buNone/>
            </a:pPr>
            <a:r>
              <a:rPr lang="zh-CN" altLang="en-US" b="1" dirty="0">
                <a:cs typeface="+mn-ea"/>
                <a:sym typeface="+mn-lt"/>
              </a:rPr>
              <a:t>音的强弱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976856" y="2910463"/>
            <a:ext cx="5204026" cy="27441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50000"/>
              </a:lnSpc>
              <a:buNone/>
            </a:pPr>
            <a:r>
              <a:rPr lang="en-US" altLang="zh-CN" dirty="0">
                <a:cs typeface="+mn-ea"/>
                <a:sym typeface="+mn-lt"/>
              </a:rPr>
              <a:t>9</a:t>
            </a:r>
            <a:r>
              <a:rPr lang="zh-CN" altLang="en-US" dirty="0">
                <a:cs typeface="+mn-ea"/>
                <a:sym typeface="+mn-lt"/>
              </a:rPr>
              <a:t>、拍号表示不同拍子的符号叫拍号</a:t>
            </a:r>
            <a:r>
              <a:rPr lang="en-US" altLang="zh-CN" dirty="0">
                <a:cs typeface="+mn-ea"/>
                <a:sym typeface="+mn-lt"/>
              </a:rPr>
              <a:t>，</a:t>
            </a:r>
            <a:r>
              <a:rPr lang="zh-CN" altLang="en-US" dirty="0">
                <a:cs typeface="+mn-ea"/>
                <a:sym typeface="+mn-lt"/>
              </a:rPr>
              <a:t>拍号写在谱号和调号的右边。</a:t>
            </a:r>
            <a:endParaRPr lang="en-US" altLang="zh-CN" dirty="0">
              <a:cs typeface="+mn-ea"/>
              <a:sym typeface="+mn-lt"/>
            </a:endParaRPr>
          </a:p>
          <a:p>
            <a:pPr>
              <a:lnSpc>
                <a:spcPct val="250000"/>
              </a:lnSpc>
              <a:buNone/>
            </a:pPr>
            <a:r>
              <a:rPr lang="zh-CN" altLang="en-US" dirty="0">
                <a:cs typeface="+mn-ea"/>
                <a:sym typeface="+mn-lt"/>
              </a:rPr>
              <a:t>10、常见的拍子（1）单拍子</a:t>
            </a:r>
            <a:r>
              <a:rPr lang="en-US" altLang="zh-CN" dirty="0">
                <a:cs typeface="+mn-ea"/>
                <a:sym typeface="+mn-lt"/>
              </a:rPr>
              <a:t>;</a:t>
            </a:r>
            <a:r>
              <a:rPr lang="zh-CN" altLang="en-US" dirty="0">
                <a:cs typeface="+mn-ea"/>
                <a:sym typeface="+mn-lt"/>
              </a:rPr>
              <a:t>（2）复拍子</a:t>
            </a:r>
            <a:r>
              <a:rPr lang="en-US" altLang="zh-CN" dirty="0">
                <a:cs typeface="+mn-ea"/>
                <a:sym typeface="+mn-lt"/>
              </a:rPr>
              <a:t>;</a:t>
            </a:r>
            <a:r>
              <a:rPr lang="zh-CN" altLang="en-US" dirty="0">
                <a:cs typeface="+mn-ea"/>
                <a:sym typeface="+mn-lt"/>
              </a:rPr>
              <a:t>（3）混合拍子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841603" y="2057400"/>
            <a:ext cx="4450466" cy="445046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: 圆角 1"/>
          <p:cNvSpPr/>
          <p:nvPr/>
        </p:nvSpPr>
        <p:spPr>
          <a:xfrm>
            <a:off x="147320" y="254000"/>
            <a:ext cx="11897360" cy="6350000"/>
          </a:xfrm>
          <a:prstGeom prst="roundRect">
            <a:avLst>
              <a:gd name="adj" fmla="val 5816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229337" y="601883"/>
            <a:ext cx="57333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200" dirty="0">
                <a:solidFill>
                  <a:srgbClr val="5B9BD5"/>
                </a:solidFill>
                <a:cs typeface="+mn-ea"/>
                <a:sym typeface="+mn-lt"/>
              </a:rPr>
              <a:t>第二章节  音的长短与强弱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54307" y="1597306"/>
            <a:ext cx="2381491" cy="3756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>
              <a:buNone/>
            </a:pPr>
            <a:r>
              <a:rPr lang="zh-CN" altLang="en-US" b="1" dirty="0">
                <a:cs typeface="+mn-ea"/>
                <a:sym typeface="+mn-lt"/>
              </a:rPr>
              <a:t>音的强弱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277255" y="2323088"/>
            <a:ext cx="9637491" cy="35548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50000"/>
              </a:lnSpc>
              <a:buNone/>
            </a:pPr>
            <a:r>
              <a:rPr lang="zh-CN" altLang="en-US" dirty="0">
                <a:cs typeface="+mn-ea"/>
                <a:sym typeface="+mn-lt"/>
              </a:rPr>
              <a:t>11、切分音一个音由弱拍或弱位（单位拍中第一个音称为强位，其他音称为弱位）延续到下一强拍或强位，因而改变了原来节拍的强弱规律，这个音就称为切分音。</a:t>
            </a:r>
            <a:endParaRPr lang="en-US" altLang="zh-CN" dirty="0">
              <a:cs typeface="+mn-ea"/>
              <a:sym typeface="+mn-lt"/>
            </a:endParaRPr>
          </a:p>
          <a:p>
            <a:pPr>
              <a:lnSpc>
                <a:spcPct val="250000"/>
              </a:lnSpc>
              <a:buNone/>
            </a:pPr>
            <a:r>
              <a:rPr lang="zh-CN" altLang="en-US" dirty="0">
                <a:cs typeface="+mn-ea"/>
                <a:sym typeface="+mn-lt"/>
              </a:rPr>
              <a:t>切分音的记法有两种：</a:t>
            </a:r>
            <a:endParaRPr lang="en-US" altLang="zh-CN" dirty="0">
              <a:cs typeface="+mn-ea"/>
              <a:sym typeface="+mn-lt"/>
            </a:endParaRPr>
          </a:p>
          <a:p>
            <a:pPr>
              <a:lnSpc>
                <a:spcPct val="250000"/>
              </a:lnSpc>
            </a:pPr>
            <a:r>
              <a:rPr lang="zh-CN" altLang="en-US" dirty="0">
                <a:cs typeface="+mn-ea"/>
                <a:sym typeface="+mn-lt"/>
              </a:rPr>
              <a:t>（1）在一小节或单位拍内的切分音，一般用一个音符来记写。</a:t>
            </a:r>
          </a:p>
          <a:p>
            <a:pPr>
              <a:lnSpc>
                <a:spcPct val="250000"/>
              </a:lnSpc>
            </a:pPr>
            <a:r>
              <a:rPr lang="zh-CN" altLang="en-US" dirty="0">
                <a:cs typeface="+mn-ea"/>
                <a:sym typeface="+mn-lt"/>
              </a:rPr>
              <a:t>（2）跨小节或跨单位拍的切分音，一般用连音线来记写。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8345347" y="3159612"/>
            <a:ext cx="3342380" cy="33423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: 圆角 1"/>
          <p:cNvSpPr/>
          <p:nvPr/>
        </p:nvSpPr>
        <p:spPr>
          <a:xfrm>
            <a:off x="147320" y="254000"/>
            <a:ext cx="11897360" cy="6350000"/>
          </a:xfrm>
          <a:prstGeom prst="roundRect">
            <a:avLst>
              <a:gd name="adj" fmla="val 5816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229337" y="601883"/>
            <a:ext cx="57333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200" dirty="0">
                <a:solidFill>
                  <a:srgbClr val="5B9BD5"/>
                </a:solidFill>
                <a:cs typeface="+mn-ea"/>
                <a:sym typeface="+mn-lt"/>
              </a:rPr>
              <a:t>第二章节  音的长短与强弱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454307" y="1597306"/>
            <a:ext cx="2381491" cy="3756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>
              <a:buNone/>
            </a:pPr>
            <a:r>
              <a:rPr lang="zh-CN" altLang="en-US" b="1" dirty="0">
                <a:cs typeface="+mn-ea"/>
                <a:sym typeface="+mn-lt"/>
              </a:rPr>
              <a:t>音的强弱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277254" y="5139145"/>
            <a:ext cx="9637491" cy="11167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buNone/>
            </a:pPr>
            <a:r>
              <a:rPr lang="zh-CN" altLang="en-US" dirty="0">
                <a:cs typeface="+mn-ea"/>
                <a:sym typeface="+mn-lt"/>
              </a:rPr>
              <a:t>12、弱小起节</a:t>
            </a:r>
          </a:p>
          <a:p>
            <a:pPr>
              <a:lnSpc>
                <a:spcPct val="200000"/>
              </a:lnSpc>
              <a:buNone/>
            </a:pPr>
            <a:r>
              <a:rPr lang="en-US" altLang="zh-CN" dirty="0">
                <a:cs typeface="+mn-ea"/>
                <a:sym typeface="+mn-lt"/>
              </a:rPr>
              <a:t>    </a:t>
            </a:r>
            <a:r>
              <a:rPr lang="zh-CN" altLang="en-US" dirty="0">
                <a:cs typeface="+mn-ea"/>
                <a:sym typeface="+mn-lt"/>
              </a:rPr>
              <a:t>歌（乐）曲的第一个音起于弱拍位置，这开始的小节叫做弱起小节，或称不完全小节。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159888" y="1972954"/>
            <a:ext cx="5872223" cy="32044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4307689" y="2157107"/>
            <a:ext cx="3576620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5B9BD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+mn-ea"/>
                <a:sym typeface="+mn-lt"/>
              </a:rPr>
              <a:t>第三章节</a:t>
            </a:r>
            <a:endParaRPr lang="zh-CN" altLang="en-US" sz="6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5B9BD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972483" y="3602620"/>
            <a:ext cx="6247036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dist"/>
            <a:r>
              <a:rPr lang="zh-CN" altLang="en-US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5B9BD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+mn-ea"/>
                <a:sym typeface="+mn-lt"/>
              </a:rPr>
              <a:t>音乐的常用记号</a:t>
            </a:r>
            <a:endParaRPr lang="zh-CN" altLang="en-US" sz="6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5B9BD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: 圆角 1"/>
          <p:cNvSpPr/>
          <p:nvPr/>
        </p:nvSpPr>
        <p:spPr>
          <a:xfrm>
            <a:off x="147320" y="254000"/>
            <a:ext cx="11897360" cy="6350000"/>
          </a:xfrm>
          <a:prstGeom prst="roundRect">
            <a:avLst>
              <a:gd name="adj" fmla="val 5816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229337" y="601883"/>
            <a:ext cx="57333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200" dirty="0">
                <a:solidFill>
                  <a:srgbClr val="5B9BD5"/>
                </a:solidFill>
                <a:cs typeface="+mn-ea"/>
                <a:sym typeface="+mn-lt"/>
              </a:rPr>
              <a:t>第三章节  音乐的常用记号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614182" y="2128843"/>
            <a:ext cx="6542108" cy="35548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50000"/>
              </a:lnSpc>
              <a:buNone/>
            </a:pPr>
            <a:r>
              <a:rPr lang="zh-CN" altLang="en-US" dirty="0">
                <a:cs typeface="+mn-ea"/>
                <a:sym typeface="+mn-lt"/>
              </a:rPr>
              <a:t>一、反复记号</a:t>
            </a:r>
          </a:p>
          <a:p>
            <a:pPr>
              <a:lnSpc>
                <a:spcPct val="250000"/>
              </a:lnSpc>
            </a:pPr>
            <a:r>
              <a:rPr lang="zh-CN" altLang="en-US" dirty="0">
                <a:cs typeface="+mn-ea"/>
                <a:sym typeface="+mn-lt"/>
              </a:rPr>
              <a:t>D、C、记在歌曲的复纵线下，表示要从头反复，反复演唱到记有“Fine”（意大利文，意思是“结束”）处结束。</a:t>
            </a:r>
          </a:p>
          <a:p>
            <a:pPr>
              <a:lnSpc>
                <a:spcPct val="250000"/>
              </a:lnSpc>
            </a:pPr>
            <a:r>
              <a:rPr lang="zh-CN" altLang="en-US" dirty="0">
                <a:cs typeface="+mn-ea"/>
                <a:sym typeface="+mn-lt"/>
              </a:rPr>
              <a:t>D、S、记在歌曲的复纵线下，表示从记有“”记号处反复，反复演唱到记有“Fine”处结束。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7589134" y="1733489"/>
            <a:ext cx="4227546" cy="422754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: 圆角 1"/>
          <p:cNvSpPr/>
          <p:nvPr/>
        </p:nvSpPr>
        <p:spPr>
          <a:xfrm>
            <a:off x="147320" y="254000"/>
            <a:ext cx="11897360" cy="6350000"/>
          </a:xfrm>
          <a:prstGeom prst="roundRect">
            <a:avLst>
              <a:gd name="adj" fmla="val 5816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229337" y="601883"/>
            <a:ext cx="57333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200" dirty="0">
                <a:solidFill>
                  <a:srgbClr val="5B9BD5"/>
                </a:solidFill>
                <a:cs typeface="+mn-ea"/>
                <a:sym typeface="+mn-lt"/>
              </a:rPr>
              <a:t>第三章节  音乐的常用记号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281294" y="2128843"/>
            <a:ext cx="9629413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buNone/>
            </a:pPr>
            <a:r>
              <a:rPr lang="zh-CN" altLang="en-US" dirty="0">
                <a:cs typeface="+mn-ea"/>
                <a:sym typeface="+mn-lt"/>
              </a:rPr>
              <a:t>二、装饰音</a:t>
            </a:r>
          </a:p>
          <a:p>
            <a:pPr>
              <a:lnSpc>
                <a:spcPct val="200000"/>
              </a:lnSpc>
              <a:buNone/>
            </a:pPr>
            <a:r>
              <a:rPr lang="zh-CN" altLang="en-US" dirty="0">
                <a:cs typeface="+mn-ea"/>
                <a:sym typeface="+mn-lt"/>
              </a:rPr>
              <a:t>常用的装饰音有这样几种：</a:t>
            </a:r>
          </a:p>
          <a:p>
            <a:pPr>
              <a:lnSpc>
                <a:spcPct val="200000"/>
              </a:lnSpc>
            </a:pPr>
            <a:r>
              <a:rPr lang="en-US" altLang="zh-CN" dirty="0">
                <a:cs typeface="+mn-ea"/>
                <a:sym typeface="+mn-lt"/>
              </a:rPr>
              <a:t>1</a:t>
            </a:r>
            <a:r>
              <a:rPr lang="zh-CN" altLang="en-US" dirty="0">
                <a:cs typeface="+mn-ea"/>
                <a:sym typeface="+mn-lt"/>
              </a:rPr>
              <a:t>、倚音   倚音可分为前倚音、后倚音、单倚音、复倚音，它是以小音符写在被装音的前后。</a:t>
            </a:r>
          </a:p>
          <a:p>
            <a:pPr>
              <a:lnSpc>
                <a:spcPct val="200000"/>
              </a:lnSpc>
            </a:pPr>
            <a:r>
              <a:rPr lang="en-US" altLang="zh-CN" dirty="0">
                <a:cs typeface="+mn-ea"/>
                <a:sym typeface="+mn-lt"/>
              </a:rPr>
              <a:t>2</a:t>
            </a:r>
            <a:r>
              <a:rPr lang="zh-CN" altLang="en-US" dirty="0">
                <a:cs typeface="+mn-ea"/>
                <a:sym typeface="+mn-lt"/>
              </a:rPr>
              <a:t>、波音   波音有上波音、下波音两种。</a:t>
            </a:r>
          </a:p>
          <a:p>
            <a:pPr>
              <a:lnSpc>
                <a:spcPct val="200000"/>
              </a:lnSpc>
            </a:pPr>
            <a:r>
              <a:rPr lang="en-US" altLang="zh-CN" dirty="0">
                <a:cs typeface="+mn-ea"/>
                <a:sym typeface="+mn-lt"/>
              </a:rPr>
              <a:t>3</a:t>
            </a:r>
            <a:r>
              <a:rPr lang="zh-CN" altLang="en-US" dirty="0">
                <a:cs typeface="+mn-ea"/>
                <a:sym typeface="+mn-lt"/>
              </a:rPr>
              <a:t>、颤音   颤音是由主要音和它上方邻音快速均匀交替出现而成</a:t>
            </a:r>
          </a:p>
          <a:p>
            <a:pPr>
              <a:lnSpc>
                <a:spcPct val="200000"/>
              </a:lnSpc>
            </a:pPr>
            <a:r>
              <a:rPr lang="en-US" altLang="zh-CN" dirty="0">
                <a:cs typeface="+mn-ea"/>
                <a:sym typeface="+mn-lt"/>
              </a:rPr>
              <a:t>4</a:t>
            </a:r>
            <a:r>
              <a:rPr lang="zh-CN" altLang="en-US" dirty="0">
                <a:cs typeface="+mn-ea"/>
                <a:sym typeface="+mn-lt"/>
              </a:rPr>
              <a:t>、回音   回音是由四个或五个音线组成的旋律型，回音有顺回音和逆回音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: 圆角 1"/>
          <p:cNvSpPr/>
          <p:nvPr/>
        </p:nvSpPr>
        <p:spPr>
          <a:xfrm>
            <a:off x="147320" y="254000"/>
            <a:ext cx="11897360" cy="6350000"/>
          </a:xfrm>
          <a:prstGeom prst="roundRect">
            <a:avLst>
              <a:gd name="adj" fmla="val 5816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229337" y="601883"/>
            <a:ext cx="57333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200" dirty="0">
                <a:solidFill>
                  <a:srgbClr val="5B9BD5"/>
                </a:solidFill>
                <a:cs typeface="+mn-ea"/>
                <a:sym typeface="+mn-lt"/>
              </a:rPr>
              <a:t>第三章节  音乐的常用记号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598389" y="1625461"/>
            <a:ext cx="26309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>
              <a:buNone/>
            </a:pPr>
            <a:r>
              <a:rPr lang="zh-CN" altLang="en-US" sz="1800" dirty="0">
                <a:cs typeface="+mn-ea"/>
                <a:sym typeface="+mn-lt"/>
              </a:rPr>
              <a:t>三、常见音乐符号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599187" y="2626667"/>
            <a:ext cx="8993626" cy="24325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300000"/>
              </a:lnSpc>
              <a:buNone/>
            </a:pPr>
            <a:r>
              <a:rPr lang="en-US" altLang="zh-CN" dirty="0">
                <a:cs typeface="+mn-ea"/>
                <a:sym typeface="+mn-lt"/>
              </a:rPr>
              <a:t>1</a:t>
            </a:r>
            <a:r>
              <a:rPr lang="zh-CN" altLang="en-US" dirty="0">
                <a:cs typeface="+mn-ea"/>
                <a:sym typeface="+mn-lt"/>
              </a:rPr>
              <a:t>、变音记号：</a:t>
            </a:r>
            <a:r>
              <a:rPr lang="en-US" altLang="zh-CN" dirty="0">
                <a:cs typeface="+mn-ea"/>
                <a:sym typeface="+mn-lt"/>
              </a:rPr>
              <a:t>#</a:t>
            </a:r>
            <a:r>
              <a:rPr lang="zh-CN" altLang="en-US" dirty="0">
                <a:cs typeface="+mn-ea"/>
                <a:sym typeface="+mn-lt"/>
              </a:rPr>
              <a:t>为升记号，写在音符前表示升高半个音。如将</a:t>
            </a:r>
            <a:r>
              <a:rPr lang="en-US" altLang="zh-CN" dirty="0">
                <a:cs typeface="+mn-ea"/>
                <a:sym typeface="+mn-lt"/>
              </a:rPr>
              <a:t>5</a:t>
            </a:r>
            <a:r>
              <a:rPr lang="zh-CN" altLang="en-US" dirty="0">
                <a:cs typeface="+mn-ea"/>
                <a:sym typeface="+mn-lt"/>
              </a:rPr>
              <a:t>升高半音可标记为</a:t>
            </a:r>
            <a:r>
              <a:rPr lang="en-US" altLang="zh-CN" baseline="30000" dirty="0">
                <a:cs typeface="+mn-ea"/>
                <a:sym typeface="+mn-lt"/>
              </a:rPr>
              <a:t>#</a:t>
            </a:r>
            <a:r>
              <a:rPr lang="en-US" altLang="zh-CN" dirty="0">
                <a:cs typeface="+mn-ea"/>
                <a:sym typeface="+mn-lt"/>
              </a:rPr>
              <a:t>5 </a:t>
            </a:r>
            <a:r>
              <a:rPr lang="zh-CN" altLang="en-US" dirty="0">
                <a:cs typeface="+mn-ea"/>
                <a:sym typeface="+mn-lt"/>
              </a:rPr>
              <a:t>。</a:t>
            </a:r>
          </a:p>
          <a:p>
            <a:pPr>
              <a:lnSpc>
                <a:spcPct val="300000"/>
              </a:lnSpc>
            </a:pPr>
            <a:r>
              <a:rPr lang="en-US" altLang="zh-CN" dirty="0">
                <a:cs typeface="+mn-ea"/>
                <a:sym typeface="+mn-lt"/>
              </a:rPr>
              <a:t>b</a:t>
            </a:r>
            <a:r>
              <a:rPr lang="zh-CN" altLang="en-US" dirty="0">
                <a:cs typeface="+mn-ea"/>
                <a:sym typeface="+mn-lt"/>
              </a:rPr>
              <a:t>为降记号，写在音符前表示降低半个音，如将</a:t>
            </a:r>
            <a:r>
              <a:rPr lang="en-US" altLang="zh-CN" dirty="0">
                <a:cs typeface="+mn-ea"/>
                <a:sym typeface="+mn-lt"/>
              </a:rPr>
              <a:t>5</a:t>
            </a:r>
            <a:r>
              <a:rPr lang="zh-CN" altLang="en-US" dirty="0">
                <a:cs typeface="+mn-ea"/>
                <a:sym typeface="+mn-lt"/>
              </a:rPr>
              <a:t>降低半个音可标记为</a:t>
            </a:r>
            <a:r>
              <a:rPr lang="en-US" altLang="zh-CN" baseline="30000" dirty="0">
                <a:cs typeface="+mn-ea"/>
                <a:sym typeface="+mn-lt"/>
              </a:rPr>
              <a:t>b</a:t>
            </a:r>
            <a:r>
              <a:rPr lang="en-US" altLang="zh-CN" dirty="0">
                <a:cs typeface="+mn-ea"/>
                <a:sym typeface="+mn-lt"/>
              </a:rPr>
              <a:t>5 </a:t>
            </a:r>
            <a:r>
              <a:rPr lang="zh-CN" altLang="en-US" dirty="0">
                <a:cs typeface="+mn-ea"/>
                <a:sym typeface="+mn-lt"/>
              </a:rPr>
              <a:t>。</a:t>
            </a:r>
          </a:p>
          <a:p>
            <a:pPr>
              <a:lnSpc>
                <a:spcPct val="300000"/>
              </a:lnSpc>
            </a:pPr>
            <a:r>
              <a:rPr lang="zh-CN" altLang="en-US" dirty="0">
                <a:cs typeface="+mn-ea"/>
                <a:sym typeface="+mn-lt"/>
              </a:rPr>
              <a:t> 表示将已经升高或降低的音还原。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7442522" y="3843026"/>
            <a:ext cx="4452395" cy="33392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225040" y="2368453"/>
            <a:ext cx="7741920" cy="2169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800" dirty="0">
                <a:cs typeface="+mn-ea"/>
                <a:sym typeface="+mn-lt"/>
              </a:rPr>
              <a:t>音乐是用有组织的乐音创造艺术形象来表达人们的思想感情、反映社会现实生活的一种听觉艺术。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800" dirty="0">
                <a:cs typeface="+mn-ea"/>
                <a:sym typeface="+mn-lt"/>
              </a:rPr>
              <a:t>要欣赏音乐，必须具备“音乐的耳朵”，即对音高、音程、音色的辨别力，对旋律、节奏、调性、调式、和声的感受力，以及对音乐的记忆力等等，在这个基础上去接受和理解音乐，去欣赏和感受音乐的优美。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75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: 圆角 1"/>
          <p:cNvSpPr/>
          <p:nvPr/>
        </p:nvSpPr>
        <p:spPr>
          <a:xfrm>
            <a:off x="147320" y="254000"/>
            <a:ext cx="11897360" cy="6350000"/>
          </a:xfrm>
          <a:prstGeom prst="roundRect">
            <a:avLst>
              <a:gd name="adj" fmla="val 5816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229337" y="601883"/>
            <a:ext cx="57333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200" dirty="0">
                <a:solidFill>
                  <a:srgbClr val="5B9BD5"/>
                </a:solidFill>
                <a:cs typeface="+mn-ea"/>
                <a:sym typeface="+mn-lt"/>
              </a:rPr>
              <a:t>第三章节  音乐的常用记号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598389" y="1625461"/>
            <a:ext cx="26309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>
              <a:buNone/>
            </a:pPr>
            <a:r>
              <a:rPr lang="zh-CN" altLang="en-US" dirty="0">
                <a:cs typeface="+mn-ea"/>
                <a:sym typeface="+mn-lt"/>
              </a:rPr>
              <a:t>四</a:t>
            </a:r>
            <a:r>
              <a:rPr lang="zh-CN" altLang="en-US" sz="1800" dirty="0">
                <a:cs typeface="+mn-ea"/>
                <a:sym typeface="+mn-lt"/>
              </a:rPr>
              <a:t>、其他常用符号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482297" y="2533288"/>
            <a:ext cx="7011364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buNone/>
            </a:pPr>
            <a:r>
              <a:rPr lang="en-US" altLang="zh-CN" dirty="0">
                <a:solidFill>
                  <a:schemeClr val="tx2"/>
                </a:solidFill>
                <a:cs typeface="+mn-ea"/>
                <a:sym typeface="+mn-lt"/>
              </a:rPr>
              <a:t>1</a:t>
            </a:r>
            <a:r>
              <a:rPr lang="zh-CN" altLang="en-US" dirty="0">
                <a:solidFill>
                  <a:schemeClr val="tx2"/>
                </a:solidFill>
                <a:cs typeface="+mn-ea"/>
                <a:sym typeface="+mn-lt"/>
              </a:rPr>
              <a:t>、连音记号</a:t>
            </a:r>
          </a:p>
          <a:p>
            <a:pPr>
              <a:lnSpc>
                <a:spcPct val="200000"/>
              </a:lnSpc>
              <a:buNone/>
            </a:pPr>
            <a:r>
              <a:rPr lang="zh-CN" altLang="en-US" dirty="0">
                <a:solidFill>
                  <a:schemeClr val="tx2"/>
                </a:solidFill>
                <a:cs typeface="+mn-ea"/>
                <a:sym typeface="+mn-lt"/>
              </a:rPr>
              <a:t>它有两种使用意义</a:t>
            </a:r>
          </a:p>
          <a:p>
            <a:pPr>
              <a:lnSpc>
                <a:spcPct val="200000"/>
              </a:lnSpc>
            </a:pPr>
            <a:r>
              <a:rPr lang="zh-CN" altLang="en-US" dirty="0">
                <a:solidFill>
                  <a:schemeClr val="tx2"/>
                </a:solidFill>
                <a:cs typeface="+mn-ea"/>
                <a:sym typeface="+mn-lt"/>
              </a:rPr>
              <a:t>（</a:t>
            </a:r>
            <a:r>
              <a:rPr lang="en-US" altLang="zh-CN" dirty="0">
                <a:solidFill>
                  <a:schemeClr val="tx2"/>
                </a:solidFill>
                <a:cs typeface="+mn-ea"/>
                <a:sym typeface="+mn-lt"/>
              </a:rPr>
              <a:t>1</a:t>
            </a:r>
            <a:r>
              <a:rPr lang="zh-CN" altLang="en-US" dirty="0">
                <a:solidFill>
                  <a:schemeClr val="tx2"/>
                </a:solidFill>
                <a:cs typeface="+mn-ea"/>
                <a:sym typeface="+mn-lt"/>
              </a:rPr>
              <a:t>）连接相邻的两个音高相同的音时，要求唱成一个音，而它的时值是这两个音的总和。</a:t>
            </a:r>
          </a:p>
          <a:p>
            <a:pPr>
              <a:lnSpc>
                <a:spcPct val="200000"/>
              </a:lnSpc>
            </a:pPr>
            <a:r>
              <a:rPr lang="zh-CN" altLang="en-US" dirty="0">
                <a:solidFill>
                  <a:schemeClr val="tx2"/>
                </a:solidFill>
                <a:cs typeface="+mn-ea"/>
                <a:sym typeface="+mn-lt"/>
              </a:rPr>
              <a:t>（</a:t>
            </a:r>
            <a:r>
              <a:rPr lang="en-US" altLang="zh-CN" dirty="0">
                <a:solidFill>
                  <a:schemeClr val="tx2"/>
                </a:solidFill>
                <a:cs typeface="+mn-ea"/>
                <a:sym typeface="+mn-lt"/>
              </a:rPr>
              <a:t>2</a:t>
            </a:r>
            <a:r>
              <a:rPr lang="zh-CN" altLang="en-US" dirty="0">
                <a:solidFill>
                  <a:schemeClr val="tx2"/>
                </a:solidFill>
                <a:cs typeface="+mn-ea"/>
                <a:sym typeface="+mn-lt"/>
              </a:rPr>
              <a:t>）连接两个以上不同音高的音时，要求唱的连贯，圆滑，优美，在歌曲中还表示一字唱多音。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024117" y="2344927"/>
            <a:ext cx="2782265" cy="37096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: 圆角 1"/>
          <p:cNvSpPr/>
          <p:nvPr/>
        </p:nvSpPr>
        <p:spPr>
          <a:xfrm>
            <a:off x="147320" y="254000"/>
            <a:ext cx="11897360" cy="6350000"/>
          </a:xfrm>
          <a:prstGeom prst="roundRect">
            <a:avLst>
              <a:gd name="adj" fmla="val 5816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229337" y="601883"/>
            <a:ext cx="57333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200" dirty="0">
                <a:solidFill>
                  <a:srgbClr val="5B9BD5"/>
                </a:solidFill>
                <a:cs typeface="+mn-ea"/>
                <a:sym typeface="+mn-lt"/>
              </a:rPr>
              <a:t>第三章节  音乐的常用记号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598389" y="1625461"/>
            <a:ext cx="26309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>
              <a:buNone/>
            </a:pPr>
            <a:r>
              <a:rPr lang="zh-CN" altLang="en-US" dirty="0">
                <a:cs typeface="+mn-ea"/>
                <a:sym typeface="+mn-lt"/>
              </a:rPr>
              <a:t>四</a:t>
            </a:r>
            <a:r>
              <a:rPr lang="zh-CN" altLang="en-US" sz="1800" dirty="0">
                <a:cs typeface="+mn-ea"/>
                <a:sym typeface="+mn-lt"/>
              </a:rPr>
              <a:t>、其他常用符号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565476" y="2558819"/>
            <a:ext cx="5066817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buNone/>
            </a:pPr>
            <a:r>
              <a:rPr lang="en-US" altLang="zh-CN" dirty="0">
                <a:cs typeface="+mn-ea"/>
                <a:sym typeface="+mn-lt"/>
              </a:rPr>
              <a:t>3</a:t>
            </a:r>
            <a:r>
              <a:rPr lang="zh-CN" altLang="en-US" dirty="0">
                <a:cs typeface="+mn-ea"/>
                <a:sym typeface="+mn-lt"/>
              </a:rPr>
              <a:t>、重音记号：</a:t>
            </a:r>
            <a:r>
              <a:rPr lang="en-US" altLang="zh-CN" dirty="0">
                <a:cs typeface="+mn-ea"/>
                <a:sym typeface="+mn-lt"/>
              </a:rPr>
              <a:t>&gt;</a:t>
            </a:r>
            <a:endParaRPr lang="zh-CN" altLang="en-US" dirty="0">
              <a:cs typeface="+mn-ea"/>
              <a:sym typeface="+mn-lt"/>
            </a:endParaRPr>
          </a:p>
          <a:p>
            <a:pPr>
              <a:lnSpc>
                <a:spcPct val="200000"/>
              </a:lnSpc>
              <a:buNone/>
            </a:pPr>
            <a:r>
              <a:rPr lang="en-US" altLang="zh-CN" dirty="0">
                <a:cs typeface="+mn-ea"/>
                <a:sym typeface="+mn-lt"/>
              </a:rPr>
              <a:t>4</a:t>
            </a:r>
            <a:r>
              <a:rPr lang="zh-CN" altLang="en-US" dirty="0">
                <a:cs typeface="+mn-ea"/>
                <a:sym typeface="+mn-lt"/>
              </a:rPr>
              <a:t>、换气记号：∨</a:t>
            </a:r>
          </a:p>
          <a:p>
            <a:pPr>
              <a:lnSpc>
                <a:spcPct val="200000"/>
              </a:lnSpc>
              <a:buNone/>
            </a:pPr>
            <a:r>
              <a:rPr lang="en-US" altLang="zh-CN" dirty="0">
                <a:cs typeface="+mn-ea"/>
                <a:sym typeface="+mn-lt"/>
              </a:rPr>
              <a:t>5</a:t>
            </a:r>
            <a:r>
              <a:rPr lang="zh-CN" altLang="en-US" dirty="0">
                <a:cs typeface="+mn-ea"/>
                <a:sym typeface="+mn-lt"/>
              </a:rPr>
              <a:t>、顿音记号：▼</a:t>
            </a:r>
          </a:p>
          <a:p>
            <a:pPr>
              <a:lnSpc>
                <a:spcPct val="200000"/>
              </a:lnSpc>
              <a:buNone/>
            </a:pPr>
            <a:r>
              <a:rPr lang="en-US" altLang="zh-CN" dirty="0">
                <a:cs typeface="+mn-ea"/>
                <a:sym typeface="+mn-lt"/>
              </a:rPr>
              <a:t>6</a:t>
            </a:r>
            <a:r>
              <a:rPr lang="zh-CN" altLang="en-US" dirty="0">
                <a:cs typeface="+mn-ea"/>
                <a:sym typeface="+mn-lt"/>
              </a:rPr>
              <a:t>、保持音记号“</a:t>
            </a:r>
            <a:r>
              <a:rPr lang="en-US" altLang="zh-CN" dirty="0">
                <a:cs typeface="+mn-ea"/>
                <a:sym typeface="+mn-lt"/>
              </a:rPr>
              <a:t>-”</a:t>
            </a:r>
            <a:r>
              <a:rPr lang="zh-CN" altLang="en-US" dirty="0">
                <a:cs typeface="+mn-ea"/>
                <a:sym typeface="+mn-lt"/>
              </a:rPr>
              <a:t>，记在音符上方，表示该音要唱得饱满，时值充足。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754792" y="2012436"/>
            <a:ext cx="3871732" cy="387173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: 圆角 1"/>
          <p:cNvSpPr/>
          <p:nvPr/>
        </p:nvSpPr>
        <p:spPr>
          <a:xfrm>
            <a:off x="147320" y="254000"/>
            <a:ext cx="11897360" cy="6350000"/>
          </a:xfrm>
          <a:prstGeom prst="roundRect">
            <a:avLst>
              <a:gd name="adj" fmla="val 5816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229337" y="601883"/>
            <a:ext cx="57333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200" dirty="0">
                <a:solidFill>
                  <a:srgbClr val="5B9BD5"/>
                </a:solidFill>
                <a:cs typeface="+mn-ea"/>
                <a:sym typeface="+mn-lt"/>
              </a:rPr>
              <a:t>第三章节  音乐的常用记号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598389" y="1625461"/>
            <a:ext cx="26309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>
              <a:buNone/>
            </a:pPr>
            <a:r>
              <a:rPr lang="zh-CN" altLang="en-US" dirty="0">
                <a:cs typeface="+mn-ea"/>
                <a:sym typeface="+mn-lt"/>
              </a:rPr>
              <a:t>四</a:t>
            </a:r>
            <a:r>
              <a:rPr lang="zh-CN" altLang="en-US" sz="1800" dirty="0">
                <a:cs typeface="+mn-ea"/>
                <a:sym typeface="+mn-lt"/>
              </a:rPr>
              <a:t>、其他常用符号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29601" y="4691981"/>
            <a:ext cx="11332797" cy="2051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50000"/>
              </a:lnSpc>
              <a:buNone/>
            </a:pPr>
            <a:r>
              <a:rPr lang="en-US" altLang="zh-CN" dirty="0">
                <a:cs typeface="+mn-ea"/>
                <a:sym typeface="+mn-lt"/>
              </a:rPr>
              <a:t>7</a:t>
            </a:r>
            <a:r>
              <a:rPr lang="zh-CN" altLang="en-US" dirty="0">
                <a:cs typeface="+mn-ea"/>
                <a:sym typeface="+mn-lt"/>
              </a:rPr>
              <a:t>、力度记号表示乐曲力度强弱变化的记号叫力度记号，常用的力度记号有：</a:t>
            </a:r>
            <a:endParaRPr lang="en-US" altLang="zh-CN" dirty="0">
              <a:cs typeface="+mn-ea"/>
              <a:sym typeface="+mn-lt"/>
            </a:endParaRPr>
          </a:p>
          <a:p>
            <a:pPr>
              <a:lnSpc>
                <a:spcPct val="250000"/>
              </a:lnSpc>
            </a:pPr>
            <a:r>
              <a:rPr lang="zh-CN" altLang="en-US" dirty="0">
                <a:cs typeface="+mn-ea"/>
                <a:sym typeface="+mn-lt"/>
              </a:rPr>
              <a:t>f---强，ff---很强，fff---重强，sf---特强，mf---中强。 p---弱，pp---很弱，ppp---重弱，sp---特弱，mp---中弱         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1134206" y="3213853"/>
            <a:ext cx="1371600" cy="304800"/>
            <a:chOff x="1398366" y="5340356"/>
            <a:chExt cx="1371600" cy="304800"/>
          </a:xfrm>
        </p:grpSpPr>
        <p:sp>
          <p:nvSpPr>
            <p:cNvPr id="15" name="直接连接符 14"/>
            <p:cNvSpPr/>
            <p:nvPr/>
          </p:nvSpPr>
          <p:spPr>
            <a:xfrm>
              <a:off x="1398366" y="5340356"/>
              <a:ext cx="1371600" cy="15240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直接连接符 15"/>
            <p:cNvSpPr/>
            <p:nvPr/>
          </p:nvSpPr>
          <p:spPr>
            <a:xfrm flipV="1">
              <a:off x="1398366" y="5492756"/>
              <a:ext cx="1371600" cy="15240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8052608" y="3175753"/>
            <a:ext cx="1219200" cy="381000"/>
            <a:chOff x="8678118" y="5264156"/>
            <a:chExt cx="1219200" cy="381000"/>
          </a:xfrm>
        </p:grpSpPr>
        <p:sp>
          <p:nvSpPr>
            <p:cNvPr id="18" name="直接连接符 17"/>
            <p:cNvSpPr/>
            <p:nvPr/>
          </p:nvSpPr>
          <p:spPr>
            <a:xfrm flipV="1">
              <a:off x="8678118" y="5264156"/>
              <a:ext cx="1219200" cy="22860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直接连接符 18"/>
            <p:cNvSpPr/>
            <p:nvPr/>
          </p:nvSpPr>
          <p:spPr>
            <a:xfrm>
              <a:off x="8678118" y="5492756"/>
              <a:ext cx="1219200" cy="15240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2895729" y="3135421"/>
            <a:ext cx="1128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b="1" dirty="0">
                <a:cs typeface="+mn-ea"/>
                <a:sym typeface="+mn-lt"/>
              </a:rPr>
              <a:t>渐弱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9814129" y="3135421"/>
            <a:ext cx="1128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b="1" dirty="0">
                <a:cs typeface="+mn-ea"/>
                <a:sym typeface="+mn-lt"/>
              </a:rPr>
              <a:t>渐强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622524" y="1534541"/>
            <a:ext cx="3495046" cy="349504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20" grpId="0"/>
      <p:bldP spid="2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: 圆角 1"/>
          <p:cNvSpPr/>
          <p:nvPr/>
        </p:nvSpPr>
        <p:spPr>
          <a:xfrm>
            <a:off x="147320" y="254000"/>
            <a:ext cx="11897360" cy="6350000"/>
          </a:xfrm>
          <a:prstGeom prst="roundRect">
            <a:avLst>
              <a:gd name="adj" fmla="val 5816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229337" y="601883"/>
            <a:ext cx="57333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200" dirty="0">
                <a:solidFill>
                  <a:srgbClr val="5B9BD5"/>
                </a:solidFill>
                <a:cs typeface="+mn-ea"/>
                <a:sym typeface="+mn-lt"/>
              </a:rPr>
              <a:t>第三章节  音乐的常用记号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598389" y="1625461"/>
            <a:ext cx="26309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>
              <a:buNone/>
            </a:pPr>
            <a:r>
              <a:rPr lang="zh-CN" altLang="en-US" dirty="0">
                <a:cs typeface="+mn-ea"/>
                <a:sym typeface="+mn-lt"/>
              </a:rPr>
              <a:t>四</a:t>
            </a:r>
            <a:r>
              <a:rPr lang="zh-CN" altLang="en-US" sz="1800" dirty="0">
                <a:cs typeface="+mn-ea"/>
                <a:sym typeface="+mn-lt"/>
              </a:rPr>
              <a:t>、其他常用符号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1357614" y="2344927"/>
            <a:ext cx="9476772" cy="8744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en-US" altLang="zh-CN" dirty="0">
                <a:cs typeface="+mn-ea"/>
                <a:sym typeface="+mn-lt"/>
              </a:rPr>
              <a:t>8</a:t>
            </a:r>
            <a:r>
              <a:rPr lang="zh-CN" altLang="en-US" dirty="0">
                <a:cs typeface="+mn-ea"/>
                <a:sym typeface="+mn-lt"/>
              </a:rPr>
              <a:t>、速度记号表示乐曲速度快慢的记号叫速度记号。速度记号一般记在乐曲或段落开始的地方。速度记号可用两种形式表示，一种是意大利文术语，一种是中文术语。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2040521" y="3709251"/>
            <a:ext cx="368828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buNone/>
            </a:pPr>
            <a:r>
              <a:rPr lang="zh-CN" altLang="en-US" dirty="0">
                <a:cs typeface="+mn-ea"/>
                <a:sym typeface="+mn-lt"/>
              </a:rPr>
              <a:t>常见的速度记号：</a:t>
            </a:r>
          </a:p>
          <a:p>
            <a:pPr>
              <a:lnSpc>
                <a:spcPct val="200000"/>
              </a:lnSpc>
            </a:pPr>
            <a:r>
              <a:rPr lang="en-US" altLang="zh-CN" dirty="0">
                <a:cs typeface="+mn-ea"/>
                <a:sym typeface="+mn-lt"/>
              </a:rPr>
              <a:t>Lento               </a:t>
            </a:r>
            <a:r>
              <a:rPr lang="zh-CN" altLang="en-US" dirty="0">
                <a:cs typeface="+mn-ea"/>
                <a:sym typeface="+mn-lt"/>
              </a:rPr>
              <a:t>慢板</a:t>
            </a:r>
          </a:p>
          <a:p>
            <a:pPr>
              <a:lnSpc>
                <a:spcPct val="200000"/>
              </a:lnSpc>
            </a:pPr>
            <a:r>
              <a:rPr lang="en-US" altLang="zh-CN" dirty="0">
                <a:cs typeface="+mn-ea"/>
                <a:sym typeface="+mn-lt"/>
              </a:rPr>
              <a:t>Andante          </a:t>
            </a:r>
            <a:r>
              <a:rPr lang="zh-CN" altLang="en-US" dirty="0">
                <a:cs typeface="+mn-ea"/>
                <a:sym typeface="+mn-lt"/>
              </a:rPr>
              <a:t>行板</a:t>
            </a:r>
          </a:p>
          <a:p>
            <a:pPr>
              <a:lnSpc>
                <a:spcPct val="200000"/>
              </a:lnSpc>
            </a:pPr>
            <a:r>
              <a:rPr lang="en-US" altLang="zh-CN" dirty="0">
                <a:cs typeface="+mn-ea"/>
                <a:sym typeface="+mn-lt"/>
              </a:rPr>
              <a:t>Moderato        </a:t>
            </a:r>
            <a:r>
              <a:rPr lang="zh-CN" altLang="en-US" dirty="0">
                <a:cs typeface="+mn-ea"/>
                <a:sym typeface="+mn-lt"/>
              </a:rPr>
              <a:t>中板</a:t>
            </a: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784685" y="2670858"/>
            <a:ext cx="6049701" cy="45372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2705417" y="2090427"/>
            <a:ext cx="678116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dist"/>
            <a:r>
              <a:rPr lang="zh-CN" altLang="en-US" sz="8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+mn-ea"/>
                <a:sym typeface="+mn-lt"/>
              </a:rPr>
              <a:t>音乐基本知识</a:t>
            </a:r>
            <a:endParaRPr lang="zh-CN" altLang="en-US" sz="8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1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390759" y="3732444"/>
            <a:ext cx="54104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dirty="0">
                <a:solidFill>
                  <a:schemeClr val="accent1"/>
                </a:solidFill>
                <a:cs typeface="+mn-ea"/>
                <a:sym typeface="+mn-lt"/>
              </a:rPr>
              <a:t>小学音乐基本知识讲解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476230" y="2254319"/>
            <a:ext cx="1538883" cy="2349361"/>
          </a:xfrm>
          <a:prstGeom prst="rect">
            <a:avLst/>
          </a:prstGeom>
          <a:noFill/>
        </p:spPr>
        <p:txBody>
          <a:bodyPr vert="eaVert" wrap="none" lIns="91440" tIns="45720" rIns="91440" bIns="45720">
            <a:spAutoFit/>
          </a:bodyPr>
          <a:lstStyle/>
          <a:p>
            <a:pPr algn="ctr"/>
            <a:r>
              <a:rPr lang="zh-CN" altLang="en-US" sz="8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+mn-ea"/>
                <a:sym typeface="+mn-lt"/>
              </a:rPr>
              <a:t>目录</a:t>
            </a:r>
            <a:endParaRPr lang="zh-CN" altLang="en-US" sz="8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445430" y="2018858"/>
            <a:ext cx="27316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400" dirty="0">
                <a:solidFill>
                  <a:srgbClr val="5B9BD5"/>
                </a:solidFill>
                <a:cs typeface="+mn-ea"/>
                <a:sym typeface="+mn-lt"/>
              </a:rPr>
              <a:t>一、音符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445430" y="3059730"/>
            <a:ext cx="52703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400" dirty="0">
                <a:solidFill>
                  <a:srgbClr val="5B9BD5"/>
                </a:solidFill>
                <a:cs typeface="+mn-ea"/>
                <a:sym typeface="+mn-lt"/>
              </a:rPr>
              <a:t>二、音的长短与强弱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4445430" y="4100602"/>
            <a:ext cx="52703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400" dirty="0">
                <a:solidFill>
                  <a:srgbClr val="5B9BD5"/>
                </a:solidFill>
                <a:cs typeface="+mn-ea"/>
                <a:sym typeface="+mn-lt"/>
              </a:rPr>
              <a:t>三、音乐的常用记号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4307690" y="1983487"/>
            <a:ext cx="3576620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5B9BD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+mn-ea"/>
                <a:sym typeface="+mn-lt"/>
              </a:rPr>
              <a:t>第一章节</a:t>
            </a:r>
            <a:endParaRPr lang="zh-CN" altLang="en-US" sz="6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5B9BD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007569" y="2977082"/>
            <a:ext cx="4176861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dist"/>
            <a:r>
              <a:rPr lang="zh-CN" altLang="en-US" sz="115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5B9BD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+mn-ea"/>
                <a:sym typeface="+mn-lt"/>
              </a:rPr>
              <a:t>音符</a:t>
            </a:r>
            <a:endParaRPr lang="zh-CN" altLang="en-US" sz="115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5B9BD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: 圆角 1"/>
          <p:cNvSpPr/>
          <p:nvPr/>
        </p:nvSpPr>
        <p:spPr>
          <a:xfrm>
            <a:off x="147320" y="254000"/>
            <a:ext cx="11897360" cy="6350000"/>
          </a:xfrm>
          <a:prstGeom prst="roundRect">
            <a:avLst>
              <a:gd name="adj" fmla="val 5816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267200" y="601883"/>
            <a:ext cx="365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200" dirty="0">
                <a:solidFill>
                  <a:srgbClr val="5B9BD5"/>
                </a:solidFill>
                <a:cs typeface="+mn-ea"/>
                <a:sym typeface="+mn-lt"/>
              </a:rPr>
              <a:t>第一章节  音符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 flipH="1">
            <a:off x="6547543" y="1852959"/>
            <a:ext cx="5169061" cy="5169061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475396" y="2228675"/>
            <a:ext cx="6311484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en-US" altLang="zh-CN" sz="3600" b="1" dirty="0">
                <a:solidFill>
                  <a:schemeClr val="tx2"/>
                </a:solidFill>
                <a:cs typeface="+mn-ea"/>
                <a:sym typeface="+mn-lt"/>
              </a:rPr>
              <a:t>1</a:t>
            </a:r>
            <a:r>
              <a:rPr lang="zh-CN" altLang="en-US" sz="3600" b="1" dirty="0">
                <a:solidFill>
                  <a:schemeClr val="tx2"/>
                </a:solidFill>
                <a:cs typeface="+mn-ea"/>
                <a:sym typeface="+mn-lt"/>
              </a:rPr>
              <a:t>、</a:t>
            </a:r>
            <a:r>
              <a:rPr lang="en-US" altLang="zh-CN" sz="3600" b="1" dirty="0">
                <a:solidFill>
                  <a:schemeClr val="tx2"/>
                </a:solidFill>
                <a:cs typeface="+mn-ea"/>
                <a:sym typeface="+mn-lt"/>
              </a:rPr>
              <a:t>7</a:t>
            </a:r>
            <a:r>
              <a:rPr lang="zh-CN" altLang="en-US" sz="3600" b="1" dirty="0">
                <a:solidFill>
                  <a:schemeClr val="tx2"/>
                </a:solidFill>
                <a:cs typeface="+mn-ea"/>
                <a:sym typeface="+mn-lt"/>
              </a:rPr>
              <a:t>个音符</a:t>
            </a:r>
            <a:endParaRPr lang="en-US" altLang="zh-CN" sz="3600" b="1" dirty="0">
              <a:solidFill>
                <a:schemeClr val="tx2"/>
              </a:solidFill>
              <a:cs typeface="+mn-ea"/>
              <a:sym typeface="+mn-lt"/>
            </a:endParaRPr>
          </a:p>
          <a:p>
            <a:pPr algn="ctr">
              <a:lnSpc>
                <a:spcPct val="150000"/>
              </a:lnSpc>
              <a:buNone/>
            </a:pPr>
            <a:r>
              <a:rPr lang="en-US" altLang="zh-CN" sz="4800" b="1" dirty="0">
                <a:solidFill>
                  <a:srgbClr val="1A3BDE"/>
                </a:solidFill>
                <a:cs typeface="+mn-ea"/>
                <a:sym typeface="+mn-lt"/>
              </a:rPr>
              <a:t>1  2  3  4  5  6  7</a:t>
            </a:r>
          </a:p>
          <a:p>
            <a:pPr algn="ctr">
              <a:lnSpc>
                <a:spcPct val="150000"/>
              </a:lnSpc>
              <a:buNone/>
            </a:pPr>
            <a:r>
              <a:rPr lang="en-US" altLang="zh-CN" sz="3600" b="1" dirty="0">
                <a:solidFill>
                  <a:srgbClr val="FF3300"/>
                </a:solidFill>
                <a:cs typeface="+mn-ea"/>
                <a:sym typeface="+mn-lt"/>
              </a:rPr>
              <a:t>  do re  mi  fa  sol  la </a:t>
            </a:r>
            <a:r>
              <a:rPr lang="zh-CN" altLang="en-US" sz="3600" b="1" dirty="0">
                <a:solidFill>
                  <a:srgbClr val="FF3300"/>
                </a:solidFill>
                <a:cs typeface="+mn-ea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FF3300"/>
                </a:solidFill>
                <a:cs typeface="+mn-ea"/>
                <a:sym typeface="+mn-lt"/>
              </a:rPr>
              <a:t>si</a:t>
            </a:r>
            <a:endParaRPr lang="zh-CN" altLang="en-US" sz="3600" b="1" dirty="0">
              <a:solidFill>
                <a:srgbClr val="FF3300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: 圆角 1"/>
          <p:cNvSpPr/>
          <p:nvPr/>
        </p:nvSpPr>
        <p:spPr>
          <a:xfrm>
            <a:off x="147320" y="254000"/>
            <a:ext cx="11897360" cy="6350000"/>
          </a:xfrm>
          <a:prstGeom prst="roundRect">
            <a:avLst>
              <a:gd name="adj" fmla="val 5816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267200" y="601883"/>
            <a:ext cx="365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200" dirty="0">
                <a:solidFill>
                  <a:srgbClr val="5B9BD5"/>
                </a:solidFill>
                <a:cs typeface="+mn-ea"/>
                <a:sym typeface="+mn-lt"/>
              </a:rPr>
              <a:t>第一章节  音符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670367" y="1525217"/>
            <a:ext cx="333061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/>
            <a:r>
              <a:rPr lang="en-US" altLang="zh-CN" sz="2000" b="1" dirty="0">
                <a:cs typeface="+mn-ea"/>
                <a:sym typeface="+mn-lt"/>
              </a:rPr>
              <a:t>2.</a:t>
            </a:r>
            <a:r>
              <a:rPr lang="zh-CN" altLang="en-US" sz="2000" b="1" dirty="0">
                <a:cs typeface="+mn-ea"/>
                <a:sym typeface="+mn-lt"/>
              </a:rPr>
              <a:t>怎样记录音的长短</a:t>
            </a:r>
            <a:r>
              <a:rPr lang="zh-CN" altLang="en-US" sz="2000" dirty="0">
                <a:cs typeface="+mn-ea"/>
                <a:sym typeface="+mn-lt"/>
              </a:rPr>
              <a:t> </a:t>
            </a:r>
            <a:r>
              <a:rPr lang="en-US" altLang="zh-CN" sz="2000" dirty="0">
                <a:cs typeface="+mn-ea"/>
                <a:sym typeface="+mn-lt"/>
              </a:rPr>
              <a:t>?</a:t>
            </a:r>
            <a:endParaRPr lang="zh-CN" altLang="en-US" sz="2000" dirty="0"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93532" y="3345481"/>
            <a:ext cx="405982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buNone/>
            </a:pPr>
            <a:r>
              <a:rPr lang="zh-CN" altLang="en-US" sz="1800" dirty="0">
                <a:cs typeface="+mn-ea"/>
                <a:sym typeface="+mn-lt"/>
              </a:rPr>
              <a:t>第一种写在基础符号右边，叫增时线。</a:t>
            </a:r>
          </a:p>
          <a:p>
            <a:pPr>
              <a:lnSpc>
                <a:spcPct val="200000"/>
              </a:lnSpc>
              <a:buNone/>
            </a:pPr>
            <a:r>
              <a:rPr lang="zh-CN" altLang="en-US" sz="1800" dirty="0">
                <a:cs typeface="+mn-ea"/>
                <a:sym typeface="+mn-lt"/>
              </a:rPr>
              <a:t>如</a:t>
            </a:r>
            <a:r>
              <a:rPr lang="en-US" altLang="zh-CN" sz="1800" dirty="0">
                <a:cs typeface="+mn-ea"/>
                <a:sym typeface="+mn-lt"/>
              </a:rPr>
              <a:t>5</a:t>
            </a:r>
            <a:r>
              <a:rPr lang="zh-CN" altLang="en-US" sz="1800" dirty="0">
                <a:cs typeface="+mn-ea"/>
                <a:sym typeface="+mn-lt"/>
              </a:rPr>
              <a:t>－表示唱</a:t>
            </a:r>
            <a:r>
              <a:rPr lang="en-US" altLang="zh-CN" sz="1800" dirty="0">
                <a:cs typeface="+mn-ea"/>
                <a:sym typeface="+mn-lt"/>
              </a:rPr>
              <a:t>2</a:t>
            </a:r>
            <a:r>
              <a:rPr lang="zh-CN" altLang="en-US" sz="1800" dirty="0">
                <a:cs typeface="+mn-ea"/>
                <a:sym typeface="+mn-lt"/>
              </a:rPr>
              <a:t>拍。</a:t>
            </a:r>
          </a:p>
          <a:p>
            <a:pPr>
              <a:lnSpc>
                <a:spcPct val="200000"/>
              </a:lnSpc>
              <a:buNone/>
            </a:pPr>
            <a:r>
              <a:rPr lang="en-US" altLang="zh-CN" sz="1800" dirty="0">
                <a:cs typeface="+mn-ea"/>
                <a:sym typeface="+mn-lt"/>
              </a:rPr>
              <a:t>5 </a:t>
            </a:r>
            <a:r>
              <a:rPr lang="zh-CN" altLang="en-US" sz="1800" dirty="0">
                <a:cs typeface="+mn-ea"/>
                <a:sym typeface="+mn-lt"/>
              </a:rPr>
              <a:t>－ － 表示唱</a:t>
            </a:r>
            <a:r>
              <a:rPr lang="en-US" altLang="zh-CN" sz="1800" dirty="0">
                <a:cs typeface="+mn-ea"/>
                <a:sym typeface="+mn-lt"/>
              </a:rPr>
              <a:t>3</a:t>
            </a:r>
            <a:r>
              <a:rPr lang="zh-CN" altLang="en-US" sz="1800" dirty="0">
                <a:cs typeface="+mn-ea"/>
                <a:sym typeface="+mn-lt"/>
              </a:rPr>
              <a:t>拍 。</a:t>
            </a:r>
          </a:p>
          <a:p>
            <a:pPr>
              <a:lnSpc>
                <a:spcPct val="200000"/>
              </a:lnSpc>
              <a:buNone/>
            </a:pPr>
            <a:r>
              <a:rPr lang="en-US" altLang="zh-CN" sz="1800" dirty="0">
                <a:cs typeface="+mn-ea"/>
                <a:sym typeface="+mn-lt"/>
              </a:rPr>
              <a:t>5 </a:t>
            </a:r>
            <a:r>
              <a:rPr lang="zh-CN" altLang="en-US" sz="1800" dirty="0">
                <a:cs typeface="+mn-ea"/>
                <a:sym typeface="+mn-lt"/>
              </a:rPr>
              <a:t>－ － －表示唱</a:t>
            </a:r>
            <a:r>
              <a:rPr lang="en-US" altLang="zh-CN" sz="1800" dirty="0">
                <a:cs typeface="+mn-ea"/>
                <a:sym typeface="+mn-lt"/>
              </a:rPr>
              <a:t>4</a:t>
            </a:r>
            <a:r>
              <a:rPr lang="zh-CN" altLang="en-US" sz="1800" dirty="0">
                <a:cs typeface="+mn-ea"/>
                <a:sym typeface="+mn-lt"/>
              </a:rPr>
              <a:t>拍 。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3048965" y="2450738"/>
            <a:ext cx="60940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>
              <a:buNone/>
            </a:pPr>
            <a:r>
              <a:rPr lang="zh-CN" altLang="en-US" sz="1800" dirty="0">
                <a:cs typeface="+mn-ea"/>
                <a:sym typeface="+mn-lt"/>
              </a:rPr>
              <a:t>短横线用法</a:t>
            </a:r>
            <a:r>
              <a:rPr lang="en-US" altLang="zh-CN" sz="1800" dirty="0">
                <a:cs typeface="+mn-ea"/>
                <a:sym typeface="+mn-lt"/>
              </a:rPr>
              <a:t>--</a:t>
            </a:r>
            <a:r>
              <a:rPr lang="zh-CN" altLang="en-US" sz="1800" dirty="0">
                <a:cs typeface="+mn-ea"/>
                <a:sym typeface="+mn-lt"/>
              </a:rPr>
              <a:t>短横线有两种用法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7638649" y="3622480"/>
            <a:ext cx="4175566" cy="16707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buNone/>
            </a:pPr>
            <a:r>
              <a:rPr lang="zh-CN" altLang="en-US" sz="1800" dirty="0">
                <a:cs typeface="+mn-ea"/>
                <a:sym typeface="+mn-lt"/>
              </a:rPr>
              <a:t>第二种写在基本符号下边，叫减时线，表示把该音时值减少一半。</a:t>
            </a:r>
          </a:p>
          <a:p>
            <a:pPr>
              <a:lnSpc>
                <a:spcPct val="200000"/>
              </a:lnSpc>
              <a:buNone/>
            </a:pPr>
            <a:r>
              <a:rPr lang="zh-CN" altLang="en-US" sz="1800" dirty="0">
                <a:cs typeface="+mn-ea"/>
                <a:sym typeface="+mn-lt"/>
              </a:rPr>
              <a:t>如</a:t>
            </a:r>
            <a:r>
              <a:rPr lang="en-US" altLang="zh-CN" sz="1800" u="sng" dirty="0">
                <a:cs typeface="+mn-ea"/>
                <a:sym typeface="+mn-lt"/>
              </a:rPr>
              <a:t>5 </a:t>
            </a:r>
            <a:r>
              <a:rPr lang="zh-CN" altLang="en-US" sz="1800" dirty="0">
                <a:cs typeface="+mn-ea"/>
                <a:sym typeface="+mn-lt"/>
              </a:rPr>
              <a:t>表示 唱半拍，即</a:t>
            </a:r>
            <a:r>
              <a:rPr lang="en-US" altLang="zh-CN" sz="1800" dirty="0">
                <a:cs typeface="+mn-ea"/>
                <a:sym typeface="+mn-lt"/>
              </a:rPr>
              <a:t>1/2</a:t>
            </a:r>
            <a:r>
              <a:rPr lang="zh-CN" altLang="en-US" sz="1800" dirty="0">
                <a:cs typeface="+mn-ea"/>
                <a:sym typeface="+mn-lt"/>
              </a:rPr>
              <a:t>拍。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535422" y="3074070"/>
            <a:ext cx="3121158" cy="312115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: 圆角 1"/>
          <p:cNvSpPr/>
          <p:nvPr/>
        </p:nvSpPr>
        <p:spPr>
          <a:xfrm>
            <a:off x="147320" y="254000"/>
            <a:ext cx="11897360" cy="6350000"/>
          </a:xfrm>
          <a:prstGeom prst="roundRect">
            <a:avLst>
              <a:gd name="adj" fmla="val 5816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267200" y="601883"/>
            <a:ext cx="365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200" dirty="0">
                <a:solidFill>
                  <a:srgbClr val="5B9BD5"/>
                </a:solidFill>
                <a:cs typeface="+mn-ea"/>
                <a:sym typeface="+mn-lt"/>
              </a:rPr>
              <a:t>第一章节  音符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670367" y="1525217"/>
            <a:ext cx="333061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/>
            <a:r>
              <a:rPr lang="en-US" altLang="zh-CN" sz="2000" b="1" dirty="0">
                <a:cs typeface="+mn-ea"/>
                <a:sym typeface="+mn-lt"/>
              </a:rPr>
              <a:t>3.</a:t>
            </a:r>
            <a:r>
              <a:rPr lang="zh-CN" altLang="en-US" sz="2000" b="1" dirty="0">
                <a:cs typeface="+mn-ea"/>
                <a:sym typeface="+mn-lt"/>
              </a:rPr>
              <a:t>怎样记录音的休止？</a:t>
            </a:r>
            <a:r>
              <a:rPr lang="zh-CN" altLang="en-US" sz="2000" dirty="0">
                <a:cs typeface="+mn-ea"/>
                <a:sym typeface="+mn-lt"/>
              </a:rPr>
              <a:t> 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1258429" y="2416211"/>
            <a:ext cx="4708966" cy="35548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50000"/>
              </a:lnSpc>
            </a:pPr>
            <a:r>
              <a:rPr lang="zh-CN" altLang="en-US" dirty="0">
                <a:cs typeface="+mn-ea"/>
                <a:sym typeface="+mn-lt"/>
              </a:rPr>
              <a:t>表示音的休止的符号叫休止符，用</a:t>
            </a:r>
            <a:r>
              <a:rPr lang="en-US" altLang="zh-CN" dirty="0">
                <a:cs typeface="+mn-ea"/>
                <a:sym typeface="+mn-lt"/>
              </a:rPr>
              <a:t>0</a:t>
            </a:r>
            <a:r>
              <a:rPr lang="zh-CN" altLang="en-US" dirty="0">
                <a:cs typeface="+mn-ea"/>
                <a:sym typeface="+mn-lt"/>
              </a:rPr>
              <a:t>来表示。 </a:t>
            </a:r>
          </a:p>
          <a:p>
            <a:pPr>
              <a:lnSpc>
                <a:spcPct val="250000"/>
              </a:lnSpc>
            </a:pPr>
            <a:r>
              <a:rPr lang="zh-CN" altLang="en-US" dirty="0">
                <a:cs typeface="+mn-ea"/>
                <a:sym typeface="+mn-lt"/>
              </a:rPr>
              <a:t>一个</a:t>
            </a:r>
            <a:r>
              <a:rPr lang="en-US" altLang="zh-CN" dirty="0">
                <a:cs typeface="+mn-ea"/>
                <a:sym typeface="+mn-lt"/>
              </a:rPr>
              <a:t>0</a:t>
            </a:r>
            <a:r>
              <a:rPr lang="zh-CN" altLang="en-US" dirty="0">
                <a:cs typeface="+mn-ea"/>
                <a:sym typeface="+mn-lt"/>
              </a:rPr>
              <a:t>表示休止</a:t>
            </a:r>
            <a:r>
              <a:rPr lang="en-US" altLang="zh-CN" dirty="0">
                <a:cs typeface="+mn-ea"/>
                <a:sym typeface="+mn-lt"/>
              </a:rPr>
              <a:t>1</a:t>
            </a:r>
            <a:r>
              <a:rPr lang="zh-CN" altLang="en-US" dirty="0">
                <a:cs typeface="+mn-ea"/>
                <a:sym typeface="+mn-lt"/>
              </a:rPr>
              <a:t>拍。</a:t>
            </a:r>
          </a:p>
          <a:p>
            <a:pPr>
              <a:lnSpc>
                <a:spcPct val="250000"/>
              </a:lnSpc>
            </a:pPr>
            <a:r>
              <a:rPr lang="en-US" altLang="zh-CN" dirty="0">
                <a:cs typeface="+mn-ea"/>
                <a:sym typeface="+mn-lt"/>
              </a:rPr>
              <a:t>0 0</a:t>
            </a:r>
            <a:r>
              <a:rPr lang="zh-CN" altLang="en-US" dirty="0">
                <a:cs typeface="+mn-ea"/>
                <a:sym typeface="+mn-lt"/>
              </a:rPr>
              <a:t>表示休止</a:t>
            </a:r>
            <a:r>
              <a:rPr lang="en-US" altLang="zh-CN" dirty="0">
                <a:cs typeface="+mn-ea"/>
                <a:sym typeface="+mn-lt"/>
              </a:rPr>
              <a:t>2</a:t>
            </a:r>
            <a:r>
              <a:rPr lang="zh-CN" altLang="en-US" dirty="0">
                <a:cs typeface="+mn-ea"/>
                <a:sym typeface="+mn-lt"/>
              </a:rPr>
              <a:t>拍。</a:t>
            </a:r>
          </a:p>
          <a:p>
            <a:pPr>
              <a:lnSpc>
                <a:spcPct val="250000"/>
              </a:lnSpc>
            </a:pPr>
            <a:r>
              <a:rPr lang="en-US" altLang="zh-CN" dirty="0">
                <a:cs typeface="+mn-ea"/>
                <a:sym typeface="+mn-lt"/>
              </a:rPr>
              <a:t>0 0 0</a:t>
            </a:r>
            <a:r>
              <a:rPr lang="zh-CN" altLang="en-US" dirty="0">
                <a:cs typeface="+mn-ea"/>
                <a:sym typeface="+mn-lt"/>
              </a:rPr>
              <a:t>表示休止</a:t>
            </a:r>
            <a:r>
              <a:rPr lang="en-US" altLang="zh-CN" dirty="0">
                <a:cs typeface="+mn-ea"/>
                <a:sym typeface="+mn-lt"/>
              </a:rPr>
              <a:t>3</a:t>
            </a:r>
            <a:r>
              <a:rPr lang="zh-CN" altLang="en-US" dirty="0">
                <a:cs typeface="+mn-ea"/>
                <a:sym typeface="+mn-lt"/>
              </a:rPr>
              <a:t>拍。</a:t>
            </a:r>
          </a:p>
          <a:p>
            <a:pPr>
              <a:lnSpc>
                <a:spcPct val="250000"/>
              </a:lnSpc>
            </a:pPr>
            <a:r>
              <a:rPr lang="en-US" altLang="zh-CN" dirty="0">
                <a:cs typeface="+mn-ea"/>
                <a:sym typeface="+mn-lt"/>
              </a:rPr>
              <a:t>0 0 0 0</a:t>
            </a:r>
            <a:r>
              <a:rPr lang="zh-CN" altLang="en-US" dirty="0">
                <a:cs typeface="+mn-ea"/>
                <a:sym typeface="+mn-lt"/>
              </a:rPr>
              <a:t>表示休止</a:t>
            </a:r>
            <a:r>
              <a:rPr lang="en-US" altLang="zh-CN" dirty="0">
                <a:cs typeface="+mn-ea"/>
                <a:sym typeface="+mn-lt"/>
              </a:rPr>
              <a:t>4</a:t>
            </a:r>
            <a:r>
              <a:rPr lang="zh-CN" altLang="en-US" dirty="0">
                <a:cs typeface="+mn-ea"/>
                <a:sym typeface="+mn-lt"/>
              </a:rPr>
              <a:t>拍。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431666" y="2436198"/>
            <a:ext cx="4501905" cy="342291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: 圆角 1"/>
          <p:cNvSpPr/>
          <p:nvPr/>
        </p:nvSpPr>
        <p:spPr>
          <a:xfrm>
            <a:off x="147320" y="254000"/>
            <a:ext cx="11897360" cy="6350000"/>
          </a:xfrm>
          <a:prstGeom prst="roundRect">
            <a:avLst>
              <a:gd name="adj" fmla="val 5816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267200" y="601883"/>
            <a:ext cx="365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200" dirty="0">
                <a:solidFill>
                  <a:srgbClr val="5B9BD5"/>
                </a:solidFill>
                <a:cs typeface="+mn-ea"/>
                <a:sym typeface="+mn-lt"/>
              </a:rPr>
              <a:t>第一章节  音符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4430693" y="1525217"/>
            <a:ext cx="333061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/>
            <a:r>
              <a:rPr lang="zh-CN" altLang="en-US" sz="2000" b="1" dirty="0">
                <a:cs typeface="+mn-ea"/>
                <a:sym typeface="+mn-lt"/>
              </a:rPr>
              <a:t>音符时值</a:t>
            </a:r>
            <a:endParaRPr lang="zh-CN" altLang="en-US" sz="2000" dirty="0"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736851" y="2418164"/>
            <a:ext cx="6701018" cy="43083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cs typeface="+mn-ea"/>
                <a:sym typeface="+mn-lt"/>
              </a:rPr>
              <a:t>名称          简谱            时值         休止符              简谱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cs typeface="+mn-ea"/>
                <a:sym typeface="+mn-lt"/>
              </a:rPr>
              <a:t>全音符      </a:t>
            </a:r>
            <a:r>
              <a:rPr lang="en-US" altLang="zh-CN" sz="2000" dirty="0">
                <a:cs typeface="+mn-ea"/>
                <a:sym typeface="+mn-lt"/>
              </a:rPr>
              <a:t> </a:t>
            </a:r>
            <a:r>
              <a:rPr lang="zh-CN" altLang="en-US" sz="2000" dirty="0">
                <a:cs typeface="+mn-ea"/>
                <a:sym typeface="+mn-lt"/>
              </a:rPr>
              <a:t>5 — — —    四拍       全休止符            0 0 0 0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cs typeface="+mn-ea"/>
                <a:sym typeface="+mn-lt"/>
              </a:rPr>
              <a:t>二分音符   </a:t>
            </a:r>
            <a:r>
              <a:rPr lang="en-US" altLang="zh-CN" sz="2000" dirty="0">
                <a:cs typeface="+mn-ea"/>
                <a:sym typeface="+mn-lt"/>
              </a:rPr>
              <a:t> </a:t>
            </a:r>
            <a:r>
              <a:rPr lang="zh-CN" altLang="en-US" sz="2000" dirty="0">
                <a:cs typeface="+mn-ea"/>
                <a:sym typeface="+mn-lt"/>
              </a:rPr>
              <a:t>5 —           二拍       </a:t>
            </a:r>
            <a:r>
              <a:rPr lang="en-US" altLang="zh-CN" sz="2000" dirty="0">
                <a:cs typeface="+mn-ea"/>
                <a:sym typeface="+mn-lt"/>
              </a:rPr>
              <a:t> </a:t>
            </a:r>
            <a:r>
              <a:rPr lang="zh-CN" altLang="en-US" sz="2000" dirty="0">
                <a:cs typeface="+mn-ea"/>
                <a:sym typeface="+mn-lt"/>
              </a:rPr>
              <a:t>二分休止符         0 0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cs typeface="+mn-ea"/>
                <a:sym typeface="+mn-lt"/>
              </a:rPr>
              <a:t>四分音符   </a:t>
            </a:r>
            <a:r>
              <a:rPr lang="en-US" altLang="zh-CN" sz="2000" dirty="0">
                <a:cs typeface="+mn-ea"/>
                <a:sym typeface="+mn-lt"/>
              </a:rPr>
              <a:t> </a:t>
            </a:r>
            <a:r>
              <a:rPr lang="zh-CN" altLang="en-US" sz="2000" dirty="0">
                <a:cs typeface="+mn-ea"/>
                <a:sym typeface="+mn-lt"/>
              </a:rPr>
              <a:t>5                一拍       </a:t>
            </a:r>
            <a:r>
              <a:rPr lang="en-US" altLang="zh-CN" sz="2000" dirty="0">
                <a:cs typeface="+mn-ea"/>
                <a:sym typeface="+mn-lt"/>
              </a:rPr>
              <a:t> </a:t>
            </a:r>
            <a:r>
              <a:rPr lang="zh-CN" altLang="en-US" sz="2000" dirty="0">
                <a:cs typeface="+mn-ea"/>
                <a:sym typeface="+mn-lt"/>
              </a:rPr>
              <a:t>四分休止符         0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cs typeface="+mn-ea"/>
                <a:sym typeface="+mn-lt"/>
              </a:rPr>
              <a:t>八分音符    </a:t>
            </a:r>
            <a:r>
              <a:rPr lang="zh-CN" altLang="en-US" sz="2000" u="sng" dirty="0">
                <a:cs typeface="+mn-ea"/>
                <a:sym typeface="+mn-lt"/>
              </a:rPr>
              <a:t>5</a:t>
            </a:r>
            <a:r>
              <a:rPr lang="zh-CN" altLang="en-US" sz="2000" dirty="0">
                <a:cs typeface="+mn-ea"/>
                <a:sym typeface="+mn-lt"/>
              </a:rPr>
              <a:t>                1/2 拍</a:t>
            </a:r>
            <a:r>
              <a:rPr lang="en-US" altLang="zh-CN" sz="2000" dirty="0">
                <a:cs typeface="+mn-ea"/>
                <a:sym typeface="+mn-lt"/>
              </a:rPr>
              <a:t>     </a:t>
            </a:r>
            <a:r>
              <a:rPr lang="zh-CN" altLang="en-US" sz="2000" dirty="0">
                <a:cs typeface="+mn-ea"/>
                <a:sym typeface="+mn-lt"/>
              </a:rPr>
              <a:t>八分休止符       </a:t>
            </a:r>
            <a:r>
              <a:rPr lang="en-US" altLang="zh-CN" sz="2000" dirty="0">
                <a:cs typeface="+mn-ea"/>
                <a:sym typeface="+mn-lt"/>
              </a:rPr>
              <a:t>  </a:t>
            </a:r>
            <a:r>
              <a:rPr lang="zh-CN" altLang="en-US" sz="2000" u="sng" dirty="0">
                <a:cs typeface="+mn-ea"/>
                <a:sym typeface="+mn-lt"/>
              </a:rPr>
              <a:t>0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cs typeface="+mn-ea"/>
                <a:sym typeface="+mn-lt"/>
              </a:rPr>
              <a:t>十六分音符 </a:t>
            </a:r>
            <a:r>
              <a:rPr lang="zh-CN" altLang="en-US" sz="2000" u="sng" dirty="0">
                <a:cs typeface="+mn-ea"/>
                <a:sym typeface="+mn-lt"/>
              </a:rPr>
              <a:t>5</a:t>
            </a:r>
            <a:r>
              <a:rPr lang="zh-CN" altLang="en-US" sz="2000" dirty="0">
                <a:cs typeface="+mn-ea"/>
                <a:sym typeface="+mn-lt"/>
              </a:rPr>
              <a:t>               1/4 拍</a:t>
            </a:r>
            <a:r>
              <a:rPr lang="en-US" altLang="zh-CN" sz="2000" dirty="0">
                <a:cs typeface="+mn-ea"/>
                <a:sym typeface="+mn-lt"/>
              </a:rPr>
              <a:t>      </a:t>
            </a:r>
            <a:r>
              <a:rPr lang="zh-CN" altLang="en-US" sz="2000" dirty="0">
                <a:cs typeface="+mn-ea"/>
                <a:sym typeface="+mn-lt"/>
              </a:rPr>
              <a:t>十六分休止符   </a:t>
            </a:r>
            <a:r>
              <a:rPr lang="en-US" altLang="zh-CN" sz="2000" dirty="0">
                <a:cs typeface="+mn-ea"/>
                <a:sym typeface="+mn-lt"/>
              </a:rPr>
              <a:t>  </a:t>
            </a:r>
            <a:r>
              <a:rPr lang="zh-CN" altLang="en-US" sz="2000" u="sng" dirty="0">
                <a:cs typeface="+mn-ea"/>
                <a:sym typeface="+mn-lt"/>
              </a:rPr>
              <a:t>0</a:t>
            </a:r>
            <a:endParaRPr lang="zh-CN" altLang="en-US" sz="2000" dirty="0"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05218" y="2135676"/>
            <a:ext cx="4257973" cy="425797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4307690" y="2157107"/>
            <a:ext cx="3576620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5B9BD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+mn-ea"/>
                <a:sym typeface="+mn-lt"/>
              </a:rPr>
              <a:t>第二章节</a:t>
            </a:r>
            <a:endParaRPr lang="zh-CN" altLang="en-US" sz="6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5B9BD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972483" y="3602620"/>
            <a:ext cx="6247036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dist"/>
            <a:r>
              <a:rPr lang="zh-CN" altLang="en-US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5B9BD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+mn-ea"/>
                <a:sym typeface="+mn-lt"/>
              </a:rPr>
              <a:t>音的长短与强弱</a:t>
            </a:r>
            <a:endParaRPr lang="zh-CN" altLang="en-US" sz="6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5B9BD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theme/theme1.xml><?xml version="1.0" encoding="utf-8"?>
<a:theme xmlns:a="http://schemas.openxmlformats.org/drawingml/2006/main" name=" 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y50yfgxk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1414</Words>
  <Application>Microsoft Office PowerPoint</Application>
  <PresentationFormat>宽屏</PresentationFormat>
  <Paragraphs>118</Paragraphs>
  <Slides>24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24</vt:i4>
      </vt:variant>
    </vt:vector>
  </HeadingPairs>
  <TitlesOfParts>
    <vt:vector size="30" baseType="lpstr">
      <vt:lpstr>宋体</vt:lpstr>
      <vt:lpstr>微软雅黑</vt:lpstr>
      <vt:lpstr>Arial</vt:lpstr>
      <vt:lpstr>Calibri</vt:lpstr>
      <vt:lpstr> www.2ppt.com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</cp:revision>
  <dcterms:created xsi:type="dcterms:W3CDTF">2022-03-18T03:02:04Z</dcterms:created>
  <dcterms:modified xsi:type="dcterms:W3CDTF">2023-01-10T09:56:54Z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8F2CA0FAF592400E8C0CE414D96A0DB4</vt:lpwstr>
  </property>
  <property fmtid="{D5CDD505-2E9C-101B-9397-08002B2CF9AE}" pid="3" name="KSOProductBuildVer">
    <vt:lpwstr>2052-11.1.0.11365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