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40" r:id="rId2"/>
    <p:sldId id="264" r:id="rId3"/>
    <p:sldId id="263" r:id="rId4"/>
    <p:sldId id="261" r:id="rId5"/>
    <p:sldId id="712" r:id="rId6"/>
    <p:sldId id="648" r:id="rId7"/>
    <p:sldId id="737" r:id="rId8"/>
    <p:sldId id="649" r:id="rId9"/>
    <p:sldId id="713" r:id="rId10"/>
    <p:sldId id="561" r:id="rId11"/>
    <p:sldId id="365" r:id="rId12"/>
    <p:sldId id="738" r:id="rId13"/>
    <p:sldId id="676" r:id="rId14"/>
    <p:sldId id="739" r:id="rId15"/>
    <p:sldId id="273" r:id="rId16"/>
    <p:sldId id="427" r:id="rId17"/>
    <p:sldId id="695" r:id="rId18"/>
    <p:sldId id="290" r:id="rId19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8F2"/>
    <a:srgbClr val="35C0F3"/>
    <a:srgbClr val="FDE4D6"/>
    <a:srgbClr val="F5B88B"/>
    <a:srgbClr val="EEEAC9"/>
    <a:srgbClr val="F1EADC"/>
    <a:srgbClr val="C80071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EA87165-E849-4997-BF7C-EB98CED1F4F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4C9A6BD-A8A0-4D30-8E2F-61258293C8B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072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39D1B2AA-3E99-43C8-8F23-330A2BA7424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43630"/>
            <a:ext cx="9144000" cy="2240173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7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正比例</a:t>
            </a:r>
            <a:endParaRPr lang="en-US" altLang="zh-CN" sz="67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7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7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7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</a:t>
            </a:r>
            <a:r>
              <a:rPr lang="zh-CN" altLang="en-US" sz="27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endParaRPr lang="zh-CN" altLang="en-US" sz="2700" b="1" dirty="0"/>
          </a:p>
        </p:txBody>
      </p:sp>
      <p:sp>
        <p:nvSpPr>
          <p:cNvPr id="3" name="矩形 2"/>
          <p:cNvSpPr/>
          <p:nvPr/>
        </p:nvSpPr>
        <p:spPr>
          <a:xfrm>
            <a:off x="0" y="4029851"/>
            <a:ext cx="9144000" cy="40703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784783" y="1325166"/>
            <a:ext cx="7808771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1、两个相关联的量，如果一个量随着另一个量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的变化而变化，且它们的比值一定，那么这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两个量就成正比例，这样的两个量叫作成正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比例的量，它们之间的关系叫作正比例关系。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84783" y="3140870"/>
            <a:ext cx="7809259" cy="1766888"/>
            <a:chOff x="1608" y="6596"/>
            <a:chExt cx="15995" cy="3710"/>
          </a:xfrm>
        </p:grpSpPr>
        <p:sp>
          <p:nvSpPr>
            <p:cNvPr id="21509" name="矩形 48"/>
            <p:cNvSpPr>
              <a:spLocks noChangeArrowheads="1"/>
            </p:cNvSpPr>
            <p:nvPr/>
          </p:nvSpPr>
          <p:spPr bwMode="auto">
            <a:xfrm>
              <a:off x="1608" y="6596"/>
              <a:ext cx="15995" cy="3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2. 如果用字母</a:t>
              </a:r>
              <a:r>
                <a:rPr lang="zh-CN" altLang="zh-CN" sz="27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和</a:t>
              </a:r>
              <a:r>
                <a:rPr lang="zh-CN" altLang="zh-CN" sz="27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y</a:t>
              </a: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表示两个相关联的量，用字母 </a:t>
              </a:r>
            </a:p>
            <a:p>
              <a:pPr>
                <a:lnSpc>
                  <a:spcPct val="120000"/>
                </a:lnSpc>
              </a:pP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zh-CN" sz="27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k</a:t>
              </a: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（一定）表示它们的比值，正比例关系可以</a:t>
              </a:r>
            </a:p>
            <a:p>
              <a:pPr>
                <a:lnSpc>
                  <a:spcPct val="120000"/>
                </a:lnSpc>
              </a:pP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表示为    ＝</a:t>
              </a:r>
              <a:r>
                <a:rPr lang="zh-CN" altLang="zh-CN" sz="27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k</a:t>
              </a: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（一定）。</a:t>
              </a:r>
            </a:p>
          </p:txBody>
        </p:sp>
        <p:grpSp>
          <p:nvGrpSpPr>
            <p:cNvPr id="21510" name="组合 10"/>
            <p:cNvGrpSpPr/>
            <p:nvPr/>
          </p:nvGrpSpPr>
          <p:grpSpPr bwMode="auto">
            <a:xfrm>
              <a:off x="5273" y="8224"/>
              <a:ext cx="1020" cy="2082"/>
              <a:chOff x="15343" y="6710"/>
              <a:chExt cx="1020" cy="2082"/>
            </a:xfrm>
          </p:grpSpPr>
          <p:sp>
            <p:nvSpPr>
              <p:cNvPr id="21511" name="文本框 2"/>
              <p:cNvSpPr txBox="1">
                <a:spLocks noChangeArrowheads="1"/>
              </p:cNvSpPr>
              <p:nvPr/>
            </p:nvSpPr>
            <p:spPr bwMode="auto">
              <a:xfrm>
                <a:off x="15602" y="6710"/>
                <a:ext cx="727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y</a:t>
                </a: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15343" y="7812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13" name="文本框 7"/>
              <p:cNvSpPr txBox="1">
                <a:spLocks noChangeArrowheads="1"/>
              </p:cNvSpPr>
              <p:nvPr/>
            </p:nvSpPr>
            <p:spPr bwMode="auto">
              <a:xfrm>
                <a:off x="15489" y="7726"/>
                <a:ext cx="728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endPara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3555" name="文本框 5"/>
          <p:cNvSpPr txBox="1">
            <a:spLocks noChangeArrowheads="1"/>
          </p:cNvSpPr>
          <p:nvPr/>
        </p:nvSpPr>
        <p:spPr bwMode="auto">
          <a:xfrm>
            <a:off x="384459" y="1645444"/>
            <a:ext cx="837508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幼儿园老师给小朋友分糖果情况如下表，根据表中的数据回答下列问题。</a:t>
            </a:r>
          </a:p>
        </p:txBody>
      </p:sp>
      <p:sp>
        <p:nvSpPr>
          <p:cNvPr id="23556" name="文本框 5"/>
          <p:cNvSpPr txBox="1">
            <a:spLocks noChangeArrowheads="1"/>
          </p:cNvSpPr>
          <p:nvPr/>
        </p:nvSpPr>
        <p:spPr bwMode="auto">
          <a:xfrm>
            <a:off x="1153375" y="907256"/>
            <a:ext cx="129861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pic>
        <p:nvPicPr>
          <p:cNvPr id="23557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2276" y="2874169"/>
            <a:ext cx="676158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5"/>
          <p:cNvSpPr txBox="1">
            <a:spLocks noChangeArrowheads="1"/>
          </p:cNvSpPr>
          <p:nvPr/>
        </p:nvSpPr>
        <p:spPr bwMode="auto">
          <a:xfrm>
            <a:off x="510170" y="804863"/>
            <a:ext cx="7882001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）（     ）和（      ）是两种变化的量，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（      ）随着（     ）的变化而变化。</a:t>
            </a:r>
          </a:p>
        </p:txBody>
      </p:sp>
      <p:sp>
        <p:nvSpPr>
          <p:cNvPr id="24578" name="文本框 5"/>
          <p:cNvSpPr txBox="1">
            <a:spLocks noChangeArrowheads="1"/>
          </p:cNvSpPr>
          <p:nvPr/>
        </p:nvSpPr>
        <p:spPr bwMode="auto">
          <a:xfrm>
            <a:off x="510170" y="2540794"/>
            <a:ext cx="8122440" cy="156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）从左往右观察，人数增加，（      ）随着增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加；从右往左观察，人数减少，糖果数也随着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（     ）。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839297" y="858441"/>
            <a:ext cx="90805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人数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674931" y="869157"/>
            <a:ext cx="1205856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糖果数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28231" y="1354932"/>
            <a:ext cx="1207077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糖果数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304711" y="1354932"/>
            <a:ext cx="90805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人数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007310" y="2595563"/>
            <a:ext cx="1207077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糖果数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618386" y="3589735"/>
            <a:ext cx="964196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减少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/>
      <p:bldP spid="6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文本框 1"/>
          <p:cNvSpPr txBox="1">
            <a:spLocks noChangeArrowheads="1"/>
          </p:cNvSpPr>
          <p:nvPr/>
        </p:nvSpPr>
        <p:spPr bwMode="auto">
          <a:xfrm>
            <a:off x="681040" y="866776"/>
            <a:ext cx="778192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学校科学小组在同一时间、同一地点进行观察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实验，测得竹竿的高与竿影的长如下表。</a:t>
            </a:r>
          </a:p>
        </p:txBody>
      </p:sp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5422690" y="1765698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P42 T1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121888" name="表格 121887"/>
          <p:cNvGraphicFramePr/>
          <p:nvPr/>
        </p:nvGraphicFramePr>
        <p:xfrm>
          <a:off x="641984" y="2674144"/>
          <a:ext cx="7860031" cy="1406128"/>
        </p:xfrm>
        <a:graphic>
          <a:graphicData uri="http://schemas.openxmlformats.org/drawingml/2006/table">
            <a:tbl>
              <a:tblPr/>
              <a:tblGrid>
                <a:gridCol w="2158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1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3064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7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竹竿的高</a:t>
                      </a: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/m</a:t>
                      </a:r>
                      <a:endParaRPr lang="zh-CN" altLang="en-US" sz="27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en-US" altLang="zh-CN" sz="27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en-US" altLang="zh-CN" sz="27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en-US" altLang="zh-CN" sz="27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lang="en-US" altLang="zh-CN" sz="27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endParaRPr lang="en-US" altLang="zh-CN" sz="27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endParaRPr lang="en-US" altLang="zh-CN" sz="27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064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7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竿影的长</a:t>
                      </a: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/m</a:t>
                      </a:r>
                      <a:endParaRPr lang="zh-CN" altLang="en-US" sz="27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0.4</a:t>
                      </a:r>
                      <a:endParaRPr lang="en-US" altLang="zh-CN" sz="27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0.8</a:t>
                      </a:r>
                      <a:endParaRPr lang="en-US" altLang="zh-CN" sz="27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1.2</a:t>
                      </a:r>
                      <a:endParaRPr lang="en-US" altLang="zh-CN" sz="27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1.6</a:t>
                      </a:r>
                      <a:endParaRPr lang="en-US" altLang="zh-CN" sz="27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2.4</a:t>
                      </a:r>
                      <a:endParaRPr lang="en-US" altLang="zh-CN" sz="27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7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3.2</a:t>
                      </a:r>
                      <a:endParaRPr lang="en-US" altLang="zh-CN" sz="27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6" marR="70306" marT="34296" marB="34296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>
            <a:spLocks noChangeArrowheads="1"/>
          </p:cNvSpPr>
          <p:nvPr/>
        </p:nvSpPr>
        <p:spPr bwMode="auto">
          <a:xfrm>
            <a:off x="217249" y="414338"/>
            <a:ext cx="745116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说一说竿影的长与竹竿的高的变化关系。</a:t>
            </a:r>
            <a:endParaRPr lang="zh-CN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420256" y="977504"/>
            <a:ext cx="430349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答：竹竿越高，竿影越长。</a:t>
            </a:r>
          </a:p>
        </p:txBody>
      </p:sp>
      <p:sp>
        <p:nvSpPr>
          <p:cNvPr id="26627" name="文本框 1"/>
          <p:cNvSpPr txBox="1">
            <a:spLocks noChangeArrowheads="1"/>
          </p:cNvSpPr>
          <p:nvPr/>
        </p:nvSpPr>
        <p:spPr bwMode="auto">
          <a:xfrm>
            <a:off x="217250" y="1676400"/>
            <a:ext cx="8113896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写出竿影的长与竹竿的高的比，你有什么发现？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49307" y="2324100"/>
            <a:ext cx="7845386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竿影的长与竹竿的高的比是0.4∶1；我发现</a:t>
            </a: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了竿影的长与竹竿的高的比的比值一定。</a:t>
            </a:r>
          </a:p>
        </p:txBody>
      </p:sp>
      <p:sp>
        <p:nvSpPr>
          <p:cNvPr id="26629" name="文本框 3"/>
          <p:cNvSpPr txBox="1">
            <a:spLocks noChangeArrowheads="1"/>
          </p:cNvSpPr>
          <p:nvPr/>
        </p:nvSpPr>
        <p:spPr bwMode="auto">
          <a:xfrm>
            <a:off x="217249" y="3387329"/>
            <a:ext cx="8577687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竹竿的高与竿影的长是不是成正比例？说明理由。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49307" y="3976688"/>
            <a:ext cx="8063856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答：是成正比例因为它们是两个相互依存的量，且</a:t>
            </a: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它们的比值一定，所以成正比例。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"/>
          <p:cNvSpPr txBox="1">
            <a:spLocks noChangeArrowheads="1"/>
          </p:cNvSpPr>
          <p:nvPr/>
        </p:nvSpPr>
        <p:spPr bwMode="auto">
          <a:xfrm>
            <a:off x="521155" y="422673"/>
            <a:ext cx="8101691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、根据下表中底是6 cm的平行四边形的面积与高相对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应的数据，判断它们是不是成正比例，并说明理由。</a:t>
            </a:r>
          </a:p>
        </p:txBody>
      </p:sp>
      <p:sp>
        <p:nvSpPr>
          <p:cNvPr id="27650" name="文本框 7"/>
          <p:cNvSpPr txBox="1">
            <a:spLocks noChangeArrowheads="1"/>
          </p:cNvSpPr>
          <p:nvPr/>
        </p:nvSpPr>
        <p:spPr bwMode="auto">
          <a:xfrm>
            <a:off x="5166385" y="1275160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P43 T2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125979" name="表格 125978"/>
          <p:cNvGraphicFramePr/>
          <p:nvPr/>
        </p:nvGraphicFramePr>
        <p:xfrm>
          <a:off x="678599" y="1895475"/>
          <a:ext cx="7786803" cy="997744"/>
        </p:xfrm>
        <a:graphic>
          <a:graphicData uri="http://schemas.openxmlformats.org/drawingml/2006/table">
            <a:tbl>
              <a:tblPr/>
              <a:tblGrid>
                <a:gridCol w="359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7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9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7461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平行四边形的面积</a:t>
                      </a: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/cm</a:t>
                      </a:r>
                      <a:r>
                        <a:rPr lang="en-US" altLang="zh-CN" sz="2600" b="1" baseline="300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</a:t>
                      </a:r>
                      <a:endParaRPr lang="zh-CN" altLang="en-US" sz="2600" b="1" baseline="300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0296" marR="70296" marT="34307" marB="34307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7" marB="34307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7" marB="34307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7" marB="34307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7" marB="34307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7" marB="34307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83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平行四边形的高</a:t>
                      </a: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/cm</a:t>
                      </a: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0296" marR="70296" marT="34307" marB="34307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7" marB="34307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7" marB="34307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7" marB="34307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7" marB="34307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6" marR="70296" marT="34307" marB="34307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724978" y="3187304"/>
            <a:ext cx="7694044" cy="16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成正比例。理由：从表中可以明确地看出，平行四边形的面积随高的变化而变化，平行四边形的面积与高的比值不变，所以当平行四边形的底一定时，平行四边形的面积与高成正比例。</a:t>
            </a:r>
            <a:endParaRPr lang="zh-CN" altLang="en-US" sz="2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>
            <a:spLocks noChangeArrowheads="1"/>
          </p:cNvSpPr>
          <p:nvPr/>
        </p:nvSpPr>
        <p:spPr bwMode="auto">
          <a:xfrm>
            <a:off x="505288" y="422673"/>
            <a:ext cx="6242867" cy="5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、造纸厂生产量和天数的情况如下表：</a:t>
            </a:r>
          </a:p>
        </p:txBody>
      </p:sp>
      <p:pic>
        <p:nvPicPr>
          <p:cNvPr id="28674" name="图片 4" descr="未标题-1 副本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4098" y="1260873"/>
            <a:ext cx="5832778" cy="11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1"/>
          <p:cNvSpPr txBox="1">
            <a:spLocks noChangeArrowheads="1"/>
          </p:cNvSpPr>
          <p:nvPr/>
        </p:nvSpPr>
        <p:spPr bwMode="auto">
          <a:xfrm>
            <a:off x="505288" y="2834879"/>
            <a:ext cx="8133424" cy="9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写出几组生产量与天数的比，并求出比值，这</a:t>
            </a:r>
          </a:p>
          <a:p>
            <a:pPr>
              <a:lnSpc>
                <a:spcPct val="11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个比值表示什么意义？</a:t>
            </a:r>
          </a:p>
        </p:txBody>
      </p:sp>
      <p:grpSp>
        <p:nvGrpSpPr>
          <p:cNvPr id="31" name="组合 30"/>
          <p:cNvGrpSpPr/>
          <p:nvPr/>
        </p:nvGrpSpPr>
        <p:grpSpPr bwMode="auto">
          <a:xfrm>
            <a:off x="2102192" y="3874296"/>
            <a:ext cx="5816423" cy="937969"/>
            <a:chOff x="4305" y="8134"/>
            <a:chExt cx="11916" cy="1970"/>
          </a:xfrm>
        </p:grpSpPr>
        <p:grpSp>
          <p:nvGrpSpPr>
            <p:cNvPr id="28677" name="组合 7"/>
            <p:cNvGrpSpPr/>
            <p:nvPr/>
          </p:nvGrpSpPr>
          <p:grpSpPr bwMode="auto">
            <a:xfrm>
              <a:off x="4305" y="8134"/>
              <a:ext cx="1315" cy="1970"/>
              <a:chOff x="15343" y="6936"/>
              <a:chExt cx="1021" cy="1970"/>
            </a:xfrm>
          </p:grpSpPr>
          <p:sp>
            <p:nvSpPr>
              <p:cNvPr id="28678" name="文本框 8"/>
              <p:cNvSpPr txBox="1">
                <a:spLocks noChangeArrowheads="1"/>
              </p:cNvSpPr>
              <p:nvPr/>
            </p:nvSpPr>
            <p:spPr bwMode="auto">
              <a:xfrm>
                <a:off x="15577" y="7839"/>
                <a:ext cx="553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28679" name="文本框 12"/>
              <p:cNvSpPr txBox="1">
                <a:spLocks noChangeArrowheads="1"/>
              </p:cNvSpPr>
              <p:nvPr/>
            </p:nvSpPr>
            <p:spPr bwMode="auto">
              <a:xfrm>
                <a:off x="15384" y="6936"/>
                <a:ext cx="891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70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343" y="7811"/>
                <a:ext cx="1021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81" name="TextBox 8"/>
            <p:cNvSpPr txBox="1">
              <a:spLocks noChangeArrowheads="1"/>
            </p:cNvSpPr>
            <p:nvPr/>
          </p:nvSpPr>
          <p:spPr bwMode="auto">
            <a:xfrm>
              <a:off x="5623" y="8525"/>
              <a:ext cx="951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grpSp>
          <p:nvGrpSpPr>
            <p:cNvPr id="28682" name="组合 11"/>
            <p:cNvGrpSpPr/>
            <p:nvPr/>
          </p:nvGrpSpPr>
          <p:grpSpPr bwMode="auto">
            <a:xfrm>
              <a:off x="6574" y="8134"/>
              <a:ext cx="1745" cy="1970"/>
              <a:chOff x="15343" y="6936"/>
              <a:chExt cx="1020" cy="1970"/>
            </a:xfrm>
          </p:grpSpPr>
          <p:sp>
            <p:nvSpPr>
              <p:cNvPr id="28683" name="文本框 15"/>
              <p:cNvSpPr txBox="1">
                <a:spLocks noChangeArrowheads="1"/>
              </p:cNvSpPr>
              <p:nvPr/>
            </p:nvSpPr>
            <p:spPr bwMode="auto">
              <a:xfrm>
                <a:off x="15643" y="7839"/>
                <a:ext cx="553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28684" name="文本框 16"/>
              <p:cNvSpPr txBox="1">
                <a:spLocks noChangeArrowheads="1"/>
              </p:cNvSpPr>
              <p:nvPr/>
            </p:nvSpPr>
            <p:spPr bwMode="auto">
              <a:xfrm>
                <a:off x="15384" y="6936"/>
                <a:ext cx="891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140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86" name="TextBox 8"/>
            <p:cNvSpPr txBox="1">
              <a:spLocks noChangeArrowheads="1"/>
            </p:cNvSpPr>
            <p:nvPr/>
          </p:nvSpPr>
          <p:spPr bwMode="auto">
            <a:xfrm>
              <a:off x="8454" y="8526"/>
              <a:ext cx="951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grpSp>
          <p:nvGrpSpPr>
            <p:cNvPr id="28687" name="组合 19"/>
            <p:cNvGrpSpPr/>
            <p:nvPr/>
          </p:nvGrpSpPr>
          <p:grpSpPr bwMode="auto">
            <a:xfrm>
              <a:off x="9405" y="8134"/>
              <a:ext cx="1745" cy="1970"/>
              <a:chOff x="15343" y="6936"/>
              <a:chExt cx="1020" cy="1970"/>
            </a:xfrm>
          </p:grpSpPr>
          <p:sp>
            <p:nvSpPr>
              <p:cNvPr id="28688" name="文本框 20"/>
              <p:cNvSpPr txBox="1">
                <a:spLocks noChangeArrowheads="1"/>
              </p:cNvSpPr>
              <p:nvPr/>
            </p:nvSpPr>
            <p:spPr bwMode="auto">
              <a:xfrm>
                <a:off x="15643" y="7839"/>
                <a:ext cx="553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sp>
            <p:nvSpPr>
              <p:cNvPr id="28689" name="文本框 21"/>
              <p:cNvSpPr txBox="1">
                <a:spLocks noChangeArrowheads="1"/>
              </p:cNvSpPr>
              <p:nvPr/>
            </p:nvSpPr>
            <p:spPr bwMode="auto">
              <a:xfrm>
                <a:off x="15384" y="6936"/>
                <a:ext cx="891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210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91" name="TextBox 8"/>
            <p:cNvSpPr txBox="1">
              <a:spLocks noChangeArrowheads="1"/>
            </p:cNvSpPr>
            <p:nvPr/>
          </p:nvSpPr>
          <p:spPr bwMode="auto">
            <a:xfrm>
              <a:off x="11150" y="8526"/>
              <a:ext cx="951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grpSp>
          <p:nvGrpSpPr>
            <p:cNvPr id="28692" name="组合 24"/>
            <p:cNvGrpSpPr/>
            <p:nvPr/>
          </p:nvGrpSpPr>
          <p:grpSpPr bwMode="auto">
            <a:xfrm>
              <a:off x="11941" y="8134"/>
              <a:ext cx="1745" cy="1970"/>
              <a:chOff x="15343" y="6936"/>
              <a:chExt cx="1020" cy="1970"/>
            </a:xfrm>
          </p:grpSpPr>
          <p:sp>
            <p:nvSpPr>
              <p:cNvPr id="28693" name="文本框 25"/>
              <p:cNvSpPr txBox="1">
                <a:spLocks noChangeArrowheads="1"/>
              </p:cNvSpPr>
              <p:nvPr/>
            </p:nvSpPr>
            <p:spPr bwMode="auto">
              <a:xfrm>
                <a:off x="15643" y="7839"/>
                <a:ext cx="553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28694" name="文本框 26"/>
              <p:cNvSpPr txBox="1">
                <a:spLocks noChangeArrowheads="1"/>
              </p:cNvSpPr>
              <p:nvPr/>
            </p:nvSpPr>
            <p:spPr bwMode="auto">
              <a:xfrm>
                <a:off x="15384" y="6936"/>
                <a:ext cx="891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280</a:t>
                </a: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96" name="TextBox 8"/>
            <p:cNvSpPr txBox="1">
              <a:spLocks noChangeArrowheads="1"/>
            </p:cNvSpPr>
            <p:nvPr/>
          </p:nvSpPr>
          <p:spPr bwMode="auto">
            <a:xfrm>
              <a:off x="13822" y="8525"/>
              <a:ext cx="951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sp>
          <p:nvSpPr>
            <p:cNvPr id="28697" name="TextBox 8"/>
            <p:cNvSpPr txBox="1">
              <a:spLocks noChangeArrowheads="1"/>
            </p:cNvSpPr>
            <p:nvPr/>
          </p:nvSpPr>
          <p:spPr bwMode="auto">
            <a:xfrm>
              <a:off x="14773" y="8526"/>
              <a:ext cx="1448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4" descr="图片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784783" y="1271587"/>
            <a:ext cx="7808771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1、两个相关联的量，如果一个量随着另一个量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的变化而变化，且它们的比值一定，那么这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两个量就成正比例，这样的两个量叫作成正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比例的量，它们之间的关系叫作正比例关系。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84783" y="3088482"/>
            <a:ext cx="7809259" cy="1766888"/>
            <a:chOff x="1608" y="6596"/>
            <a:chExt cx="15995" cy="3710"/>
          </a:xfrm>
        </p:grpSpPr>
        <p:sp>
          <p:nvSpPr>
            <p:cNvPr id="29700" name="矩形 48"/>
            <p:cNvSpPr>
              <a:spLocks noChangeArrowheads="1"/>
            </p:cNvSpPr>
            <p:nvPr/>
          </p:nvSpPr>
          <p:spPr bwMode="auto">
            <a:xfrm>
              <a:off x="1608" y="6596"/>
              <a:ext cx="15995" cy="3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2. 如果用字母</a:t>
              </a:r>
              <a:r>
                <a:rPr lang="zh-CN" altLang="zh-CN" sz="27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和</a:t>
              </a:r>
              <a:r>
                <a:rPr lang="zh-CN" altLang="zh-CN" sz="27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y</a:t>
              </a: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表示两个相关联的量，用字母 </a:t>
              </a:r>
            </a:p>
            <a:p>
              <a:pPr>
                <a:lnSpc>
                  <a:spcPct val="120000"/>
                </a:lnSpc>
              </a:pP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zh-CN" sz="27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k</a:t>
              </a: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（一定）表示它们的比值，正比例关系可以</a:t>
              </a:r>
            </a:p>
            <a:p>
              <a:pPr>
                <a:lnSpc>
                  <a:spcPct val="120000"/>
                </a:lnSpc>
              </a:pP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表示为    ＝</a:t>
              </a:r>
              <a:r>
                <a:rPr lang="zh-CN" altLang="zh-CN" sz="2700" b="1" i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k</a:t>
              </a:r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（一定）。</a:t>
              </a:r>
            </a:p>
          </p:txBody>
        </p:sp>
        <p:grpSp>
          <p:nvGrpSpPr>
            <p:cNvPr id="29701" name="组合 10"/>
            <p:cNvGrpSpPr/>
            <p:nvPr/>
          </p:nvGrpSpPr>
          <p:grpSpPr bwMode="auto">
            <a:xfrm>
              <a:off x="5273" y="8224"/>
              <a:ext cx="1020" cy="2082"/>
              <a:chOff x="15343" y="6710"/>
              <a:chExt cx="1020" cy="2082"/>
            </a:xfrm>
          </p:grpSpPr>
          <p:sp>
            <p:nvSpPr>
              <p:cNvPr id="29702" name="文本框 4"/>
              <p:cNvSpPr txBox="1">
                <a:spLocks noChangeArrowheads="1"/>
              </p:cNvSpPr>
              <p:nvPr/>
            </p:nvSpPr>
            <p:spPr bwMode="auto">
              <a:xfrm>
                <a:off x="15602" y="6710"/>
                <a:ext cx="727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y</a:t>
                </a: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15343" y="7812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04" name="文本框 7"/>
              <p:cNvSpPr txBox="1">
                <a:spLocks noChangeArrowheads="1"/>
              </p:cNvSpPr>
              <p:nvPr/>
            </p:nvSpPr>
            <p:spPr bwMode="auto">
              <a:xfrm>
                <a:off x="15489" y="7726"/>
                <a:ext cx="728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endPara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55586" y="735708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6" name="组合 6"/>
          <p:cNvGrpSpPr/>
          <p:nvPr/>
        </p:nvGrpSpPr>
        <p:grpSpPr bwMode="auto">
          <a:xfrm>
            <a:off x="1039868" y="1352550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70867" y="2075260"/>
            <a:ext cx="4968663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70867" y="2999185"/>
            <a:ext cx="63600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6" y="422672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66475" y="1628776"/>
            <a:ext cx="8032123" cy="20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1.结合实例，理解正比例的意义，认识正比例。 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2.掌握成正比例的量的变化规律。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914156" y="3489723"/>
            <a:ext cx="7293719" cy="1182290"/>
            <a:chOff x="1268" y="6739"/>
            <a:chExt cx="14940" cy="2482"/>
          </a:xfrm>
        </p:grpSpPr>
        <p:grpSp>
          <p:nvGrpSpPr>
            <p:cNvPr id="7171" name="组合 21"/>
            <p:cNvGrpSpPr/>
            <p:nvPr/>
          </p:nvGrpSpPr>
          <p:grpSpPr bwMode="auto">
            <a:xfrm>
              <a:off x="1268" y="6739"/>
              <a:ext cx="14940" cy="2482"/>
              <a:chOff x="3656" y="6259"/>
              <a:chExt cx="14939" cy="2481"/>
            </a:xfrm>
          </p:grpSpPr>
          <p:sp>
            <p:nvSpPr>
              <p:cNvPr id="14" name="圆角矩形标注 13"/>
              <p:cNvSpPr/>
              <p:nvPr/>
            </p:nvSpPr>
            <p:spPr>
              <a:xfrm>
                <a:off x="3656" y="6389"/>
                <a:ext cx="12012" cy="2351"/>
              </a:xfrm>
              <a:prstGeom prst="wedgeRoundRectCallout">
                <a:avLst>
                  <a:gd name="adj1" fmla="val 54591"/>
                  <a:gd name="adj2" fmla="val -6957"/>
                  <a:gd name="adj3" fmla="val 16667"/>
                </a:avLst>
              </a:prstGeom>
              <a:noFill/>
              <a:ln w="38100">
                <a:solidFill>
                  <a:srgbClr val="F5B8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pic>
            <p:nvPicPr>
              <p:cNvPr id="7173" name="图片 20" descr="46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16115" y="6259"/>
                <a:ext cx="2480" cy="2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4" name="Text Box 14"/>
            <p:cNvSpPr txBox="1">
              <a:spLocks noChangeArrowheads="1"/>
            </p:cNvSpPr>
            <p:nvPr/>
          </p:nvSpPr>
          <p:spPr bwMode="auto">
            <a:xfrm>
              <a:off x="1635" y="7101"/>
              <a:ext cx="11278" cy="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两个变化的量之间有什么特殊的关系呢？今天我们一起来学习正比例。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598046" y="1063229"/>
            <a:ext cx="7617153" cy="923211"/>
            <a:chOff x="1927" y="2369"/>
            <a:chExt cx="15603" cy="1937"/>
          </a:xfrm>
        </p:grpSpPr>
        <p:pic>
          <p:nvPicPr>
            <p:cNvPr id="7176" name="图片 2" descr="15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927" y="2369"/>
              <a:ext cx="2514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7" name="组合 5"/>
            <p:cNvGrpSpPr/>
            <p:nvPr/>
          </p:nvGrpSpPr>
          <p:grpSpPr bwMode="auto">
            <a:xfrm>
              <a:off x="5802" y="2544"/>
              <a:ext cx="11728" cy="1586"/>
              <a:chOff x="5259" y="2680"/>
              <a:chExt cx="11728" cy="1586"/>
            </a:xfrm>
          </p:grpSpPr>
          <p:sp>
            <p:nvSpPr>
              <p:cNvPr id="7178" name="Text Box 14"/>
              <p:cNvSpPr txBox="1">
                <a:spLocks noChangeArrowheads="1"/>
              </p:cNvSpPr>
              <p:nvPr/>
            </p:nvSpPr>
            <p:spPr bwMode="auto">
              <a:xfrm>
                <a:off x="5610" y="2951"/>
                <a:ext cx="11230" cy="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儿童的年龄和体重是怎样变化的？</a:t>
                </a:r>
              </a:p>
            </p:txBody>
          </p:sp>
          <p:sp>
            <p:nvSpPr>
              <p:cNvPr id="4" name="圆角矩形标注 3"/>
              <p:cNvSpPr/>
              <p:nvPr/>
            </p:nvSpPr>
            <p:spPr>
              <a:xfrm>
                <a:off x="5259" y="2680"/>
                <a:ext cx="11728" cy="1586"/>
              </a:xfrm>
              <a:prstGeom prst="wedgeRoundRectCallout">
                <a:avLst>
                  <a:gd name="adj1" fmla="val -54629"/>
                  <a:gd name="adj2" fmla="val -3085"/>
                  <a:gd name="adj3" fmla="val 16667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</p:grpSp>
      <p:grpSp>
        <p:nvGrpSpPr>
          <p:cNvPr id="12" name="组合 11"/>
          <p:cNvGrpSpPr/>
          <p:nvPr/>
        </p:nvGrpSpPr>
        <p:grpSpPr bwMode="auto">
          <a:xfrm>
            <a:off x="1093570" y="2143125"/>
            <a:ext cx="7181433" cy="1073944"/>
            <a:chOff x="2189" y="4273"/>
            <a:chExt cx="14711" cy="2256"/>
          </a:xfrm>
        </p:grpSpPr>
        <p:pic>
          <p:nvPicPr>
            <p:cNvPr id="7181" name="图片 7" descr="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64" y="4273"/>
              <a:ext cx="1436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2" name="组合 10"/>
            <p:cNvGrpSpPr/>
            <p:nvPr/>
          </p:nvGrpSpPr>
          <p:grpSpPr bwMode="auto">
            <a:xfrm>
              <a:off x="2189" y="4606"/>
              <a:ext cx="11728" cy="1588"/>
              <a:chOff x="2189" y="4606"/>
              <a:chExt cx="11728" cy="1588"/>
            </a:xfrm>
          </p:grpSpPr>
          <p:sp>
            <p:nvSpPr>
              <p:cNvPr id="9" name="圆角矩形标注 8"/>
              <p:cNvSpPr/>
              <p:nvPr/>
            </p:nvSpPr>
            <p:spPr>
              <a:xfrm>
                <a:off x="2189" y="4606"/>
                <a:ext cx="11728" cy="1588"/>
              </a:xfrm>
              <a:prstGeom prst="wedgeRoundRectCallout">
                <a:avLst>
                  <a:gd name="adj1" fmla="val 54084"/>
                  <a:gd name="adj2" fmla="val -13098"/>
                  <a:gd name="adj3" fmla="val 16667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184" name="Text Box 14"/>
              <p:cNvSpPr txBox="1">
                <a:spLocks noChangeArrowheads="1"/>
              </p:cNvSpPr>
              <p:nvPr/>
            </p:nvSpPr>
            <p:spPr bwMode="auto">
              <a:xfrm>
                <a:off x="2518" y="4892"/>
                <a:ext cx="11071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随着年龄的增长，体重也在增加。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504068" y="797719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endParaRPr lang="en-US" altLang="zh-CN" sz="2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2083397" y="808435"/>
            <a:ext cx="2264031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正比例的意义</a:t>
            </a:r>
          </a:p>
        </p:txBody>
      </p:sp>
      <p:grpSp>
        <p:nvGrpSpPr>
          <p:cNvPr id="9221" name="组合 2"/>
          <p:cNvGrpSpPr/>
          <p:nvPr/>
        </p:nvGrpSpPr>
        <p:grpSpPr bwMode="auto">
          <a:xfrm>
            <a:off x="504067" y="1428751"/>
            <a:ext cx="8245711" cy="892471"/>
            <a:chOff x="1033" y="3001"/>
            <a:chExt cx="16890" cy="1875"/>
          </a:xfrm>
        </p:grpSpPr>
        <p:sp>
          <p:nvSpPr>
            <p:cNvPr id="9222" name="矩形 48"/>
            <p:cNvSpPr>
              <a:spLocks noChangeArrowheads="1"/>
            </p:cNvSpPr>
            <p:nvPr/>
          </p:nvSpPr>
          <p:spPr bwMode="auto">
            <a:xfrm>
              <a:off x="1710" y="3001"/>
              <a:ext cx="16213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下面是正方形周长与边长、面积与边长之间的变化情况，把表格填写完整，并说说你分别发现了什么。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6"/>
              <a:ext cx="680" cy="67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graphicFrame>
        <p:nvGraphicFramePr>
          <p:cNvPr id="117820" name="表格 117819"/>
          <p:cNvGraphicFramePr/>
          <p:nvPr/>
        </p:nvGraphicFramePr>
        <p:xfrm>
          <a:off x="1895440" y="2436019"/>
          <a:ext cx="5354343" cy="959644"/>
        </p:xfrm>
        <a:graphic>
          <a:graphicData uri="http://schemas.openxmlformats.org/drawingml/2006/table">
            <a:tbl>
              <a:tblPr/>
              <a:tblGrid>
                <a:gridCol w="1529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9822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边长</a:t>
                      </a: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/cm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0304" marR="70304" marT="34273" marB="34273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4" marR="70304" marT="34273" marB="34273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4" marR="70304" marT="34273" marB="34273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4" marR="70304" marT="34273" marB="34273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4" marR="70304" marT="34273" marB="34273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822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周长</a:t>
                      </a: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/cm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0304" marR="70304" marT="34273" marB="34273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4" marR="70304" marT="34273" marB="34273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4" marR="70304" marT="34273" marB="34273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4" marR="70304" marT="34273" marB="34273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304" marR="70304" marT="34273" marB="34273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7821" name="表格 117820"/>
          <p:cNvGraphicFramePr/>
          <p:nvPr/>
        </p:nvGraphicFramePr>
        <p:xfrm>
          <a:off x="1894219" y="3687366"/>
          <a:ext cx="5354341" cy="1139824"/>
        </p:xfrm>
        <a:graphic>
          <a:graphicData uri="http://schemas.openxmlformats.org/drawingml/2006/table">
            <a:tbl>
              <a:tblPr/>
              <a:tblGrid>
                <a:gridCol w="152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96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边长</a:t>
                      </a: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/cm</a:t>
                      </a: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0298" marR="70298" marT="34298" marB="34298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8" marR="70298" marT="34298" marB="34298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8" marR="70298" marT="34298" marB="34298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8" marR="70298" marT="34298" marB="34298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8" marR="70298" marT="34298" marB="34298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988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6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面积</a:t>
                      </a: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/cm</a:t>
                      </a:r>
                      <a:r>
                        <a:rPr lang="en-US" altLang="zh-CN" sz="2600" b="1" baseline="300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</a:t>
                      </a:r>
                      <a:endParaRPr lang="zh-CN" altLang="en-US" sz="2600" b="1" baseline="300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0298" marR="70298" marT="34298" marB="34298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6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en-US" altLang="zh-CN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8" marR="70298" marT="34298" marB="34298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8" marR="70298" marT="34298" marB="34298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8" marR="70298" marT="34298" marB="34298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70298" marR="70298" marT="34298" marB="34298" anchor="ctr"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544331" y="2490788"/>
            <a:ext cx="424735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635466" y="2936082"/>
            <a:ext cx="424735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537418" y="2936082"/>
            <a:ext cx="56753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12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473542" y="2936082"/>
            <a:ext cx="56631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16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544331" y="3687366"/>
            <a:ext cx="424735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635466" y="4269582"/>
            <a:ext cx="424735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609427" y="4291013"/>
            <a:ext cx="423515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528465" y="4291013"/>
            <a:ext cx="495524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" descr="5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42458" y="1031081"/>
            <a:ext cx="873879" cy="13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0"/>
          <p:cNvGrpSpPr/>
          <p:nvPr/>
        </p:nvGrpSpPr>
        <p:grpSpPr bwMode="auto">
          <a:xfrm>
            <a:off x="1003253" y="1303735"/>
            <a:ext cx="5443438" cy="789384"/>
            <a:chOff x="2715" y="3678"/>
            <a:chExt cx="11147" cy="2861"/>
          </a:xfrm>
        </p:grpSpPr>
        <p:sp>
          <p:nvSpPr>
            <p:cNvPr id="8" name="矩形标注 7"/>
            <p:cNvSpPr/>
            <p:nvPr/>
          </p:nvSpPr>
          <p:spPr>
            <a:xfrm>
              <a:off x="2715" y="3678"/>
              <a:ext cx="11147" cy="2861"/>
            </a:xfrm>
            <a:prstGeom prst="wedgeRectCallout">
              <a:avLst>
                <a:gd name="adj1" fmla="val 59082"/>
                <a:gd name="adj2" fmla="val -14696"/>
              </a:avLst>
            </a:prstGeom>
            <a:noFill/>
            <a:ln w="38100">
              <a:solidFill>
                <a:srgbClr val="94F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1268" name="文本框 24"/>
            <p:cNvSpPr txBox="1">
              <a:spLocks noChangeArrowheads="1"/>
            </p:cNvSpPr>
            <p:nvPr/>
          </p:nvSpPr>
          <p:spPr bwMode="auto">
            <a:xfrm>
              <a:off x="2908" y="4318"/>
              <a:ext cx="10536" cy="1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通过填写表格，你们发现了什么？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716435" y="2857500"/>
            <a:ext cx="7631554" cy="1296591"/>
            <a:chOff x="1149" y="4039"/>
            <a:chExt cx="15632" cy="2722"/>
          </a:xfrm>
        </p:grpSpPr>
        <p:pic>
          <p:nvPicPr>
            <p:cNvPr id="11270" name="图片 3" descr="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49" y="4615"/>
              <a:ext cx="2572" cy="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1" name="组合 6"/>
            <p:cNvGrpSpPr/>
            <p:nvPr/>
          </p:nvGrpSpPr>
          <p:grpSpPr bwMode="auto">
            <a:xfrm>
              <a:off x="5114" y="4039"/>
              <a:ext cx="11667" cy="2722"/>
              <a:chOff x="4944" y="4039"/>
              <a:chExt cx="11667" cy="2722"/>
            </a:xfrm>
          </p:grpSpPr>
          <p:sp>
            <p:nvSpPr>
              <p:cNvPr id="11272" name="文本框 4"/>
              <p:cNvSpPr txBox="1">
                <a:spLocks noChangeArrowheads="1"/>
              </p:cNvSpPr>
              <p:nvPr/>
            </p:nvSpPr>
            <p:spPr bwMode="auto">
              <a:xfrm>
                <a:off x="5288" y="4456"/>
                <a:ext cx="11323" cy="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周长和面积随边长的变化而变化，边长增加，周长和面积也增加。</a:t>
                </a:r>
                <a:endPara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" name="圆角矩形标注 5"/>
              <p:cNvSpPr/>
              <p:nvPr/>
            </p:nvSpPr>
            <p:spPr>
              <a:xfrm>
                <a:off x="4944" y="4039"/>
                <a:ext cx="11450" cy="2722"/>
              </a:xfrm>
              <a:prstGeom prst="wedgeRoundRectCallout">
                <a:avLst>
                  <a:gd name="adj1" fmla="val -57229"/>
                  <a:gd name="adj2" fmla="val -10727"/>
                  <a:gd name="adj3" fmla="val 16667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2115130" y="957263"/>
            <a:ext cx="6251411" cy="1087041"/>
            <a:chOff x="221" y="1486"/>
            <a:chExt cx="12802" cy="2283"/>
          </a:xfrm>
        </p:grpSpPr>
        <p:sp>
          <p:nvSpPr>
            <p:cNvPr id="13314" name="文本框 1"/>
            <p:cNvSpPr txBox="1">
              <a:spLocks noChangeArrowheads="1"/>
            </p:cNvSpPr>
            <p:nvPr/>
          </p:nvSpPr>
          <p:spPr bwMode="auto">
            <a:xfrm>
              <a:off x="816" y="1778"/>
              <a:ext cx="11979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周长和面积的变化规律有什么相同点和不同点？</a:t>
              </a:r>
            </a:p>
          </p:txBody>
        </p:sp>
        <p:sp>
          <p:nvSpPr>
            <p:cNvPr id="7" name="圆角矩形标注 6"/>
            <p:cNvSpPr/>
            <p:nvPr/>
          </p:nvSpPr>
          <p:spPr>
            <a:xfrm>
              <a:off x="221" y="1486"/>
              <a:ext cx="12802" cy="2283"/>
            </a:xfrm>
            <a:prstGeom prst="wedgeRoundRectCallout">
              <a:avLst>
                <a:gd name="adj1" fmla="val -55487"/>
                <a:gd name="adj2" fmla="val -2346"/>
                <a:gd name="adj3" fmla="val 16667"/>
              </a:avLst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13316" name="图片 4" descr="4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895" y="651273"/>
            <a:ext cx="751829" cy="129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81284" y="2251472"/>
            <a:ext cx="7181433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相同点：</a:t>
            </a:r>
            <a:r>
              <a:rPr lang="zh-CN" altLang="en-US" sz="2700" b="1" dirty="0">
                <a:solidFill>
                  <a:srgbClr val="C8007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周长和面积都随边长的变化而变化；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973961" y="2943224"/>
            <a:ext cx="7180213" cy="991797"/>
            <a:chOff x="1995" y="6180"/>
            <a:chExt cx="14708" cy="2082"/>
          </a:xfrm>
        </p:grpSpPr>
        <p:sp>
          <p:nvSpPr>
            <p:cNvPr id="13319" name="文本框 3"/>
            <p:cNvSpPr txBox="1">
              <a:spLocks noChangeArrowheads="1"/>
            </p:cNvSpPr>
            <p:nvPr/>
          </p:nvSpPr>
          <p:spPr bwMode="auto">
            <a:xfrm>
              <a:off x="1995" y="6659"/>
              <a:ext cx="1470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不同点：</a:t>
              </a:r>
              <a:r>
                <a:rPr lang="zh-CN" altLang="en-US" sz="2700" b="1" dirty="0">
                  <a:solidFill>
                    <a:srgbClr val="C8007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＝</a:t>
              </a:r>
              <a:r>
                <a:rPr lang="en-US" altLang="zh-CN" sz="2700" b="1" dirty="0">
                  <a:solidFill>
                    <a:srgbClr val="C8007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700" b="1" dirty="0">
                  <a:solidFill>
                    <a:srgbClr val="C8007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（固定不变）；</a:t>
              </a:r>
            </a:p>
          </p:txBody>
        </p:sp>
        <p:grpSp>
          <p:nvGrpSpPr>
            <p:cNvPr id="13320" name="组合 4"/>
            <p:cNvGrpSpPr/>
            <p:nvPr/>
          </p:nvGrpSpPr>
          <p:grpSpPr bwMode="auto">
            <a:xfrm>
              <a:off x="5011" y="6180"/>
              <a:ext cx="5543" cy="2082"/>
              <a:chOff x="15416" y="6823"/>
              <a:chExt cx="1146" cy="2082"/>
            </a:xfrm>
          </p:grpSpPr>
          <p:sp>
            <p:nvSpPr>
              <p:cNvPr id="13321" name="文本框 11"/>
              <p:cNvSpPr txBox="1">
                <a:spLocks noChangeArrowheads="1"/>
              </p:cNvSpPr>
              <p:nvPr/>
            </p:nvSpPr>
            <p:spPr bwMode="auto">
              <a:xfrm>
                <a:off x="15734" y="7839"/>
                <a:ext cx="439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solidFill>
                      <a:srgbClr val="C8007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边长</a:t>
                </a:r>
              </a:p>
            </p:txBody>
          </p:sp>
          <p:sp>
            <p:nvSpPr>
              <p:cNvPr id="13322" name="文本框 8"/>
              <p:cNvSpPr txBox="1">
                <a:spLocks noChangeArrowheads="1"/>
              </p:cNvSpPr>
              <p:nvPr/>
            </p:nvSpPr>
            <p:spPr bwMode="auto">
              <a:xfrm>
                <a:off x="15435" y="6823"/>
                <a:ext cx="1127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solidFill>
                      <a:srgbClr val="C8007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正方形的周长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416" y="7840"/>
                <a:ext cx="1020" cy="0"/>
              </a:xfrm>
              <a:prstGeom prst="line">
                <a:avLst/>
              </a:prstGeom>
              <a:ln w="31750">
                <a:solidFill>
                  <a:srgbClr val="C800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组合 15"/>
          <p:cNvGrpSpPr/>
          <p:nvPr/>
        </p:nvGrpSpPr>
        <p:grpSpPr bwMode="auto">
          <a:xfrm>
            <a:off x="2405610" y="3924298"/>
            <a:ext cx="6059791" cy="991797"/>
            <a:chOff x="4928" y="8241"/>
            <a:chExt cx="12411" cy="2082"/>
          </a:xfrm>
        </p:grpSpPr>
        <p:grpSp>
          <p:nvGrpSpPr>
            <p:cNvPr id="13325" name="组合 7"/>
            <p:cNvGrpSpPr/>
            <p:nvPr/>
          </p:nvGrpSpPr>
          <p:grpSpPr bwMode="auto">
            <a:xfrm>
              <a:off x="4928" y="8241"/>
              <a:ext cx="5543" cy="2082"/>
              <a:chOff x="15416" y="6823"/>
              <a:chExt cx="1146" cy="2082"/>
            </a:xfrm>
          </p:grpSpPr>
          <p:sp>
            <p:nvSpPr>
              <p:cNvPr id="13326" name="文本框 10"/>
              <p:cNvSpPr txBox="1">
                <a:spLocks noChangeArrowheads="1"/>
              </p:cNvSpPr>
              <p:nvPr/>
            </p:nvSpPr>
            <p:spPr bwMode="auto">
              <a:xfrm>
                <a:off x="15734" y="7839"/>
                <a:ext cx="439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solidFill>
                      <a:srgbClr val="C8007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边长</a:t>
                </a:r>
              </a:p>
            </p:txBody>
          </p:sp>
          <p:sp>
            <p:nvSpPr>
              <p:cNvPr id="13327" name="文本框 12"/>
              <p:cNvSpPr txBox="1">
                <a:spLocks noChangeArrowheads="1"/>
              </p:cNvSpPr>
              <p:nvPr/>
            </p:nvSpPr>
            <p:spPr bwMode="auto">
              <a:xfrm>
                <a:off x="15435" y="6823"/>
                <a:ext cx="1127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solidFill>
                      <a:srgbClr val="C8007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正方形的面积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5416" y="7840"/>
                <a:ext cx="1020" cy="0"/>
              </a:xfrm>
              <a:prstGeom prst="line">
                <a:avLst/>
              </a:prstGeom>
              <a:ln w="31750">
                <a:solidFill>
                  <a:srgbClr val="C800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29" name="文本框 14"/>
            <p:cNvSpPr txBox="1">
              <a:spLocks noChangeArrowheads="1"/>
            </p:cNvSpPr>
            <p:nvPr/>
          </p:nvSpPr>
          <p:spPr bwMode="auto">
            <a:xfrm>
              <a:off x="9945" y="8749"/>
              <a:ext cx="7394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C8007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＝边长（固定不变）；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2"/>
          <p:cNvGrpSpPr/>
          <p:nvPr/>
        </p:nvGrpSpPr>
        <p:grpSpPr bwMode="auto">
          <a:xfrm>
            <a:off x="449145" y="533399"/>
            <a:ext cx="8245711" cy="892448"/>
            <a:chOff x="1033" y="3001"/>
            <a:chExt cx="16890" cy="1876"/>
          </a:xfrm>
        </p:grpSpPr>
        <p:sp>
          <p:nvSpPr>
            <p:cNvPr id="15362" name="矩形 48"/>
            <p:cNvSpPr>
              <a:spLocks noChangeArrowheads="1"/>
            </p:cNvSpPr>
            <p:nvPr/>
          </p:nvSpPr>
          <p:spPr bwMode="auto">
            <a:xfrm>
              <a:off x="1710" y="3001"/>
              <a:ext cx="16213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latin typeface="楷体" panose="02010609060101010101" pitchFamily="49" charset="-122"/>
                  <a:ea typeface="楷体" panose="02010609060101010101" pitchFamily="49" charset="-122"/>
                </a:rPr>
                <a:t>一辆汽车以90千米/时的速度行驶，行驶的路程与时间如下表。把右表填写完整，你从表中发现了什么？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6"/>
              <a:ext cx="680" cy="67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pic>
        <p:nvPicPr>
          <p:cNvPr id="15364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882" y="1533525"/>
            <a:ext cx="7872237" cy="13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509345" y="2287191"/>
            <a:ext cx="66029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450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261175" y="2287191"/>
            <a:ext cx="66029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540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002020" y="2287191"/>
            <a:ext cx="660291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630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753849" y="2287191"/>
            <a:ext cx="660291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720</a:t>
            </a:r>
          </a:p>
        </p:txBody>
      </p:sp>
      <p:grpSp>
        <p:nvGrpSpPr>
          <p:cNvPr id="12294" name="组合 35"/>
          <p:cNvGrpSpPr/>
          <p:nvPr/>
        </p:nvGrpSpPr>
        <p:grpSpPr bwMode="auto">
          <a:xfrm>
            <a:off x="1644017" y="3325416"/>
            <a:ext cx="4454832" cy="1138238"/>
            <a:chOff x="6924" y="3480"/>
            <a:chExt cx="9126" cy="2397"/>
          </a:xfrm>
        </p:grpSpPr>
        <p:sp>
          <p:nvSpPr>
            <p:cNvPr id="38" name="圆角矩形标注 37"/>
            <p:cNvSpPr/>
            <p:nvPr/>
          </p:nvSpPr>
          <p:spPr>
            <a:xfrm>
              <a:off x="6924" y="3480"/>
              <a:ext cx="9126" cy="2397"/>
            </a:xfrm>
            <a:prstGeom prst="wedgeRoundRectCallout">
              <a:avLst>
                <a:gd name="adj1" fmla="val 54774"/>
                <a:gd name="adj2" fmla="val -11280"/>
                <a:gd name="adj3" fmla="val 16667"/>
              </a:avLst>
            </a:prstGeom>
            <a:noFill/>
            <a:ln w="31750">
              <a:solidFill>
                <a:srgbClr val="E3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5371" name="矩形 17"/>
            <p:cNvSpPr>
              <a:spLocks noChangeArrowheads="1"/>
            </p:cNvSpPr>
            <p:nvPr/>
          </p:nvSpPr>
          <p:spPr bwMode="auto">
            <a:xfrm>
              <a:off x="7281" y="3782"/>
              <a:ext cx="8291" cy="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在表格中你发现了什么？快分享给老师和同学们吧！</a:t>
              </a:r>
            </a:p>
          </p:txBody>
        </p:sp>
      </p:grpSp>
      <p:pic>
        <p:nvPicPr>
          <p:cNvPr id="15372" name="图片 1" descr="3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73542" y="3134916"/>
            <a:ext cx="1188769" cy="132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753849" y="1735932"/>
            <a:ext cx="660291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组合 35"/>
          <p:cNvGrpSpPr/>
          <p:nvPr/>
        </p:nvGrpSpPr>
        <p:grpSpPr bwMode="auto">
          <a:xfrm>
            <a:off x="1157036" y="639366"/>
            <a:ext cx="5527653" cy="1139428"/>
            <a:chOff x="4727" y="3480"/>
            <a:chExt cx="11322" cy="2398"/>
          </a:xfrm>
        </p:grpSpPr>
        <p:sp>
          <p:nvSpPr>
            <p:cNvPr id="38" name="圆角矩形标注 37"/>
            <p:cNvSpPr/>
            <p:nvPr/>
          </p:nvSpPr>
          <p:spPr>
            <a:xfrm>
              <a:off x="4727" y="3480"/>
              <a:ext cx="11322" cy="2398"/>
            </a:xfrm>
            <a:prstGeom prst="wedgeRoundRectCallout">
              <a:avLst>
                <a:gd name="adj1" fmla="val 54774"/>
                <a:gd name="adj2" fmla="val -11280"/>
                <a:gd name="adj3" fmla="val 16667"/>
              </a:avLst>
            </a:prstGeom>
            <a:noFill/>
            <a:ln w="31750">
              <a:solidFill>
                <a:srgbClr val="E3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411" name="矩形 17"/>
            <p:cNvSpPr>
              <a:spLocks noChangeArrowheads="1"/>
            </p:cNvSpPr>
            <p:nvPr/>
          </p:nvSpPr>
          <p:spPr bwMode="auto">
            <a:xfrm>
              <a:off x="5077" y="3781"/>
              <a:ext cx="10622" cy="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我发现路程是随着时间的变化而变化的，它们是两个相关联的量。</a:t>
              </a:r>
            </a:p>
          </p:txBody>
        </p:sp>
      </p:grpSp>
      <p:pic>
        <p:nvPicPr>
          <p:cNvPr id="17412" name="图片 1" descr="3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4233" y="676275"/>
            <a:ext cx="866556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 bwMode="auto">
          <a:xfrm>
            <a:off x="1157036" y="2243138"/>
            <a:ext cx="6248970" cy="950595"/>
            <a:chOff x="2935" y="4880"/>
            <a:chExt cx="12801" cy="1997"/>
          </a:xfrm>
        </p:grpSpPr>
        <p:grpSp>
          <p:nvGrpSpPr>
            <p:cNvPr id="17414" name="组合 4"/>
            <p:cNvGrpSpPr/>
            <p:nvPr/>
          </p:nvGrpSpPr>
          <p:grpSpPr bwMode="auto">
            <a:xfrm>
              <a:off x="6213" y="4880"/>
              <a:ext cx="9523" cy="1813"/>
              <a:chOff x="5511" y="4834"/>
              <a:chExt cx="9523" cy="1813"/>
            </a:xfrm>
          </p:grpSpPr>
          <p:sp>
            <p:nvSpPr>
              <p:cNvPr id="17415" name="文本框 2"/>
              <p:cNvSpPr txBox="1">
                <a:spLocks noChangeArrowheads="1"/>
              </p:cNvSpPr>
              <p:nvPr/>
            </p:nvSpPr>
            <p:spPr bwMode="auto">
              <a:xfrm>
                <a:off x="5605" y="5253"/>
                <a:ext cx="9354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时间增加，路程也随着增加。</a:t>
                </a:r>
                <a:endPara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" name="矩形标注 3"/>
              <p:cNvSpPr/>
              <p:nvPr/>
            </p:nvSpPr>
            <p:spPr>
              <a:xfrm>
                <a:off x="5511" y="4834"/>
                <a:ext cx="9523" cy="1813"/>
              </a:xfrm>
              <a:prstGeom prst="wedgeRectCallout">
                <a:avLst>
                  <a:gd name="adj1" fmla="val -57454"/>
                  <a:gd name="adj2" fmla="val -3638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7417" name="图片 8" descr="5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35" y="4880"/>
              <a:ext cx="2172" cy="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组合 20"/>
          <p:cNvGrpSpPr/>
          <p:nvPr/>
        </p:nvGrpSpPr>
        <p:grpSpPr bwMode="auto">
          <a:xfrm>
            <a:off x="1767287" y="3657599"/>
            <a:ext cx="5609427" cy="991797"/>
            <a:chOff x="4882" y="7680"/>
            <a:chExt cx="11490" cy="2082"/>
          </a:xfrm>
        </p:grpSpPr>
        <p:grpSp>
          <p:nvGrpSpPr>
            <p:cNvPr id="17419" name="组合 11"/>
            <p:cNvGrpSpPr/>
            <p:nvPr/>
          </p:nvGrpSpPr>
          <p:grpSpPr bwMode="auto">
            <a:xfrm>
              <a:off x="4882" y="7680"/>
              <a:ext cx="5768" cy="2082"/>
              <a:chOff x="15416" y="6823"/>
              <a:chExt cx="1020" cy="2082"/>
            </a:xfrm>
          </p:grpSpPr>
          <p:sp>
            <p:nvSpPr>
              <p:cNvPr id="17420" name="文本框 12"/>
              <p:cNvSpPr txBox="1">
                <a:spLocks noChangeArrowheads="1"/>
              </p:cNvSpPr>
              <p:nvPr/>
            </p:nvSpPr>
            <p:spPr bwMode="auto">
              <a:xfrm>
                <a:off x="15775" y="7839"/>
                <a:ext cx="32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时间</a:t>
                </a:r>
              </a:p>
            </p:txBody>
          </p:sp>
          <p:sp>
            <p:nvSpPr>
              <p:cNvPr id="17421" name="文本框 13"/>
              <p:cNvSpPr txBox="1">
                <a:spLocks noChangeArrowheads="1"/>
              </p:cNvSpPr>
              <p:nvPr/>
            </p:nvSpPr>
            <p:spPr bwMode="auto">
              <a:xfrm>
                <a:off x="15435" y="6823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汽车行驶的路程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15416" y="7840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23" name="矩形 48"/>
            <p:cNvSpPr>
              <a:spLocks noChangeArrowheads="1"/>
            </p:cNvSpPr>
            <p:nvPr/>
          </p:nvSpPr>
          <p:spPr bwMode="auto">
            <a:xfrm>
              <a:off x="10650" y="8212"/>
              <a:ext cx="5722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600" b="1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600" b="1">
                  <a:latin typeface="楷体" panose="02010609060101010101" pitchFamily="49" charset="-122"/>
                  <a:ea typeface="楷体" panose="02010609060101010101" pitchFamily="49" charset="-122"/>
                </a:rPr>
                <a:t>90</a:t>
              </a:r>
              <a:r>
                <a:rPr lang="zh-CN" altLang="en-US" sz="2600" b="1">
                  <a:latin typeface="楷体" panose="02010609060101010101" pitchFamily="49" charset="-122"/>
                  <a:ea typeface="楷体" panose="02010609060101010101" pitchFamily="49" charset="-122"/>
                </a:rPr>
                <a:t>（速度一定）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3"/>
          <p:cNvGrpSpPr/>
          <p:nvPr/>
        </p:nvGrpSpPr>
        <p:grpSpPr bwMode="auto">
          <a:xfrm>
            <a:off x="1171682" y="1850231"/>
            <a:ext cx="5980459" cy="1890713"/>
            <a:chOff x="2106" y="1530"/>
            <a:chExt cx="12249" cy="3969"/>
          </a:xfrm>
        </p:grpSpPr>
        <p:sp>
          <p:nvSpPr>
            <p:cNvPr id="19458" name="矩形 48"/>
            <p:cNvSpPr>
              <a:spLocks noChangeArrowheads="1"/>
            </p:cNvSpPr>
            <p:nvPr/>
          </p:nvSpPr>
          <p:spPr bwMode="auto">
            <a:xfrm>
              <a:off x="2592" y="1795"/>
              <a:ext cx="11594" cy="3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像这样，路程和时间两个量，时间变化，所行驶的路程也随着变化，而且路程与时间的比值（速度）一定，我们就说路程和时间成正比例。</a:t>
              </a:r>
            </a:p>
          </p:txBody>
        </p:sp>
        <p:sp>
          <p:nvSpPr>
            <p:cNvPr id="3" name="圆角矩形标注 2"/>
            <p:cNvSpPr/>
            <p:nvPr/>
          </p:nvSpPr>
          <p:spPr>
            <a:xfrm>
              <a:off x="2106" y="1530"/>
              <a:ext cx="12249" cy="3969"/>
            </a:xfrm>
            <a:prstGeom prst="wedgeRoundRectCallout">
              <a:avLst>
                <a:gd name="adj1" fmla="val 54884"/>
                <a:gd name="adj2" fmla="val -7117"/>
                <a:gd name="adj3" fmla="val 1666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19460" name="图片 6" descr="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91603" y="2268141"/>
            <a:ext cx="1186328" cy="10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全屏显示(16:9)</PresentationFormat>
  <Paragraphs>149</Paragraphs>
  <Slides>18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2023-01-16T14:21:18Z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6734510DA25E4001A00ECBF88D5B1CCA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