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707" r:id="rId3"/>
    <p:sldId id="708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716" r:id="rId12"/>
    <p:sldId id="717" r:id="rId13"/>
    <p:sldId id="719" r:id="rId14"/>
    <p:sldId id="720" r:id="rId15"/>
    <p:sldId id="721" r:id="rId16"/>
    <p:sldId id="722" r:id="rId17"/>
    <p:sldId id="723" r:id="rId18"/>
    <p:sldId id="724" r:id="rId19"/>
    <p:sldId id="725" r:id="rId20"/>
    <p:sldId id="726" r:id="rId21"/>
    <p:sldId id="727" r:id="rId22"/>
    <p:sldId id="258" r:id="rId23"/>
  </p:sldIdLst>
  <p:sldSz cx="12192000" cy="6858000"/>
  <p:notesSz cx="6858000" cy="9144000"/>
  <p:embeddedFontLst>
    <p:embeddedFont>
      <p:font typeface="楷体" panose="02010609060101010101" pitchFamily="49" charset="-122"/>
      <p:regular r:id="rId25"/>
    </p:embeddedFont>
    <p:embeddedFont>
      <p:font typeface="思源黑体 CN Bold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思源黑体 CN Medium" panose="02010600030101010101" charset="-122"/>
      <p:regular r:id="rId31"/>
    </p:embeddedFont>
    <p:embeddedFont>
      <p:font typeface="方正姚体" panose="02010601030101010101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40">
          <p15:clr>
            <a:srgbClr val="A4A3A4"/>
          </p15:clr>
        </p15:guide>
        <p15:guide id="3" pos="7287">
          <p15:clr>
            <a:srgbClr val="A4A3A4"/>
          </p15:clr>
        </p15:guide>
        <p15:guide id="4" orient="horz" pos="600">
          <p15:clr>
            <a:srgbClr val="A4A3A4"/>
          </p15:clr>
        </p15:guide>
        <p15:guide id="5" orient="horz" pos="686">
          <p15:clr>
            <a:srgbClr val="A4A3A4"/>
          </p15:clr>
        </p15:guide>
        <p15:guide id="6" orient="horz" pos="3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844" autoAdjust="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orient="horz" pos="2251"/>
        <p:guide pos="3840"/>
        <p:guide pos="7287"/>
        <p:guide orient="horz" pos="600"/>
        <p:guide orient="horz" pos="686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128683-7D19-4139-A591-BB47985995E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语文园地（三）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51208" y="1370112"/>
            <a:ext cx="5890476" cy="2973288"/>
            <a:chOff x="683568" y="836712"/>
            <a:chExt cx="7560840" cy="3816424"/>
          </a:xfrm>
        </p:grpSpPr>
        <p:sp>
          <p:nvSpPr>
            <p:cNvPr id="17" name="云形标注 16"/>
            <p:cNvSpPr/>
            <p:nvPr/>
          </p:nvSpPr>
          <p:spPr>
            <a:xfrm>
              <a:off x="683568" y="836712"/>
              <a:ext cx="7560840" cy="3816424"/>
            </a:xfrm>
            <a:prstGeom prst="cloudCallout">
              <a:avLst>
                <a:gd name="adj1" fmla="val 74074"/>
                <a:gd name="adj2" fmla="val 20538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043608" y="1310253"/>
              <a:ext cx="6624736" cy="25429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indent="266700" eaLnBrk="0" hangingPunct="0">
                <a:lnSpc>
                  <a:spcPct val="150000"/>
                </a:lnSpc>
              </a:pPr>
              <a:r>
                <a:rPr lang="zh-CN" altLang="en-US" sz="16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小点拨：</a:t>
              </a:r>
              <a:r>
                <a:rPr lang="zh-CN" altLang="en-US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首先确定下自己最喜爱的玩具是什么？说出玩具的名字。把玩具的样子介绍一下。再说说你的玩具怎么来玩，有哪些玩法。注意把话说完整。</a:t>
              </a: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写话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0519" y="2564215"/>
            <a:ext cx="2550642" cy="363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矩形 4"/>
          <p:cNvSpPr>
            <a:spLocks noChangeArrowheads="1"/>
          </p:cNvSpPr>
          <p:nvPr/>
        </p:nvSpPr>
        <p:spPr bwMode="auto">
          <a:xfrm>
            <a:off x="660400" y="1264680"/>
            <a:ext cx="10547984" cy="46588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习作范文：</a:t>
            </a:r>
            <a:endParaRPr lang="en-US" altLang="zh-CN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我最喜欢的玩具</a:t>
            </a: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我有一个机器人玩具，名字叫闪光感觉机器人。它是我最喜爱的玩具。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它有一尺多高，头上有一个耳机，好像在和别人秘密谈话，它的表情很严肃，手里拿着一把枪，枪头上有一个一闪一闪的小灯，只要打开开关，小灯就会亮起来，还会发出“铛铛”的声音。它的肚子上有一个电视屏幕，可以看电视，很好玩。脚上还有蓝白相间的条纹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闪光感觉机器人的脚底下有六个小轮子，只要一按开关，它就一边走一边发出“冲啊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……”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的喊声，同时，它肚子上的小电视也开始工作了。说起电视，其实是一个一直转的纸，所以才误以为是一个电视，真是有趣。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这就是我的机器人玩具，是不是很好玩。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写话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矩形 16"/>
          <p:cNvSpPr>
            <a:spLocks noChangeArrowheads="1"/>
          </p:cNvSpPr>
          <p:nvPr/>
        </p:nvSpPr>
        <p:spPr bwMode="auto">
          <a:xfrm>
            <a:off x="840817" y="1416650"/>
            <a:ext cx="4175125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白云 乌云 朝霞 晚霞  </a:t>
            </a:r>
          </a:p>
          <a:p>
            <a:pPr>
              <a:lnSpc>
                <a:spcPct val="200000"/>
              </a:lnSpc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雨点 霜冻 雪花 冰雹</a:t>
            </a:r>
          </a:p>
          <a:p>
            <a:pPr>
              <a:lnSpc>
                <a:spcPct val="200000"/>
              </a:lnSpc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小溪 河流 湖泊 海洋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07767" y="5166719"/>
            <a:ext cx="8072437" cy="9673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endParaRPr lang="zh-CN" altLang="en-US" sz="2000" b="1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266700" eaLnBrk="0" hangingPunct="0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endParaRPr lang="zh-CN" altLang="en-US" sz="2000" b="1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743141" y="3491409"/>
            <a:ext cx="3960812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3017" y="1739221"/>
            <a:ext cx="1085850" cy="7239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89" name="TextBox 34"/>
          <p:cNvSpPr txBox="1">
            <a:spLocks noChangeArrowheads="1"/>
          </p:cNvSpPr>
          <p:nvPr/>
        </p:nvSpPr>
        <p:spPr bwMode="auto">
          <a:xfrm>
            <a:off x="5777384" y="1462265"/>
            <a:ext cx="5741516" cy="1293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第一组四个词语是云在不同的天气状况和不同时间的的形态和名字，晴空万里是白云，阴天下雨是乌云，早上是朝霞，晚上是晚霞，真是变化莫测。</a:t>
            </a:r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032" y="3322206"/>
            <a:ext cx="1080890" cy="811478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78" y="5033278"/>
            <a:ext cx="1074634" cy="805572"/>
          </a:xfrm>
          <a:prstGeom prst="ellipse">
            <a:avLst/>
          </a:prstGeom>
          <a:ln w="1905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5726150" y="2925914"/>
            <a:ext cx="5792750" cy="170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第二组词语是自然现象，空气在空中凝聚，大气气温较高时变成雨点落下来，温度较低时变成冰雹或是雪花落下来。霜冻是指温度降到摄氏零度以下使植物遭受到冻害的天气现象。</a:t>
            </a: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5777384" y="5336616"/>
            <a:ext cx="540282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第三组词语是按水域的大小，由小到大排列起来的。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展示台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3101402" y="2015974"/>
            <a:ext cx="63166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书籍是人类进步的阶梯。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——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高尔基</a:t>
            </a:r>
          </a:p>
        </p:txBody>
      </p:sp>
      <p:sp>
        <p:nvSpPr>
          <p:cNvPr id="30731" name="AutoShape 11" descr="2Q=="/>
          <p:cNvSpPr>
            <a:spLocks noChangeAspect="1" noChangeArrowheads="1"/>
          </p:cNvSpPr>
          <p:nvPr/>
        </p:nvSpPr>
        <p:spPr bwMode="auto">
          <a:xfrm>
            <a:off x="6107349" y="3253451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3101402" y="2754638"/>
            <a:ext cx="6316694" cy="255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关于读书的名句，我还知道</a:t>
            </a:r>
            <a:endParaRPr lang="en-US" altLang="zh-CN" sz="28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读书破万卷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,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下笔如有神。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杜甫</a:t>
            </a:r>
            <a:endParaRPr lang="en-US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书犹药也，善读之可以医愚。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刘向</a:t>
            </a:r>
            <a:endParaRPr lang="zh-CN" altLang="en-US" sz="28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展示台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0277" y="1449804"/>
            <a:ext cx="32438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小儿垂钓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唐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]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胡令能　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蓬头稚子学垂纶，侧坐莓苔草映身。</a:t>
            </a:r>
            <a:endParaRPr lang="en-US" altLang="zh-CN" sz="32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路人借问遥招手，怕得鱼惊不应人。</a:t>
            </a:r>
            <a:endParaRPr lang="en-US" altLang="zh-CN" sz="3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3" descr="C:\Users\Administrator\Desktop\t0191fbb5646a382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/>
          <a:stretch>
            <a:fillRect/>
          </a:stretch>
        </p:blipFill>
        <p:spPr bwMode="auto">
          <a:xfrm>
            <a:off x="7309208" y="1798135"/>
            <a:ext cx="3153058" cy="389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日积月累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2135560" y="2027775"/>
            <a:ext cx="797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　</a:t>
            </a:r>
            <a:endParaRPr lang="zh-CN" altLang="en-US" sz="4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95697" y="1271575"/>
            <a:ext cx="10858500" cy="42232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作者介绍： </a:t>
            </a:r>
            <a:endParaRPr lang="en-US" altLang="zh-CN" sz="28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胡令能，唐代诗人，年轻时以修补锅碗盆缸为生，人称“胡钉铰”。现仅存七绝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首。他的主要作品有：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《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小儿垂钓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》《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喜韩少府见访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》《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王昭君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》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等。皆写得十分生动传神、精妙超凡。 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日积月累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Box 2"/>
          <p:cNvSpPr txBox="1">
            <a:spLocks noChangeArrowheads="1"/>
          </p:cNvSpPr>
          <p:nvPr/>
        </p:nvSpPr>
        <p:spPr bwMode="auto">
          <a:xfrm>
            <a:off x="2063751" y="2001839"/>
            <a:ext cx="797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　</a:t>
            </a:r>
            <a:endParaRPr lang="zh-CN" altLang="en-US" sz="4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76146" y="1412519"/>
            <a:ext cx="8072437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词语解释： </a:t>
            </a:r>
            <a:endParaRPr lang="en-US" altLang="zh-CN" sz="28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蓬头：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头发乱蓬蓬的。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稚子：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年龄小的孩子。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垂纶：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钓鱼。纶：钓鱼用的丝线。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借问：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向人打听。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鱼惊：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鱼儿受到惊吓。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应：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回应，答应。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映：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遮映</a:t>
            </a:r>
            <a:endParaRPr lang="zh-CN" altLang="en-US" sz="3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日积月累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3262" y="2497541"/>
            <a:ext cx="2550642" cy="363655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2063751" y="2001839"/>
            <a:ext cx="79787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　</a:t>
            </a:r>
            <a:endParaRPr lang="zh-CN" altLang="en-US" sz="4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819786" y="1476375"/>
            <a:ext cx="10713402" cy="51292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译文： 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一个蓬头稚面的小孩学着大人钓鱼，斜着身子坐在野草丛中，野草掩映了他的身子。听到有过路的人问路，连忙远远地招了招手，害怕惊动了鱼儿，不敢回应过路人。</a:t>
            </a:r>
          </a:p>
          <a:p>
            <a:pPr>
              <a:lnSpc>
                <a:spcPct val="200000"/>
              </a:lnSpc>
            </a:pP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日积月累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标注 9"/>
          <p:cNvSpPr/>
          <p:nvPr/>
        </p:nvSpPr>
        <p:spPr>
          <a:xfrm>
            <a:off x="6577807" y="3405187"/>
            <a:ext cx="2720975" cy="1346200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27031" y="3405187"/>
            <a:ext cx="24765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8812" y="3957637"/>
            <a:ext cx="1225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"/>
          <p:cNvSpPr>
            <a:spLocks noChangeArrowheads="1"/>
          </p:cNvSpPr>
          <p:nvPr/>
        </p:nvSpPr>
        <p:spPr bwMode="auto">
          <a:xfrm>
            <a:off x="2988468" y="1144457"/>
            <a:ext cx="6215063" cy="14284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王二小</a:t>
            </a:r>
            <a:endParaRPr lang="en-US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zh-CN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（原文见教材第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42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页）</a:t>
            </a: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我爱阅读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人教二上-王二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7390" y="3077209"/>
            <a:ext cx="2002156" cy="200215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60400" y="2156786"/>
            <a:ext cx="1207008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9750" algn="just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放哨：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站岗或巡逻。</a:t>
            </a:r>
          </a:p>
          <a:p>
            <a:pPr indent="539750" algn="just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扫荡：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用武力或其他手段肃清敌人。</a:t>
            </a:r>
          </a:p>
          <a:p>
            <a:pPr indent="539750" algn="just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埋伏：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在估计敌人要经过的地方秘密布置兵力，伺机出击。</a:t>
            </a:r>
          </a:p>
          <a:p>
            <a:pPr indent="539750" algn="just"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消灭：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使消灭；除掉（敌对或有害的人或事物）。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277113" y="1513844"/>
            <a:ext cx="1714056" cy="642942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CC66">
                  <a:alpha val="50000"/>
                </a:srgbClr>
              </a:gs>
              <a:gs pos="50000">
                <a:schemeClr val="bg1"/>
              </a:gs>
              <a:gs pos="100000">
                <a:srgbClr val="FFCC66">
                  <a:alpha val="50000"/>
                </a:srgbClr>
              </a:gs>
            </a:gsLst>
            <a:lin ang="18900000" scaled="1"/>
          </a:gradFill>
          <a:ln w="9525" cmpd="sng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理解词语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我爱阅读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3" name="组合 21"/>
          <p:cNvGrpSpPr/>
          <p:nvPr/>
        </p:nvGrpSpPr>
        <p:grpSpPr bwMode="auto">
          <a:xfrm>
            <a:off x="1283235" y="3068960"/>
            <a:ext cx="5794273" cy="1780499"/>
            <a:chOff x="1571604" y="1273477"/>
            <a:chExt cx="7764462" cy="1779467"/>
          </a:xfrm>
        </p:grpSpPr>
        <p:sp>
          <p:nvSpPr>
            <p:cNvPr id="21515" name="矩形 1"/>
            <p:cNvSpPr>
              <a:spLocks noChangeArrowheads="1"/>
            </p:cNvSpPr>
            <p:nvPr/>
          </p:nvSpPr>
          <p:spPr bwMode="auto">
            <a:xfrm>
              <a:off x="1571604" y="1357566"/>
              <a:ext cx="7764462" cy="1695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弹 钢 琴    练 舞 蹈     唱 京 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画 图 画    捏 泥 人     下 围 棋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滚 铁 环    荡 秋 千     滑 滑 梯</a:t>
              </a:r>
            </a:p>
          </p:txBody>
        </p:sp>
        <p:sp>
          <p:nvSpPr>
            <p:cNvPr id="21516" name="矩形 6"/>
            <p:cNvSpPr>
              <a:spLocks noChangeArrowheads="1"/>
            </p:cNvSpPr>
            <p:nvPr/>
          </p:nvSpPr>
          <p:spPr bwMode="auto">
            <a:xfrm>
              <a:off x="1579343" y="1862951"/>
              <a:ext cx="6887845" cy="307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             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niē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ní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wéi</a:t>
              </a:r>
              <a:endParaRPr lang="en-US" altLang="zh-CN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21517" name="矩形 7"/>
            <p:cNvSpPr>
              <a:spLocks noChangeArrowheads="1"/>
            </p:cNvSpPr>
            <p:nvPr/>
          </p:nvSpPr>
          <p:spPr bwMode="auto">
            <a:xfrm>
              <a:off x="1571604" y="1273477"/>
              <a:ext cx="5836920" cy="304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tán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gāng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qín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wǔ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dǎo</a:t>
              </a:r>
              <a:endParaRPr lang="en-US" altLang="zh-CN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endParaRPr>
            </a:p>
          </p:txBody>
        </p:sp>
        <p:sp>
          <p:nvSpPr>
            <p:cNvPr id="21518" name="矩形 6"/>
            <p:cNvSpPr>
              <a:spLocks noChangeArrowheads="1"/>
            </p:cNvSpPr>
            <p:nvPr/>
          </p:nvSpPr>
          <p:spPr bwMode="auto">
            <a:xfrm>
              <a:off x="1571604" y="2412357"/>
              <a:ext cx="6929437" cy="307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gǔn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tiě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huán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dàng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huá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            </a:t>
              </a:r>
              <a:r>
                <a:rPr lang="en-US" altLang="zh-CN" sz="1400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方正姚体" panose="02010601030101010101" charset="-122"/>
                  <a:sym typeface="Arial" panose="020B0604020202020204" pitchFamily="34" charset="0"/>
                </a:rPr>
                <a:t>tī</a:t>
              </a:r>
              <a:endParaRPr lang="en-US" altLang="zh-CN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1489" y="3693387"/>
            <a:ext cx="1830163" cy="18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组合 52"/>
          <p:cNvGrpSpPr/>
          <p:nvPr/>
        </p:nvGrpSpPr>
        <p:grpSpPr bwMode="auto">
          <a:xfrm>
            <a:off x="7278934" y="1382273"/>
            <a:ext cx="4022718" cy="2016125"/>
            <a:chOff x="1552339" y="1052736"/>
            <a:chExt cx="5472608" cy="3960440"/>
          </a:xfrm>
        </p:grpSpPr>
        <p:sp>
          <p:nvSpPr>
            <p:cNvPr id="54" name="椭圆形标注 53"/>
            <p:cNvSpPr/>
            <p:nvPr/>
          </p:nvSpPr>
          <p:spPr>
            <a:xfrm>
              <a:off x="1552339" y="1052736"/>
              <a:ext cx="5472608" cy="3960440"/>
            </a:xfrm>
            <a:prstGeom prst="wedgeEllipseCallout">
              <a:avLst>
                <a:gd name="adj1" fmla="val 30384"/>
                <a:gd name="adj2" fmla="val 65441"/>
              </a:avLst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矩形 4"/>
            <p:cNvSpPr>
              <a:spLocks noChangeArrowheads="1"/>
            </p:cNvSpPr>
            <p:nvPr/>
          </p:nvSpPr>
          <p:spPr bwMode="auto">
            <a:xfrm>
              <a:off x="1946665" y="1986698"/>
              <a:ext cx="4683954" cy="20925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小点拨：这些都是丰富多彩的课余活动项目，涵盖了琴、棋、书、画等方面都是由动词</a:t>
              </a: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+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名词组成。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217844" y="3284984"/>
            <a:ext cx="1440160" cy="408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88039" y="3714525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859056" y="1821179"/>
            <a:ext cx="2232248" cy="1872208"/>
            <a:chOff x="5004048" y="836712"/>
            <a:chExt cx="2232248" cy="1872208"/>
          </a:xfrm>
        </p:grpSpPr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5076056" y="836712"/>
              <a:ext cx="2160240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我国的传统文化，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rPr>
                <a:t>我们要传承哦！</a:t>
              </a:r>
            </a:p>
          </p:txBody>
        </p:sp>
        <p:cxnSp>
          <p:nvCxnSpPr>
            <p:cNvPr id="8" name="直接连接符 7"/>
            <p:cNvCxnSpPr>
              <a:stCxn id="21524" idx="2"/>
            </p:cNvCxnSpPr>
            <p:nvPr/>
          </p:nvCxnSpPr>
          <p:spPr>
            <a:xfrm>
              <a:off x="6156176" y="1544598"/>
              <a:ext cx="360040" cy="7322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004048" y="1556792"/>
              <a:ext cx="1152128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识字加油站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301788" y="1554023"/>
            <a:ext cx="1714056" cy="642942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CC66">
                  <a:alpha val="50000"/>
                </a:srgbClr>
              </a:gs>
              <a:gs pos="50000">
                <a:schemeClr val="bg1"/>
              </a:gs>
              <a:gs pos="100000">
                <a:srgbClr val="FFCC66">
                  <a:alpha val="50000"/>
                </a:srgbClr>
              </a:gs>
            </a:gsLst>
            <a:lin ang="18900000" scaled="1"/>
          </a:gradFill>
          <a:ln w="9525" cmpd="sng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感知内容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98939" y="2246975"/>
            <a:ext cx="5232751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这是一篇记叙文，讲述了儿童团员王二在敌人面前毫不畏惧，把敌人带进了八路军的埋伏圈，而自己却壮烈牺牲在敌人抢下的故事，赞扬了他机智、勇敢，不怕牺牲的精神。</a:t>
            </a:r>
          </a:p>
        </p:txBody>
      </p:sp>
      <p:pic>
        <p:nvPicPr>
          <p:cNvPr id="37906" name="Picture 18" descr="u=2935778529,2853130275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0440" y="2196965"/>
            <a:ext cx="3671888" cy="3168302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我爱阅读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61894" y="1531934"/>
            <a:ext cx="1714056" cy="642942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CC66">
                  <a:alpha val="50000"/>
                </a:srgbClr>
              </a:gs>
              <a:gs pos="50000">
                <a:schemeClr val="bg1"/>
              </a:gs>
              <a:gs pos="100000">
                <a:srgbClr val="FFCC66">
                  <a:alpha val="50000"/>
                </a:srgbClr>
              </a:gs>
            </a:gsLst>
            <a:lin ang="18900000" scaled="1"/>
          </a:gradFill>
          <a:ln w="9525" cmpd="sng">
            <a:solidFill>
              <a:srgbClr val="FFCC00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梳理结构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649089" y="2721231"/>
            <a:ext cx="1957587" cy="66845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遇敌   带路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49089" y="5186917"/>
            <a:ext cx="3571875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八路军消灭全部敌人 </a:t>
            </a:r>
            <a:endParaRPr lang="zh-CN" alt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7"/>
          <p:cNvSpPr>
            <a:spLocks noChangeArrowheads="1"/>
          </p:cNvSpPr>
          <p:nvPr/>
        </p:nvSpPr>
        <p:spPr bwMode="auto">
          <a:xfrm>
            <a:off x="1720277" y="3353594"/>
            <a:ext cx="1290738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王二小</a:t>
            </a:r>
            <a:endParaRPr lang="zh-CN" altLang="en-US" kern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自选图形 8"/>
          <p:cNvSpPr/>
          <p:nvPr/>
        </p:nvSpPr>
        <p:spPr bwMode="auto">
          <a:xfrm>
            <a:off x="3077588" y="2170906"/>
            <a:ext cx="571500" cy="3332163"/>
          </a:xfrm>
          <a:prstGeom prst="leftBrace">
            <a:avLst>
              <a:gd name="adj1" fmla="val 42838"/>
              <a:gd name="adj2" fmla="val 42593"/>
            </a:avLst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802770" y="3445828"/>
            <a:ext cx="1987490" cy="5232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机智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勇敢</a:t>
            </a:r>
          </a:p>
        </p:txBody>
      </p:sp>
      <p:sp>
        <p:nvSpPr>
          <p:cNvPr id="26" name="自选图形 8"/>
          <p:cNvSpPr/>
          <p:nvPr/>
        </p:nvSpPr>
        <p:spPr bwMode="auto">
          <a:xfrm rot="10800000">
            <a:off x="8149651" y="2097880"/>
            <a:ext cx="500062" cy="3530600"/>
          </a:xfrm>
          <a:prstGeom prst="leftBrace">
            <a:avLst>
              <a:gd name="adj1" fmla="val 42852"/>
              <a:gd name="adj2" fmla="val 53819"/>
            </a:avLst>
          </a:prstGeom>
          <a:noFill/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649089" y="1853405"/>
            <a:ext cx="341632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一边放牛，一边放哨</a:t>
            </a:r>
            <a:endParaRPr lang="en-US" altLang="zh-CN" sz="2800" kern="0" dirty="0">
              <a:solidFill>
                <a:srgbClr val="0D0D0D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649089" y="3518847"/>
            <a:ext cx="4140877" cy="67108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装样   将敌人带进埋伏圈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649089" y="4319090"/>
            <a:ext cx="1987550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kern="0" dirty="0">
                <a:solidFill>
                  <a:srgbClr val="0D0D0D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Calibri" panose="020F0502020204030204" charset="0"/>
                <a:sym typeface="Arial" panose="020B0604020202020204" pitchFamily="34" charset="0"/>
              </a:rPr>
              <a:t>被敌人杀害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我爱阅读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bldLvl="0" animBg="1"/>
      <p:bldP spid="24" grpId="0" animBg="1"/>
      <p:bldP spid="26" grpId="0" bldLvl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35"/>
          <p:cNvGrpSpPr/>
          <p:nvPr/>
        </p:nvGrpSpPr>
        <p:grpSpPr>
          <a:xfrm>
            <a:off x="944994" y="1804241"/>
            <a:ext cx="1096616" cy="1030596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>
              <a:stCxn id="40" idx="1"/>
              <a:endCxn id="40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0"/>
              <a:endCxn id="40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00"/>
          <p:cNvGrpSpPr/>
          <p:nvPr/>
        </p:nvGrpSpPr>
        <p:grpSpPr>
          <a:xfrm>
            <a:off x="907954" y="3424299"/>
            <a:ext cx="1096616" cy="1044905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4" name="矩形 43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>
              <a:stCxn id="44" idx="1"/>
              <a:endCxn id="44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0"/>
              <a:endCxn id="44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105"/>
          <p:cNvGrpSpPr/>
          <p:nvPr/>
        </p:nvGrpSpPr>
        <p:grpSpPr>
          <a:xfrm>
            <a:off x="907736" y="5013800"/>
            <a:ext cx="1114424" cy="1047332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8" name="矩形 47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9" name="直接连接符 48"/>
            <p:cNvCxnSpPr>
              <a:stCxn id="48" idx="1"/>
              <a:endCxn id="48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8" idx="0"/>
              <a:endCxn id="48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110"/>
          <p:cNvGrpSpPr/>
          <p:nvPr/>
        </p:nvGrpSpPr>
        <p:grpSpPr>
          <a:xfrm>
            <a:off x="6157017" y="5031665"/>
            <a:ext cx="1124191" cy="1056511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2" name="矩形 51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3" name="直接连接符 52"/>
            <p:cNvCxnSpPr>
              <a:stCxn id="52" idx="1"/>
              <a:endCxn id="52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52" idx="0"/>
              <a:endCxn id="52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59056" y="1168790"/>
            <a:ext cx="8980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tán</a:t>
            </a:r>
          </a:p>
        </p:txBody>
      </p:sp>
      <p:sp>
        <p:nvSpPr>
          <p:cNvPr id="22537" name="TextBox 5"/>
          <p:cNvSpPr txBox="1">
            <a:spLocks noChangeArrowheads="1"/>
          </p:cNvSpPr>
          <p:nvPr/>
        </p:nvSpPr>
        <p:spPr bwMode="auto">
          <a:xfrm>
            <a:off x="2173719" y="2527676"/>
            <a:ext cx="2867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组词：弹指  弹簧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弹劾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2111685" y="1640524"/>
            <a:ext cx="314483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前鼻音，不要读成后鼻音。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926069" y="1735072"/>
            <a:ext cx="1228725" cy="119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175001"/>
            <a:ext cx="14795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gāng</a:t>
            </a:r>
          </a:p>
        </p:txBody>
      </p:sp>
      <p:sp>
        <p:nvSpPr>
          <p:cNvPr id="22541" name="TextBox 41"/>
          <p:cNvSpPr txBox="1">
            <a:spLocks noChangeArrowheads="1"/>
          </p:cNvSpPr>
          <p:nvPr/>
        </p:nvSpPr>
        <p:spPr bwMode="auto">
          <a:xfrm>
            <a:off x="7339395" y="2593794"/>
            <a:ext cx="2867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组词：钢笔  钢铁   钢琴  </a:t>
            </a:r>
          </a:p>
        </p:txBody>
      </p:sp>
      <p:sp>
        <p:nvSpPr>
          <p:cNvPr id="22542" name="TextBox 42"/>
          <p:cNvSpPr txBox="1">
            <a:spLocks noChangeArrowheads="1"/>
          </p:cNvSpPr>
          <p:nvPr/>
        </p:nvSpPr>
        <p:spPr bwMode="auto">
          <a:xfrm>
            <a:off x="7322414" y="1720739"/>
            <a:ext cx="347662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后鼻音，不要读成前鼻音。</a:t>
            </a:r>
          </a:p>
        </p:txBody>
      </p:sp>
      <p:grpSp>
        <p:nvGrpSpPr>
          <p:cNvPr id="22543" name="组合 50"/>
          <p:cNvGrpSpPr/>
          <p:nvPr/>
        </p:nvGrpSpPr>
        <p:grpSpPr bwMode="auto">
          <a:xfrm>
            <a:off x="6136225" y="1803256"/>
            <a:ext cx="1129067" cy="1103100"/>
            <a:chOff x="4655076" y="1473964"/>
            <a:chExt cx="1265926" cy="1235319"/>
          </a:xfrm>
        </p:grpSpPr>
        <p:grpSp>
          <p:nvGrpSpPr>
            <p:cNvPr id="43" name="组合 44"/>
            <p:cNvGrpSpPr/>
            <p:nvPr/>
          </p:nvGrpSpPr>
          <p:grpSpPr>
            <a:xfrm>
              <a:off x="4655076" y="1519570"/>
              <a:ext cx="1265926" cy="1189713"/>
              <a:chOff x="-2505974" y="355288"/>
              <a:chExt cx="1785950" cy="164307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5" name="矩形 14"/>
              <p:cNvSpPr/>
              <p:nvPr/>
            </p:nvSpPr>
            <p:spPr>
              <a:xfrm>
                <a:off x="-2505974" y="355288"/>
                <a:ext cx="1785950" cy="1643074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6" name="直接连接符 15"/>
              <p:cNvCxnSpPr>
                <a:stCxn id="15" idx="1"/>
                <a:endCxn id="15" idx="3"/>
              </p:cNvCxnSpPr>
              <p:nvPr/>
            </p:nvCxnSpPr>
            <p:spPr>
              <a:xfrm>
                <a:off x="-2505974" y="1176826"/>
                <a:ext cx="1785950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15" idx="0"/>
                <a:endCxn id="15" idx="2"/>
              </p:cNvCxnSpPr>
              <p:nvPr/>
            </p:nvCxnSpPr>
            <p:spPr>
              <a:xfrm>
                <a:off x="-1612999" y="355288"/>
                <a:ext cx="0" cy="16430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66" name="TextBox 23"/>
            <p:cNvSpPr txBox="1">
              <a:spLocks noChangeArrowheads="1"/>
            </p:cNvSpPr>
            <p:nvPr/>
          </p:nvSpPr>
          <p:spPr bwMode="auto">
            <a:xfrm>
              <a:off x="4674021" y="1473964"/>
              <a:ext cx="1227942" cy="1198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7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钢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85184" y="2758582"/>
            <a:ext cx="8980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qín</a:t>
            </a:r>
          </a:p>
        </p:txBody>
      </p:sp>
      <p:sp>
        <p:nvSpPr>
          <p:cNvPr id="22545" name="TextBox 56"/>
          <p:cNvSpPr txBox="1">
            <a:spLocks noChangeArrowheads="1"/>
          </p:cNvSpPr>
          <p:nvPr/>
        </p:nvSpPr>
        <p:spPr bwMode="auto">
          <a:xfrm>
            <a:off x="2022160" y="4169329"/>
            <a:ext cx="2867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组词：钢琴  口琴   琴音</a:t>
            </a:r>
          </a:p>
        </p:txBody>
      </p:sp>
      <p:sp>
        <p:nvSpPr>
          <p:cNvPr id="22546" name="TextBox 57"/>
          <p:cNvSpPr txBox="1">
            <a:spLocks noChangeArrowheads="1"/>
          </p:cNvSpPr>
          <p:nvPr/>
        </p:nvSpPr>
        <p:spPr bwMode="auto">
          <a:xfrm>
            <a:off x="2003329" y="3256634"/>
            <a:ext cx="300037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前鼻音，不要读成后鼻音。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9312" y="2803459"/>
            <a:ext cx="8691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niē</a:t>
            </a:r>
          </a:p>
        </p:txBody>
      </p:sp>
      <p:sp>
        <p:nvSpPr>
          <p:cNvPr id="22548" name="TextBox 71"/>
          <p:cNvSpPr txBox="1">
            <a:spLocks noChangeArrowheads="1"/>
          </p:cNvSpPr>
          <p:nvPr/>
        </p:nvSpPr>
        <p:spPr bwMode="auto">
          <a:xfrm>
            <a:off x="7354472" y="4224240"/>
            <a:ext cx="470798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组词：捏住  捏造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捏饺子</a:t>
            </a:r>
          </a:p>
        </p:txBody>
      </p:sp>
      <p:sp>
        <p:nvSpPr>
          <p:cNvPr id="22549" name="TextBox 72"/>
          <p:cNvSpPr txBox="1">
            <a:spLocks noChangeArrowheads="1"/>
          </p:cNvSpPr>
          <p:nvPr/>
        </p:nvSpPr>
        <p:spPr bwMode="auto">
          <a:xfrm>
            <a:off x="7255135" y="3210467"/>
            <a:ext cx="299561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不要读成“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liē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”。</a:t>
            </a:r>
            <a:endParaRPr lang="zh-CN" alt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1420" y="4381624"/>
            <a:ext cx="6126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ní</a:t>
            </a:r>
          </a:p>
        </p:txBody>
      </p:sp>
      <p:sp>
        <p:nvSpPr>
          <p:cNvPr id="22551" name="TextBox 74"/>
          <p:cNvSpPr txBox="1">
            <a:spLocks noChangeArrowheads="1"/>
          </p:cNvSpPr>
          <p:nvPr/>
        </p:nvSpPr>
        <p:spPr bwMode="auto">
          <a:xfrm>
            <a:off x="2173719" y="5706367"/>
            <a:ext cx="32678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组词：泥人  泥巴  泥塑</a:t>
            </a:r>
          </a:p>
        </p:txBody>
      </p:sp>
      <p:sp>
        <p:nvSpPr>
          <p:cNvPr id="22552" name="TextBox 75"/>
          <p:cNvSpPr txBox="1">
            <a:spLocks noChangeArrowheads="1"/>
          </p:cNvSpPr>
          <p:nvPr/>
        </p:nvSpPr>
        <p:spPr bwMode="auto">
          <a:xfrm>
            <a:off x="2173719" y="4804967"/>
            <a:ext cx="2794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不要读成“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lí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”。</a:t>
            </a:r>
            <a:endParaRPr lang="zh-CN" alt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9248" y="4371656"/>
            <a:ext cx="10406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gǔn</a:t>
            </a:r>
          </a:p>
        </p:txBody>
      </p:sp>
      <p:sp>
        <p:nvSpPr>
          <p:cNvPr id="22554" name="TextBox 89"/>
          <p:cNvSpPr txBox="1">
            <a:spLocks noChangeArrowheads="1"/>
          </p:cNvSpPr>
          <p:nvPr/>
        </p:nvSpPr>
        <p:spPr bwMode="auto">
          <a:xfrm>
            <a:off x="7433006" y="5736040"/>
            <a:ext cx="2867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组词：滚石  打滚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滚烫</a:t>
            </a:r>
          </a:p>
        </p:txBody>
      </p:sp>
      <p:sp>
        <p:nvSpPr>
          <p:cNvPr id="22555" name="TextBox 90"/>
          <p:cNvSpPr txBox="1">
            <a:spLocks noChangeArrowheads="1"/>
          </p:cNvSpPr>
          <p:nvPr/>
        </p:nvSpPr>
        <p:spPr bwMode="auto">
          <a:xfrm>
            <a:off x="7433006" y="4787801"/>
            <a:ext cx="344646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前鼻音，不要读成后鼻音。</a:t>
            </a:r>
          </a:p>
        </p:txBody>
      </p:sp>
      <p:grpSp>
        <p:nvGrpSpPr>
          <p:cNvPr id="22556" name="组合 92"/>
          <p:cNvGrpSpPr/>
          <p:nvPr/>
        </p:nvGrpSpPr>
        <p:grpSpPr bwMode="auto">
          <a:xfrm>
            <a:off x="6150589" y="3375076"/>
            <a:ext cx="1137049" cy="1097198"/>
            <a:chOff x="3418472" y="1176666"/>
            <a:chExt cx="1265926" cy="1222993"/>
          </a:xfrm>
        </p:grpSpPr>
        <p:grpSp>
          <p:nvGrpSpPr>
            <p:cNvPr id="51" name="组合 93"/>
            <p:cNvGrpSpPr/>
            <p:nvPr/>
          </p:nvGrpSpPr>
          <p:grpSpPr>
            <a:xfrm>
              <a:off x="3418472" y="1209946"/>
              <a:ext cx="1265926" cy="1189713"/>
              <a:chOff x="-4250556" y="-72324"/>
              <a:chExt cx="1785950" cy="164307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33" name="矩形 32"/>
              <p:cNvSpPr/>
              <p:nvPr/>
            </p:nvSpPr>
            <p:spPr>
              <a:xfrm>
                <a:off x="-4250556" y="-72324"/>
                <a:ext cx="1785950" cy="1643074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4" name="直接连接符 33"/>
              <p:cNvCxnSpPr>
                <a:stCxn id="33" idx="1"/>
                <a:endCxn id="33" idx="3"/>
              </p:cNvCxnSpPr>
              <p:nvPr/>
            </p:nvCxnSpPr>
            <p:spPr>
              <a:xfrm>
                <a:off x="-4250556" y="749214"/>
                <a:ext cx="1785950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33" idx="0"/>
                <a:endCxn id="33" idx="2"/>
              </p:cNvCxnSpPr>
              <p:nvPr/>
            </p:nvCxnSpPr>
            <p:spPr>
              <a:xfrm>
                <a:off x="-3357581" y="-72324"/>
                <a:ext cx="0" cy="16430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64" name="TextBox 23"/>
            <p:cNvSpPr txBox="1">
              <a:spLocks noChangeArrowheads="1"/>
            </p:cNvSpPr>
            <p:nvPr/>
          </p:nvSpPr>
          <p:spPr bwMode="auto">
            <a:xfrm>
              <a:off x="3456456" y="1176666"/>
              <a:ext cx="1227942" cy="1199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7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捏</a:t>
              </a:r>
            </a:p>
          </p:txBody>
        </p:sp>
      </p:grpSp>
      <p:sp>
        <p:nvSpPr>
          <p:cNvPr id="22557" name="TextBox 23"/>
          <p:cNvSpPr txBox="1">
            <a:spLocks noChangeArrowheads="1"/>
          </p:cNvSpPr>
          <p:nvPr/>
        </p:nvSpPr>
        <p:spPr bwMode="auto">
          <a:xfrm>
            <a:off x="886039" y="3409376"/>
            <a:ext cx="128905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琴</a:t>
            </a:r>
          </a:p>
        </p:txBody>
      </p:sp>
      <p:sp>
        <p:nvSpPr>
          <p:cNvPr id="22558" name="TextBox 23"/>
          <p:cNvSpPr txBox="1">
            <a:spLocks noChangeArrowheads="1"/>
          </p:cNvSpPr>
          <p:nvPr/>
        </p:nvSpPr>
        <p:spPr bwMode="auto">
          <a:xfrm>
            <a:off x="926069" y="4965819"/>
            <a:ext cx="113446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泥</a:t>
            </a:r>
          </a:p>
        </p:txBody>
      </p:sp>
      <p:sp>
        <p:nvSpPr>
          <p:cNvPr id="22559" name="TextBox 23"/>
          <p:cNvSpPr txBox="1">
            <a:spLocks noChangeArrowheads="1"/>
          </p:cNvSpPr>
          <p:nvPr/>
        </p:nvSpPr>
        <p:spPr bwMode="auto">
          <a:xfrm>
            <a:off x="6157017" y="5013800"/>
            <a:ext cx="105007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滚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识字加油站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8" grpId="0"/>
      <p:bldP spid="21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识字加油站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35"/>
          <p:cNvGrpSpPr/>
          <p:nvPr/>
        </p:nvGrpSpPr>
        <p:grpSpPr>
          <a:xfrm>
            <a:off x="944994" y="1804241"/>
            <a:ext cx="1096616" cy="1030596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3" name="矩形 52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>
              <a:stCxn id="53" idx="1"/>
              <a:endCxn id="53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0"/>
              <a:endCxn id="53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100"/>
          <p:cNvGrpSpPr/>
          <p:nvPr/>
        </p:nvGrpSpPr>
        <p:grpSpPr>
          <a:xfrm>
            <a:off x="907954" y="3424299"/>
            <a:ext cx="1096616" cy="1044905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7" name="矩形 56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接连接符 57"/>
            <p:cNvCxnSpPr>
              <a:stCxn id="57" idx="1"/>
              <a:endCxn id="57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57" idx="0"/>
              <a:endCxn id="57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105"/>
          <p:cNvGrpSpPr/>
          <p:nvPr/>
        </p:nvGrpSpPr>
        <p:grpSpPr>
          <a:xfrm>
            <a:off x="907736" y="5013800"/>
            <a:ext cx="1114424" cy="1047332"/>
            <a:chOff x="-2771523" y="594818"/>
            <a:chExt cx="1785950" cy="16430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1" name="矩形 60"/>
            <p:cNvSpPr/>
            <p:nvPr/>
          </p:nvSpPr>
          <p:spPr>
            <a:xfrm>
              <a:off x="-2771523" y="594818"/>
              <a:ext cx="1785950" cy="164307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2" name="直接连接符 61"/>
            <p:cNvCxnSpPr>
              <a:stCxn id="61" idx="1"/>
              <a:endCxn id="61" idx="3"/>
            </p:cNvCxnSpPr>
            <p:nvPr/>
          </p:nvCxnSpPr>
          <p:spPr>
            <a:xfrm>
              <a:off x="-2771523" y="1416355"/>
              <a:ext cx="1785950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61" idx="0"/>
              <a:endCxn id="61" idx="2"/>
            </p:cNvCxnSpPr>
            <p:nvPr/>
          </p:nvCxnSpPr>
          <p:spPr>
            <a:xfrm>
              <a:off x="-1878548" y="594818"/>
              <a:ext cx="0" cy="1643074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4"/>
          <p:cNvSpPr txBox="1"/>
          <p:nvPr/>
        </p:nvSpPr>
        <p:spPr>
          <a:xfrm>
            <a:off x="1059056" y="1168790"/>
            <a:ext cx="7264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tiě</a:t>
            </a:r>
            <a:endParaRPr lang="en-US" altLang="zh-CN" sz="4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2173719" y="2527676"/>
            <a:ext cx="336988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组词：铁棒  钢铁   铁人</a:t>
            </a:r>
          </a:p>
        </p:txBody>
      </p:sp>
      <p:sp>
        <p:nvSpPr>
          <p:cNvPr id="70" name="TextBox 14"/>
          <p:cNvSpPr txBox="1">
            <a:spLocks noChangeArrowheads="1"/>
          </p:cNvSpPr>
          <p:nvPr/>
        </p:nvSpPr>
        <p:spPr bwMode="auto">
          <a:xfrm>
            <a:off x="2111685" y="1640524"/>
            <a:ext cx="3144838" cy="96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    三声。</a:t>
            </a:r>
          </a:p>
        </p:txBody>
      </p:sp>
      <p:sp>
        <p:nvSpPr>
          <p:cNvPr id="71" name="TextBox 23"/>
          <p:cNvSpPr txBox="1">
            <a:spLocks noChangeArrowheads="1"/>
          </p:cNvSpPr>
          <p:nvPr/>
        </p:nvSpPr>
        <p:spPr bwMode="auto">
          <a:xfrm>
            <a:off x="926069" y="1735072"/>
            <a:ext cx="1228725" cy="1198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铁</a:t>
            </a:r>
          </a:p>
        </p:txBody>
      </p:sp>
      <p:sp>
        <p:nvSpPr>
          <p:cNvPr id="72" name="TextBox 8"/>
          <p:cNvSpPr txBox="1"/>
          <p:nvPr/>
        </p:nvSpPr>
        <p:spPr>
          <a:xfrm>
            <a:off x="6154237" y="1354859"/>
            <a:ext cx="14795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huán</a:t>
            </a:r>
            <a:endParaRPr lang="en-US" altLang="zh-CN" sz="4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>
            <a:spLocks noChangeArrowheads="1"/>
          </p:cNvSpPr>
          <p:nvPr/>
        </p:nvSpPr>
        <p:spPr bwMode="auto">
          <a:xfrm>
            <a:off x="7397632" y="2773652"/>
            <a:ext cx="28670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组词：环绕  铁环   环卫</a:t>
            </a:r>
          </a:p>
        </p:txBody>
      </p:sp>
      <p:sp>
        <p:nvSpPr>
          <p:cNvPr id="74" name="TextBox 42"/>
          <p:cNvSpPr txBox="1">
            <a:spLocks noChangeArrowheads="1"/>
          </p:cNvSpPr>
          <p:nvPr/>
        </p:nvSpPr>
        <p:spPr bwMode="auto">
          <a:xfrm>
            <a:off x="7345875" y="1778234"/>
            <a:ext cx="407589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三拼音节，不要丢掉“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u”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75" name="组合 50"/>
          <p:cNvGrpSpPr/>
          <p:nvPr/>
        </p:nvGrpSpPr>
        <p:grpSpPr bwMode="auto">
          <a:xfrm>
            <a:off x="6194462" y="1983114"/>
            <a:ext cx="1129067" cy="1200329"/>
            <a:chOff x="4655076" y="1473964"/>
            <a:chExt cx="1265926" cy="1344202"/>
          </a:xfrm>
        </p:grpSpPr>
        <p:grpSp>
          <p:nvGrpSpPr>
            <p:cNvPr id="76" name="组合 44"/>
            <p:cNvGrpSpPr/>
            <p:nvPr/>
          </p:nvGrpSpPr>
          <p:grpSpPr>
            <a:xfrm>
              <a:off x="4655076" y="1519570"/>
              <a:ext cx="1265926" cy="1189713"/>
              <a:chOff x="-2505974" y="355288"/>
              <a:chExt cx="1785950" cy="164307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78" name="矩形 77"/>
              <p:cNvSpPr/>
              <p:nvPr/>
            </p:nvSpPr>
            <p:spPr>
              <a:xfrm>
                <a:off x="-2505974" y="355288"/>
                <a:ext cx="1785950" cy="1643074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79" name="直接连接符 78"/>
              <p:cNvCxnSpPr>
                <a:stCxn id="78" idx="1"/>
                <a:endCxn id="78" idx="3"/>
              </p:cNvCxnSpPr>
              <p:nvPr/>
            </p:nvCxnSpPr>
            <p:spPr>
              <a:xfrm>
                <a:off x="-2505974" y="1176826"/>
                <a:ext cx="1785950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8" idx="0"/>
                <a:endCxn id="78" idx="2"/>
              </p:cNvCxnSpPr>
              <p:nvPr/>
            </p:nvCxnSpPr>
            <p:spPr>
              <a:xfrm>
                <a:off x="-1612999" y="355288"/>
                <a:ext cx="0" cy="16430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23"/>
            <p:cNvSpPr txBox="1">
              <a:spLocks noChangeArrowheads="1"/>
            </p:cNvSpPr>
            <p:nvPr/>
          </p:nvSpPr>
          <p:spPr bwMode="auto">
            <a:xfrm>
              <a:off x="4674021" y="1473964"/>
              <a:ext cx="1227942" cy="13442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7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环</a:t>
              </a:r>
            </a:p>
          </p:txBody>
        </p:sp>
      </p:grpSp>
      <p:sp>
        <p:nvSpPr>
          <p:cNvPr id="81" name="TextBox 17"/>
          <p:cNvSpPr txBox="1"/>
          <p:nvPr/>
        </p:nvSpPr>
        <p:spPr>
          <a:xfrm>
            <a:off x="870295" y="2738373"/>
            <a:ext cx="132600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dàng</a:t>
            </a:r>
            <a:endParaRPr lang="en-US" altLang="zh-CN" sz="4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56"/>
          <p:cNvSpPr txBox="1">
            <a:spLocks noChangeArrowheads="1"/>
          </p:cNvSpPr>
          <p:nvPr/>
        </p:nvSpPr>
        <p:spPr bwMode="auto">
          <a:xfrm>
            <a:off x="2040378" y="4201267"/>
            <a:ext cx="391712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组词：荡秋千  飘荡   浩浩荡荡</a:t>
            </a:r>
          </a:p>
          <a:p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3" name="TextBox 57"/>
          <p:cNvSpPr txBox="1">
            <a:spLocks noChangeArrowheads="1"/>
          </p:cNvSpPr>
          <p:nvPr/>
        </p:nvSpPr>
        <p:spPr bwMode="auto">
          <a:xfrm>
            <a:off x="1993253" y="3215770"/>
            <a:ext cx="417976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后鼻音，不要读成前鼻音。</a:t>
            </a:r>
          </a:p>
        </p:txBody>
      </p:sp>
      <p:sp>
        <p:nvSpPr>
          <p:cNvPr id="84" name="TextBox 20"/>
          <p:cNvSpPr txBox="1"/>
          <p:nvPr/>
        </p:nvSpPr>
        <p:spPr>
          <a:xfrm>
            <a:off x="6387549" y="3870682"/>
            <a:ext cx="10406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huá</a:t>
            </a:r>
            <a:endParaRPr lang="en-US" altLang="zh-CN" sz="4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71"/>
          <p:cNvSpPr txBox="1">
            <a:spLocks noChangeArrowheads="1"/>
          </p:cNvSpPr>
          <p:nvPr/>
        </p:nvSpPr>
        <p:spPr bwMode="auto">
          <a:xfrm>
            <a:off x="7412709" y="5291463"/>
            <a:ext cx="470798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组词：滑冰  滑雪   滑倒</a:t>
            </a:r>
          </a:p>
        </p:txBody>
      </p:sp>
      <p:sp>
        <p:nvSpPr>
          <p:cNvPr id="86" name="TextBox 72"/>
          <p:cNvSpPr txBox="1">
            <a:spLocks noChangeArrowheads="1"/>
          </p:cNvSpPr>
          <p:nvPr/>
        </p:nvSpPr>
        <p:spPr bwMode="auto">
          <a:xfrm>
            <a:off x="7412709" y="4338730"/>
            <a:ext cx="408497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三拼音节，不要丢掉“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u”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1121420" y="4381624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tī</a:t>
            </a:r>
            <a:endParaRPr lang="en-US" altLang="zh-CN" sz="4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74"/>
          <p:cNvSpPr txBox="1">
            <a:spLocks noChangeArrowheads="1"/>
          </p:cNvSpPr>
          <p:nvPr/>
        </p:nvSpPr>
        <p:spPr bwMode="auto">
          <a:xfrm>
            <a:off x="2173719" y="5706367"/>
            <a:ext cx="32678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组词：梯子  悬梯    梯形</a:t>
            </a:r>
          </a:p>
        </p:txBody>
      </p:sp>
      <p:sp>
        <p:nvSpPr>
          <p:cNvPr id="89" name="TextBox 75"/>
          <p:cNvSpPr txBox="1">
            <a:spLocks noChangeArrowheads="1"/>
          </p:cNvSpPr>
          <p:nvPr/>
        </p:nvSpPr>
        <p:spPr bwMode="auto">
          <a:xfrm>
            <a:off x="2173719" y="4804967"/>
            <a:ext cx="2794000" cy="96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易错提示：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　  一声。</a:t>
            </a:r>
          </a:p>
        </p:txBody>
      </p:sp>
      <p:grpSp>
        <p:nvGrpSpPr>
          <p:cNvPr id="93" name="组合 92"/>
          <p:cNvGrpSpPr/>
          <p:nvPr/>
        </p:nvGrpSpPr>
        <p:grpSpPr bwMode="auto">
          <a:xfrm>
            <a:off x="6208826" y="4442299"/>
            <a:ext cx="1137049" cy="1200329"/>
            <a:chOff x="3418472" y="1176666"/>
            <a:chExt cx="1265926" cy="1337948"/>
          </a:xfrm>
        </p:grpSpPr>
        <p:grpSp>
          <p:nvGrpSpPr>
            <p:cNvPr id="94" name="组合 93"/>
            <p:cNvGrpSpPr/>
            <p:nvPr/>
          </p:nvGrpSpPr>
          <p:grpSpPr>
            <a:xfrm>
              <a:off x="3418472" y="1209946"/>
              <a:ext cx="1265926" cy="1189713"/>
              <a:chOff x="-4250556" y="-72324"/>
              <a:chExt cx="1785950" cy="164307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6" name="矩形 95"/>
              <p:cNvSpPr/>
              <p:nvPr/>
            </p:nvSpPr>
            <p:spPr>
              <a:xfrm>
                <a:off x="-4250556" y="-72324"/>
                <a:ext cx="1785950" cy="1643074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7" name="直接连接符 96"/>
              <p:cNvCxnSpPr>
                <a:stCxn id="96" idx="1"/>
                <a:endCxn id="96" idx="3"/>
              </p:cNvCxnSpPr>
              <p:nvPr/>
            </p:nvCxnSpPr>
            <p:spPr>
              <a:xfrm>
                <a:off x="-4250556" y="749214"/>
                <a:ext cx="1785950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>
                <a:stCxn id="96" idx="0"/>
                <a:endCxn id="96" idx="2"/>
              </p:cNvCxnSpPr>
              <p:nvPr/>
            </p:nvCxnSpPr>
            <p:spPr>
              <a:xfrm>
                <a:off x="-3357581" y="-72324"/>
                <a:ext cx="0" cy="1643074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23"/>
            <p:cNvSpPr txBox="1">
              <a:spLocks noChangeArrowheads="1"/>
            </p:cNvSpPr>
            <p:nvPr/>
          </p:nvSpPr>
          <p:spPr bwMode="auto">
            <a:xfrm>
              <a:off x="3456456" y="1176666"/>
              <a:ext cx="1227942" cy="13379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7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滑</a:t>
              </a:r>
            </a:p>
          </p:txBody>
        </p:sp>
      </p:grpSp>
      <p:sp>
        <p:nvSpPr>
          <p:cNvPr id="99" name="TextBox 23"/>
          <p:cNvSpPr txBox="1">
            <a:spLocks noChangeArrowheads="1"/>
          </p:cNvSpPr>
          <p:nvPr/>
        </p:nvSpPr>
        <p:spPr bwMode="auto">
          <a:xfrm>
            <a:off x="886039" y="3409376"/>
            <a:ext cx="128905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荡</a:t>
            </a:r>
          </a:p>
        </p:txBody>
      </p:sp>
      <p:sp>
        <p:nvSpPr>
          <p:cNvPr id="100" name="TextBox 23"/>
          <p:cNvSpPr txBox="1">
            <a:spLocks noChangeArrowheads="1"/>
          </p:cNvSpPr>
          <p:nvPr/>
        </p:nvSpPr>
        <p:spPr bwMode="auto">
          <a:xfrm>
            <a:off x="926069" y="4965819"/>
            <a:ext cx="113446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7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梯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  <p:bldP spid="81" grpId="0"/>
      <p:bldP spid="84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890383" y="1227923"/>
            <a:ext cx="10801558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200000"/>
              </a:lnSpc>
              <a:defRPr/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比一比，填一填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 园    圆                      只   支 </a:t>
            </a:r>
            <a:endParaRPr lang="en-US" altLang="zh-CN" sz="28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花</a:t>
            </a:r>
            <a:r>
              <a:rPr 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桌</a:t>
            </a:r>
            <a:r>
              <a:rPr 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</a:t>
            </a:r>
            <a:r>
              <a:rPr 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笔</a:t>
            </a:r>
            <a:r>
              <a:rPr 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</a:t>
            </a:r>
            <a:r>
              <a:rPr 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鸭</a:t>
            </a:r>
          </a:p>
          <a:p>
            <a:pPr eaLnBrk="1" hangingPunct="1">
              <a:lnSpc>
                <a:spcPct val="200000"/>
              </a:lnSpc>
              <a:buBlip>
                <a:blip r:embed="rId3"/>
              </a:buBlip>
              <a:defRPr/>
            </a:pPr>
            <a:endParaRPr lang="zh-CN" altLang="en-US" sz="28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4586" name="矩形 16"/>
          <p:cNvSpPr>
            <a:spLocks noChangeArrowheads="1"/>
          </p:cNvSpPr>
          <p:nvPr/>
        </p:nvSpPr>
        <p:spPr bwMode="auto">
          <a:xfrm>
            <a:off x="892846" y="4010410"/>
            <a:ext cx="7128792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进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近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带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戴 </a:t>
            </a:r>
          </a:p>
          <a:p>
            <a:pPr>
              <a:lnSpc>
                <a:spcPct val="200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远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出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      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领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爱</a:t>
            </a:r>
            <a:r>
              <a:rPr 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24593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7401" y="3118471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468778" y="3202029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园</a:t>
            </a:r>
          </a:p>
        </p:txBody>
      </p:sp>
      <p:pic>
        <p:nvPicPr>
          <p:cNvPr id="28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854" y="3118471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200211" y="3207126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圆</a:t>
            </a:r>
          </a:p>
        </p:txBody>
      </p:sp>
      <p:pic>
        <p:nvPicPr>
          <p:cNvPr id="31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1822" y="3181939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4139179" y="3285588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支</a:t>
            </a:r>
          </a:p>
        </p:txBody>
      </p:sp>
      <p:pic>
        <p:nvPicPr>
          <p:cNvPr id="34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0790" y="3118471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076510" y="3245143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只</a:t>
            </a:r>
          </a:p>
        </p:txBody>
      </p:sp>
      <p:pic>
        <p:nvPicPr>
          <p:cNvPr id="38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044" y="5087174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437401" y="5175829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近</a:t>
            </a:r>
          </a:p>
        </p:txBody>
      </p:sp>
      <p:pic>
        <p:nvPicPr>
          <p:cNvPr id="41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473" y="5089853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2131972" y="5178508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进</a:t>
            </a:r>
          </a:p>
        </p:txBody>
      </p:sp>
      <p:pic>
        <p:nvPicPr>
          <p:cNvPr id="44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2136" y="5087174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3649493" y="5175829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带</a:t>
            </a:r>
          </a:p>
        </p:txBody>
      </p:sp>
      <p:pic>
        <p:nvPicPr>
          <p:cNvPr id="47" name="图片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929" y="5069303"/>
            <a:ext cx="648072" cy="6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5437286" y="5175829"/>
            <a:ext cx="5533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字词句运用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/>
      <p:bldP spid="29" grpId="0"/>
      <p:bldP spid="32" grpId="0"/>
      <p:bldP spid="36" grpId="0"/>
      <p:bldP spid="39" grpId="0"/>
      <p:bldP spid="42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863600" y="1680637"/>
            <a:ext cx="10464800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619125">
              <a:lnSpc>
                <a:spcPct val="12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点拨：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chemeClr val="accent5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“园”和“圆”都读</a:t>
            </a:r>
            <a:r>
              <a:rPr lang="en-US" altLang="zh-CN" sz="2000" kern="0" dirty="0" err="1">
                <a:solidFill>
                  <a:schemeClr val="accent5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rPr>
              <a:t>yuán</a:t>
            </a:r>
            <a:r>
              <a:rPr lang="zh-CN" altLang="en-US" sz="2000" kern="0" dirty="0">
                <a:solidFill>
                  <a:schemeClr val="accent5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。“园”特指地方，如，花园、幼儿园；“圆”是指物体的形状是圆形的。</a:t>
            </a:r>
            <a:endParaRPr lang="en-US" altLang="zh-CN" sz="2000" kern="0" dirty="0">
              <a:solidFill>
                <a:schemeClr val="accent5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endParaRPr lang="en-US" altLang="zh-CN" sz="2000" kern="0" dirty="0">
              <a:solidFill>
                <a:schemeClr val="accent5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r>
              <a:rPr lang="zh-CN" altLang="en-US" sz="2000" kern="0" dirty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“只”和“支”字形、读音都不同。“只”被用作体型较小的动物的量词，如一只鸡、一只兔等。“支”被用作是杆状物体的量词，如一支笔，一支红缨枪等。   </a:t>
            </a:r>
            <a:endParaRPr lang="en-US" altLang="zh-CN" sz="2000" kern="0" dirty="0">
              <a:solidFill>
                <a:srgbClr val="7030A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endParaRPr lang="en-US" altLang="zh-CN" sz="2000" kern="0" dirty="0">
              <a:solidFill>
                <a:srgbClr val="7030A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“进”和“近”都读</a:t>
            </a:r>
            <a:r>
              <a:rPr lang="en-US" altLang="zh-CN" sz="2000" kern="0" dirty="0" err="1">
                <a:solidFill>
                  <a:srgbClr val="00B05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rPr>
              <a:t>jìn</a:t>
            </a:r>
            <a:r>
              <a:rPr lang="zh-CN" altLang="en-US" sz="2000" kern="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。“进”是动词，表示由外而里的动作，如进门、进屋；“近”是形容词，表示距离或是时间短，如近处、最近。</a:t>
            </a:r>
            <a:endParaRPr lang="en-US" altLang="zh-CN" sz="2000" kern="0" dirty="0">
              <a:solidFill>
                <a:srgbClr val="00B05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endParaRPr lang="en-US" altLang="zh-CN" sz="2000" kern="0" dirty="0">
              <a:solidFill>
                <a:srgbClr val="00B050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indent="619125">
              <a:lnSpc>
                <a:spcPct val="120000"/>
              </a:lnSpc>
            </a:pP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“带”和“戴”都读</a:t>
            </a:r>
            <a:r>
              <a:rPr lang="en-US" altLang="zh-CN" sz="2000" kern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d</a:t>
            </a:r>
            <a:r>
              <a:rPr lang="en-US" altLang="zh-CN" sz="2000" kern="0" dirty="0" err="1">
                <a:solidFill>
                  <a:srgbClr val="C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rPr>
              <a:t>ài</a:t>
            </a:r>
            <a:r>
              <a:rPr lang="zh-CN" altLang="en-US" sz="20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。“带”的意思是率领，引导；“戴”的意思是尊奉，推崇，拥护。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字词句运用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751933" y="1360942"/>
            <a:ext cx="7167562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读一读，想一想，用加点的词语写句子。</a:t>
            </a:r>
          </a:p>
        </p:txBody>
      </p:sp>
      <p:grpSp>
        <p:nvGrpSpPr>
          <p:cNvPr id="25610" name="组合 14"/>
          <p:cNvGrpSpPr/>
          <p:nvPr/>
        </p:nvGrpSpPr>
        <p:grpSpPr bwMode="auto">
          <a:xfrm>
            <a:off x="660400" y="1774961"/>
            <a:ext cx="7000875" cy="3170099"/>
            <a:chOff x="1428750" y="1803785"/>
            <a:chExt cx="7000875" cy="3169051"/>
          </a:xfrm>
        </p:grpSpPr>
        <p:sp>
          <p:nvSpPr>
            <p:cNvPr id="25615" name="矩形 6"/>
            <p:cNvSpPr>
              <a:spLocks noChangeArrowheads="1"/>
            </p:cNvSpPr>
            <p:nvPr/>
          </p:nvSpPr>
          <p:spPr bwMode="auto">
            <a:xfrm>
              <a:off x="1428750" y="1803785"/>
              <a:ext cx="7000875" cy="31690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◇官员们一边看一边议论。</a:t>
              </a:r>
            </a:p>
            <a:p>
              <a:pPr>
                <a:lnSpc>
                  <a:spcPct val="2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◇爸爸一边刮胡子，一边逗露西玩。</a:t>
              </a:r>
            </a:p>
            <a:p>
              <a:pPr>
                <a:lnSpc>
                  <a:spcPct val="2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◇ 老师一边说，一边拿着笔在纸上写。</a:t>
              </a:r>
            </a:p>
            <a:p>
              <a:pPr>
                <a:lnSpc>
                  <a:spcPct val="250000"/>
                </a:lnSpc>
              </a:pP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25616" name="矩形 9"/>
            <p:cNvSpPr>
              <a:spLocks noChangeArrowheads="1"/>
            </p:cNvSpPr>
            <p:nvPr/>
          </p:nvSpPr>
          <p:spPr bwMode="auto">
            <a:xfrm>
              <a:off x="2488627" y="1958712"/>
              <a:ext cx="1892300" cy="8614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.   .      .   .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12734" y="5612131"/>
            <a:ext cx="7786687" cy="5057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25612" name="矩形 9"/>
          <p:cNvSpPr>
            <a:spLocks noChangeArrowheads="1"/>
          </p:cNvSpPr>
          <p:nvPr/>
        </p:nvSpPr>
        <p:spPr bwMode="auto">
          <a:xfrm>
            <a:off x="1495881" y="3083925"/>
            <a:ext cx="22907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.   .                 .   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矩形 9"/>
          <p:cNvSpPr>
            <a:spLocks noChangeArrowheads="1"/>
          </p:cNvSpPr>
          <p:nvPr/>
        </p:nvSpPr>
        <p:spPr bwMode="auto">
          <a:xfrm>
            <a:off x="1554162" y="3935690"/>
            <a:ext cx="2938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.   .          .   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文本框 2"/>
          <p:cNvSpPr txBox="1">
            <a:spLocks noChangeArrowheads="1"/>
          </p:cNvSpPr>
          <p:nvPr/>
        </p:nvSpPr>
        <p:spPr bwMode="auto">
          <a:xfrm>
            <a:off x="3429642" y="2619026"/>
            <a:ext cx="11684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方正姚体" panose="02010601030101010101" charset="-122"/>
                <a:sym typeface="Arial" panose="020B0604020202020204" pitchFamily="34" charset="0"/>
              </a:rPr>
              <a:t> dòu</a:t>
            </a:r>
          </a:p>
        </p:txBody>
      </p:sp>
      <p:grpSp>
        <p:nvGrpSpPr>
          <p:cNvPr id="53" name="组合 52"/>
          <p:cNvGrpSpPr/>
          <p:nvPr/>
        </p:nvGrpSpPr>
        <p:grpSpPr bwMode="auto">
          <a:xfrm>
            <a:off x="6201990" y="2221119"/>
            <a:ext cx="4824413" cy="2519362"/>
            <a:chOff x="1552339" y="1052736"/>
            <a:chExt cx="5472608" cy="3960440"/>
          </a:xfrm>
        </p:grpSpPr>
        <p:sp>
          <p:nvSpPr>
            <p:cNvPr id="54" name="椭圆形标注 53"/>
            <p:cNvSpPr/>
            <p:nvPr/>
          </p:nvSpPr>
          <p:spPr>
            <a:xfrm>
              <a:off x="1552339" y="1052736"/>
              <a:ext cx="5472608" cy="3960440"/>
            </a:xfrm>
            <a:prstGeom prst="wedgeEllipseCallout">
              <a:avLst>
                <a:gd name="adj1" fmla="val -42427"/>
                <a:gd name="adj2" fmla="val 44500"/>
              </a:avLst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20" name="矩形 4"/>
            <p:cNvSpPr>
              <a:spLocks noChangeArrowheads="1"/>
            </p:cNvSpPr>
            <p:nvPr/>
          </p:nvSpPr>
          <p:spPr bwMode="auto">
            <a:xfrm>
              <a:off x="2049357" y="1506895"/>
              <a:ext cx="4478571" cy="28158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32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 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小点拨：</a:t>
              </a:r>
              <a:r>
                <a:rPr lang="zh-CN" altLang="en-US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一边</a:t>
              </a:r>
              <a:r>
                <a:rPr lang="en-US" altLang="zh-CN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一边</a:t>
              </a:r>
              <a:r>
                <a:rPr lang="en-US" altLang="zh-CN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……</a:t>
              </a:r>
              <a:r>
                <a:rPr lang="zh-CN" altLang="en-US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楷体" panose="02010609060101010101" charset="-122"/>
                  <a:sym typeface="Arial" panose="020B0604020202020204" pitchFamily="34" charset="0"/>
                </a:rPr>
                <a:t>表示同一时间做两个动作，这两个动作没有主次之分。两个动作有关联，可以同时做。 </a:t>
              </a:r>
            </a:p>
          </p:txBody>
        </p: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44877" y="4183863"/>
            <a:ext cx="2134752" cy="21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字词句运用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0400" y="1497907"/>
            <a:ext cx="7786688" cy="36792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写一写</a:t>
            </a:r>
          </a:p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姐姐一边唱歌一边跳舞。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我一边看书一边写字。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一边走路一边玩手机可不是好习惯。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妈妈经常一边炒菜一边唱歌。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字词句运用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8624" y="2260460"/>
            <a:ext cx="2716928" cy="38736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660400" y="2056168"/>
            <a:ext cx="11059160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每个人都有自己喜欢的玩具，你最喜爱的玩具是什么？它是什么样子的？它好玩在哪里？先和同学交流，再写下来。</a:t>
            </a:r>
          </a:p>
        </p:txBody>
      </p:sp>
      <p:pic>
        <p:nvPicPr>
          <p:cNvPr id="26633" name="Picture 5" descr="C:\Users\Administrator\AppData\Roaming\Tencent\Users\541737432\QQ\WinTemp\RichOle\8EH1RBL({4R7L8[Q@%H(H2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444" y="3447692"/>
            <a:ext cx="52867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166938" y="4214814"/>
            <a:ext cx="8001000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8230" y="1297280"/>
            <a:ext cx="922047" cy="668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楷体" panose="02010609060101010101" charset="-122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写话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宽屏</PresentationFormat>
  <Paragraphs>194</Paragraphs>
  <Slides>22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思源黑体 CN Light</vt:lpstr>
      <vt:lpstr>Arial</vt:lpstr>
      <vt:lpstr>楷体</vt:lpstr>
      <vt:lpstr>思源黑体 CN Bold</vt:lpstr>
      <vt:lpstr>Times New Roman</vt:lpstr>
      <vt:lpstr>思源黑体 CN Regular</vt:lpstr>
      <vt:lpstr>Calibri</vt:lpstr>
      <vt:lpstr>思源黑体 CN Medium</vt:lpstr>
      <vt:lpstr>方正姚体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2020-10-19T02:45:00Z</dcterms:created>
  <dcterms:modified xsi:type="dcterms:W3CDTF">2023-01-10T05:09:29Z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CECF3B41457A47FC8334E5F4D136CC43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