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4" r:id="rId4"/>
    <p:sldId id="259" r:id="rId5"/>
    <p:sldId id="290" r:id="rId6"/>
    <p:sldId id="288" r:id="rId7"/>
    <p:sldId id="263" r:id="rId8"/>
    <p:sldId id="289" r:id="rId9"/>
    <p:sldId id="267" r:id="rId10"/>
    <p:sldId id="264" r:id="rId11"/>
    <p:sldId id="291" r:id="rId12"/>
    <p:sldId id="266" r:id="rId13"/>
    <p:sldId id="292" r:id="rId14"/>
    <p:sldId id="293" r:id="rId15"/>
    <p:sldId id="295" r:id="rId16"/>
    <p:sldId id="268" r:id="rId17"/>
    <p:sldId id="261" r:id="rId18"/>
    <p:sldId id="296" r:id="rId19"/>
    <p:sldId id="273" r:id="rId20"/>
    <p:sldId id="270" r:id="rId21"/>
    <p:sldId id="297" r:id="rId22"/>
    <p:sldId id="298" r:id="rId23"/>
    <p:sldId id="272" r:id="rId24"/>
    <p:sldId id="279" r:id="rId25"/>
    <p:sldId id="260" r:id="rId26"/>
    <p:sldId id="299" r:id="rId27"/>
    <p:sldId id="282" r:id="rId28"/>
    <p:sldId id="271" r:id="rId29"/>
    <p:sldId id="300" r:id="rId30"/>
    <p:sldId id="269" r:id="rId31"/>
    <p:sldId id="280" r:id="rId32"/>
    <p:sldId id="262" r:id="rId33"/>
    <p:sldId id="265" r:id="rId34"/>
    <p:sldId id="303" r:id="rId3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8E8E8"/>
    <a:srgbClr val="F1F0EF"/>
    <a:srgbClr val="F4F1F0"/>
    <a:srgbClr val="E6E4E2"/>
    <a:srgbClr val="E8EAE9"/>
    <a:srgbClr val="FCFCFC"/>
    <a:srgbClr val="CCD0D1"/>
    <a:srgbClr val="D7D9E1"/>
    <a:srgbClr val="D5D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60"/>
  </p:normalViewPr>
  <p:slideViewPr>
    <p:cSldViewPr>
      <p:cViewPr>
        <p:scale>
          <a:sx n="66" d="100"/>
          <a:sy n="66" d="100"/>
        </p:scale>
        <p:origin x="-570" y="-162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V="1"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E8E8E8"/>
              </a:gs>
              <a:gs pos="50000">
                <a:srgbClr val="F3F3F3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236296" y="4845809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50000">
              <a:srgbClr val="ECECEC"/>
            </a:gs>
            <a:gs pos="0">
              <a:srgbClr val="E2E2E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511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1012" y="442770"/>
            <a:ext cx="7078862" cy="36640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641704" y="1493511"/>
            <a:ext cx="2302529" cy="30881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960387" y="1738012"/>
            <a:ext cx="2195419" cy="197170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641705" y="1517397"/>
            <a:ext cx="3514101" cy="3088188"/>
            <a:chOff x="4629851" y="645549"/>
            <a:chExt cx="5243510" cy="460799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629851" y="645549"/>
              <a:ext cx="3435682" cy="46079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597501" y="974736"/>
              <a:ext cx="3275860" cy="294205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470987" y="4061237"/>
            <a:ext cx="501576" cy="56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/>
          <a:srcRect t="-10631"/>
          <a:stretch>
            <a:fillRect/>
          </a:stretch>
        </p:blipFill>
        <p:spPr>
          <a:xfrm>
            <a:off x="5724701" y="3488014"/>
            <a:ext cx="501576" cy="56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1053693">
            <a:off x="1798390" y="4173928"/>
            <a:ext cx="362645" cy="411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652276" y="2033197"/>
            <a:ext cx="2736612" cy="25954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709599" y="4458455"/>
            <a:ext cx="501576" cy="56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screen"/>
          <a:srcRect t="-10631"/>
          <a:stretch>
            <a:fillRect/>
          </a:stretch>
        </p:blipFill>
        <p:spPr>
          <a:xfrm>
            <a:off x="7824163" y="4117000"/>
            <a:ext cx="501576" cy="56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1053693">
            <a:off x="5466955" y="3882564"/>
            <a:ext cx="362645" cy="411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" y="1457453"/>
            <a:ext cx="5355546" cy="15951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77176" y="2387819"/>
            <a:ext cx="4157975" cy="3747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pPr algn="ctr"/>
            <a:r>
              <a:rPr lang="zh-CN" altLang="en-US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通用投资公司</a:t>
            </a:r>
            <a:r>
              <a:rPr lang="en-US" altLang="zh-CN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PPT</a:t>
            </a:r>
            <a:r>
              <a:rPr lang="zh-CN" altLang="en-US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</a:t>
            </a:r>
          </a:p>
        </p:txBody>
      </p:sp>
      <p:sp>
        <p:nvSpPr>
          <p:cNvPr id="29" name="文本框 2"/>
          <p:cNvSpPr txBox="1">
            <a:spLocks noChangeArrowheads="1"/>
          </p:cNvSpPr>
          <p:nvPr/>
        </p:nvSpPr>
        <p:spPr bwMode="auto">
          <a:xfrm>
            <a:off x="591310" y="1682864"/>
            <a:ext cx="4381253" cy="682501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800" b="1" spc="300" dirty="0">
                <a:solidFill>
                  <a:schemeClr val="bg1"/>
                </a:solidFill>
              </a:rPr>
              <a:t>金融投资公司介绍</a:t>
            </a:r>
          </a:p>
        </p:txBody>
      </p:sp>
      <p:sp>
        <p:nvSpPr>
          <p:cNvPr id="34" name="矩形 33"/>
          <p:cNvSpPr/>
          <p:nvPr/>
        </p:nvSpPr>
        <p:spPr>
          <a:xfrm>
            <a:off x="0" y="442769"/>
            <a:ext cx="626816" cy="215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77176" y="333509"/>
            <a:ext cx="2454912" cy="434419"/>
          </a:xfrm>
          <a:prstGeom prst="rect">
            <a:avLst/>
          </a:prstGeom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请输入您的公司名称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20"/>
          <p:cNvSpPr>
            <a:spLocks noChangeArrowheads="1"/>
          </p:cNvSpPr>
          <p:nvPr/>
        </p:nvSpPr>
        <p:spPr bwMode="auto">
          <a:xfrm>
            <a:off x="683568" y="3318737"/>
            <a:ext cx="10054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_GBK" pitchFamily="2" charset="-122"/>
              </a:rPr>
              <a:t>工作总结</a:t>
            </a:r>
          </a:p>
        </p:txBody>
      </p:sp>
      <p:sp>
        <p:nvSpPr>
          <p:cNvPr id="45" name="TextBox 21"/>
          <p:cNvSpPr>
            <a:spLocks noChangeArrowheads="1"/>
          </p:cNvSpPr>
          <p:nvPr/>
        </p:nvSpPr>
        <p:spPr bwMode="auto">
          <a:xfrm>
            <a:off x="1930890" y="3318737"/>
            <a:ext cx="10054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_GBK" pitchFamily="2" charset="-122"/>
              </a:rPr>
              <a:t>商务报告</a:t>
            </a:r>
          </a:p>
        </p:txBody>
      </p:sp>
      <p:sp>
        <p:nvSpPr>
          <p:cNvPr id="46" name="TextBox 22"/>
          <p:cNvSpPr>
            <a:spLocks noChangeArrowheads="1"/>
          </p:cNvSpPr>
          <p:nvPr/>
        </p:nvSpPr>
        <p:spPr bwMode="auto">
          <a:xfrm>
            <a:off x="3159956" y="3318737"/>
            <a:ext cx="10054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_GBK" pitchFamily="2" charset="-122"/>
              </a:rPr>
              <a:t>新年计划</a:t>
            </a:r>
          </a:p>
        </p:txBody>
      </p:sp>
      <p:sp>
        <p:nvSpPr>
          <p:cNvPr id="47" name="TextBox 23"/>
          <p:cNvSpPr>
            <a:spLocks noChangeArrowheads="1"/>
          </p:cNvSpPr>
          <p:nvPr/>
        </p:nvSpPr>
        <p:spPr bwMode="auto">
          <a:xfrm>
            <a:off x="4350143" y="3318737"/>
            <a:ext cx="10054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_GBK" pitchFamily="2" charset="-122"/>
              </a:rPr>
              <a:t>商务展示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/>
      <p:bldP spid="34" grpId="0" animBg="1"/>
      <p:bldP spid="35" grpId="0"/>
      <p:bldP spid="40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项目来源</a:t>
            </a: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79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来源及背景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4"/>
            <a:ext cx="187220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项目的背景介绍在这段文字中录入，根据你所录入的文字内容多少对字号的大小进行更改，切忌长篇大论。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 animBg="1"/>
      <p:bldP spid="39" grpId="0"/>
      <p:bldP spid="40" grpId="0"/>
      <p:bldP spid="43" grpId="0"/>
      <p:bldP spid="4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需求分析</a:t>
            </a: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现实需求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项目所在传统行业的存在的危机状况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项目解决了什么问题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</a:rPr>
              <a:t>输入标题文本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7" y="182856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行业前景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发展趋势</a:t>
            </a:r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消费习惯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政策扶持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竞争对手</a:t>
            </a: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处于起步阶段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整体规模较小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市场占有率低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市场认知度低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可行性分析</a:t>
            </a:r>
          </a:p>
        </p:txBody>
      </p:sp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9881" y="3009915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7761" y="2302489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团队协作能力强</a:t>
            </a: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操作方式科学</a:t>
            </a: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资金准备充足</a:t>
            </a: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主要任务</a:t>
            </a: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时间进度</a:t>
            </a: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网络营销方案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底面推广计划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产品概述</a:t>
            </a: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有经济效益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有利于民生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有利于提升政府形象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产品形式</a:t>
            </a: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网络营销方案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914511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9"/>
          <p:cNvSpPr txBox="1"/>
          <p:nvPr/>
        </p:nvSpPr>
        <p:spPr>
          <a:xfrm>
            <a:off x="843186" y="2982445"/>
            <a:ext cx="12781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8684" y="793673"/>
            <a:ext cx="104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02516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KSO_Shape"/>
          <p:cNvSpPr/>
          <p:nvPr/>
        </p:nvSpPr>
        <p:spPr bwMode="auto">
          <a:xfrm>
            <a:off x="1193566" y="2229020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62264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KSO_Shape"/>
          <p:cNvSpPr/>
          <p:nvPr/>
        </p:nvSpPr>
        <p:spPr bwMode="auto">
          <a:xfrm>
            <a:off x="2848830" y="2233038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22012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4429776" y="2172795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581760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KSO_Shape"/>
          <p:cNvSpPr/>
          <p:nvPr/>
        </p:nvSpPr>
        <p:spPr bwMode="auto">
          <a:xfrm>
            <a:off x="6034180" y="2197752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741508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KSO_Shape"/>
          <p:cNvSpPr/>
          <p:nvPr/>
        </p:nvSpPr>
        <p:spPr bwMode="auto">
          <a:xfrm>
            <a:off x="7633681" y="2162208"/>
            <a:ext cx="508174" cy="487848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843186" y="3356724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公司与团队介绍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2233538" y="2979698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2573307" y="3353977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55" name="文本框 9"/>
          <p:cNvSpPr txBox="1"/>
          <p:nvPr/>
        </p:nvSpPr>
        <p:spPr>
          <a:xfrm>
            <a:off x="3887179" y="2982445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4057049" y="3356724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产品及运营方法</a:t>
            </a:r>
          </a:p>
        </p:txBody>
      </p:sp>
      <p:sp>
        <p:nvSpPr>
          <p:cNvPr id="57" name="文本框 9"/>
          <p:cNvSpPr txBox="1"/>
          <p:nvPr/>
        </p:nvSpPr>
        <p:spPr>
          <a:xfrm>
            <a:off x="5589291" y="2982445"/>
            <a:ext cx="140199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5737099" y="3356724"/>
            <a:ext cx="110638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长期的战略目标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7131861" y="2982445"/>
            <a:ext cx="15118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60" name="文本框 9"/>
          <p:cNvSpPr txBox="1"/>
          <p:nvPr/>
        </p:nvSpPr>
        <p:spPr>
          <a:xfrm>
            <a:off x="7293087" y="3356724"/>
            <a:ext cx="118936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融资与资本运作</a:t>
            </a:r>
          </a:p>
        </p:txBody>
      </p:sp>
      <p:sp>
        <p:nvSpPr>
          <p:cNvPr id="63" name="Freeform 5"/>
          <p:cNvSpPr/>
          <p:nvPr/>
        </p:nvSpPr>
        <p:spPr bwMode="auto">
          <a:xfrm>
            <a:off x="3637930" y="0"/>
            <a:ext cx="1870372" cy="791722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70415" y="1896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 animBg="1"/>
      <p:bldP spid="25" grpId="0" animBg="1"/>
      <p:bldP spid="27" grpId="0" animBg="1"/>
      <p:bldP spid="29" grpId="0" animBg="1"/>
      <p:bldP spid="30" grpId="0" animBg="1"/>
      <p:bldP spid="36" grpId="0" animBg="1"/>
      <p:bldP spid="37" grpId="0" animBg="1"/>
      <p:bldP spid="40" grpId="0" animBg="1"/>
      <p:bldP spid="41" grpId="0" animBg="1"/>
      <p:bldP spid="50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地面推广方案</a:t>
            </a:r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代理推广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latin typeface="Swiss911 XCm BT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 dirty="0">
              <a:latin typeface="Swiss911 XCm BT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市场拓展计划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公司战略目标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400" dirty="0"/>
              <a:t>无论一小步还是一大步</a:t>
            </a:r>
            <a:endParaRPr lang="en-US" altLang="zh-CN" sz="1400" dirty="0"/>
          </a:p>
          <a:p>
            <a:pPr>
              <a:lnSpc>
                <a:spcPts val="1800"/>
              </a:lnSpc>
            </a:pPr>
            <a:r>
              <a:rPr lang="zh-CN" altLang="en-US" sz="1400" dirty="0"/>
              <a:t>都要带动人类的进步</a:t>
            </a:r>
            <a:endParaRPr lang="en-US" altLang="zh-C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发展员工  成就客户</a:t>
            </a:r>
            <a:endParaRPr lang="en-US" altLang="zh-CN" sz="1400" dirty="0"/>
          </a:p>
          <a:p>
            <a:r>
              <a:rPr lang="zh-CN" altLang="en-US" sz="1400" dirty="0"/>
              <a:t>回报股东  强大国家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合作共赢  务实创新</a:t>
            </a:r>
            <a:endParaRPr lang="en-US" altLang="zh-CN" dirty="0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企业使命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企业宗旨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诚信  务实  敬业  创新</a:t>
            </a:r>
            <a:endParaRPr lang="en-US" altLang="zh-CN" dirty="0"/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五年发展规划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销售额突破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加盟店超过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产品销售覆盖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短期盈利计划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产品开发计划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核心产品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产品说明一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产品说明二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产品说明三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市场拓展计划</a:t>
            </a: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本地市场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周边市场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高端市场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市场</a:t>
            </a:r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7" grpId="0" animBg="1"/>
      <p:bldP spid="40" grpId="0" animBg="1"/>
      <p:bldP spid="19" grpId="0"/>
      <p:bldP spid="42" grpId="0"/>
      <p:bldP spid="43" grpId="0"/>
      <p:bldP spid="44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20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点击输入简要文字内容，文字内容需概括精炼，不用多余的文字修饰，言简意赅的说明分项内容。</a:t>
            </a:r>
            <a:endParaRPr lang="en-US" altLang="zh-C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点击输入简要文字内容，文字内容需概括精炼，不用多余的文字修饰。</a:t>
            </a:r>
            <a:endParaRPr lang="en-US" altLang="zh-C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点击输入简要文字内容，文字内容需概括精炼</a:t>
            </a:r>
            <a:r>
              <a:rPr lang="en-US" altLang="zh-CN" dirty="0"/>
              <a:t>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已有资金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融资用途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用途六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资金主要用途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资金的主要用途是用作营销推广和产品开发，具体十大用途：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用途十</a:t>
            </a: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用途一</a:t>
            </a: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用途二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用途三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用途四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1012" y="442770"/>
            <a:ext cx="7078862" cy="36640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641704" y="1493511"/>
            <a:ext cx="2302529" cy="30881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960387" y="1738012"/>
            <a:ext cx="2195419" cy="1971706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641705" y="1517397"/>
            <a:ext cx="3514101" cy="3088188"/>
            <a:chOff x="4629851" y="645549"/>
            <a:chExt cx="5243510" cy="460799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4629851" y="645549"/>
              <a:ext cx="3435682" cy="46079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597501" y="974736"/>
              <a:ext cx="3275860" cy="294205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470987" y="4061237"/>
            <a:ext cx="501576" cy="56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/>
          <a:srcRect t="-10631"/>
          <a:stretch>
            <a:fillRect/>
          </a:stretch>
        </p:blipFill>
        <p:spPr>
          <a:xfrm>
            <a:off x="5724701" y="3488014"/>
            <a:ext cx="501576" cy="56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1053693">
            <a:off x="1798390" y="4173928"/>
            <a:ext cx="362645" cy="411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652276" y="2033197"/>
            <a:ext cx="2736612" cy="25954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709599" y="4458455"/>
            <a:ext cx="501576" cy="56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screen"/>
          <a:srcRect t="-10631"/>
          <a:stretch>
            <a:fillRect/>
          </a:stretch>
        </p:blipFill>
        <p:spPr>
          <a:xfrm>
            <a:off x="7824163" y="4117000"/>
            <a:ext cx="501576" cy="56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1053693">
            <a:off x="5466955" y="3882564"/>
            <a:ext cx="362645" cy="411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" y="1457453"/>
            <a:ext cx="5355546" cy="15951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77176" y="2387819"/>
            <a:ext cx="4157975" cy="3747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pPr algn="ctr"/>
            <a:r>
              <a:rPr lang="zh-CN" altLang="en-US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通用投资公司</a:t>
            </a:r>
            <a:r>
              <a:rPr lang="en-US" altLang="zh-CN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PPT</a:t>
            </a:r>
            <a:r>
              <a:rPr lang="zh-CN" altLang="en-US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</a:t>
            </a:r>
          </a:p>
        </p:txBody>
      </p:sp>
      <p:sp>
        <p:nvSpPr>
          <p:cNvPr id="29" name="文本框 2"/>
          <p:cNvSpPr txBox="1">
            <a:spLocks noChangeArrowheads="1"/>
          </p:cNvSpPr>
          <p:nvPr/>
        </p:nvSpPr>
        <p:spPr bwMode="auto">
          <a:xfrm>
            <a:off x="591310" y="1682864"/>
            <a:ext cx="4381253" cy="682501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800" b="1" spc="300" dirty="0">
                <a:solidFill>
                  <a:schemeClr val="bg1"/>
                </a:solidFill>
              </a:rPr>
              <a:t>谢谢聆听</a:t>
            </a:r>
          </a:p>
        </p:txBody>
      </p:sp>
      <p:sp>
        <p:nvSpPr>
          <p:cNvPr id="34" name="矩形 33"/>
          <p:cNvSpPr/>
          <p:nvPr/>
        </p:nvSpPr>
        <p:spPr>
          <a:xfrm>
            <a:off x="0" y="442769"/>
            <a:ext cx="626816" cy="215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77176" y="333509"/>
            <a:ext cx="2454912" cy="434419"/>
          </a:xfrm>
          <a:prstGeom prst="rect">
            <a:avLst/>
          </a:prstGeom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请输入您的公司名称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20"/>
          <p:cNvSpPr>
            <a:spLocks noChangeArrowheads="1"/>
          </p:cNvSpPr>
          <p:nvPr/>
        </p:nvSpPr>
        <p:spPr bwMode="auto">
          <a:xfrm>
            <a:off x="683568" y="3318737"/>
            <a:ext cx="10054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_GBK" pitchFamily="2" charset="-122"/>
              </a:rPr>
              <a:t>工作总结</a:t>
            </a:r>
          </a:p>
        </p:txBody>
      </p:sp>
      <p:sp>
        <p:nvSpPr>
          <p:cNvPr id="45" name="TextBox 21"/>
          <p:cNvSpPr>
            <a:spLocks noChangeArrowheads="1"/>
          </p:cNvSpPr>
          <p:nvPr/>
        </p:nvSpPr>
        <p:spPr bwMode="auto">
          <a:xfrm>
            <a:off x="1930890" y="3318737"/>
            <a:ext cx="10054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_GBK" pitchFamily="2" charset="-122"/>
              </a:rPr>
              <a:t>商务报告</a:t>
            </a:r>
          </a:p>
        </p:txBody>
      </p:sp>
      <p:sp>
        <p:nvSpPr>
          <p:cNvPr id="46" name="TextBox 22"/>
          <p:cNvSpPr>
            <a:spLocks noChangeArrowheads="1"/>
          </p:cNvSpPr>
          <p:nvPr/>
        </p:nvSpPr>
        <p:spPr bwMode="auto">
          <a:xfrm>
            <a:off x="3159956" y="3318737"/>
            <a:ext cx="10054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_GBK" pitchFamily="2" charset="-122"/>
              </a:rPr>
              <a:t>新年计划</a:t>
            </a:r>
          </a:p>
        </p:txBody>
      </p:sp>
      <p:sp>
        <p:nvSpPr>
          <p:cNvPr id="47" name="TextBox 23"/>
          <p:cNvSpPr>
            <a:spLocks noChangeArrowheads="1"/>
          </p:cNvSpPr>
          <p:nvPr/>
        </p:nvSpPr>
        <p:spPr bwMode="auto">
          <a:xfrm>
            <a:off x="4350143" y="3318737"/>
            <a:ext cx="10054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中黑_GBK" pitchFamily="2" charset="-122"/>
              </a:rPr>
              <a:t>商务展示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14:warp dir="i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/>
      <p:bldP spid="34" grpId="0" animBg="1"/>
      <p:bldP spid="35" grpId="0"/>
      <p:bldP spid="40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模板使用指南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（用您的公司概述文字替代这段）</a:t>
            </a:r>
            <a:endParaRPr lang="en-US" altLang="zh-CN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  <a:t/>
            </a:r>
            <a:b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</a:b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关于颜色：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如需更换色彩，请在主题色（设计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自定义）中进行更改，如自定义下未显示本模板使用的色彩，请新建主题色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 本模板色彩后再进行编辑。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关于内容：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本企业的具体情况更换即可，方便实用。版块结构可根据具体实用情况将前后秩序重新排列使用，同一版面形式可以复制重复使用以增加相关性内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关于图片：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图片添加有两种方式，一使用 右键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更改图片，其二在 形状填充下选择“图片”形式进行填充。图片如变形或更改尺寸，需用剪裁工具进行调整。文中使用的图片请根据您的具体内容或需求进行更换。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3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我们是一支专业的团队。我们的成员拥有多年的信息安全专业技术背景，来自国内知名安全公司的一线骨干。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我们是一支年轻的团队。我们的平均年龄仅有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岁，充满了朝气和创新精神。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我们是一支专注的团队。我们坚信，安全的品牌源自客户的信任。只有专注，才能做好安全。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我们是一支有梦想的团队。我们来自五湖四海，因为一个共同的梦想：做一家真正优秀的信息安全企业，为客户提供最可靠的互联网安全防护。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年轻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有梦想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1" y="1242510"/>
              <a:ext cx="58474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行动力强</a:t>
              </a: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name="adj" fmla="val 4000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name="adj" fmla="val 3270"/>
            </a:avLst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3309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build="p"/>
      <p:bldP spid="23" grpId="0" build="p"/>
      <p:bldP spid="24" grpId="0" build="p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主要人员构成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4" grpId="0" animBg="1"/>
      <p:bldP spid="45" grpId="0"/>
      <p:bldP spid="51" grpId="0" animBg="1"/>
      <p:bldP spid="52" grpId="0"/>
      <p:bldP spid="58" grpId="0" animBg="1"/>
      <p:bldP spid="59" grpId="0"/>
      <p:bldP spid="63" grpId="0" animBg="1"/>
      <p:bldP spid="65" grpId="0" animBg="1"/>
      <p:bldP spid="66" grpId="0" animBg="1"/>
      <p:bldP spid="67" grpId="0" animBg="1"/>
      <p:bldP spid="32" grpId="0" build="p"/>
      <p:bldP spid="33" grpId="0" build="p"/>
      <p:bldP spid="34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</a:t>
            </a: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>
            <a:off x="4376738" y="1122363"/>
            <a:ext cx="0" cy="227013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总经理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经营副总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3" y="1802107"/>
              <a:ext cx="6167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  <a:solidFill>
            <a:schemeClr val="accent2"/>
          </a:solidFill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研发部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  <a:solidFill>
            <a:schemeClr val="accent2"/>
          </a:solidFill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资料部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  <a:solidFill>
            <a:schemeClr val="accent2"/>
          </a:solidFill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69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  <a:solidFill>
            <a:schemeClr val="accent2"/>
          </a:solidFill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  <a:solidFill>
            <a:schemeClr val="accent2"/>
          </a:solidFill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9277" cy="7053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行政人事部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  <a:solidFill>
            <a:schemeClr val="accent2"/>
          </a:solidFill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9277" cy="7053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信息管理部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  <a:solidFill>
            <a:schemeClr val="accent2"/>
          </a:solidFill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  <a:solidFill>
            <a:schemeClr val="accent2"/>
          </a:solidFill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  <a:solidFill>
            <a:schemeClr val="accent2"/>
          </a:solidFill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营销部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  <a:solidFill>
            <a:schemeClr val="accent2"/>
          </a:solidFill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国际部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  <a:solidFill>
            <a:schemeClr val="accent1"/>
          </a:solidFill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加工部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  <a:solidFill>
            <a:schemeClr val="accent1"/>
          </a:solidFill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外贸部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  <a:solidFill>
            <a:schemeClr val="accent1"/>
          </a:solidFill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售后服务部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  <a:solidFill>
            <a:schemeClr val="accent1"/>
          </a:solidFill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销售部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  <a:solidFill>
            <a:schemeClr val="accent1"/>
          </a:solidFill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市场部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  <a:solidFill>
            <a:schemeClr val="accent1"/>
          </a:solidFill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3888" cy="5129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商务中心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  <a:solidFill>
            <a:schemeClr val="accent1"/>
          </a:solidFill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对外投资部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  <a:solidFill>
            <a:schemeClr val="accent1"/>
          </a:solidFill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3888" cy="769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股份制办公室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  <a:solidFill>
            <a:schemeClr val="accent1"/>
          </a:solidFill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证券部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  <a:solidFill>
            <a:schemeClr val="accent1"/>
          </a:solidFill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3888" cy="256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出纳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  <a:solidFill>
            <a:schemeClr val="accent1"/>
          </a:solidFill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3888" cy="256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会计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  <a:solidFill>
            <a:schemeClr val="accent1"/>
          </a:solidFill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3888" cy="5129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  <a:solidFill>
            <a:schemeClr val="accent1"/>
          </a:solidFill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电脑室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  <a:solidFill>
            <a:schemeClr val="accent1"/>
          </a:solidFill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总务室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  <a:solidFill>
            <a:schemeClr val="accent1"/>
          </a:solidFill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法务部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  <a:solidFill>
            <a:schemeClr val="accent1"/>
          </a:solidFill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人力资源部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  <a:solidFill>
            <a:schemeClr val="accent1"/>
          </a:solidFill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  <a:solidFill>
            <a:schemeClr val="accent1"/>
          </a:solidFill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  <a:solidFill>
            <a:schemeClr val="accent1"/>
          </a:solidFill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  <a:solidFill>
            <a:schemeClr val="accent1"/>
          </a:solidFill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  <a:solidFill>
            <a:schemeClr val="accent1"/>
          </a:solidFill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  <a:solidFill>
            <a:schemeClr val="accent1"/>
          </a:solidFill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  <a:solidFill>
            <a:schemeClr val="accent1"/>
          </a:solidFill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  <a:solidFill>
            <a:schemeClr val="accent1"/>
          </a:solidFill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3888" cy="256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仓库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  <a:solidFill>
            <a:schemeClr val="accent1"/>
          </a:solidFill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采购部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  <a:solidFill>
            <a:schemeClr val="accent1"/>
          </a:solidFill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  <a:solidFill>
            <a:schemeClr val="accent1"/>
          </a:solidFill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</a:t>
              </a:r>
              <a:endParaRPr 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3" grpId="0"/>
      <p:bldP spid="24" grpId="0"/>
      <p:bldP spid="25" grpId="0"/>
      <p:bldP spid="26" grpId="0"/>
      <p:bldP spid="28" grpId="0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DBB061"/>
      </a:accent1>
      <a:accent2>
        <a:srgbClr val="A6742D"/>
      </a:accent2>
      <a:accent3>
        <a:srgbClr val="8A5142"/>
      </a:accent3>
      <a:accent4>
        <a:srgbClr val="FFFFFF"/>
      </a:accent4>
      <a:accent5>
        <a:srgbClr val="FFFFFF"/>
      </a:accent5>
      <a:accent6>
        <a:srgbClr val="CC33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2914</Words>
  <Application>Microsoft Office PowerPoint</Application>
  <PresentationFormat>全屏显示(16:9)</PresentationFormat>
  <Paragraphs>466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Kozuka Gothic Pr6N M</vt:lpstr>
      <vt:lpstr>Swiss911 XCm BT</vt:lpstr>
      <vt:lpstr>方正兰亭特黑_GBK</vt:lpstr>
      <vt:lpstr>方正兰亭纤黑简体</vt:lpstr>
      <vt:lpstr>方正兰亭中黑_GBK</vt:lpstr>
      <vt:lpstr>宋体</vt:lpstr>
      <vt:lpstr>微软雅黑</vt:lpstr>
      <vt:lpstr>微软雅黑 Light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公司简介</vt:lpstr>
      <vt:lpstr>团队介绍</vt:lpstr>
      <vt:lpstr>核心成员介绍</vt:lpstr>
      <vt:lpstr>主要人员构成</vt:lpstr>
      <vt:lpstr>组织架构</vt:lpstr>
      <vt:lpstr>PowerPoint 演示文稿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演示文稿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演示文稿</vt:lpstr>
      <vt:lpstr>公司战略目标</vt:lpstr>
      <vt:lpstr>五年发展规划</vt:lpstr>
      <vt:lpstr>短期盈利计划</vt:lpstr>
      <vt:lpstr>产品开发计划</vt:lpstr>
      <vt:lpstr>市场拓展计划</vt:lpstr>
      <vt:lpstr>PowerPoint 演示文稿</vt:lpstr>
      <vt:lpstr>单击此处添加标题文本</vt:lpstr>
      <vt:lpstr>单击此处添加标题文本</vt:lpstr>
      <vt:lpstr>单击此处添加标题文本</vt:lpstr>
      <vt:lpstr>融资用途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2022-03-16T03:13:01Z</dcterms:created>
  <dcterms:modified xsi:type="dcterms:W3CDTF">2023-01-10T05:09:31Z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CC3D2C2830D64D75BEA8C26F8E45C54C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