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e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A4770-2CBC-4468-915F-B1AC28600D5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EE21E-1E4A-4F62-82EB-6E0ED5FCEE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B604A63-3BE0-46DF-B589-F7B446BCAE16}" type="slidenum">
              <a:rPr lang="zh-CN" altLang="en-US">
                <a:solidFill>
                  <a:prstClr val="black"/>
                </a:solidFill>
              </a:rPr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60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6051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endParaRPr lang="zh-CN" altLang="en-US"/>
          </a:p>
        </p:txBody>
      </p:sp>
      <p:sp>
        <p:nvSpPr>
          <p:cNvPr id="3860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B47D065-E76A-414D-B2FD-607DDF1065BA}" type="slidenum">
              <a:rPr lang="zh-CN" altLang="en-US" sz="120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fld>
            <a:endParaRPr lang="en-US" altLang="zh-CN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2445D-2E7D-4747-B522-330FA9910D96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B640E-1209-4279-AE19-41AEC391B2C0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AB307-38CA-447B-BDE4-93D3451C3B7E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9C70D-8BDB-4F66-BCF4-05DBE4BEC5A1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14E73-25FA-4C88-A86B-44153B55D2F1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39649-3053-4605-8676-A8281F7A86BD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49DA4-55C6-4F07-BC40-80BEC14A808E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917FC-E617-4FDA-AAD6-FBF39E857851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371F7-6E50-4BAD-9A7B-42C1AD0BA1D5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C7EA4-C1AB-4A79-B709-0B7FCAEEDD31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9F0BC-E851-4DBF-927C-E039D752EC84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342449-7627-481F-9153-1D8CB8F26D87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5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20.GIF"/><Relationship Id="rId3" Type="http://schemas.openxmlformats.org/officeDocument/2006/relationships/image" Target="../media/image26.png"/><Relationship Id="rId7" Type="http://schemas.openxmlformats.org/officeDocument/2006/relationships/oleObject" Target="../embeddings/oleObject18.bin"/><Relationship Id="rId12" Type="http://schemas.openxmlformats.org/officeDocument/2006/relationships/slide" Target="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11" Type="http://schemas.openxmlformats.org/officeDocument/2006/relationships/image" Target="../media/image23.png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7.wmf"/><Relationship Id="rId4" Type="http://schemas.openxmlformats.org/officeDocument/2006/relationships/image" Target="../media/image3.GIF"/><Relationship Id="rId9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5.GIF"/><Relationship Id="rId3" Type="http://schemas.openxmlformats.org/officeDocument/2006/relationships/audio" Target="../media/audio3.wav"/><Relationship Id="rId7" Type="http://schemas.openxmlformats.org/officeDocument/2006/relationships/image" Target="../media/image29.wmf"/><Relationship Id="rId12" Type="http://schemas.openxmlformats.org/officeDocument/2006/relationships/image" Target="../media/image34.GIF"/><Relationship Id="rId17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4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wmf"/><Relationship Id="rId11" Type="http://schemas.openxmlformats.org/officeDocument/2006/relationships/image" Target="../media/image40.GI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48.wmf"/><Relationship Id="rId3" Type="http://schemas.openxmlformats.org/officeDocument/2006/relationships/audio" Target="../media/audio4.wav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44.wmf"/><Relationship Id="rId4" Type="http://schemas.openxmlformats.org/officeDocument/2006/relationships/audio" Target="../media/audio5.wav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Text Box 5"/>
          <p:cNvSpPr txBox="1">
            <a:spLocks noChangeArrowheads="1"/>
          </p:cNvSpPr>
          <p:nvPr/>
        </p:nvSpPr>
        <p:spPr bwMode="auto">
          <a:xfrm>
            <a:off x="287239" y="2780928"/>
            <a:ext cx="86409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5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次函数与二元一次方程</a:t>
            </a:r>
          </a:p>
        </p:txBody>
      </p:sp>
      <p:sp>
        <p:nvSpPr>
          <p:cNvPr id="385027" name="Text Box 3"/>
          <p:cNvSpPr txBox="1">
            <a:spLocks noChangeArrowheads="1"/>
          </p:cNvSpPr>
          <p:nvPr/>
        </p:nvSpPr>
        <p:spPr bwMode="auto">
          <a:xfrm>
            <a:off x="2325168" y="1440802"/>
            <a:ext cx="45354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solidFill>
                  <a:srgbClr val="003300"/>
                </a:solidFill>
                <a:ea typeface="隶书" panose="02010509060101010101" pitchFamily="49" charset="-122"/>
              </a:rPr>
              <a:t>第十章：一次函数</a:t>
            </a:r>
          </a:p>
        </p:txBody>
      </p:sp>
      <p:sp>
        <p:nvSpPr>
          <p:cNvPr id="6" name="矩形 5"/>
          <p:cNvSpPr/>
          <p:nvPr/>
        </p:nvSpPr>
        <p:spPr>
          <a:xfrm>
            <a:off x="2815822" y="5301208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600" b="1" kern="0" dirty="0">
              <a:solidFill>
                <a:srgbClr val="00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266" name="Group 12"/>
          <p:cNvGrpSpPr/>
          <p:nvPr/>
        </p:nvGrpSpPr>
        <p:grpSpPr bwMode="auto">
          <a:xfrm>
            <a:off x="395288" y="476250"/>
            <a:ext cx="3311525" cy="1081088"/>
            <a:chOff x="431" y="572"/>
            <a:chExt cx="2086" cy="681"/>
          </a:xfrm>
        </p:grpSpPr>
        <p:sp>
          <p:nvSpPr>
            <p:cNvPr id="395267" name="Oval 13"/>
            <p:cNvSpPr>
              <a:spLocks noChangeArrowheads="1"/>
            </p:cNvSpPr>
            <p:nvPr/>
          </p:nvSpPr>
          <p:spPr bwMode="auto">
            <a:xfrm>
              <a:off x="431" y="572"/>
              <a:ext cx="1950" cy="681"/>
            </a:xfrm>
            <a:prstGeom prst="ellipse">
              <a:avLst/>
            </a:prstGeom>
            <a:solidFill>
              <a:srgbClr val="F37C05"/>
            </a:solidFill>
            <a:ln w="9525">
              <a:solidFill>
                <a:srgbClr val="83E379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5268" name="Text Box 14"/>
            <p:cNvSpPr txBox="1">
              <a:spLocks noChangeArrowheads="1"/>
            </p:cNvSpPr>
            <p:nvPr/>
          </p:nvSpPr>
          <p:spPr bwMode="auto">
            <a:xfrm>
              <a:off x="703" y="709"/>
              <a:ext cx="181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kumimoji="1" lang="zh-CN" altLang="en-US" sz="4000" b="1" dirty="0">
                  <a:solidFill>
                    <a:srgbClr val="1414DC"/>
                  </a:solidFill>
                  <a:latin typeface="Times New Roman" panose="02020603050405020304" pitchFamily="18" charset="0"/>
                </a:rPr>
                <a:t>归纳总结</a:t>
              </a:r>
              <a:r>
                <a:rPr kumimoji="1" lang="en-US" altLang="zh-CN" sz="4000" b="1" dirty="0">
                  <a:solidFill>
                    <a:srgbClr val="1414DC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grpSp>
        <p:nvGrpSpPr>
          <p:cNvPr id="6" name="Group 17"/>
          <p:cNvGrpSpPr/>
          <p:nvPr/>
        </p:nvGrpSpPr>
        <p:grpSpPr bwMode="auto">
          <a:xfrm>
            <a:off x="304800" y="2060575"/>
            <a:ext cx="8839200" cy="857250"/>
            <a:chOff x="340" y="1201"/>
            <a:chExt cx="5170" cy="540"/>
          </a:xfrm>
        </p:grpSpPr>
        <p:sp>
          <p:nvSpPr>
            <p:cNvPr id="395270" name="Rectangle 18"/>
            <p:cNvSpPr>
              <a:spLocks noChangeArrowheads="1"/>
            </p:cNvSpPr>
            <p:nvPr/>
          </p:nvSpPr>
          <p:spPr bwMode="auto">
            <a:xfrm>
              <a:off x="340" y="1207"/>
              <a:ext cx="2041" cy="318"/>
            </a:xfrm>
            <a:prstGeom prst="rect">
              <a:avLst/>
            </a:prstGeom>
            <a:solidFill>
              <a:srgbClr val="FFEBFC"/>
            </a:solidFill>
            <a:ln w="9525">
              <a:solidFill>
                <a:srgbClr val="FFEBFC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95271" name="Group 19"/>
            <p:cNvGrpSpPr/>
            <p:nvPr/>
          </p:nvGrpSpPr>
          <p:grpSpPr bwMode="auto">
            <a:xfrm>
              <a:off x="340" y="1201"/>
              <a:ext cx="5170" cy="540"/>
              <a:chOff x="340" y="1201"/>
              <a:chExt cx="5170" cy="540"/>
            </a:xfrm>
          </p:grpSpPr>
          <p:sp>
            <p:nvSpPr>
              <p:cNvPr id="395272" name="Text Box 20"/>
              <p:cNvSpPr txBox="1">
                <a:spLocks noChangeArrowheads="1"/>
              </p:cNvSpPr>
              <p:nvPr/>
            </p:nvSpPr>
            <p:spPr bwMode="auto">
              <a:xfrm>
                <a:off x="340" y="1207"/>
                <a:ext cx="2041" cy="294"/>
              </a:xfrm>
              <a:prstGeom prst="rect">
                <a:avLst/>
              </a:prstGeom>
              <a:noFill/>
              <a:ln w="9525">
                <a:solidFill>
                  <a:srgbClr val="1414DC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kumimoji="1" lang="zh-CN" altLang="en-US" sz="2400" b="1" dirty="0">
                    <a:solidFill>
                      <a:srgbClr val="1414DC"/>
                    </a:solidFill>
                    <a:latin typeface="Times New Roman" panose="02020603050405020304" pitchFamily="18" charset="0"/>
                  </a:rPr>
                  <a:t>求二元一次方程组的解</a:t>
                </a:r>
              </a:p>
            </p:txBody>
          </p:sp>
          <p:grpSp>
            <p:nvGrpSpPr>
              <p:cNvPr id="395273" name="Group 21"/>
              <p:cNvGrpSpPr/>
              <p:nvPr/>
            </p:nvGrpSpPr>
            <p:grpSpPr bwMode="auto">
              <a:xfrm>
                <a:off x="2925" y="1201"/>
                <a:ext cx="2585" cy="540"/>
                <a:chOff x="839" y="2245"/>
                <a:chExt cx="2585" cy="540"/>
              </a:xfrm>
            </p:grpSpPr>
            <p:sp>
              <p:nvSpPr>
                <p:cNvPr id="395274" name="Rectangle 22"/>
                <p:cNvSpPr>
                  <a:spLocks noChangeArrowheads="1"/>
                </p:cNvSpPr>
                <p:nvPr/>
              </p:nvSpPr>
              <p:spPr bwMode="auto">
                <a:xfrm>
                  <a:off x="839" y="2251"/>
                  <a:ext cx="2540" cy="534"/>
                </a:xfrm>
                <a:prstGeom prst="rect">
                  <a:avLst/>
                </a:prstGeom>
                <a:solidFill>
                  <a:srgbClr val="FFEBFC"/>
                </a:solidFill>
                <a:ln w="9525">
                  <a:solidFill>
                    <a:srgbClr val="1414DC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527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839" y="2245"/>
                  <a:ext cx="2585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kumimoji="1" lang="zh-CN" altLang="en-US" sz="2400" b="1" dirty="0">
                      <a:solidFill>
                        <a:srgbClr val="1414DC"/>
                      </a:solidFill>
                      <a:latin typeface="Times New Roman" panose="02020603050405020304" pitchFamily="18" charset="0"/>
                    </a:rPr>
                    <a:t>就是求其两个二元一次方程对应一次函数图像交点坐标</a:t>
                  </a:r>
                </a:p>
              </p:txBody>
            </p:sp>
          </p:grpSp>
          <p:sp>
            <p:nvSpPr>
              <p:cNvPr id="395276" name="AutoShape 24"/>
              <p:cNvSpPr>
                <a:spLocks noChangeArrowheads="1"/>
              </p:cNvSpPr>
              <p:nvPr/>
            </p:nvSpPr>
            <p:spPr bwMode="auto">
              <a:xfrm>
                <a:off x="2426" y="1298"/>
                <a:ext cx="453" cy="136"/>
              </a:xfrm>
              <a:prstGeom prst="leftRightArrow">
                <a:avLst>
                  <a:gd name="adj1" fmla="val 50000"/>
                  <a:gd name="adj2" fmla="val 66618"/>
                </a:avLst>
              </a:prstGeom>
              <a:solidFill>
                <a:srgbClr val="FFEBFC"/>
              </a:solidFill>
              <a:ln w="9525">
                <a:solidFill>
                  <a:srgbClr val="1414DC"/>
                </a:solidFill>
                <a:miter lim="800000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" name="Group 25"/>
          <p:cNvGrpSpPr/>
          <p:nvPr/>
        </p:nvGrpSpPr>
        <p:grpSpPr bwMode="auto">
          <a:xfrm>
            <a:off x="395288" y="3716338"/>
            <a:ext cx="8610600" cy="876300"/>
            <a:chOff x="385" y="2657"/>
            <a:chExt cx="5375" cy="913"/>
          </a:xfrm>
        </p:grpSpPr>
        <p:sp>
          <p:nvSpPr>
            <p:cNvPr id="395278" name="Text Box 26"/>
            <p:cNvSpPr txBox="1">
              <a:spLocks noChangeArrowheads="1"/>
            </p:cNvSpPr>
            <p:nvPr/>
          </p:nvSpPr>
          <p:spPr bwMode="auto">
            <a:xfrm>
              <a:off x="385" y="2703"/>
              <a:ext cx="2041" cy="867"/>
            </a:xfrm>
            <a:prstGeom prst="rect">
              <a:avLst/>
            </a:prstGeom>
            <a:solidFill>
              <a:srgbClr val="FFEBFC"/>
            </a:solidFill>
            <a:ln w="9525">
              <a:solidFill>
                <a:srgbClr val="1414DC"/>
              </a:solidFill>
              <a:miter lim="800000"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kumimoji="1" lang="zh-CN" altLang="en-US" sz="2400" b="1" dirty="0">
                  <a:solidFill>
                    <a:srgbClr val="1414DC"/>
                  </a:solidFill>
                  <a:latin typeface="Times New Roman" panose="02020603050405020304" pitchFamily="18" charset="0"/>
                </a:rPr>
                <a:t>是确定两条直线交点的坐标</a:t>
              </a:r>
            </a:p>
          </p:txBody>
        </p:sp>
        <p:sp>
          <p:nvSpPr>
            <p:cNvPr id="395279" name="Rectangle 27"/>
            <p:cNvSpPr>
              <a:spLocks noChangeArrowheads="1"/>
            </p:cNvSpPr>
            <p:nvPr/>
          </p:nvSpPr>
          <p:spPr bwMode="auto">
            <a:xfrm>
              <a:off x="2861" y="2657"/>
              <a:ext cx="2722" cy="635"/>
            </a:xfrm>
            <a:prstGeom prst="rect">
              <a:avLst/>
            </a:prstGeom>
            <a:solidFill>
              <a:srgbClr val="FFEBFC"/>
            </a:solidFill>
            <a:ln w="9525">
              <a:solidFill>
                <a:srgbClr val="1414DC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5280" name="Text Box 28"/>
            <p:cNvSpPr txBox="1">
              <a:spLocks noChangeArrowheads="1"/>
            </p:cNvSpPr>
            <p:nvPr/>
          </p:nvSpPr>
          <p:spPr bwMode="auto">
            <a:xfrm>
              <a:off x="2925" y="2657"/>
              <a:ext cx="2835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kumimoji="1" lang="zh-CN" altLang="en-US" sz="2000" b="1" dirty="0">
                  <a:solidFill>
                    <a:srgbClr val="1414DC"/>
                  </a:solidFill>
                  <a:latin typeface="宋体" panose="02010600030101010101" pitchFamily="2" charset="-122"/>
                </a:rPr>
                <a:t>就是求由两直线的表达式组成的二元一次方程组的解</a:t>
              </a:r>
            </a:p>
          </p:txBody>
        </p:sp>
        <p:sp>
          <p:nvSpPr>
            <p:cNvPr id="395281" name="AutoShape 29"/>
            <p:cNvSpPr>
              <a:spLocks noChangeArrowheads="1"/>
            </p:cNvSpPr>
            <p:nvPr/>
          </p:nvSpPr>
          <p:spPr bwMode="auto">
            <a:xfrm>
              <a:off x="2472" y="2795"/>
              <a:ext cx="363" cy="136"/>
            </a:xfrm>
            <a:prstGeom prst="leftRightArrow">
              <a:avLst>
                <a:gd name="adj1" fmla="val 50000"/>
                <a:gd name="adj2" fmla="val 53382"/>
              </a:avLst>
            </a:prstGeom>
            <a:solidFill>
              <a:srgbClr val="FFEBFC"/>
            </a:solidFill>
            <a:ln w="9525">
              <a:solidFill>
                <a:srgbClr val="1414DC"/>
              </a:solidFill>
              <a:miter lim="800000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 dirty="0">
                <a:solidFill>
                  <a:srgbClr val="0000FF"/>
                </a:solidFill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</a:rPr>
              <a:t>、以方程</a:t>
            </a:r>
            <a:r>
              <a:rPr lang="en-US" altLang="zh-CN" sz="2800" b="1" dirty="0">
                <a:solidFill>
                  <a:srgbClr val="0000FF"/>
                </a:solidFill>
              </a:rPr>
              <a:t>2x-y=1</a:t>
            </a:r>
            <a:r>
              <a:rPr lang="zh-CN" altLang="en-US" sz="2800" b="1" dirty="0">
                <a:solidFill>
                  <a:srgbClr val="0000FF"/>
                </a:solidFill>
              </a:rPr>
              <a:t>的解为坐标的点都在</a:t>
            </a:r>
          </a:p>
          <a:p>
            <a:pPr>
              <a:buFontTx/>
              <a:buNone/>
            </a:pPr>
            <a:r>
              <a:rPr lang="zh-CN" altLang="en-US" sz="2800" b="1" dirty="0">
                <a:solidFill>
                  <a:srgbClr val="0000FF"/>
                </a:solidFill>
              </a:rPr>
              <a:t>  </a:t>
            </a:r>
          </a:p>
          <a:p>
            <a:pPr>
              <a:buFontTx/>
              <a:buNone/>
            </a:pPr>
            <a:r>
              <a:rPr lang="zh-CN" altLang="en-US" sz="2800" b="1" dirty="0">
                <a:solidFill>
                  <a:srgbClr val="0000FF"/>
                </a:solidFill>
              </a:rPr>
              <a:t>一次函数</a:t>
            </a:r>
            <a:r>
              <a:rPr lang="zh-CN" altLang="en-US" sz="2800" b="1" u="sng" dirty="0">
                <a:solidFill>
                  <a:srgbClr val="0000FF"/>
                </a:solidFill>
              </a:rPr>
              <a:t>  </a:t>
            </a:r>
            <a:r>
              <a:rPr lang="en-US" altLang="zh-CN" sz="2800" b="1" u="sng" dirty="0">
                <a:solidFill>
                  <a:srgbClr val="0000FF"/>
                </a:solidFill>
              </a:rPr>
              <a:t>______</a:t>
            </a:r>
            <a:r>
              <a:rPr lang="zh-CN" altLang="en-US" sz="2800" b="1" dirty="0">
                <a:solidFill>
                  <a:srgbClr val="0000FF"/>
                </a:solidFill>
              </a:rPr>
              <a:t>的图像上。</a:t>
            </a:r>
          </a:p>
          <a:p>
            <a:pPr>
              <a:buFontTx/>
              <a:buNone/>
            </a:pPr>
            <a:endParaRPr lang="zh-CN" altLang="en-US" sz="2800" b="1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en-US" altLang="zh-CN" sz="2800" b="1" dirty="0">
                <a:solidFill>
                  <a:srgbClr val="0000FF"/>
                </a:solidFill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</a:rPr>
              <a:t>、方程组                     的解是</a:t>
            </a:r>
            <a:r>
              <a:rPr lang="zh-CN" altLang="en-US" sz="2800" b="1" u="sng" dirty="0">
                <a:solidFill>
                  <a:srgbClr val="0000FF"/>
                </a:solidFill>
              </a:rPr>
              <a:t>        </a:t>
            </a:r>
            <a:r>
              <a:rPr lang="zh-CN" altLang="en-US" sz="2800" b="1" dirty="0">
                <a:solidFill>
                  <a:srgbClr val="0000FF"/>
                </a:solidFill>
              </a:rPr>
              <a:t>，由此可知一</a:t>
            </a:r>
          </a:p>
          <a:p>
            <a:pPr>
              <a:buFontTx/>
              <a:buNone/>
            </a:pPr>
            <a:endParaRPr lang="en-US" altLang="zh-CN" sz="2800" b="1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zh-CN" altLang="en-US" sz="2800" b="1" dirty="0">
                <a:solidFill>
                  <a:srgbClr val="0000FF"/>
                </a:solidFill>
              </a:rPr>
              <a:t>次函数</a:t>
            </a:r>
            <a:r>
              <a:rPr lang="zh-CN" altLang="en-US" sz="2800" b="1" u="sng" dirty="0">
                <a:solidFill>
                  <a:srgbClr val="0000FF"/>
                </a:solidFill>
              </a:rPr>
              <a:t>              </a:t>
            </a:r>
            <a:r>
              <a:rPr lang="zh-CN" altLang="en-US" sz="2800" b="1" dirty="0">
                <a:solidFill>
                  <a:srgbClr val="0000FF"/>
                </a:solidFill>
              </a:rPr>
              <a:t>与</a:t>
            </a:r>
            <a:r>
              <a:rPr lang="zh-CN" altLang="en-US" sz="2800" b="1" u="sng" dirty="0">
                <a:solidFill>
                  <a:srgbClr val="0000FF"/>
                </a:solidFill>
              </a:rPr>
              <a:t>                  </a:t>
            </a:r>
            <a:r>
              <a:rPr lang="zh-CN" altLang="en-US" sz="2800" b="1" dirty="0">
                <a:solidFill>
                  <a:srgbClr val="0000FF"/>
                </a:solidFill>
              </a:rPr>
              <a:t>的图像必有一个交</a:t>
            </a:r>
          </a:p>
          <a:p>
            <a:pPr>
              <a:buFontTx/>
              <a:buNone/>
            </a:pPr>
            <a:endParaRPr lang="zh-CN" altLang="en-US" sz="2800" b="1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zh-CN" altLang="en-US" sz="2800" b="1" dirty="0">
                <a:solidFill>
                  <a:srgbClr val="0000FF"/>
                </a:solidFill>
              </a:rPr>
              <a:t>点，且交点坐标是</a:t>
            </a:r>
            <a:r>
              <a:rPr lang="zh-CN" altLang="en-US" sz="2800" b="1" u="sng" dirty="0">
                <a:solidFill>
                  <a:srgbClr val="0000FF"/>
                </a:solidFill>
              </a:rPr>
              <a:t>          </a:t>
            </a:r>
            <a:r>
              <a:rPr lang="zh-CN" altLang="en-US" sz="2800" b="1" dirty="0">
                <a:solidFill>
                  <a:srgbClr val="0000FF"/>
                </a:solidFill>
              </a:rPr>
              <a:t>。</a:t>
            </a:r>
          </a:p>
        </p:txBody>
      </p:sp>
      <p:grpSp>
        <p:nvGrpSpPr>
          <p:cNvPr id="396291" name="Group 4"/>
          <p:cNvGrpSpPr/>
          <p:nvPr/>
        </p:nvGrpSpPr>
        <p:grpSpPr bwMode="auto">
          <a:xfrm>
            <a:off x="2214563" y="3357563"/>
            <a:ext cx="2335212" cy="863600"/>
            <a:chOff x="3334" y="3385"/>
            <a:chExt cx="1471" cy="544"/>
          </a:xfrm>
        </p:grpSpPr>
        <p:sp>
          <p:nvSpPr>
            <p:cNvPr id="396292" name="AutoShape 5"/>
            <p:cNvSpPr/>
            <p:nvPr/>
          </p:nvSpPr>
          <p:spPr bwMode="auto">
            <a:xfrm>
              <a:off x="3334" y="3521"/>
              <a:ext cx="170" cy="408"/>
            </a:xfrm>
            <a:prstGeom prst="leftBrace">
              <a:avLst>
                <a:gd name="adj1" fmla="val 20000"/>
                <a:gd name="adj2" fmla="val 50000"/>
              </a:avLst>
            </a:prstGeom>
            <a:noFill/>
            <a:ln w="3810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96293" name="Group 6"/>
            <p:cNvGrpSpPr/>
            <p:nvPr/>
          </p:nvGrpSpPr>
          <p:grpSpPr bwMode="auto">
            <a:xfrm>
              <a:off x="3470" y="3385"/>
              <a:ext cx="1335" cy="499"/>
              <a:chOff x="3861" y="2388"/>
              <a:chExt cx="1413" cy="952"/>
            </a:xfrm>
          </p:grpSpPr>
          <p:sp>
            <p:nvSpPr>
              <p:cNvPr id="396294" name="Text Box 7"/>
              <p:cNvSpPr txBox="1">
                <a:spLocks noChangeArrowheads="1"/>
              </p:cNvSpPr>
              <p:nvPr/>
            </p:nvSpPr>
            <p:spPr bwMode="auto">
              <a:xfrm>
                <a:off x="3927" y="2388"/>
                <a:ext cx="1167" cy="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kumimoji="1" lang="en-US" altLang="zh-CN" sz="3200" b="1" dirty="0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x-y=</a:t>
                </a:r>
                <a:r>
                  <a:rPr kumimoji="1" lang="en-US" altLang="zh-C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4</a:t>
                </a:r>
                <a:endParaRPr kumimoji="1" lang="en-US" altLang="zh-CN" sz="3200" b="1" dirty="0">
                  <a:solidFill>
                    <a:srgbClr val="0000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96295" name="Text Box 8"/>
              <p:cNvSpPr txBox="1">
                <a:spLocks noChangeArrowheads="1"/>
              </p:cNvSpPr>
              <p:nvPr/>
            </p:nvSpPr>
            <p:spPr bwMode="auto">
              <a:xfrm>
                <a:off x="3861" y="2850"/>
                <a:ext cx="1413" cy="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kumimoji="1" lang="en-US" altLang="zh-CN" sz="3200" b="1" dirty="0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3x-y=1</a:t>
                </a:r>
                <a:r>
                  <a:rPr kumimoji="1" lang="en-US" altLang="zh-C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6</a:t>
                </a:r>
                <a:endParaRPr kumimoji="1" lang="en-US" altLang="zh-CN" sz="3200" b="1" dirty="0">
                  <a:solidFill>
                    <a:srgbClr val="0000FF"/>
                  </a:solidFill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519113" y="398463"/>
            <a:ext cx="3371850" cy="3968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24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一次函数 与 二元一次方程组</a:t>
            </a:r>
          </a:p>
        </p:txBody>
      </p:sp>
      <p:sp>
        <p:nvSpPr>
          <p:cNvPr id="396297" name="Text Box 10"/>
          <p:cNvSpPr txBox="1">
            <a:spLocks noChangeArrowheads="1"/>
          </p:cNvSpPr>
          <p:nvPr/>
        </p:nvSpPr>
        <p:spPr bwMode="auto">
          <a:xfrm>
            <a:off x="6135688" y="-476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zh-CN" altLang="zh-CN" sz="2400" b="1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6298" name="Text Box 11"/>
          <p:cNvSpPr txBox="1">
            <a:spLocks noChangeArrowheads="1"/>
          </p:cNvSpPr>
          <p:nvPr/>
        </p:nvSpPr>
        <p:spPr bwMode="auto">
          <a:xfrm>
            <a:off x="6659563" y="404813"/>
            <a:ext cx="1717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CN" altLang="en-US" sz="2400" b="1">
                <a:solidFill>
                  <a:srgbClr val="CC66FF"/>
                </a:solidFill>
                <a:latin typeface="Times New Roman" panose="02020603050405020304" pitchFamily="18" charset="0"/>
              </a:rPr>
              <a:t>体验成功喜悦</a:t>
            </a:r>
          </a:p>
        </p:txBody>
      </p:sp>
      <p:sp>
        <p:nvSpPr>
          <p:cNvPr id="396299" name="Text Box 45"/>
          <p:cNvSpPr txBox="1">
            <a:spLocks noChangeArrowheads="1"/>
          </p:cNvSpPr>
          <p:nvPr/>
        </p:nvSpPr>
        <p:spPr bwMode="auto">
          <a:xfrm>
            <a:off x="928688" y="857250"/>
            <a:ext cx="424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3600" b="1" i="1" dirty="0">
                <a:solidFill>
                  <a:srgbClr val="990033"/>
                </a:solidFill>
              </a:rPr>
              <a:t>活动三</a:t>
            </a:r>
            <a:r>
              <a:rPr lang="en-US" altLang="zh-CN" sz="3600" b="1" i="1" dirty="0">
                <a:solidFill>
                  <a:srgbClr val="990033"/>
                </a:solidFill>
              </a:rPr>
              <a:t>: </a:t>
            </a:r>
            <a:r>
              <a:rPr lang="zh-CN" altLang="en-US" sz="3600" b="1" i="1" dirty="0">
                <a:solidFill>
                  <a:srgbClr val="FF6699"/>
                </a:solidFill>
              </a:rPr>
              <a:t>巩固练习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28813" y="2500313"/>
            <a:ext cx="1785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y=2x-1</a:t>
            </a:r>
            <a:endParaRPr kumimoji="1" lang="zh-CN" altLang="en-US" sz="32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" name="Group 4"/>
          <p:cNvGrpSpPr/>
          <p:nvPr/>
        </p:nvGrpSpPr>
        <p:grpSpPr bwMode="auto">
          <a:xfrm>
            <a:off x="5000625" y="3214688"/>
            <a:ext cx="2406650" cy="862012"/>
            <a:chOff x="3334" y="3386"/>
            <a:chExt cx="1516" cy="543"/>
          </a:xfrm>
        </p:grpSpPr>
        <p:sp>
          <p:nvSpPr>
            <p:cNvPr id="396302" name="AutoShape 5"/>
            <p:cNvSpPr/>
            <p:nvPr/>
          </p:nvSpPr>
          <p:spPr bwMode="auto">
            <a:xfrm>
              <a:off x="3334" y="3521"/>
              <a:ext cx="170" cy="408"/>
            </a:xfrm>
            <a:prstGeom prst="leftBrace">
              <a:avLst>
                <a:gd name="adj1" fmla="val 20000"/>
                <a:gd name="adj2" fmla="val 50000"/>
              </a:avLst>
            </a:prstGeom>
            <a:noFill/>
            <a:ln w="3810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96303" name="Group 6"/>
            <p:cNvGrpSpPr/>
            <p:nvPr/>
          </p:nvGrpSpPr>
          <p:grpSpPr bwMode="auto">
            <a:xfrm>
              <a:off x="3514" y="3386"/>
              <a:ext cx="1336" cy="482"/>
              <a:chOff x="3904" y="2388"/>
              <a:chExt cx="1413" cy="919"/>
            </a:xfrm>
          </p:grpSpPr>
          <p:sp>
            <p:nvSpPr>
              <p:cNvPr id="396304" name="Text Box 7"/>
              <p:cNvSpPr txBox="1">
                <a:spLocks noChangeArrowheads="1"/>
              </p:cNvSpPr>
              <p:nvPr/>
            </p:nvSpPr>
            <p:spPr bwMode="auto">
              <a:xfrm>
                <a:off x="3927" y="2388"/>
                <a:ext cx="1167" cy="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kumimoji="1" lang="en-US" altLang="zh-CN" sz="3200" b="1" dirty="0">
                    <a:solidFill>
                      <a:srgbClr val="C00000"/>
                    </a:solidFill>
                    <a:latin typeface="宋体" panose="02010600030101010101" pitchFamily="2" charset="-122"/>
                  </a:rPr>
                  <a:t>x=</a:t>
                </a:r>
                <a:r>
                  <a:rPr kumimoji="1" lang="en-US" altLang="zh-CN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6</a:t>
                </a:r>
                <a:endParaRPr kumimoji="1" lang="en-US" altLang="zh-CN" sz="3200" b="1" dirty="0">
                  <a:solidFill>
                    <a:srgbClr val="C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96305" name="Text Box 8"/>
              <p:cNvSpPr txBox="1">
                <a:spLocks noChangeArrowheads="1"/>
              </p:cNvSpPr>
              <p:nvPr/>
            </p:nvSpPr>
            <p:spPr bwMode="auto">
              <a:xfrm>
                <a:off x="3904" y="2817"/>
                <a:ext cx="1413" cy="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kumimoji="1" lang="en-US" altLang="zh-CN" sz="3200" b="1" dirty="0">
                    <a:solidFill>
                      <a:srgbClr val="C00000"/>
                    </a:solidFill>
                    <a:latin typeface="宋体" panose="02010600030101010101" pitchFamily="2" charset="-122"/>
                  </a:rPr>
                  <a:t>y=2</a:t>
                </a:r>
                <a:endParaRPr kumimoji="1" lang="en-US" altLang="zh-CN" sz="3200" b="1" dirty="0">
                  <a:solidFill>
                    <a:srgbClr val="C00000"/>
                  </a:solidFill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396306" name="TextBox 19"/>
          <p:cNvSpPr txBox="1">
            <a:spLocks noChangeArrowheads="1"/>
          </p:cNvSpPr>
          <p:nvPr/>
        </p:nvSpPr>
        <p:spPr bwMode="auto">
          <a:xfrm>
            <a:off x="1643063" y="45720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y=x+4</a:t>
            </a:r>
            <a:r>
              <a:rPr kumimoji="1"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endParaRPr kumimoji="1" lang="zh-CN" alt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6307" name="TextBox 20"/>
          <p:cNvSpPr txBox="1">
            <a:spLocks noChangeArrowheads="1"/>
          </p:cNvSpPr>
          <p:nvPr/>
        </p:nvSpPr>
        <p:spPr bwMode="auto">
          <a:xfrm>
            <a:off x="3423249" y="4643438"/>
            <a:ext cx="185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y=-3x+16</a:t>
            </a:r>
            <a:endParaRPr kumimoji="1" lang="zh-CN" altLang="en-US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348038" y="5516563"/>
            <a:ext cx="114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(6</a:t>
            </a:r>
            <a:r>
              <a:rPr kumimoji="1"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kumimoji="1"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2)</a:t>
            </a:r>
            <a:endParaRPr kumimoji="1" lang="zh-CN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Text Box 12"/>
          <p:cNvSpPr txBox="1">
            <a:spLocks noChangeArrowheads="1"/>
          </p:cNvSpPr>
          <p:nvPr/>
        </p:nvSpPr>
        <p:spPr bwMode="auto">
          <a:xfrm>
            <a:off x="900113" y="1989138"/>
            <a:ext cx="7924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en-US" altLang="zh-CN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3</a:t>
            </a:r>
            <a:r>
              <a:rPr kumimoji="1" lang="zh-CN" alt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、根据下列图象，你能说出它表示哪个方程组的解？这个解是什么？</a:t>
            </a:r>
          </a:p>
        </p:txBody>
      </p:sp>
      <p:grpSp>
        <p:nvGrpSpPr>
          <p:cNvPr id="397315" name="Group 13"/>
          <p:cNvGrpSpPr/>
          <p:nvPr/>
        </p:nvGrpSpPr>
        <p:grpSpPr bwMode="auto">
          <a:xfrm>
            <a:off x="1143000" y="3886200"/>
            <a:ext cx="4191000" cy="2286000"/>
            <a:chOff x="960" y="1104"/>
            <a:chExt cx="2640" cy="1440"/>
          </a:xfrm>
        </p:grpSpPr>
        <p:sp>
          <p:nvSpPr>
            <p:cNvPr id="397316" name="Line 14"/>
            <p:cNvSpPr>
              <a:spLocks noChangeShapeType="1"/>
            </p:cNvSpPr>
            <p:nvPr/>
          </p:nvSpPr>
          <p:spPr bwMode="auto">
            <a:xfrm flipV="1">
              <a:off x="1632" y="1104"/>
              <a:ext cx="0" cy="1296"/>
            </a:xfrm>
            <a:prstGeom prst="line">
              <a:avLst/>
            </a:prstGeom>
            <a:noFill/>
            <a:ln w="28575">
              <a:solidFill>
                <a:srgbClr val="1414DC"/>
              </a:solidFill>
              <a:miter lim="800000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397317" name="Group 15"/>
            <p:cNvGrpSpPr/>
            <p:nvPr/>
          </p:nvGrpSpPr>
          <p:grpSpPr bwMode="auto">
            <a:xfrm>
              <a:off x="960" y="1152"/>
              <a:ext cx="2640" cy="1392"/>
              <a:chOff x="960" y="1152"/>
              <a:chExt cx="2640" cy="1392"/>
            </a:xfrm>
          </p:grpSpPr>
          <p:sp>
            <p:nvSpPr>
              <p:cNvPr id="397318" name="Text Box 16"/>
              <p:cNvSpPr txBox="1">
                <a:spLocks noChangeArrowheads="1"/>
              </p:cNvSpPr>
              <p:nvPr/>
            </p:nvSpPr>
            <p:spPr bwMode="auto">
              <a:xfrm>
                <a:off x="1776" y="2016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kumimoji="1" lang="en-US" altLang="zh-CN" sz="2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97319" name="Text Box 17"/>
              <p:cNvSpPr txBox="1">
                <a:spLocks noChangeArrowheads="1"/>
              </p:cNvSpPr>
              <p:nvPr/>
            </p:nvSpPr>
            <p:spPr bwMode="auto">
              <a:xfrm>
                <a:off x="1440" y="1680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kumimoji="1" lang="en-US" altLang="zh-CN" sz="2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397320" name="Group 18"/>
              <p:cNvGrpSpPr/>
              <p:nvPr/>
            </p:nvGrpSpPr>
            <p:grpSpPr bwMode="auto">
              <a:xfrm>
                <a:off x="960" y="1152"/>
                <a:ext cx="2640" cy="1392"/>
                <a:chOff x="960" y="1152"/>
                <a:chExt cx="2640" cy="1392"/>
              </a:xfrm>
            </p:grpSpPr>
            <p:sp>
              <p:nvSpPr>
                <p:cNvPr id="397321" name="Line 19"/>
                <p:cNvSpPr>
                  <a:spLocks noChangeShapeType="1"/>
                </p:cNvSpPr>
                <p:nvPr/>
              </p:nvSpPr>
              <p:spPr bwMode="auto">
                <a:xfrm>
                  <a:off x="1872" y="1824"/>
                  <a:ext cx="0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7322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632" y="1824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97323" name="Group 21"/>
                <p:cNvGrpSpPr/>
                <p:nvPr/>
              </p:nvGrpSpPr>
              <p:grpSpPr bwMode="auto">
                <a:xfrm>
                  <a:off x="960" y="1152"/>
                  <a:ext cx="2640" cy="1392"/>
                  <a:chOff x="960" y="1152"/>
                  <a:chExt cx="2640" cy="1392"/>
                </a:xfrm>
              </p:grpSpPr>
              <p:sp>
                <p:nvSpPr>
                  <p:cNvPr id="39732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2016"/>
                    <a:ext cx="13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1414DC"/>
                    </a:solidFill>
                    <a:miter lim="800000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7325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52" y="1824"/>
                    <a:ext cx="384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kumimoji="1" lang="en-US" altLang="zh-CN" sz="2800" b="1">
                        <a:solidFill>
                          <a:srgbClr val="1414DC"/>
                        </a:solidFill>
                        <a:latin typeface="Times New Roman" panose="02020603050405020304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397326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0" y="1152"/>
                    <a:ext cx="192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kumimoji="1" lang="en-US" altLang="zh-CN" sz="2800" b="1">
                        <a:solidFill>
                          <a:srgbClr val="1414DC"/>
                        </a:solidFill>
                        <a:latin typeface="Times New Roman" panose="02020603050405020304" pitchFamily="18" charset="0"/>
                      </a:rPr>
                      <a:t>y</a:t>
                    </a:r>
                  </a:p>
                </p:txBody>
              </p:sp>
              <p:sp>
                <p:nvSpPr>
                  <p:cNvPr id="397327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0" y="1920"/>
                    <a:ext cx="288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kumimoji="1" lang="en-US" altLang="zh-CN" sz="2800" b="1">
                        <a:solidFill>
                          <a:srgbClr val="1414DC"/>
                        </a:solidFill>
                        <a:latin typeface="Times New Roman" panose="02020603050405020304" pitchFamily="18" charset="0"/>
                      </a:rPr>
                      <a:t>o</a:t>
                    </a:r>
                  </a:p>
                </p:txBody>
              </p:sp>
              <p:sp>
                <p:nvSpPr>
                  <p:cNvPr id="397328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40" y="1344"/>
                    <a:ext cx="768" cy="1200"/>
                  </a:xfrm>
                  <a:prstGeom prst="line">
                    <a:avLst/>
                  </a:prstGeom>
                  <a:noFill/>
                  <a:ln w="38100">
                    <a:solidFill>
                      <a:srgbClr val="FE1604"/>
                    </a:solidFill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7329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1200"/>
                    <a:ext cx="768" cy="124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7330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56" y="1248"/>
                    <a:ext cx="100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kumimoji="1" lang="en-US" altLang="zh-CN" sz="2400" b="1">
                        <a:solidFill>
                          <a:srgbClr val="FE1604"/>
                        </a:solidFill>
                        <a:latin typeface="Times New Roman" panose="02020603050405020304" pitchFamily="18" charset="0"/>
                      </a:rPr>
                      <a:t>y=2x-1</a:t>
                    </a:r>
                  </a:p>
                </p:txBody>
              </p:sp>
              <p:sp>
                <p:nvSpPr>
                  <p:cNvPr id="397331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4" y="2160"/>
                    <a:ext cx="129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kumimoji="1" lang="en-US" altLang="zh-CN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y=-3x+4</a:t>
                    </a:r>
                  </a:p>
                </p:txBody>
              </p:sp>
            </p:grpSp>
          </p:grpSp>
        </p:grpSp>
      </p:grpSp>
      <p:pic>
        <p:nvPicPr>
          <p:cNvPr id="397332" name="Picture 33" descr="22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7250" y="0"/>
            <a:ext cx="666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7333" name="Text Box 45"/>
          <p:cNvSpPr txBox="1">
            <a:spLocks noChangeArrowheads="1"/>
          </p:cNvSpPr>
          <p:nvPr/>
        </p:nvSpPr>
        <p:spPr bwMode="auto">
          <a:xfrm>
            <a:off x="761870" y="404664"/>
            <a:ext cx="424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3600" b="1" i="1" dirty="0">
                <a:solidFill>
                  <a:srgbClr val="990033"/>
                </a:solidFill>
              </a:rPr>
              <a:t>活动三</a:t>
            </a:r>
            <a:r>
              <a:rPr lang="en-US" altLang="zh-CN" sz="3600" b="1" i="1" dirty="0">
                <a:solidFill>
                  <a:srgbClr val="990033"/>
                </a:solidFill>
              </a:rPr>
              <a:t>: </a:t>
            </a:r>
            <a:r>
              <a:rPr lang="zh-CN" altLang="en-US" sz="3600" b="1" i="1" dirty="0">
                <a:solidFill>
                  <a:srgbClr val="FF6699"/>
                </a:solidFill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338" name="Group 12"/>
          <p:cNvGrpSpPr/>
          <p:nvPr/>
        </p:nvGrpSpPr>
        <p:grpSpPr bwMode="auto">
          <a:xfrm>
            <a:off x="971550" y="908050"/>
            <a:ext cx="3109913" cy="1455738"/>
            <a:chOff x="1159" y="485"/>
            <a:chExt cx="1420" cy="917"/>
          </a:xfrm>
        </p:grpSpPr>
        <p:sp>
          <p:nvSpPr>
            <p:cNvPr id="398339" name="AutoShape 13"/>
            <p:cNvSpPr/>
            <p:nvPr/>
          </p:nvSpPr>
          <p:spPr bwMode="auto">
            <a:xfrm>
              <a:off x="1159" y="720"/>
              <a:ext cx="92" cy="503"/>
            </a:xfrm>
            <a:prstGeom prst="leftBrace">
              <a:avLst>
                <a:gd name="adj1" fmla="val 45562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8340" name="Text Box 14"/>
            <p:cNvSpPr txBox="1">
              <a:spLocks noChangeArrowheads="1"/>
            </p:cNvSpPr>
            <p:nvPr/>
          </p:nvSpPr>
          <p:spPr bwMode="auto">
            <a:xfrm>
              <a:off x="1225" y="485"/>
              <a:ext cx="134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4400" b="1">
                  <a:solidFill>
                    <a:srgbClr val="CC0000"/>
                  </a:solidFill>
                </a:rPr>
                <a:t>x+y=5</a:t>
              </a:r>
            </a:p>
          </p:txBody>
        </p:sp>
        <p:sp>
          <p:nvSpPr>
            <p:cNvPr id="398341" name="Text Box 15"/>
            <p:cNvSpPr txBox="1">
              <a:spLocks noChangeArrowheads="1"/>
            </p:cNvSpPr>
            <p:nvPr/>
          </p:nvSpPr>
          <p:spPr bwMode="auto">
            <a:xfrm>
              <a:off x="1235" y="922"/>
              <a:ext cx="134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4400" b="1" dirty="0">
                  <a:solidFill>
                    <a:srgbClr val="0000CC"/>
                  </a:solidFill>
                </a:rPr>
                <a:t>5x-2y=4</a:t>
              </a:r>
            </a:p>
          </p:txBody>
        </p:sp>
      </p:grpSp>
      <p:sp>
        <p:nvSpPr>
          <p:cNvPr id="398342" name="Text Box 16"/>
          <p:cNvSpPr txBox="1">
            <a:spLocks noChangeArrowheads="1"/>
          </p:cNvSpPr>
          <p:nvPr/>
        </p:nvSpPr>
        <p:spPr bwMode="auto">
          <a:xfrm>
            <a:off x="468313" y="260350"/>
            <a:ext cx="72151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800" b="1" dirty="0">
                <a:solidFill>
                  <a:srgbClr val="000000"/>
                </a:solidFill>
              </a:rPr>
              <a:t>4:</a:t>
            </a:r>
            <a:r>
              <a:rPr lang="zh-CN" altLang="en-US" sz="2800" b="1" dirty="0">
                <a:solidFill>
                  <a:srgbClr val="000000"/>
                </a:solidFill>
                <a:ea typeface="楷体_GB2312" pitchFamily="49" charset="-122"/>
              </a:rPr>
              <a:t>用图象法解方程组：</a:t>
            </a:r>
          </a:p>
        </p:txBody>
      </p:sp>
      <p:sp>
        <p:nvSpPr>
          <p:cNvPr id="398343" name="Text Box 17"/>
          <p:cNvSpPr txBox="1">
            <a:spLocks noChangeArrowheads="1"/>
          </p:cNvSpPr>
          <p:nvPr/>
        </p:nvSpPr>
        <p:spPr bwMode="auto">
          <a:xfrm>
            <a:off x="3132138" y="981075"/>
            <a:ext cx="6397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rgbClr val="000000"/>
                </a:solidFill>
              </a:rPr>
              <a:t>①</a:t>
            </a:r>
          </a:p>
        </p:txBody>
      </p:sp>
      <p:sp>
        <p:nvSpPr>
          <p:cNvPr id="398344" name="Text Box 18"/>
          <p:cNvSpPr txBox="1">
            <a:spLocks noChangeArrowheads="1"/>
          </p:cNvSpPr>
          <p:nvPr/>
        </p:nvSpPr>
        <p:spPr bwMode="auto">
          <a:xfrm>
            <a:off x="3419475" y="1773238"/>
            <a:ext cx="8143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rgbClr val="000000"/>
                </a:solidFill>
              </a:rPr>
              <a:t>②</a:t>
            </a:r>
          </a:p>
        </p:txBody>
      </p:sp>
      <p:sp>
        <p:nvSpPr>
          <p:cNvPr id="398345" name="Text Box 19"/>
          <p:cNvSpPr txBox="1">
            <a:spLocks noChangeArrowheads="1"/>
          </p:cNvSpPr>
          <p:nvPr/>
        </p:nvSpPr>
        <p:spPr bwMode="auto">
          <a:xfrm>
            <a:off x="457200" y="3124200"/>
            <a:ext cx="930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</a:rPr>
              <a:t>解：</a:t>
            </a:r>
          </a:p>
        </p:txBody>
      </p:sp>
      <p:grpSp>
        <p:nvGrpSpPr>
          <p:cNvPr id="6" name="Group 20"/>
          <p:cNvGrpSpPr/>
          <p:nvPr/>
        </p:nvGrpSpPr>
        <p:grpSpPr bwMode="auto">
          <a:xfrm>
            <a:off x="1219200" y="3200400"/>
            <a:ext cx="3332163" cy="565150"/>
            <a:chOff x="1472" y="1493"/>
            <a:chExt cx="2099" cy="356"/>
          </a:xfrm>
        </p:grpSpPr>
        <p:sp>
          <p:nvSpPr>
            <p:cNvPr id="398347" name="Text Box 21"/>
            <p:cNvSpPr txBox="1">
              <a:spLocks noChangeArrowheads="1"/>
            </p:cNvSpPr>
            <p:nvPr/>
          </p:nvSpPr>
          <p:spPr bwMode="auto">
            <a:xfrm>
              <a:off x="1472" y="1500"/>
              <a:ext cx="9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2800" b="1">
                  <a:solidFill>
                    <a:srgbClr val="000000"/>
                  </a:solidFill>
                </a:rPr>
                <a:t>由①得</a:t>
              </a:r>
              <a:r>
                <a:rPr lang="en-US" altLang="zh-CN" sz="2800" b="1">
                  <a:solidFill>
                    <a:srgbClr val="000000"/>
                  </a:solidFill>
                </a:rPr>
                <a:t>:</a:t>
              </a:r>
            </a:p>
          </p:txBody>
        </p:sp>
        <p:graphicFrame>
          <p:nvGraphicFramePr>
            <p:cNvPr id="398348" name="Object 65"/>
            <p:cNvGraphicFramePr>
              <a:graphicFrameLocks noChangeAspect="1"/>
            </p:cNvGraphicFramePr>
            <p:nvPr/>
          </p:nvGraphicFramePr>
          <p:xfrm>
            <a:off x="2414" y="1493"/>
            <a:ext cx="1157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0" name="公式" r:id="rId3" imgW="660400" imgH="203200" progId="Equation.3">
                    <p:embed/>
                  </p:oleObj>
                </mc:Choice>
                <mc:Fallback>
                  <p:oleObj name="公式" r:id="rId3" imgW="660400" imgH="203200" progId="Equation.3">
                    <p:embed/>
                    <p:pic>
                      <p:nvPicPr>
                        <p:cNvPr id="0" name="图片 51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4" y="1493"/>
                          <a:ext cx="1157" cy="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23"/>
          <p:cNvGrpSpPr/>
          <p:nvPr/>
        </p:nvGrpSpPr>
        <p:grpSpPr bwMode="auto">
          <a:xfrm>
            <a:off x="1219200" y="3657600"/>
            <a:ext cx="3321050" cy="1093788"/>
            <a:chOff x="887" y="1560"/>
            <a:chExt cx="2092" cy="689"/>
          </a:xfrm>
        </p:grpSpPr>
        <p:sp>
          <p:nvSpPr>
            <p:cNvPr id="398350" name="Text Box 24"/>
            <p:cNvSpPr txBox="1">
              <a:spLocks noChangeArrowheads="1"/>
            </p:cNvSpPr>
            <p:nvPr/>
          </p:nvSpPr>
          <p:spPr bwMode="auto">
            <a:xfrm>
              <a:off x="887" y="1723"/>
              <a:ext cx="96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2800" b="1">
                  <a:solidFill>
                    <a:srgbClr val="000000"/>
                  </a:solidFill>
                </a:rPr>
                <a:t>由②得</a:t>
              </a:r>
              <a:r>
                <a:rPr lang="en-US" altLang="zh-CN" sz="2800" b="1">
                  <a:solidFill>
                    <a:srgbClr val="000000"/>
                  </a:solidFill>
                </a:rPr>
                <a:t>:</a:t>
              </a:r>
            </a:p>
          </p:txBody>
        </p:sp>
        <p:graphicFrame>
          <p:nvGraphicFramePr>
            <p:cNvPr id="398351" name="Object 64"/>
            <p:cNvGraphicFramePr>
              <a:graphicFrameLocks noChangeAspect="1"/>
            </p:cNvGraphicFramePr>
            <p:nvPr/>
          </p:nvGraphicFramePr>
          <p:xfrm>
            <a:off x="1755" y="1560"/>
            <a:ext cx="1224" cy="6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1" name="公式" r:id="rId5" imgW="698500" imgH="393700" progId="Equation.3">
                    <p:embed/>
                  </p:oleObj>
                </mc:Choice>
                <mc:Fallback>
                  <p:oleObj name="公式" r:id="rId5" imgW="698500" imgH="393700" progId="Equation.3">
                    <p:embed/>
                    <p:pic>
                      <p:nvPicPr>
                        <p:cNvPr id="0" name="图片 51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5" y="1560"/>
                          <a:ext cx="1224" cy="6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706" name="Text Box 26"/>
          <p:cNvSpPr txBox="1">
            <a:spLocks noChangeArrowheads="1"/>
          </p:cNvSpPr>
          <p:nvPr/>
        </p:nvSpPr>
        <p:spPr bwMode="auto">
          <a:xfrm>
            <a:off x="1295400" y="4648200"/>
            <a:ext cx="2611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</a:rPr>
              <a:t>作出图象：</a:t>
            </a:r>
          </a:p>
        </p:txBody>
      </p:sp>
      <p:sp>
        <p:nvSpPr>
          <p:cNvPr id="71707" name="Text Box 27"/>
          <p:cNvSpPr txBox="1">
            <a:spLocks noChangeArrowheads="1"/>
          </p:cNvSpPr>
          <p:nvPr/>
        </p:nvSpPr>
        <p:spPr bwMode="auto">
          <a:xfrm>
            <a:off x="914400" y="5181600"/>
            <a:ext cx="4594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</a:rPr>
              <a:t>观察图象得：交点为</a:t>
            </a:r>
            <a:r>
              <a:rPr lang="en-US" altLang="zh-CN" sz="2800" b="1">
                <a:solidFill>
                  <a:srgbClr val="000000"/>
                </a:solidFill>
              </a:rPr>
              <a:t>(2</a:t>
            </a:r>
            <a:r>
              <a:rPr lang="zh-CN" altLang="en-US" sz="2800" b="1">
                <a:solidFill>
                  <a:srgbClr val="000000"/>
                </a:solidFill>
              </a:rPr>
              <a:t>，</a:t>
            </a:r>
            <a:r>
              <a:rPr lang="en-US" altLang="zh-CN" sz="2800" b="1">
                <a:solidFill>
                  <a:srgbClr val="000000"/>
                </a:solidFill>
              </a:rPr>
              <a:t>3)</a:t>
            </a:r>
          </a:p>
        </p:txBody>
      </p:sp>
      <p:sp>
        <p:nvSpPr>
          <p:cNvPr id="71708" name="Text Box 28"/>
          <p:cNvSpPr txBox="1">
            <a:spLocks noChangeArrowheads="1"/>
          </p:cNvSpPr>
          <p:nvPr/>
        </p:nvSpPr>
        <p:spPr bwMode="auto">
          <a:xfrm>
            <a:off x="630238" y="5875338"/>
            <a:ext cx="3937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rgbClr val="000000"/>
                </a:solidFill>
              </a:rPr>
              <a:t>∴</a:t>
            </a:r>
            <a:r>
              <a:rPr lang="zh-CN" altLang="en-US" sz="2800" b="1">
                <a:solidFill>
                  <a:srgbClr val="000000"/>
                </a:solidFill>
              </a:rPr>
              <a:t>方程组的解为</a:t>
            </a:r>
          </a:p>
        </p:txBody>
      </p:sp>
      <p:grpSp>
        <p:nvGrpSpPr>
          <p:cNvPr id="8" name="Group 29"/>
          <p:cNvGrpSpPr/>
          <p:nvPr/>
        </p:nvGrpSpPr>
        <p:grpSpPr bwMode="auto">
          <a:xfrm>
            <a:off x="3335338" y="5695950"/>
            <a:ext cx="2254250" cy="969963"/>
            <a:chOff x="3419" y="631"/>
            <a:chExt cx="1420" cy="611"/>
          </a:xfrm>
        </p:grpSpPr>
        <p:sp>
          <p:nvSpPr>
            <p:cNvPr id="398356" name="AutoShape 30"/>
            <p:cNvSpPr/>
            <p:nvPr/>
          </p:nvSpPr>
          <p:spPr bwMode="auto">
            <a:xfrm>
              <a:off x="3419" y="713"/>
              <a:ext cx="74" cy="457"/>
            </a:xfrm>
            <a:prstGeom prst="leftBrace">
              <a:avLst>
                <a:gd name="adj1" fmla="val 5146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8357" name="Text Box 31"/>
            <p:cNvSpPr txBox="1">
              <a:spLocks noChangeArrowheads="1"/>
            </p:cNvSpPr>
            <p:nvPr/>
          </p:nvSpPr>
          <p:spPr bwMode="auto">
            <a:xfrm>
              <a:off x="3485" y="631"/>
              <a:ext cx="13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2800" b="1">
                  <a:solidFill>
                    <a:srgbClr val="CC0000"/>
                  </a:solidFill>
                </a:rPr>
                <a:t>x=2</a:t>
              </a:r>
            </a:p>
          </p:txBody>
        </p:sp>
        <p:sp>
          <p:nvSpPr>
            <p:cNvPr id="398358" name="Text Box 32"/>
            <p:cNvSpPr txBox="1">
              <a:spLocks noChangeArrowheads="1"/>
            </p:cNvSpPr>
            <p:nvPr/>
          </p:nvSpPr>
          <p:spPr bwMode="auto">
            <a:xfrm>
              <a:off x="3495" y="915"/>
              <a:ext cx="13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2800" b="1">
                  <a:solidFill>
                    <a:srgbClr val="CC0000"/>
                  </a:solidFill>
                </a:rPr>
                <a:t>y=3</a:t>
              </a:r>
            </a:p>
          </p:txBody>
        </p:sp>
      </p:grpSp>
      <p:sp>
        <p:nvSpPr>
          <p:cNvPr id="398359" name="Text Box 42"/>
          <p:cNvSpPr txBox="1">
            <a:spLocks noChangeArrowheads="1"/>
          </p:cNvSpPr>
          <p:nvPr/>
        </p:nvSpPr>
        <p:spPr bwMode="auto">
          <a:xfrm>
            <a:off x="7448550" y="2822575"/>
            <a:ext cx="1695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rgbClr val="006600"/>
                </a:solidFill>
              </a:rPr>
              <a:t>y</a:t>
            </a:r>
            <a:r>
              <a:rPr lang="en-US" altLang="zh-CN" sz="2400" b="1">
                <a:solidFill>
                  <a:srgbClr val="006600"/>
                </a:solidFill>
              </a:rPr>
              <a:t>=-x +5</a:t>
            </a:r>
          </a:p>
        </p:txBody>
      </p:sp>
      <p:pic>
        <p:nvPicPr>
          <p:cNvPr id="71723" name="Picture 43" descr="BD21294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7050" y="1341438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8361" name="Line 25"/>
          <p:cNvSpPr>
            <a:spLocks noChangeShapeType="1"/>
          </p:cNvSpPr>
          <p:nvPr/>
        </p:nvSpPr>
        <p:spPr bwMode="auto">
          <a:xfrm flipV="1">
            <a:off x="5651500" y="0"/>
            <a:ext cx="1944688" cy="4508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398362" name="Group 26"/>
          <p:cNvGrpSpPr/>
          <p:nvPr/>
        </p:nvGrpSpPr>
        <p:grpSpPr bwMode="auto">
          <a:xfrm>
            <a:off x="7235825" y="333375"/>
            <a:ext cx="1908175" cy="874713"/>
            <a:chOff x="2426" y="1389"/>
            <a:chExt cx="1202" cy="614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2426" y="1479"/>
              <a:ext cx="84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FF3300"/>
                  </a:solidFill>
                </a:rPr>
                <a:t>y=   x-</a:t>
              </a:r>
              <a:endParaRPr kumimoji="1" lang="zh-CN" altLang="en-US" sz="320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98364" name="Group 28"/>
            <p:cNvGrpSpPr/>
            <p:nvPr/>
          </p:nvGrpSpPr>
          <p:grpSpPr bwMode="auto">
            <a:xfrm>
              <a:off x="3424" y="1434"/>
              <a:ext cx="204" cy="569"/>
              <a:chOff x="4309" y="2303"/>
              <a:chExt cx="201" cy="569"/>
            </a:xfrm>
          </p:grpSpPr>
          <p:sp>
            <p:nvSpPr>
              <p:cNvPr id="398365" name="Text Box 29"/>
              <p:cNvSpPr txBox="1">
                <a:spLocks noChangeArrowheads="1"/>
              </p:cNvSpPr>
              <p:nvPr/>
            </p:nvSpPr>
            <p:spPr bwMode="auto">
              <a:xfrm>
                <a:off x="4310" y="2303"/>
                <a:ext cx="194" cy="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n-US" altLang="zh-CN" sz="2800" b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398366" name="Text Box 30"/>
              <p:cNvSpPr txBox="1">
                <a:spLocks noChangeArrowheads="1"/>
              </p:cNvSpPr>
              <p:nvPr/>
            </p:nvSpPr>
            <p:spPr bwMode="auto">
              <a:xfrm>
                <a:off x="4309" y="2508"/>
                <a:ext cx="194" cy="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n-US" altLang="zh-CN" sz="2800" b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98367" name="Line 31"/>
              <p:cNvSpPr>
                <a:spLocks noChangeShapeType="1"/>
              </p:cNvSpPr>
              <p:nvPr/>
            </p:nvSpPr>
            <p:spPr bwMode="auto">
              <a:xfrm>
                <a:off x="4331" y="2580"/>
                <a:ext cx="1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98368" name="Group 32"/>
            <p:cNvGrpSpPr/>
            <p:nvPr/>
          </p:nvGrpSpPr>
          <p:grpSpPr bwMode="auto">
            <a:xfrm>
              <a:off x="2789" y="1389"/>
              <a:ext cx="204" cy="569"/>
              <a:chOff x="2562" y="1434"/>
              <a:chExt cx="204" cy="569"/>
            </a:xfrm>
          </p:grpSpPr>
          <p:grpSp>
            <p:nvGrpSpPr>
              <p:cNvPr id="398369" name="Group 33"/>
              <p:cNvGrpSpPr/>
              <p:nvPr/>
            </p:nvGrpSpPr>
            <p:grpSpPr bwMode="auto">
              <a:xfrm>
                <a:off x="2562" y="1434"/>
                <a:ext cx="204" cy="569"/>
                <a:chOff x="4309" y="2303"/>
                <a:chExt cx="201" cy="569"/>
              </a:xfrm>
            </p:grpSpPr>
            <p:sp>
              <p:nvSpPr>
                <p:cNvPr id="39837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310" y="2303"/>
                  <a:ext cx="19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n-US" altLang="zh-CN" sz="2800" b="1">
                      <a:solidFill>
                        <a:srgbClr val="FF3300"/>
                      </a:solidFill>
                      <a:latin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39837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4309" y="2508"/>
                  <a:ext cx="194" cy="3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n-US" altLang="zh-CN" sz="2800" b="1">
                      <a:solidFill>
                        <a:srgbClr val="FF3300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398372" name="Line 36"/>
                <p:cNvSpPr>
                  <a:spLocks noChangeShapeType="1"/>
                </p:cNvSpPr>
                <p:nvPr/>
              </p:nvSpPr>
              <p:spPr bwMode="auto">
                <a:xfrm>
                  <a:off x="4331" y="2580"/>
                  <a:ext cx="179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98373" name="Line 37"/>
              <p:cNvSpPr>
                <a:spLocks noChangeShapeType="1"/>
              </p:cNvSpPr>
              <p:nvPr/>
            </p:nvSpPr>
            <p:spPr bwMode="auto">
              <a:xfrm>
                <a:off x="2562" y="1706"/>
                <a:ext cx="181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98374" name="Line 38"/>
          <p:cNvSpPr>
            <a:spLocks noChangeShapeType="1"/>
          </p:cNvSpPr>
          <p:nvPr/>
        </p:nvSpPr>
        <p:spPr bwMode="auto">
          <a:xfrm>
            <a:off x="5795963" y="333375"/>
            <a:ext cx="2663825" cy="2447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398375" name="Group 39"/>
          <p:cNvGrpSpPr/>
          <p:nvPr/>
        </p:nvGrpSpPr>
        <p:grpSpPr bwMode="auto">
          <a:xfrm>
            <a:off x="4211638" y="0"/>
            <a:ext cx="4535487" cy="4854575"/>
            <a:chOff x="1066" y="1344"/>
            <a:chExt cx="2619" cy="2967"/>
          </a:xfrm>
        </p:grpSpPr>
        <p:grpSp>
          <p:nvGrpSpPr>
            <p:cNvPr id="398376" name="Group 40"/>
            <p:cNvGrpSpPr/>
            <p:nvPr/>
          </p:nvGrpSpPr>
          <p:grpSpPr bwMode="auto">
            <a:xfrm>
              <a:off x="1066" y="1344"/>
              <a:ext cx="2516" cy="2786"/>
              <a:chOff x="1066" y="1344"/>
              <a:chExt cx="2516" cy="2786"/>
            </a:xfrm>
          </p:grpSpPr>
          <p:pic>
            <p:nvPicPr>
              <p:cNvPr id="398377" name="Picture 34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 l="57663" t="23827" r="4553" b="17067"/>
              <a:stretch>
                <a:fillRect/>
              </a:stretch>
            </p:blipFill>
            <p:spPr bwMode="auto">
              <a:xfrm>
                <a:off x="1156" y="1570"/>
                <a:ext cx="2426" cy="2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98378" name="Group 42"/>
              <p:cNvGrpSpPr/>
              <p:nvPr/>
            </p:nvGrpSpPr>
            <p:grpSpPr bwMode="auto">
              <a:xfrm>
                <a:off x="1066" y="1344"/>
                <a:ext cx="2483" cy="2673"/>
                <a:chOff x="1884" y="1335"/>
                <a:chExt cx="2483" cy="2673"/>
              </a:xfrm>
            </p:grpSpPr>
            <p:sp>
              <p:nvSpPr>
                <p:cNvPr id="398379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73" y="1335"/>
                  <a:ext cx="217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zh-CN" sz="2800" b="1">
                      <a:solidFill>
                        <a:srgbClr val="000000"/>
                      </a:solidFill>
                    </a:rPr>
                    <a:t>y</a:t>
                  </a:r>
                </a:p>
              </p:txBody>
            </p:sp>
            <p:sp>
              <p:nvSpPr>
                <p:cNvPr id="398380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4150" y="2886"/>
                  <a:ext cx="217" cy="3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zh-CN" sz="28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8381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655" y="2877"/>
                  <a:ext cx="223" cy="2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r>
                    <a:rPr lang="en-US" altLang="zh-CN">
                      <a:solidFill>
                        <a:srgbClr val="000000"/>
                      </a:solidFill>
                    </a:rPr>
                    <a:t>-1</a:t>
                  </a:r>
                </a:p>
              </p:txBody>
            </p:sp>
            <p:sp>
              <p:nvSpPr>
                <p:cNvPr id="398382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383" y="2877"/>
                  <a:ext cx="223" cy="2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r>
                    <a:rPr lang="en-US" altLang="zh-CN">
                      <a:solidFill>
                        <a:srgbClr val="000000"/>
                      </a:solidFill>
                    </a:rPr>
                    <a:t>-2</a:t>
                  </a:r>
                </a:p>
              </p:txBody>
            </p:sp>
            <p:sp>
              <p:nvSpPr>
                <p:cNvPr id="398383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111" y="2877"/>
                  <a:ext cx="244" cy="2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r>
                    <a:rPr lang="en-US" altLang="zh-CN">
                      <a:solidFill>
                        <a:srgbClr val="000000"/>
                      </a:solidFill>
                    </a:rPr>
                    <a:t>-3</a:t>
                  </a:r>
                </a:p>
              </p:txBody>
            </p:sp>
            <p:sp>
              <p:nvSpPr>
                <p:cNvPr id="39838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1884" y="2877"/>
                  <a:ext cx="224" cy="2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r>
                    <a:rPr lang="en-US" altLang="zh-CN">
                      <a:solidFill>
                        <a:srgbClr val="000000"/>
                      </a:solidFill>
                    </a:rPr>
                    <a:t>-4</a:t>
                  </a:r>
                </a:p>
              </p:txBody>
            </p:sp>
            <p:sp>
              <p:nvSpPr>
                <p:cNvPr id="398385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791" y="3058"/>
                  <a:ext cx="224" cy="2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r>
                    <a:rPr lang="en-US" altLang="zh-CN">
                      <a:solidFill>
                        <a:srgbClr val="000000"/>
                      </a:solidFill>
                    </a:rPr>
                    <a:t>-1</a:t>
                  </a:r>
                </a:p>
              </p:txBody>
            </p:sp>
            <p:sp>
              <p:nvSpPr>
                <p:cNvPr id="398386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791" y="3285"/>
                  <a:ext cx="224" cy="2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r>
                    <a:rPr lang="en-US" altLang="zh-CN">
                      <a:solidFill>
                        <a:srgbClr val="000000"/>
                      </a:solidFill>
                    </a:rPr>
                    <a:t>-2</a:t>
                  </a:r>
                </a:p>
              </p:txBody>
            </p:sp>
            <p:sp>
              <p:nvSpPr>
                <p:cNvPr id="398387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746" y="3557"/>
                  <a:ext cx="223" cy="2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r>
                    <a:rPr lang="en-US" altLang="zh-CN">
                      <a:solidFill>
                        <a:srgbClr val="000000"/>
                      </a:solidFill>
                    </a:rPr>
                    <a:t>-3</a:t>
                  </a:r>
                </a:p>
              </p:txBody>
            </p:sp>
            <p:sp>
              <p:nvSpPr>
                <p:cNvPr id="398388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701" y="3784"/>
                  <a:ext cx="223" cy="2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r>
                    <a:rPr lang="en-US" altLang="zh-CN">
                      <a:solidFill>
                        <a:srgbClr val="000000"/>
                      </a:solidFill>
                    </a:rPr>
                    <a:t>-4</a:t>
                  </a:r>
                </a:p>
              </p:txBody>
            </p:sp>
            <p:sp>
              <p:nvSpPr>
                <p:cNvPr id="398389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37" y="2559"/>
                  <a:ext cx="196" cy="2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r>
                    <a:rPr lang="en-US" altLang="zh-CN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  <p:sp>
              <p:nvSpPr>
                <p:cNvPr id="398390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2837" y="2332"/>
                  <a:ext cx="180" cy="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r>
                    <a:rPr lang="en-US" altLang="zh-CN">
                      <a:solidFill>
                        <a:srgbClr val="000000"/>
                      </a:solidFill>
                    </a:rPr>
                    <a:t>2</a:t>
                  </a:r>
                </a:p>
              </p:txBody>
            </p:sp>
            <p:sp>
              <p:nvSpPr>
                <p:cNvPr id="398391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2837" y="2106"/>
                  <a:ext cx="196" cy="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r>
                    <a:rPr lang="en-US" altLang="zh-CN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398392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837" y="1833"/>
                  <a:ext cx="244" cy="2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r>
                    <a:rPr lang="en-US" altLang="zh-CN">
                      <a:solidFill>
                        <a:srgbClr val="000000"/>
                      </a:solidFill>
                    </a:rPr>
                    <a:t>4</a:t>
                  </a:r>
                </a:p>
              </p:txBody>
            </p:sp>
            <p:sp>
              <p:nvSpPr>
                <p:cNvPr id="398393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3154" y="2877"/>
                  <a:ext cx="196" cy="2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r>
                    <a:rPr lang="en-US" altLang="zh-CN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  <p:sp>
              <p:nvSpPr>
                <p:cNvPr id="398394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3381" y="2877"/>
                  <a:ext cx="179" cy="2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r>
                    <a:rPr lang="en-US" altLang="zh-CN">
                      <a:solidFill>
                        <a:srgbClr val="000000"/>
                      </a:solidFill>
                    </a:rPr>
                    <a:t>2</a:t>
                  </a:r>
                </a:p>
              </p:txBody>
            </p:sp>
            <p:sp>
              <p:nvSpPr>
                <p:cNvPr id="398395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3608" y="2877"/>
                  <a:ext cx="196" cy="2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r>
                    <a:rPr lang="en-US" altLang="zh-CN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398396" name="Text Box 60"/>
                <p:cNvSpPr txBox="1">
                  <a:spLocks noChangeArrowheads="1"/>
                </p:cNvSpPr>
                <p:nvPr/>
              </p:nvSpPr>
              <p:spPr bwMode="auto">
                <a:xfrm rot="10741669" flipV="1">
                  <a:off x="3880" y="2876"/>
                  <a:ext cx="244" cy="2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r>
                    <a:rPr lang="en-US" altLang="zh-CN">
                      <a:solidFill>
                        <a:srgbClr val="000000"/>
                      </a:solidFill>
                    </a:rPr>
                    <a:t>4</a:t>
                  </a:r>
                </a:p>
              </p:txBody>
            </p:sp>
          </p:grpSp>
        </p:grpSp>
        <p:grpSp>
          <p:nvGrpSpPr>
            <p:cNvPr id="398397" name="Group 61"/>
            <p:cNvGrpSpPr/>
            <p:nvPr/>
          </p:nvGrpSpPr>
          <p:grpSpPr bwMode="auto">
            <a:xfrm>
              <a:off x="1111" y="1389"/>
              <a:ext cx="2574" cy="2922"/>
              <a:chOff x="1791" y="1389"/>
              <a:chExt cx="2574" cy="2922"/>
            </a:xfrm>
          </p:grpSpPr>
          <p:sp>
            <p:nvSpPr>
              <p:cNvPr id="398398" name="Line 37"/>
              <p:cNvSpPr>
                <a:spLocks noChangeShapeType="1"/>
              </p:cNvSpPr>
              <p:nvPr/>
            </p:nvSpPr>
            <p:spPr bwMode="auto">
              <a:xfrm>
                <a:off x="1791" y="2931"/>
                <a:ext cx="2505" cy="1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8399" name="Text Box 38"/>
              <p:cNvSpPr txBox="1">
                <a:spLocks noChangeArrowheads="1"/>
              </p:cNvSpPr>
              <p:nvPr/>
            </p:nvSpPr>
            <p:spPr bwMode="auto">
              <a:xfrm>
                <a:off x="3016" y="1389"/>
                <a:ext cx="217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endParaRPr lang="en-US" altLang="zh-CN" sz="2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98400" name="Text Box 39"/>
              <p:cNvSpPr txBox="1">
                <a:spLocks noChangeArrowheads="1"/>
              </p:cNvSpPr>
              <p:nvPr/>
            </p:nvSpPr>
            <p:spPr bwMode="auto">
              <a:xfrm>
                <a:off x="2789" y="2886"/>
                <a:ext cx="217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</a:rPr>
                  <a:t>o</a:t>
                </a:r>
              </a:p>
            </p:txBody>
          </p:sp>
          <p:sp>
            <p:nvSpPr>
              <p:cNvPr id="398401" name="Text Box 40"/>
              <p:cNvSpPr txBox="1">
                <a:spLocks noChangeArrowheads="1"/>
              </p:cNvSpPr>
              <p:nvPr/>
            </p:nvSpPr>
            <p:spPr bwMode="auto">
              <a:xfrm>
                <a:off x="4148" y="2895"/>
                <a:ext cx="217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</a:rPr>
                  <a:t>y</a:t>
                </a:r>
              </a:p>
            </p:txBody>
          </p:sp>
          <p:sp>
            <p:nvSpPr>
              <p:cNvPr id="398402" name="Text Box 41"/>
              <p:cNvSpPr txBox="1">
                <a:spLocks noChangeArrowheads="1"/>
              </p:cNvSpPr>
              <p:nvPr/>
            </p:nvSpPr>
            <p:spPr bwMode="auto">
              <a:xfrm>
                <a:off x="3327" y="4032"/>
                <a:ext cx="903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endParaRPr lang="en-US" altLang="zh-CN" sz="2400" b="1">
                  <a:solidFill>
                    <a:srgbClr val="000099"/>
                  </a:solidFill>
                </a:endParaRPr>
              </a:p>
            </p:txBody>
          </p:sp>
        </p:grpSp>
        <p:sp>
          <p:nvSpPr>
            <p:cNvPr id="398403" name="Line 36"/>
            <p:cNvSpPr>
              <a:spLocks noChangeShapeType="1"/>
            </p:cNvSpPr>
            <p:nvPr/>
          </p:nvSpPr>
          <p:spPr bwMode="auto">
            <a:xfrm flipV="1">
              <a:off x="2154" y="1525"/>
              <a:ext cx="0" cy="25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98404" name="Rectangle 68"/>
          <p:cNvSpPr>
            <a:spLocks noChangeArrowheads="1"/>
          </p:cNvSpPr>
          <p:nvPr/>
        </p:nvSpPr>
        <p:spPr bwMode="auto">
          <a:xfrm>
            <a:off x="7164388" y="1196975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</a:rPr>
              <a:t>(2</a:t>
            </a:r>
            <a:r>
              <a:rPr lang="zh-CN" altLang="en-US" b="1">
                <a:solidFill>
                  <a:srgbClr val="000000"/>
                </a:solidFill>
              </a:rPr>
              <a:t>，</a:t>
            </a:r>
            <a:r>
              <a:rPr lang="en-US" altLang="zh-CN" b="1">
                <a:solidFill>
                  <a:srgbClr val="000000"/>
                </a:solidFill>
              </a:rPr>
              <a:t>3)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6" grpId="0" autoUpdateAnimBg="0"/>
      <p:bldP spid="71707" grpId="0" autoUpdateAnimBg="0"/>
      <p:bldP spid="7170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62" name="Group 2"/>
          <p:cNvGrpSpPr/>
          <p:nvPr/>
        </p:nvGrpSpPr>
        <p:grpSpPr bwMode="auto">
          <a:xfrm>
            <a:off x="0" y="0"/>
            <a:ext cx="9144000" cy="6884988"/>
            <a:chOff x="0" y="0"/>
            <a:chExt cx="5760" cy="4337"/>
          </a:xfrm>
        </p:grpSpPr>
        <p:pic>
          <p:nvPicPr>
            <p:cNvPr id="399363" name="Picture 3" descr="板头(绿色)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99364" name="Group 4"/>
            <p:cNvGrpSpPr/>
            <p:nvPr/>
          </p:nvGrpSpPr>
          <p:grpSpPr bwMode="auto">
            <a:xfrm>
              <a:off x="498" y="20"/>
              <a:ext cx="4845" cy="737"/>
              <a:chOff x="0" y="0"/>
              <a:chExt cx="4845" cy="734"/>
            </a:xfrm>
          </p:grpSpPr>
          <p:sp>
            <p:nvSpPr>
              <p:cNvPr id="399365" name="Text Box 5"/>
              <p:cNvSpPr txBox="1">
                <a:spLocks noChangeArrowheads="1"/>
              </p:cNvSpPr>
              <p:nvPr/>
            </p:nvSpPr>
            <p:spPr bwMode="auto">
              <a:xfrm>
                <a:off x="4" y="48"/>
                <a:ext cx="11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>
                    <a:solidFill>
                      <a:srgbClr val="FFFFFF"/>
                    </a:solidFill>
                    <a:latin typeface="Times New Roman" panose="02020603050405020304" pitchFamily="18" charset="0"/>
                    <a:ea typeface="华文细黑" panose="02010600040101010101" pitchFamily="2" charset="-122"/>
                  </a:rPr>
                  <a:t>八年级   数学</a:t>
                </a:r>
              </a:p>
            </p:txBody>
          </p:sp>
          <p:sp>
            <p:nvSpPr>
              <p:cNvPr id="399366" name="Text Box 6"/>
              <p:cNvSpPr txBox="1">
                <a:spLocks noChangeArrowheads="1"/>
              </p:cNvSpPr>
              <p:nvPr/>
            </p:nvSpPr>
            <p:spPr bwMode="auto">
              <a:xfrm>
                <a:off x="1684" y="0"/>
                <a:ext cx="2160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lnSpc>
                    <a:spcPct val="105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400">
                    <a:solidFill>
                      <a:srgbClr val="FFFFFF"/>
                    </a:solidFill>
                    <a:latin typeface="Times New Roman" panose="02020603050405020304" pitchFamily="18" charset="0"/>
                    <a:ea typeface="隶书" panose="02010509060101010101" pitchFamily="49" charset="-122"/>
                  </a:rPr>
                  <a:t>第十一章  函数</a:t>
                </a:r>
              </a:p>
            </p:txBody>
          </p:sp>
          <p:pic>
            <p:nvPicPr>
              <p:cNvPr id="399367" name="Picture 7" descr="Globe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564" y="432"/>
                <a:ext cx="281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9368" name="Text Box 8"/>
              <p:cNvSpPr txBox="1">
                <a:spLocks noChangeArrowheads="1"/>
              </p:cNvSpPr>
              <p:nvPr/>
            </p:nvSpPr>
            <p:spPr bwMode="auto">
              <a:xfrm>
                <a:off x="0" y="379"/>
                <a:ext cx="116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99369" name="Group 9"/>
            <p:cNvGrpSpPr/>
            <p:nvPr/>
          </p:nvGrpSpPr>
          <p:grpSpPr bwMode="auto">
            <a:xfrm>
              <a:off x="135" y="376"/>
              <a:ext cx="4824" cy="333"/>
              <a:chOff x="0" y="0"/>
              <a:chExt cx="4824" cy="333"/>
            </a:xfrm>
          </p:grpSpPr>
          <p:sp>
            <p:nvSpPr>
              <p:cNvPr id="399370" name="Text Box 10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36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FF0066"/>
                    </a:solidFill>
                  </a:rPr>
                  <a:t>11.3</a:t>
                </a:r>
                <a:r>
                  <a:rPr lang="zh-CN" altLang="en-US" b="1">
                    <a:solidFill>
                      <a:srgbClr val="FF0066"/>
                    </a:solidFill>
                  </a:rPr>
                  <a:t>用函数观点看方程</a:t>
                </a:r>
                <a:r>
                  <a:rPr lang="en-US" b="1">
                    <a:solidFill>
                      <a:srgbClr val="FF0066"/>
                    </a:solidFill>
                  </a:rPr>
                  <a:t>(</a:t>
                </a:r>
                <a:r>
                  <a:rPr lang="zh-CN" altLang="en-US" b="1">
                    <a:solidFill>
                      <a:srgbClr val="FF0066"/>
                    </a:solidFill>
                  </a:rPr>
                  <a:t>组</a:t>
                </a:r>
                <a:r>
                  <a:rPr lang="en-US" b="1">
                    <a:solidFill>
                      <a:srgbClr val="FF0066"/>
                    </a:solidFill>
                  </a:rPr>
                  <a:t>)</a:t>
                </a:r>
                <a:r>
                  <a:rPr lang="zh-CN" altLang="en-US" b="1">
                    <a:solidFill>
                      <a:srgbClr val="FF0066"/>
                    </a:solidFill>
                  </a:rPr>
                  <a:t>与不等式</a:t>
                </a:r>
              </a:p>
            </p:txBody>
          </p:sp>
          <p:sp>
            <p:nvSpPr>
              <p:cNvPr id="399371" name="Text Box 11"/>
              <p:cNvSpPr txBox="1">
                <a:spLocks noChangeArrowheads="1"/>
              </p:cNvSpPr>
              <p:nvPr/>
            </p:nvSpPr>
            <p:spPr bwMode="auto">
              <a:xfrm>
                <a:off x="2404" y="45"/>
                <a:ext cx="242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b="1">
                    <a:solidFill>
                      <a:srgbClr val="3333FF"/>
                    </a:solidFill>
                  </a:rPr>
                  <a:t>一元函数与二元一次方程组</a:t>
                </a:r>
              </a:p>
            </p:txBody>
          </p:sp>
        </p:grpSp>
      </p:grpSp>
      <p:grpSp>
        <p:nvGrpSpPr>
          <p:cNvPr id="399372" name="Group 12"/>
          <p:cNvGrpSpPr/>
          <p:nvPr/>
        </p:nvGrpSpPr>
        <p:grpSpPr bwMode="auto">
          <a:xfrm>
            <a:off x="1219200" y="1752600"/>
            <a:ext cx="3109913" cy="1455738"/>
            <a:chOff x="0" y="0"/>
            <a:chExt cx="1420" cy="917"/>
          </a:xfrm>
        </p:grpSpPr>
        <p:sp>
          <p:nvSpPr>
            <p:cNvPr id="399373" name="AutoShape 13"/>
            <p:cNvSpPr/>
            <p:nvPr/>
          </p:nvSpPr>
          <p:spPr bwMode="auto">
            <a:xfrm>
              <a:off x="0" y="235"/>
              <a:ext cx="92" cy="503"/>
            </a:xfrm>
            <a:prstGeom prst="leftBrace">
              <a:avLst>
                <a:gd name="adj1" fmla="val 45562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374" name="Text Box 14"/>
            <p:cNvSpPr txBox="1">
              <a:spLocks noChangeArrowheads="1"/>
            </p:cNvSpPr>
            <p:nvPr/>
          </p:nvSpPr>
          <p:spPr bwMode="auto">
            <a:xfrm>
              <a:off x="66" y="0"/>
              <a:ext cx="134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4400" b="1">
                  <a:solidFill>
                    <a:srgbClr val="CC0000"/>
                  </a:solidFill>
                </a:rPr>
                <a:t>2x+y=4</a:t>
              </a:r>
            </a:p>
          </p:txBody>
        </p:sp>
        <p:sp>
          <p:nvSpPr>
            <p:cNvPr id="399375" name="Text Box 15"/>
            <p:cNvSpPr txBox="1">
              <a:spLocks noChangeArrowheads="1"/>
            </p:cNvSpPr>
            <p:nvPr/>
          </p:nvSpPr>
          <p:spPr bwMode="auto">
            <a:xfrm>
              <a:off x="76" y="437"/>
              <a:ext cx="134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4400" b="1">
                  <a:solidFill>
                    <a:srgbClr val="0000CC"/>
                  </a:solidFill>
                </a:rPr>
                <a:t>2x-3y=12</a:t>
              </a:r>
            </a:p>
          </p:txBody>
        </p:sp>
      </p:grpSp>
      <p:sp>
        <p:nvSpPr>
          <p:cNvPr id="399376" name="Text Box 16"/>
          <p:cNvSpPr txBox="1">
            <a:spLocks noChangeArrowheads="1"/>
          </p:cNvSpPr>
          <p:nvPr/>
        </p:nvSpPr>
        <p:spPr bwMode="auto">
          <a:xfrm>
            <a:off x="1066800" y="1219200"/>
            <a:ext cx="7215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4:</a:t>
            </a:r>
            <a:r>
              <a:rPr lang="zh-CN" altLang="en-US" sz="2800" b="1">
                <a:solidFill>
                  <a:srgbClr val="000000"/>
                </a:solidFill>
                <a:ea typeface="楷体_GB2312" pitchFamily="49" charset="-122"/>
              </a:rPr>
              <a:t>用图象法解方程组：</a:t>
            </a:r>
          </a:p>
        </p:txBody>
      </p:sp>
      <p:sp>
        <p:nvSpPr>
          <p:cNvPr id="399377" name="Text Box 17"/>
          <p:cNvSpPr txBox="1">
            <a:spLocks noChangeArrowheads="1"/>
          </p:cNvSpPr>
          <p:nvPr/>
        </p:nvSpPr>
        <p:spPr bwMode="auto">
          <a:xfrm>
            <a:off x="4038600" y="1905000"/>
            <a:ext cx="639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①</a:t>
            </a:r>
          </a:p>
        </p:txBody>
      </p:sp>
      <p:sp>
        <p:nvSpPr>
          <p:cNvPr id="399378" name="Text Box 18"/>
          <p:cNvSpPr txBox="1">
            <a:spLocks noChangeArrowheads="1"/>
          </p:cNvSpPr>
          <p:nvPr/>
        </p:nvSpPr>
        <p:spPr bwMode="auto">
          <a:xfrm>
            <a:off x="4038600" y="2514600"/>
            <a:ext cx="814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②</a:t>
            </a:r>
          </a:p>
        </p:txBody>
      </p:sp>
      <p:sp>
        <p:nvSpPr>
          <p:cNvPr id="399379" name="Text Box 19"/>
          <p:cNvSpPr txBox="1">
            <a:spLocks noChangeArrowheads="1"/>
          </p:cNvSpPr>
          <p:nvPr/>
        </p:nvSpPr>
        <p:spPr bwMode="auto">
          <a:xfrm>
            <a:off x="457200" y="3124200"/>
            <a:ext cx="930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</a:rPr>
              <a:t>解：</a:t>
            </a:r>
          </a:p>
        </p:txBody>
      </p:sp>
      <p:grpSp>
        <p:nvGrpSpPr>
          <p:cNvPr id="399380" name="Group 20"/>
          <p:cNvGrpSpPr/>
          <p:nvPr/>
        </p:nvGrpSpPr>
        <p:grpSpPr bwMode="auto">
          <a:xfrm>
            <a:off x="1219200" y="3200400"/>
            <a:ext cx="3438525" cy="565150"/>
            <a:chOff x="0" y="0"/>
            <a:chExt cx="2166" cy="356"/>
          </a:xfrm>
        </p:grpSpPr>
        <p:sp>
          <p:nvSpPr>
            <p:cNvPr id="399381" name="Text Box 21"/>
            <p:cNvSpPr txBox="1">
              <a:spLocks noChangeArrowheads="1"/>
            </p:cNvSpPr>
            <p:nvPr/>
          </p:nvSpPr>
          <p:spPr bwMode="auto">
            <a:xfrm>
              <a:off x="0" y="7"/>
              <a:ext cx="9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000000"/>
                  </a:solidFill>
                </a:rPr>
                <a:t>由①得</a:t>
              </a:r>
              <a:r>
                <a:rPr lang="en-US" sz="2800" b="1">
                  <a:solidFill>
                    <a:srgbClr val="000000"/>
                  </a:solidFill>
                </a:rPr>
                <a:t>:</a:t>
              </a:r>
            </a:p>
          </p:txBody>
        </p:sp>
        <p:graphicFrame>
          <p:nvGraphicFramePr>
            <p:cNvPr id="399382" name="Object 22"/>
            <p:cNvGraphicFramePr>
              <a:graphicFrameLocks noChangeAspect="1"/>
            </p:cNvGraphicFramePr>
            <p:nvPr/>
          </p:nvGraphicFramePr>
          <p:xfrm>
            <a:off x="875" y="0"/>
            <a:ext cx="1291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4" r:id="rId5" imgW="737870" imgH="203200" progId="Equation.3">
                    <p:embed/>
                  </p:oleObj>
                </mc:Choice>
                <mc:Fallback>
                  <p:oleObj r:id="rId5" imgW="737870" imgH="203200" progId="Equation.3">
                    <p:embed/>
                    <p:pic>
                      <p:nvPicPr>
                        <p:cNvPr id="0" name="图片 61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5" y="0"/>
                          <a:ext cx="1291" cy="3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383" name="Group 23"/>
          <p:cNvGrpSpPr/>
          <p:nvPr/>
        </p:nvGrpSpPr>
        <p:grpSpPr bwMode="auto">
          <a:xfrm>
            <a:off x="1219200" y="3657600"/>
            <a:ext cx="3321050" cy="1093788"/>
            <a:chOff x="0" y="0"/>
            <a:chExt cx="2092" cy="689"/>
          </a:xfrm>
        </p:grpSpPr>
        <p:sp>
          <p:nvSpPr>
            <p:cNvPr id="399384" name="Text Box 24"/>
            <p:cNvSpPr txBox="1">
              <a:spLocks noChangeArrowheads="1"/>
            </p:cNvSpPr>
            <p:nvPr/>
          </p:nvSpPr>
          <p:spPr bwMode="auto">
            <a:xfrm>
              <a:off x="0" y="163"/>
              <a:ext cx="96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000000"/>
                  </a:solidFill>
                </a:rPr>
                <a:t>由②得</a:t>
              </a:r>
              <a:r>
                <a:rPr lang="en-US" sz="2800" b="1">
                  <a:solidFill>
                    <a:srgbClr val="000000"/>
                  </a:solidFill>
                </a:rPr>
                <a:t>:</a:t>
              </a:r>
            </a:p>
          </p:txBody>
        </p:sp>
        <p:graphicFrame>
          <p:nvGraphicFramePr>
            <p:cNvPr id="399385" name="Object 25"/>
            <p:cNvGraphicFramePr>
              <a:graphicFrameLocks noChangeAspect="1"/>
            </p:cNvGraphicFramePr>
            <p:nvPr/>
          </p:nvGraphicFramePr>
          <p:xfrm>
            <a:off x="868" y="0"/>
            <a:ext cx="1224" cy="6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5" r:id="rId7" imgW="699135" imgH="394335" progId="Equation.3">
                    <p:embed/>
                  </p:oleObj>
                </mc:Choice>
                <mc:Fallback>
                  <p:oleObj r:id="rId7" imgW="699135" imgH="394335" progId="Equation.3">
                    <p:embed/>
                    <p:pic>
                      <p:nvPicPr>
                        <p:cNvPr id="0" name="图片 61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8" y="0"/>
                          <a:ext cx="1224" cy="6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9386" name="Text Box 26"/>
          <p:cNvSpPr txBox="1">
            <a:spLocks noChangeArrowheads="1"/>
          </p:cNvSpPr>
          <p:nvPr/>
        </p:nvSpPr>
        <p:spPr bwMode="auto">
          <a:xfrm>
            <a:off x="684213" y="4648200"/>
            <a:ext cx="4176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000000"/>
                </a:solidFill>
              </a:rPr>
              <a:t>在同一直角坐标系中作出图象：</a:t>
            </a:r>
          </a:p>
        </p:txBody>
      </p:sp>
      <p:sp>
        <p:nvSpPr>
          <p:cNvPr id="399387" name="Text Box 27"/>
          <p:cNvSpPr txBox="1">
            <a:spLocks noChangeArrowheads="1"/>
          </p:cNvSpPr>
          <p:nvPr/>
        </p:nvSpPr>
        <p:spPr bwMode="auto">
          <a:xfrm>
            <a:off x="684214" y="5181600"/>
            <a:ext cx="4387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</a:rPr>
              <a:t>观察图象得：交点为</a:t>
            </a:r>
            <a:r>
              <a:rPr lang="en-US" sz="2800" b="1" dirty="0">
                <a:solidFill>
                  <a:srgbClr val="000000"/>
                </a:solidFill>
              </a:rPr>
              <a:t>(3,-2)</a:t>
            </a:r>
          </a:p>
        </p:txBody>
      </p:sp>
      <p:sp>
        <p:nvSpPr>
          <p:cNvPr id="399388" name="Text Box 28"/>
          <p:cNvSpPr txBox="1">
            <a:spLocks noChangeArrowheads="1"/>
          </p:cNvSpPr>
          <p:nvPr/>
        </p:nvSpPr>
        <p:spPr bwMode="auto">
          <a:xfrm>
            <a:off x="630238" y="5875338"/>
            <a:ext cx="3937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∴</a:t>
            </a:r>
            <a:r>
              <a:rPr lang="zh-CN" altLang="en-US" sz="2800" b="1" dirty="0">
                <a:solidFill>
                  <a:srgbClr val="000000"/>
                </a:solidFill>
              </a:rPr>
              <a:t>方程组的解为</a:t>
            </a:r>
          </a:p>
        </p:txBody>
      </p:sp>
      <p:grpSp>
        <p:nvGrpSpPr>
          <p:cNvPr id="399389" name="Group 29"/>
          <p:cNvGrpSpPr/>
          <p:nvPr/>
        </p:nvGrpSpPr>
        <p:grpSpPr bwMode="auto">
          <a:xfrm>
            <a:off x="3335338" y="5695950"/>
            <a:ext cx="2254250" cy="969963"/>
            <a:chOff x="0" y="0"/>
            <a:chExt cx="1420" cy="611"/>
          </a:xfrm>
        </p:grpSpPr>
        <p:sp>
          <p:nvSpPr>
            <p:cNvPr id="399390" name="AutoShape 30"/>
            <p:cNvSpPr/>
            <p:nvPr/>
          </p:nvSpPr>
          <p:spPr bwMode="auto">
            <a:xfrm>
              <a:off x="0" y="82"/>
              <a:ext cx="74" cy="457"/>
            </a:xfrm>
            <a:prstGeom prst="leftBrace">
              <a:avLst>
                <a:gd name="adj1" fmla="val 5146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391" name="Text Box 31"/>
            <p:cNvSpPr txBox="1">
              <a:spLocks noChangeArrowheads="1"/>
            </p:cNvSpPr>
            <p:nvPr/>
          </p:nvSpPr>
          <p:spPr bwMode="auto">
            <a:xfrm>
              <a:off x="66" y="0"/>
              <a:ext cx="13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CC0000"/>
                  </a:solidFill>
                </a:rPr>
                <a:t>x=3</a:t>
              </a:r>
            </a:p>
          </p:txBody>
        </p:sp>
        <p:sp>
          <p:nvSpPr>
            <p:cNvPr id="399392" name="Text Box 32"/>
            <p:cNvSpPr txBox="1">
              <a:spLocks noChangeArrowheads="1"/>
            </p:cNvSpPr>
            <p:nvPr/>
          </p:nvSpPr>
          <p:spPr bwMode="auto">
            <a:xfrm>
              <a:off x="76" y="284"/>
              <a:ext cx="13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CC0000"/>
                  </a:solidFill>
                </a:rPr>
                <a:t>y=-2</a:t>
              </a:r>
            </a:p>
          </p:txBody>
        </p:sp>
      </p:grpSp>
      <p:grpSp>
        <p:nvGrpSpPr>
          <p:cNvPr id="399393" name="Group 33"/>
          <p:cNvGrpSpPr/>
          <p:nvPr/>
        </p:nvGrpSpPr>
        <p:grpSpPr bwMode="auto">
          <a:xfrm>
            <a:off x="4929188" y="1714500"/>
            <a:ext cx="4214812" cy="4614863"/>
            <a:chOff x="0" y="0"/>
            <a:chExt cx="2655" cy="2907"/>
          </a:xfrm>
        </p:grpSpPr>
        <p:pic>
          <p:nvPicPr>
            <p:cNvPr id="399394" name="Picture 34"/>
            <p:cNvPicPr>
              <a:picLocks noChangeAspect="1" noChangeArrowheads="1"/>
            </p:cNvPicPr>
            <p:nvPr/>
          </p:nvPicPr>
          <p:blipFill>
            <a:blip r:embed="rId9" cstate="email"/>
            <a:srcRect l="57663" t="23827" r="4553" b="17067"/>
            <a:stretch>
              <a:fillRect/>
            </a:stretch>
          </p:blipFill>
          <p:spPr bwMode="auto">
            <a:xfrm>
              <a:off x="0" y="154"/>
              <a:ext cx="2426" cy="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395" name="Picture 35"/>
            <p:cNvPicPr>
              <a:picLocks noChangeAspect="1" noChangeArrowheads="1"/>
            </p:cNvPicPr>
            <p:nvPr/>
          </p:nvPicPr>
          <p:blipFill>
            <a:blip r:embed="rId10" cstate="email">
              <a:lum contrast="6000"/>
            </a:blip>
            <a:srcRect l="45721" t="18665" r="22148" b="24477"/>
            <a:stretch>
              <a:fillRect/>
            </a:stretch>
          </p:blipFill>
          <p:spPr bwMode="auto">
            <a:xfrm>
              <a:off x="227" y="166"/>
              <a:ext cx="2071" cy="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396" name="Line 36"/>
            <p:cNvSpPr>
              <a:spLocks noChangeShapeType="1"/>
            </p:cNvSpPr>
            <p:nvPr/>
          </p:nvSpPr>
          <p:spPr bwMode="auto">
            <a:xfrm flipV="1">
              <a:off x="503" y="72"/>
              <a:ext cx="0" cy="25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9397" name="Line 37"/>
            <p:cNvSpPr>
              <a:spLocks noChangeShapeType="1"/>
            </p:cNvSpPr>
            <p:nvPr/>
          </p:nvSpPr>
          <p:spPr bwMode="auto">
            <a:xfrm>
              <a:off x="64" y="1537"/>
              <a:ext cx="23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9398" name="Text Box 38"/>
            <p:cNvSpPr txBox="1">
              <a:spLocks noChangeArrowheads="1"/>
            </p:cNvSpPr>
            <p:nvPr/>
          </p:nvSpPr>
          <p:spPr bwMode="auto">
            <a:xfrm>
              <a:off x="525" y="0"/>
              <a:ext cx="2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399399" name="Text Box 39"/>
            <p:cNvSpPr txBox="1">
              <a:spLocks noChangeArrowheads="1"/>
            </p:cNvSpPr>
            <p:nvPr/>
          </p:nvSpPr>
          <p:spPr bwMode="auto">
            <a:xfrm>
              <a:off x="222" y="1456"/>
              <a:ext cx="2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399400" name="Text Box 40"/>
            <p:cNvSpPr txBox="1">
              <a:spLocks noChangeArrowheads="1"/>
            </p:cNvSpPr>
            <p:nvPr/>
          </p:nvSpPr>
          <p:spPr bwMode="auto">
            <a:xfrm>
              <a:off x="2175" y="1482"/>
              <a:ext cx="2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y</a:t>
              </a:r>
            </a:p>
          </p:txBody>
        </p:sp>
        <p:sp>
          <p:nvSpPr>
            <p:cNvPr id="399401" name="Text Box 41"/>
            <p:cNvSpPr txBox="1">
              <a:spLocks noChangeArrowheads="1"/>
            </p:cNvSpPr>
            <p:nvPr/>
          </p:nvSpPr>
          <p:spPr bwMode="auto">
            <a:xfrm>
              <a:off x="1354" y="2619"/>
              <a:ext cx="9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99"/>
                  </a:solidFill>
                </a:rPr>
                <a:t>y=-2x+4</a:t>
              </a:r>
            </a:p>
          </p:txBody>
        </p:sp>
        <p:sp>
          <p:nvSpPr>
            <p:cNvPr id="399402" name="Text Box 42"/>
            <p:cNvSpPr txBox="1">
              <a:spLocks noChangeArrowheads="1"/>
            </p:cNvSpPr>
            <p:nvPr/>
          </p:nvSpPr>
          <p:spPr bwMode="auto">
            <a:xfrm>
              <a:off x="1587" y="1069"/>
              <a:ext cx="106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6600"/>
                  </a:solidFill>
                </a:rPr>
                <a:t>y</a:t>
              </a:r>
              <a:r>
                <a:rPr lang="en-US" sz="2400" b="1">
                  <a:solidFill>
                    <a:srgbClr val="006600"/>
                  </a:solidFill>
                </a:rPr>
                <a:t>=2/3x - 4</a:t>
              </a:r>
            </a:p>
          </p:txBody>
        </p:sp>
      </p:grpSp>
      <p:pic>
        <p:nvPicPr>
          <p:cNvPr id="399403" name="Picture 43" descr="BD21294_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91338" y="4851400"/>
            <a:ext cx="1238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4" name="Picture 44" descr="2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77250" y="0"/>
            <a:ext cx="666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6" grpId="0" autoUpdateAnimBg="0"/>
      <p:bldP spid="399387" grpId="0" autoUpdateAnimBg="0"/>
      <p:bldP spid="39938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408" name="Group 24"/>
          <p:cNvGrpSpPr/>
          <p:nvPr/>
        </p:nvGrpSpPr>
        <p:grpSpPr bwMode="auto">
          <a:xfrm>
            <a:off x="179512" y="3573463"/>
            <a:ext cx="8964488" cy="2573338"/>
            <a:chOff x="373" y="1579"/>
            <a:chExt cx="5387" cy="1621"/>
          </a:xfrm>
        </p:grpSpPr>
        <p:sp>
          <p:nvSpPr>
            <p:cNvPr id="400413" name="Rectangle 29"/>
            <p:cNvSpPr>
              <a:spLocks noChangeArrowheads="1"/>
            </p:cNvSpPr>
            <p:nvPr/>
          </p:nvSpPr>
          <p:spPr bwMode="auto">
            <a:xfrm>
              <a:off x="373" y="1760"/>
              <a:ext cx="5387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3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zh-CN" altLang="en-US" sz="3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、若二元一次方程组                     的解为            </a:t>
              </a:r>
              <a:r>
                <a:rPr lang="en-US" altLang="zh-CN" sz="3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3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则函数                  与                     的图象的交点坐标为</a:t>
              </a:r>
              <a:r>
                <a:rPr lang="zh-CN" altLang="en-US" sz="3200" u="sng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</a:t>
              </a:r>
              <a:r>
                <a:rPr lang="en-US" altLang="zh-CN" sz="3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. </a:t>
              </a:r>
            </a:p>
          </p:txBody>
        </p:sp>
        <p:graphicFrame>
          <p:nvGraphicFramePr>
            <p:cNvPr id="400409" name="Object 25"/>
            <p:cNvGraphicFramePr>
              <a:graphicFrameLocks noChangeAspect="1"/>
            </p:cNvGraphicFramePr>
            <p:nvPr/>
          </p:nvGraphicFramePr>
          <p:xfrm>
            <a:off x="2784" y="1579"/>
            <a:ext cx="1235" cy="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0" name="Equation" r:id="rId4" imgW="812165" imgH="457200" progId="Equation.3">
                    <p:embed/>
                  </p:oleObj>
                </mc:Choice>
                <mc:Fallback>
                  <p:oleObj name="Equation" r:id="rId4" imgW="812165" imgH="457200" progId="Equation.3">
                    <p:embed/>
                    <p:pic>
                      <p:nvPicPr>
                        <p:cNvPr id="0" name="图片 71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1579"/>
                          <a:ext cx="1235" cy="6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0410" name="Object 26"/>
            <p:cNvGraphicFramePr>
              <a:graphicFrameLocks noChangeAspect="1"/>
            </p:cNvGraphicFramePr>
            <p:nvPr/>
          </p:nvGraphicFramePr>
          <p:xfrm>
            <a:off x="4902" y="1579"/>
            <a:ext cx="629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1" name="Equation" r:id="rId6" imgW="444500" imgH="457200" progId="Equation.3">
                    <p:embed/>
                  </p:oleObj>
                </mc:Choice>
                <mc:Fallback>
                  <p:oleObj name="Equation" r:id="rId6" imgW="444500" imgH="457200" progId="Equation.3">
                    <p:embed/>
                    <p:pic>
                      <p:nvPicPr>
                        <p:cNvPr id="0" name="图片 71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2" y="1579"/>
                          <a:ext cx="629" cy="6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0411" name="Object 27"/>
            <p:cNvGraphicFramePr>
              <a:graphicFrameLocks noChangeAspect="1"/>
            </p:cNvGraphicFramePr>
            <p:nvPr/>
          </p:nvGraphicFramePr>
          <p:xfrm>
            <a:off x="1175" y="2123"/>
            <a:ext cx="964" cy="5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2" name="Equation" r:id="rId8" imgW="673100" imgH="393700" progId="Equation.3">
                    <p:embed/>
                  </p:oleObj>
                </mc:Choice>
                <mc:Fallback>
                  <p:oleObj name="Equation" r:id="rId8" imgW="673100" imgH="393700" progId="Equation.3">
                    <p:embed/>
                    <p:pic>
                      <p:nvPicPr>
                        <p:cNvPr id="0" name="图片 71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5" y="2123"/>
                          <a:ext cx="964" cy="5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0412" name="Object 28"/>
            <p:cNvGraphicFramePr>
              <a:graphicFrameLocks noChangeAspect="1"/>
            </p:cNvGraphicFramePr>
            <p:nvPr/>
          </p:nvGraphicFramePr>
          <p:xfrm>
            <a:off x="2512" y="2259"/>
            <a:ext cx="1109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3" name="Equation" r:id="rId10" imgW="660400" imgH="203200" progId="Equation.3">
                    <p:embed/>
                  </p:oleObj>
                </mc:Choice>
                <mc:Fallback>
                  <p:oleObj name="Equation" r:id="rId10" imgW="660400" imgH="203200" progId="Equation.3">
                    <p:embed/>
                    <p:pic>
                      <p:nvPicPr>
                        <p:cNvPr id="0" name="图片 71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2" y="2259"/>
                          <a:ext cx="1109" cy="3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00386" name="Picture 2" descr="gif003[1]">
            <a:hlinkClick r:id="" action="ppaction://hlinkshowjump?jump=lastslide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77200" y="5943600"/>
            <a:ext cx="681038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0387" name="WordArt 3"/>
          <p:cNvSpPr>
            <a:spLocks noChangeArrowheads="1" noChangeShapeType="1" noTextEdit="1"/>
          </p:cNvSpPr>
          <p:nvPr/>
        </p:nvSpPr>
        <p:spPr bwMode="auto">
          <a:xfrm>
            <a:off x="4191000" y="533400"/>
            <a:ext cx="3600450" cy="5762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kern="10" dirty="0">
                <a:ln w="12700">
                  <a:solidFill>
                    <a:srgbClr val="333399"/>
                  </a:solidFill>
                  <a:rou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你一定能行的！</a:t>
            </a:r>
          </a:p>
        </p:txBody>
      </p:sp>
      <p:grpSp>
        <p:nvGrpSpPr>
          <p:cNvPr id="400388" name="Group 4"/>
          <p:cNvGrpSpPr/>
          <p:nvPr/>
        </p:nvGrpSpPr>
        <p:grpSpPr bwMode="auto">
          <a:xfrm>
            <a:off x="381000" y="304800"/>
            <a:ext cx="2520950" cy="798513"/>
            <a:chOff x="208" y="2872"/>
            <a:chExt cx="1588" cy="503"/>
          </a:xfrm>
        </p:grpSpPr>
        <p:sp>
          <p:nvSpPr>
            <p:cNvPr id="400389" name="Rectangle 5"/>
            <p:cNvSpPr>
              <a:spLocks noChangeArrowheads="1"/>
            </p:cNvSpPr>
            <p:nvPr/>
          </p:nvSpPr>
          <p:spPr bwMode="auto">
            <a:xfrm>
              <a:off x="208" y="2916"/>
              <a:ext cx="488" cy="459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Arial Unicode MS" pitchFamily="2" charset="-122"/>
                <a:sym typeface="Wingdings" panose="05000000000000000000" pitchFamily="2" charset="2"/>
              </a:endParaRPr>
            </a:p>
          </p:txBody>
        </p:sp>
        <p:grpSp>
          <p:nvGrpSpPr>
            <p:cNvPr id="400390" name="Group 6"/>
            <p:cNvGrpSpPr>
              <a:grpSpLocks noChangeAspect="1"/>
            </p:cNvGrpSpPr>
            <p:nvPr/>
          </p:nvGrpSpPr>
          <p:grpSpPr bwMode="auto">
            <a:xfrm>
              <a:off x="317" y="2967"/>
              <a:ext cx="271" cy="334"/>
              <a:chOff x="884" y="2387"/>
              <a:chExt cx="771" cy="1089"/>
            </a:xfrm>
          </p:grpSpPr>
          <p:sp>
            <p:nvSpPr>
              <p:cNvPr id="400391" name="Freeform 7"/>
              <p:cNvSpPr>
                <a:spLocks noChangeAspect="1"/>
              </p:cNvSpPr>
              <p:nvPr/>
            </p:nvSpPr>
            <p:spPr bwMode="auto">
              <a:xfrm>
                <a:off x="1020" y="2387"/>
                <a:ext cx="635" cy="272"/>
              </a:xfrm>
              <a:custGeom>
                <a:avLst/>
                <a:gdLst>
                  <a:gd name="T0" fmla="*/ 272 w 635"/>
                  <a:gd name="T1" fmla="*/ 0 h 272"/>
                  <a:gd name="T2" fmla="*/ 545 w 635"/>
                  <a:gd name="T3" fmla="*/ 91 h 272"/>
                  <a:gd name="T4" fmla="*/ 635 w 635"/>
                  <a:gd name="T5" fmla="*/ 227 h 272"/>
                  <a:gd name="T6" fmla="*/ 363 w 635"/>
                  <a:gd name="T7" fmla="*/ 272 h 272"/>
                  <a:gd name="T8" fmla="*/ 91 w 635"/>
                  <a:gd name="T9" fmla="*/ 182 h 272"/>
                  <a:gd name="T10" fmla="*/ 0 w 635"/>
                  <a:gd name="T11" fmla="*/ 0 h 272"/>
                  <a:gd name="T12" fmla="*/ 272 w 635"/>
                  <a:gd name="T13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5" h="272">
                    <a:moveTo>
                      <a:pt x="272" y="0"/>
                    </a:moveTo>
                    <a:lnTo>
                      <a:pt x="545" y="91"/>
                    </a:lnTo>
                    <a:lnTo>
                      <a:pt x="635" y="227"/>
                    </a:lnTo>
                    <a:lnTo>
                      <a:pt x="363" y="272"/>
                    </a:lnTo>
                    <a:lnTo>
                      <a:pt x="91" y="182"/>
                    </a:lnTo>
                    <a:lnTo>
                      <a:pt x="0" y="0"/>
                    </a:lnTo>
                    <a:lnTo>
                      <a:pt x="272" y="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FFFFFF"/>
                </a:solidFill>
                <a:prstDash val="solid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0392" name="Freeform 8"/>
              <p:cNvSpPr>
                <a:spLocks noChangeAspect="1"/>
              </p:cNvSpPr>
              <p:nvPr/>
            </p:nvSpPr>
            <p:spPr bwMode="auto">
              <a:xfrm>
                <a:off x="884" y="2387"/>
                <a:ext cx="771" cy="771"/>
              </a:xfrm>
              <a:custGeom>
                <a:avLst/>
                <a:gdLst>
                  <a:gd name="T0" fmla="*/ 136 w 771"/>
                  <a:gd name="T1" fmla="*/ 0 h 771"/>
                  <a:gd name="T2" fmla="*/ 0 w 771"/>
                  <a:gd name="T3" fmla="*/ 499 h 771"/>
                  <a:gd name="T4" fmla="*/ 91 w 771"/>
                  <a:gd name="T5" fmla="*/ 680 h 771"/>
                  <a:gd name="T6" fmla="*/ 363 w 771"/>
                  <a:gd name="T7" fmla="*/ 771 h 771"/>
                  <a:gd name="T8" fmla="*/ 635 w 771"/>
                  <a:gd name="T9" fmla="*/ 726 h 771"/>
                  <a:gd name="T10" fmla="*/ 771 w 771"/>
                  <a:gd name="T11" fmla="*/ 227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1" h="771">
                    <a:moveTo>
                      <a:pt x="136" y="0"/>
                    </a:moveTo>
                    <a:lnTo>
                      <a:pt x="0" y="499"/>
                    </a:lnTo>
                    <a:lnTo>
                      <a:pt x="91" y="680"/>
                    </a:lnTo>
                    <a:lnTo>
                      <a:pt x="363" y="771"/>
                    </a:lnTo>
                    <a:lnTo>
                      <a:pt x="635" y="726"/>
                    </a:lnTo>
                    <a:lnTo>
                      <a:pt x="771" y="227"/>
                    </a:lnTo>
                  </a:path>
                </a:pathLst>
              </a:custGeom>
              <a:noFill/>
              <a:ln w="38100" cap="flat" cmpd="sng">
                <a:solidFill>
                  <a:srgbClr val="FFFFFF"/>
                </a:solidFill>
                <a:prstDash val="solid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0393" name="Line 9"/>
              <p:cNvSpPr>
                <a:spLocks noChangeAspect="1" noChangeShapeType="1"/>
              </p:cNvSpPr>
              <p:nvPr/>
            </p:nvSpPr>
            <p:spPr bwMode="auto">
              <a:xfrm flipH="1">
                <a:off x="975" y="2568"/>
                <a:ext cx="136" cy="454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0394" name="Line 10"/>
              <p:cNvSpPr>
                <a:spLocks noChangeAspect="1" noChangeShapeType="1"/>
              </p:cNvSpPr>
              <p:nvPr/>
            </p:nvSpPr>
            <p:spPr bwMode="auto">
              <a:xfrm flipH="1">
                <a:off x="1247" y="2659"/>
                <a:ext cx="136" cy="499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0395" name="Freeform 11"/>
              <p:cNvSpPr>
                <a:spLocks noChangeAspect="1"/>
              </p:cNvSpPr>
              <p:nvPr/>
            </p:nvSpPr>
            <p:spPr bwMode="auto">
              <a:xfrm>
                <a:off x="884" y="2931"/>
                <a:ext cx="635" cy="545"/>
              </a:xfrm>
              <a:custGeom>
                <a:avLst/>
                <a:gdLst>
                  <a:gd name="T0" fmla="*/ 0 w 635"/>
                  <a:gd name="T1" fmla="*/ 0 h 590"/>
                  <a:gd name="T2" fmla="*/ 46 w 635"/>
                  <a:gd name="T3" fmla="*/ 318 h 590"/>
                  <a:gd name="T4" fmla="*/ 136 w 635"/>
                  <a:gd name="T5" fmla="*/ 590 h 590"/>
                  <a:gd name="T6" fmla="*/ 272 w 635"/>
                  <a:gd name="T7" fmla="*/ 454 h 590"/>
                  <a:gd name="T8" fmla="*/ 545 w 635"/>
                  <a:gd name="T9" fmla="*/ 272 h 590"/>
                  <a:gd name="T10" fmla="*/ 635 w 635"/>
                  <a:gd name="T11" fmla="*/ 182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5" h="590">
                    <a:moveTo>
                      <a:pt x="0" y="0"/>
                    </a:moveTo>
                    <a:lnTo>
                      <a:pt x="46" y="318"/>
                    </a:lnTo>
                    <a:lnTo>
                      <a:pt x="136" y="590"/>
                    </a:lnTo>
                    <a:lnTo>
                      <a:pt x="272" y="454"/>
                    </a:lnTo>
                    <a:lnTo>
                      <a:pt x="545" y="272"/>
                    </a:lnTo>
                    <a:lnTo>
                      <a:pt x="635" y="182"/>
                    </a:lnTo>
                  </a:path>
                </a:pathLst>
              </a:custGeom>
              <a:noFill/>
              <a:ln w="38100" cap="flat" cmpd="sng">
                <a:solidFill>
                  <a:srgbClr val="FFFFFF"/>
                </a:solidFill>
                <a:prstDash val="solid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00396" name="Rectangle 12"/>
            <p:cNvSpPr>
              <a:spLocks noChangeAspect="1" noChangeArrowheads="1"/>
            </p:cNvSpPr>
            <p:nvPr/>
          </p:nvSpPr>
          <p:spPr bwMode="auto">
            <a:xfrm>
              <a:off x="750" y="3194"/>
              <a:ext cx="81" cy="135"/>
            </a:xfrm>
            <a:prstGeom prst="rect">
              <a:avLst/>
            </a:prstGeom>
            <a:solidFill>
              <a:srgbClr val="006600"/>
            </a:solidFill>
            <a:ln w="57150" algn="ctr">
              <a:solidFill>
                <a:srgbClr val="0066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0397" name="Rectangle 13"/>
            <p:cNvSpPr>
              <a:spLocks noChangeAspect="1" noChangeArrowheads="1"/>
            </p:cNvSpPr>
            <p:nvPr/>
          </p:nvSpPr>
          <p:spPr bwMode="auto">
            <a:xfrm>
              <a:off x="885" y="3194"/>
              <a:ext cx="82" cy="135"/>
            </a:xfrm>
            <a:prstGeom prst="rect">
              <a:avLst/>
            </a:prstGeom>
            <a:solidFill>
              <a:srgbClr val="006600"/>
            </a:solidFill>
            <a:ln w="57150" algn="ctr">
              <a:solidFill>
                <a:srgbClr val="0066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0398" name="Rectangle 14"/>
            <p:cNvSpPr>
              <a:spLocks noChangeAspect="1" noChangeArrowheads="1"/>
            </p:cNvSpPr>
            <p:nvPr/>
          </p:nvSpPr>
          <p:spPr bwMode="auto">
            <a:xfrm>
              <a:off x="1021" y="3194"/>
              <a:ext cx="81" cy="135"/>
            </a:xfrm>
            <a:prstGeom prst="rect">
              <a:avLst/>
            </a:prstGeom>
            <a:solidFill>
              <a:srgbClr val="006600"/>
            </a:solidFill>
            <a:ln w="57150" algn="ctr">
              <a:solidFill>
                <a:srgbClr val="0066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0399" name="Rectangle 15"/>
            <p:cNvSpPr>
              <a:spLocks noChangeAspect="1" noChangeArrowheads="1"/>
            </p:cNvSpPr>
            <p:nvPr/>
          </p:nvSpPr>
          <p:spPr bwMode="auto">
            <a:xfrm>
              <a:off x="1156" y="3194"/>
              <a:ext cx="82" cy="135"/>
            </a:xfrm>
            <a:prstGeom prst="rect">
              <a:avLst/>
            </a:prstGeom>
            <a:solidFill>
              <a:srgbClr val="006600"/>
            </a:solidFill>
            <a:ln w="57150" algn="ctr">
              <a:solidFill>
                <a:srgbClr val="0066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0400" name="Rectangle 16"/>
            <p:cNvSpPr>
              <a:spLocks noChangeAspect="1" noChangeArrowheads="1"/>
            </p:cNvSpPr>
            <p:nvPr/>
          </p:nvSpPr>
          <p:spPr bwMode="auto">
            <a:xfrm>
              <a:off x="1291" y="3194"/>
              <a:ext cx="82" cy="135"/>
            </a:xfrm>
            <a:prstGeom prst="rect">
              <a:avLst/>
            </a:prstGeom>
            <a:solidFill>
              <a:srgbClr val="006600"/>
            </a:solidFill>
            <a:ln w="57150" algn="ctr">
              <a:solidFill>
                <a:srgbClr val="0066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0401" name="Rectangle 17"/>
            <p:cNvSpPr>
              <a:spLocks noChangeAspect="1" noChangeArrowheads="1"/>
            </p:cNvSpPr>
            <p:nvPr/>
          </p:nvSpPr>
          <p:spPr bwMode="auto">
            <a:xfrm>
              <a:off x="1427" y="3194"/>
              <a:ext cx="81" cy="135"/>
            </a:xfrm>
            <a:prstGeom prst="rect">
              <a:avLst/>
            </a:prstGeom>
            <a:solidFill>
              <a:srgbClr val="006600"/>
            </a:solidFill>
            <a:ln w="57150" algn="ctr">
              <a:solidFill>
                <a:srgbClr val="0066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0402" name="Rectangle 18"/>
            <p:cNvSpPr>
              <a:spLocks noChangeAspect="1" noChangeArrowheads="1"/>
            </p:cNvSpPr>
            <p:nvPr/>
          </p:nvSpPr>
          <p:spPr bwMode="auto">
            <a:xfrm>
              <a:off x="1562" y="3194"/>
              <a:ext cx="82" cy="135"/>
            </a:xfrm>
            <a:prstGeom prst="rect">
              <a:avLst/>
            </a:prstGeom>
            <a:solidFill>
              <a:srgbClr val="006600"/>
            </a:solidFill>
            <a:ln w="57150" algn="ctr">
              <a:solidFill>
                <a:srgbClr val="0066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0403" name="Rectangle 19"/>
            <p:cNvSpPr>
              <a:spLocks noChangeAspect="1" noChangeArrowheads="1"/>
            </p:cNvSpPr>
            <p:nvPr/>
          </p:nvSpPr>
          <p:spPr bwMode="auto">
            <a:xfrm>
              <a:off x="1698" y="3194"/>
              <a:ext cx="81" cy="135"/>
            </a:xfrm>
            <a:prstGeom prst="rect">
              <a:avLst/>
            </a:prstGeom>
            <a:solidFill>
              <a:srgbClr val="006600"/>
            </a:solidFill>
            <a:ln w="57150" algn="ctr">
              <a:solidFill>
                <a:srgbClr val="0066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0404" name="WordArt 20" descr="20041213522068548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752" y="2872"/>
              <a:ext cx="1044" cy="24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 kern="10" dirty="0">
                  <a:ln w="12700">
                    <a:solidFill>
                      <a:srgbClr val="FF3399"/>
                    </a:solidFill>
                    <a:round/>
                  </a:ln>
                  <a:blipFill dpi="0" rotWithShape="0">
                    <a:blip r:embed="rId13"/>
                    <a:srcRect/>
                    <a:stretch>
                      <a:fillRect/>
                    </a:stretch>
                  </a:blipFill>
                  <a:effectLst>
                    <a:outerShdw dist="45791" dir="2021404" algn="ctr" rotWithShape="0">
                      <a:srgbClr val="808080"/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做 一 做</a:t>
              </a:r>
            </a:p>
          </p:txBody>
        </p:sp>
      </p:grpSp>
      <p:grpSp>
        <p:nvGrpSpPr>
          <p:cNvPr id="400405" name="Group 21"/>
          <p:cNvGrpSpPr/>
          <p:nvPr/>
        </p:nvGrpSpPr>
        <p:grpSpPr bwMode="auto">
          <a:xfrm>
            <a:off x="381000" y="1524000"/>
            <a:ext cx="8382000" cy="1890713"/>
            <a:chOff x="480" y="576"/>
            <a:chExt cx="5280" cy="1191"/>
          </a:xfrm>
        </p:grpSpPr>
        <p:graphicFrame>
          <p:nvGraphicFramePr>
            <p:cNvPr id="400406" name="Object 22"/>
            <p:cNvGraphicFramePr>
              <a:graphicFrameLocks noChangeAspect="1"/>
            </p:cNvGraphicFramePr>
            <p:nvPr/>
          </p:nvGraphicFramePr>
          <p:xfrm>
            <a:off x="1680" y="1008"/>
            <a:ext cx="940" cy="7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4" name="Equation" r:id="rId14" imgW="698500" imgH="457200" progId="Equation.3">
                    <p:embed/>
                  </p:oleObj>
                </mc:Choice>
                <mc:Fallback>
                  <p:oleObj name="Equation" r:id="rId14" imgW="698500" imgH="457200" progId="Equation.3">
                    <p:embed/>
                    <p:pic>
                      <p:nvPicPr>
                        <p:cNvPr id="0" name="图片 71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1008"/>
                          <a:ext cx="940" cy="7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0407" name="Text Box 23"/>
            <p:cNvSpPr txBox="1">
              <a:spLocks noChangeArrowheads="1"/>
            </p:cNvSpPr>
            <p:nvPr/>
          </p:nvSpPr>
          <p:spPr bwMode="auto">
            <a:xfrm>
              <a:off x="480" y="576"/>
              <a:ext cx="5280" cy="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zh-CN" altLang="en-US" sz="3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、一次函数</a:t>
              </a:r>
              <a:r>
                <a:rPr lang="en-US" altLang="zh-CN" sz="3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y=5-x</a:t>
              </a:r>
              <a:r>
                <a:rPr lang="zh-CN" altLang="en-US" sz="3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与</a:t>
              </a:r>
              <a:r>
                <a:rPr lang="en-US" altLang="zh-CN" sz="3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y=2x-1</a:t>
              </a:r>
              <a:r>
                <a:rPr lang="zh-CN" altLang="en-US" sz="3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图象的交点为</a:t>
              </a:r>
              <a:r>
                <a:rPr lang="en-US" altLang="zh-CN" sz="3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(2,3), 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则方程组                   的解为</a:t>
              </a:r>
              <a:r>
                <a:rPr lang="zh-CN" altLang="en-US" sz="3200" u="sng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</a:t>
              </a:r>
              <a:r>
                <a:rPr lang="en-US" altLang="zh-CN" sz="3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</p:grpSp>
      <p:graphicFrame>
        <p:nvGraphicFramePr>
          <p:cNvPr id="400414" name="Object 30"/>
          <p:cNvGraphicFramePr>
            <a:graphicFrameLocks noChangeAspect="1"/>
          </p:cNvGraphicFramePr>
          <p:nvPr/>
        </p:nvGraphicFramePr>
        <p:xfrm>
          <a:off x="5383212" y="2060848"/>
          <a:ext cx="1216025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公式" r:id="rId16" imgW="698500" imgH="749300" progId="Equation.3">
                  <p:embed/>
                </p:oleObj>
              </mc:Choice>
              <mc:Fallback>
                <p:oleObj name="公式" r:id="rId16" imgW="698500" imgH="749300" progId="Equation.3">
                  <p:embed/>
                  <p:pic>
                    <p:nvPicPr>
                      <p:cNvPr id="0" name="图片 7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212" y="2060848"/>
                        <a:ext cx="1216025" cy="130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0415" name="Text Box 31"/>
          <p:cNvSpPr txBox="1">
            <a:spLocks noChangeArrowheads="1"/>
          </p:cNvSpPr>
          <p:nvPr/>
        </p:nvSpPr>
        <p:spPr bwMode="auto">
          <a:xfrm>
            <a:off x="1038226" y="5150642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（</a:t>
            </a:r>
            <a:r>
              <a:rPr kumimoji="1"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，</a:t>
            </a:r>
            <a:r>
              <a:rPr kumimoji="1"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0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0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41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179512" y="1772816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2667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3.</a:t>
            </a:r>
            <a:r>
              <a:rPr kumimoji="1"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根据下列图象，你能说出是哪些方程组的解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?</a:t>
            </a:r>
            <a:r>
              <a:rPr kumimoji="1"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这些解是什么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?</a:t>
            </a:r>
            <a:endParaRPr kumimoji="1" lang="en-US" altLang="zh-C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1411" name="Rectangle 3"/>
          <p:cNvSpPr>
            <a:spLocks noChangeArrowheads="1"/>
          </p:cNvSpPr>
          <p:nvPr/>
        </p:nvSpPr>
        <p:spPr bwMode="auto">
          <a:xfrm>
            <a:off x="415290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01412" name="Rectangle 4"/>
          <p:cNvSpPr>
            <a:spLocks noChangeArrowheads="1"/>
          </p:cNvSpPr>
          <p:nvPr/>
        </p:nvSpPr>
        <p:spPr bwMode="auto">
          <a:xfrm>
            <a:off x="4281488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401413" name="Group 5"/>
          <p:cNvGrpSpPr/>
          <p:nvPr/>
        </p:nvGrpSpPr>
        <p:grpSpPr bwMode="auto">
          <a:xfrm>
            <a:off x="304800" y="3167335"/>
            <a:ext cx="3581400" cy="3502025"/>
            <a:chOff x="192" y="816"/>
            <a:chExt cx="2256" cy="2206"/>
          </a:xfrm>
        </p:grpSpPr>
        <p:grpSp>
          <p:nvGrpSpPr>
            <p:cNvPr id="401414" name="Group 6"/>
            <p:cNvGrpSpPr/>
            <p:nvPr/>
          </p:nvGrpSpPr>
          <p:grpSpPr bwMode="auto">
            <a:xfrm>
              <a:off x="192" y="816"/>
              <a:ext cx="2256" cy="2206"/>
              <a:chOff x="192" y="816"/>
              <a:chExt cx="2256" cy="2206"/>
            </a:xfrm>
          </p:grpSpPr>
          <p:sp>
            <p:nvSpPr>
              <p:cNvPr id="401415" name="Line 7"/>
              <p:cNvSpPr>
                <a:spLocks noChangeShapeType="1"/>
              </p:cNvSpPr>
              <p:nvPr/>
            </p:nvSpPr>
            <p:spPr bwMode="auto">
              <a:xfrm>
                <a:off x="192" y="2042"/>
                <a:ext cx="19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1416" name="Line 8"/>
              <p:cNvSpPr>
                <a:spLocks noChangeShapeType="1"/>
              </p:cNvSpPr>
              <p:nvPr/>
            </p:nvSpPr>
            <p:spPr bwMode="auto">
              <a:xfrm flipV="1">
                <a:off x="1122" y="939"/>
                <a:ext cx="0" cy="20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1417" name="Line 9"/>
              <p:cNvSpPr>
                <a:spLocks noChangeShapeType="1"/>
              </p:cNvSpPr>
              <p:nvPr/>
            </p:nvSpPr>
            <p:spPr bwMode="auto">
              <a:xfrm>
                <a:off x="877" y="1186"/>
                <a:ext cx="931" cy="110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1418" name="Line 10"/>
              <p:cNvSpPr>
                <a:spLocks noChangeShapeType="1"/>
              </p:cNvSpPr>
              <p:nvPr/>
            </p:nvSpPr>
            <p:spPr bwMode="auto">
              <a:xfrm flipV="1">
                <a:off x="998" y="1184"/>
                <a:ext cx="559" cy="14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1419" name="Text Box 11"/>
              <p:cNvSpPr txBox="1">
                <a:spLocks noChangeArrowheads="1"/>
              </p:cNvSpPr>
              <p:nvPr/>
            </p:nvSpPr>
            <p:spPr bwMode="auto">
              <a:xfrm>
                <a:off x="1684" y="2044"/>
                <a:ext cx="11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1420" name="Text Box 12"/>
              <p:cNvSpPr txBox="1">
                <a:spLocks noChangeArrowheads="1"/>
              </p:cNvSpPr>
              <p:nvPr/>
            </p:nvSpPr>
            <p:spPr bwMode="auto">
              <a:xfrm>
                <a:off x="1311" y="818"/>
                <a:ext cx="11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1421" name="Text Box 13"/>
              <p:cNvSpPr txBox="1">
                <a:spLocks noChangeArrowheads="1"/>
              </p:cNvSpPr>
              <p:nvPr/>
            </p:nvSpPr>
            <p:spPr bwMode="auto">
              <a:xfrm>
                <a:off x="812" y="816"/>
                <a:ext cx="11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1422" name="Text Box 14"/>
              <p:cNvSpPr txBox="1">
                <a:spLocks noChangeArrowheads="1"/>
              </p:cNvSpPr>
              <p:nvPr/>
            </p:nvSpPr>
            <p:spPr bwMode="auto">
              <a:xfrm>
                <a:off x="2053" y="1796"/>
                <a:ext cx="11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1423" name="Text Box 15"/>
              <p:cNvSpPr txBox="1">
                <a:spLocks noChangeArrowheads="1"/>
              </p:cNvSpPr>
              <p:nvPr/>
            </p:nvSpPr>
            <p:spPr bwMode="auto">
              <a:xfrm>
                <a:off x="874" y="2042"/>
                <a:ext cx="11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1424" name="Line 16"/>
              <p:cNvSpPr>
                <a:spLocks noChangeShapeType="1"/>
              </p:cNvSpPr>
              <p:nvPr/>
            </p:nvSpPr>
            <p:spPr bwMode="auto">
              <a:xfrm>
                <a:off x="1344" y="1728"/>
                <a:ext cx="0" cy="3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1425" name="Line 17"/>
              <p:cNvSpPr>
                <a:spLocks noChangeShapeType="1"/>
              </p:cNvSpPr>
              <p:nvPr/>
            </p:nvSpPr>
            <p:spPr bwMode="auto">
              <a:xfrm flipH="1">
                <a:off x="1104" y="1728"/>
                <a:ext cx="24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1426" name="Text Box 18"/>
              <p:cNvSpPr txBox="1">
                <a:spLocks noChangeArrowheads="1"/>
              </p:cNvSpPr>
              <p:nvPr/>
            </p:nvSpPr>
            <p:spPr bwMode="auto">
              <a:xfrm>
                <a:off x="936" y="1551"/>
                <a:ext cx="11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aphicFrame>
            <p:nvGraphicFramePr>
              <p:cNvPr id="401427" name="Object 19"/>
              <p:cNvGraphicFramePr>
                <a:graphicFrameLocks noChangeAspect="1"/>
              </p:cNvGraphicFramePr>
              <p:nvPr/>
            </p:nvGraphicFramePr>
            <p:xfrm>
              <a:off x="1488" y="864"/>
              <a:ext cx="732" cy="3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08" r:id="rId3" imgW="647700" imgH="203200" progId="Equation.3">
                      <p:embed/>
                    </p:oleObj>
                  </mc:Choice>
                  <mc:Fallback>
                    <p:oleObj r:id="rId3" imgW="647700" imgH="203200" progId="Equation.3">
                      <p:embed/>
                      <p:pic>
                        <p:nvPicPr>
                          <p:cNvPr id="0" name="图片 819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8" y="864"/>
                            <a:ext cx="732" cy="32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1428" name="Object 20"/>
              <p:cNvGraphicFramePr>
                <a:graphicFrameLocks noChangeAspect="1"/>
              </p:cNvGraphicFramePr>
              <p:nvPr/>
            </p:nvGraphicFramePr>
            <p:xfrm>
              <a:off x="1536" y="2204"/>
              <a:ext cx="912" cy="6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09" r:id="rId5" imgW="837565" imgH="393700" progId="Equation.3">
                      <p:embed/>
                    </p:oleObj>
                  </mc:Choice>
                  <mc:Fallback>
                    <p:oleObj r:id="rId5" imgW="837565" imgH="393700" progId="Equation.3">
                      <p:embed/>
                      <p:pic>
                        <p:nvPicPr>
                          <p:cNvPr id="0" name="图片 819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36" y="2204"/>
                            <a:ext cx="912" cy="65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01429" name="Text Box 21"/>
              <p:cNvSpPr txBox="1">
                <a:spLocks noChangeArrowheads="1"/>
              </p:cNvSpPr>
              <p:nvPr/>
            </p:nvSpPr>
            <p:spPr bwMode="auto">
              <a:xfrm>
                <a:off x="1248" y="2160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01430" name="Text Box 22"/>
              <p:cNvSpPr txBox="1">
                <a:spLocks noChangeArrowheads="1"/>
              </p:cNvSpPr>
              <p:nvPr/>
            </p:nvSpPr>
            <p:spPr bwMode="auto">
              <a:xfrm>
                <a:off x="768" y="139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401431" name="Text Box 23"/>
            <p:cNvSpPr txBox="1">
              <a:spLocks noChangeArrowheads="1"/>
            </p:cNvSpPr>
            <p:nvPr/>
          </p:nvSpPr>
          <p:spPr bwMode="auto">
            <a:xfrm>
              <a:off x="2016" y="1968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401432" name="Text Box 24"/>
            <p:cNvSpPr txBox="1">
              <a:spLocks noChangeArrowheads="1"/>
            </p:cNvSpPr>
            <p:nvPr/>
          </p:nvSpPr>
          <p:spPr bwMode="auto">
            <a:xfrm>
              <a:off x="1152" y="816"/>
              <a:ext cx="4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401433" name="Text Box 25"/>
            <p:cNvSpPr txBox="1">
              <a:spLocks noChangeArrowheads="1"/>
            </p:cNvSpPr>
            <p:nvPr/>
          </p:nvSpPr>
          <p:spPr bwMode="auto">
            <a:xfrm>
              <a:off x="912" y="1968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401434" name="Group 26"/>
          <p:cNvGrpSpPr/>
          <p:nvPr/>
        </p:nvGrpSpPr>
        <p:grpSpPr bwMode="auto">
          <a:xfrm>
            <a:off x="4648200" y="3319735"/>
            <a:ext cx="4267200" cy="3276600"/>
            <a:chOff x="2832" y="912"/>
            <a:chExt cx="2688" cy="2064"/>
          </a:xfrm>
        </p:grpSpPr>
        <p:grpSp>
          <p:nvGrpSpPr>
            <p:cNvPr id="401435" name="Group 27"/>
            <p:cNvGrpSpPr/>
            <p:nvPr/>
          </p:nvGrpSpPr>
          <p:grpSpPr bwMode="auto">
            <a:xfrm>
              <a:off x="2832" y="912"/>
              <a:ext cx="2583" cy="2064"/>
              <a:chOff x="2832" y="912"/>
              <a:chExt cx="2583" cy="2064"/>
            </a:xfrm>
          </p:grpSpPr>
          <p:grpSp>
            <p:nvGrpSpPr>
              <p:cNvPr id="401436" name="Group 28"/>
              <p:cNvGrpSpPr/>
              <p:nvPr/>
            </p:nvGrpSpPr>
            <p:grpSpPr bwMode="auto">
              <a:xfrm>
                <a:off x="3456" y="1104"/>
                <a:ext cx="1822" cy="1872"/>
                <a:chOff x="2774" y="4878"/>
                <a:chExt cx="3363" cy="2808"/>
              </a:xfrm>
            </p:grpSpPr>
            <p:sp>
              <p:nvSpPr>
                <p:cNvPr id="401437" name="Line 29"/>
                <p:cNvSpPr>
                  <a:spLocks noChangeShapeType="1"/>
                </p:cNvSpPr>
                <p:nvPr/>
              </p:nvSpPr>
              <p:spPr bwMode="auto">
                <a:xfrm>
                  <a:off x="2774" y="6438"/>
                  <a:ext cx="3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1438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4349" y="5034"/>
                  <a:ext cx="0" cy="26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1439" name="Line 31"/>
                <p:cNvSpPr>
                  <a:spLocks noChangeShapeType="1"/>
                </p:cNvSpPr>
                <p:nvPr/>
              </p:nvSpPr>
              <p:spPr bwMode="auto">
                <a:xfrm>
                  <a:off x="3409" y="5973"/>
                  <a:ext cx="2095" cy="108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1440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984" y="5346"/>
                  <a:ext cx="2100" cy="140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144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5301" y="6440"/>
                  <a:ext cx="21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just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144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824" y="4878"/>
                  <a:ext cx="21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just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1443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5923" y="6125"/>
                  <a:ext cx="21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just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144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930" y="6440"/>
                  <a:ext cx="21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just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1445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409" y="6285"/>
                  <a:ext cx="21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just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1446" name="Line 38"/>
                <p:cNvSpPr>
                  <a:spLocks noChangeShapeType="1"/>
                </p:cNvSpPr>
                <p:nvPr/>
              </p:nvSpPr>
              <p:spPr bwMode="auto">
                <a:xfrm>
                  <a:off x="3824" y="628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1447" name="Line 39"/>
                <p:cNvSpPr>
                  <a:spLocks noChangeShapeType="1"/>
                </p:cNvSpPr>
                <p:nvPr/>
              </p:nvSpPr>
              <p:spPr bwMode="auto">
                <a:xfrm flipH="1" flipV="1">
                  <a:off x="3824" y="6126"/>
                  <a:ext cx="52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144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4035" y="5813"/>
                  <a:ext cx="21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just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144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980" y="4878"/>
                  <a:ext cx="21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just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aphicFrame>
            <p:nvGraphicFramePr>
              <p:cNvPr id="401450" name="Object 42"/>
              <p:cNvGraphicFramePr>
                <a:graphicFrameLocks noChangeAspect="1"/>
              </p:cNvGraphicFramePr>
              <p:nvPr/>
            </p:nvGraphicFramePr>
            <p:xfrm>
              <a:off x="4416" y="912"/>
              <a:ext cx="999" cy="4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10" r:id="rId7" imgW="584200" imgH="203200" progId="Equation.3">
                      <p:embed/>
                    </p:oleObj>
                  </mc:Choice>
                  <mc:Fallback>
                    <p:oleObj r:id="rId7" imgW="584200" imgH="203200" progId="Equation.3">
                      <p:embed/>
                      <p:pic>
                        <p:nvPicPr>
                          <p:cNvPr id="0" name="图片 819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6" y="912"/>
                            <a:ext cx="999" cy="49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1451" name="Object 43"/>
              <p:cNvGraphicFramePr>
                <a:graphicFrameLocks noChangeAspect="1"/>
              </p:cNvGraphicFramePr>
              <p:nvPr/>
            </p:nvGraphicFramePr>
            <p:xfrm>
              <a:off x="2832" y="1056"/>
              <a:ext cx="1053" cy="6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11" r:id="rId9" imgW="596900" imgH="393700" progId="Equation.3">
                      <p:embed/>
                    </p:oleObj>
                  </mc:Choice>
                  <mc:Fallback>
                    <p:oleObj r:id="rId9" imgW="596900" imgH="393700" progId="Equation.3">
                      <p:embed/>
                      <p:pic>
                        <p:nvPicPr>
                          <p:cNvPr id="0" name="图片 819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32" y="1056"/>
                            <a:ext cx="1053" cy="68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01452" name="Text Box 44"/>
              <p:cNvSpPr txBox="1">
                <a:spLocks noChangeArrowheads="1"/>
              </p:cNvSpPr>
              <p:nvPr/>
            </p:nvSpPr>
            <p:spPr bwMode="auto">
              <a:xfrm>
                <a:off x="3888" y="2112"/>
                <a:ext cx="4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n-US" altLang="zh-CN" sz="2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401453" name="Text Box 45"/>
              <p:cNvSpPr txBox="1">
                <a:spLocks noChangeArrowheads="1"/>
              </p:cNvSpPr>
              <p:nvPr/>
            </p:nvSpPr>
            <p:spPr bwMode="auto">
              <a:xfrm>
                <a:off x="4320" y="1776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401454" name="Text Box 46"/>
            <p:cNvSpPr txBox="1">
              <a:spLocks noChangeArrowheads="1"/>
            </p:cNvSpPr>
            <p:nvPr/>
          </p:nvSpPr>
          <p:spPr bwMode="auto">
            <a:xfrm>
              <a:off x="5088" y="2073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401455" name="Text Box 47"/>
            <p:cNvSpPr txBox="1">
              <a:spLocks noChangeArrowheads="1"/>
            </p:cNvSpPr>
            <p:nvPr/>
          </p:nvSpPr>
          <p:spPr bwMode="auto">
            <a:xfrm>
              <a:off x="4080" y="1104"/>
              <a:ext cx="4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401456" name="Text Box 48"/>
            <p:cNvSpPr txBox="1">
              <a:spLocks noChangeArrowheads="1"/>
            </p:cNvSpPr>
            <p:nvPr/>
          </p:nvSpPr>
          <p:spPr bwMode="auto">
            <a:xfrm>
              <a:off x="4272" y="2112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pic>
        <p:nvPicPr>
          <p:cNvPr id="401457" name="Picture 49" descr="GL_297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43800" y="6019800"/>
            <a:ext cx="661988" cy="66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1458" name="Picture 50" descr="Happy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3400" y="304800"/>
            <a:ext cx="468313" cy="4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1459" name="Picture 51" descr="Happy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71600" y="304800"/>
            <a:ext cx="468313" cy="4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1460" name="Picture 52" descr="Happy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09800" y="304800"/>
            <a:ext cx="468313" cy="4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565290" y="1992410"/>
            <a:ext cx="839919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sz="4000" dirty="0">
                <a:solidFill>
                  <a:srgbClr val="000000"/>
                </a:solidFill>
                <a:ea typeface="华文新魏" panose="02010800040101010101" pitchFamily="2" charset="-122"/>
              </a:rPr>
              <a:t>二元一次方程组的</a:t>
            </a:r>
            <a:r>
              <a:rPr lang="zh-CN" altLang="en-US" sz="4000" dirty="0">
                <a:solidFill>
                  <a:srgbClr val="CC0000"/>
                </a:solidFill>
                <a:ea typeface="华文新魏" panose="02010800040101010101" pitchFamily="2" charset="-122"/>
              </a:rPr>
              <a:t>解</a:t>
            </a:r>
            <a:r>
              <a:rPr lang="zh-CN" altLang="en-US" sz="4000" dirty="0">
                <a:solidFill>
                  <a:srgbClr val="000000"/>
                </a:solidFill>
                <a:ea typeface="华文新魏" panose="02010800040101010101" pitchFamily="2" charset="-122"/>
              </a:rPr>
              <a:t>与以这两个方程所对应的一次函数图象的</a:t>
            </a:r>
            <a:r>
              <a:rPr lang="zh-CN" altLang="en-US" sz="4000" dirty="0">
                <a:solidFill>
                  <a:srgbClr val="CC0000"/>
                </a:solidFill>
                <a:ea typeface="华文新魏" panose="02010800040101010101" pitchFamily="2" charset="-122"/>
              </a:rPr>
              <a:t>交点坐标</a:t>
            </a:r>
            <a:r>
              <a:rPr lang="zh-CN" altLang="en-US" sz="4000" dirty="0">
                <a:solidFill>
                  <a:srgbClr val="000000"/>
                </a:solidFill>
                <a:ea typeface="华文新魏" panose="02010800040101010101" pitchFamily="2" charset="-122"/>
              </a:rPr>
              <a:t>相对应。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538934" y="4149080"/>
            <a:ext cx="82464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3600" i="1" dirty="0">
                <a:solidFill>
                  <a:srgbClr val="000000"/>
                </a:solidFill>
              </a:rPr>
              <a:t>由此可得</a:t>
            </a:r>
            <a:r>
              <a:rPr lang="en-US" altLang="zh-CN" sz="3600" i="1" dirty="0" smtClean="0">
                <a:solidFill>
                  <a:srgbClr val="000000"/>
                </a:solidFill>
              </a:rPr>
              <a:t>:</a:t>
            </a:r>
            <a:r>
              <a:rPr lang="zh-CN" altLang="en-US" sz="4000" dirty="0" smtClean="0">
                <a:solidFill>
                  <a:srgbClr val="3333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二</a:t>
            </a:r>
            <a:r>
              <a:rPr lang="zh-CN" altLang="en-US" sz="4000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元一次方程组的图象解法</a:t>
            </a:r>
            <a:r>
              <a:rPr lang="en-US" altLang="zh-CN" sz="4800" dirty="0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565291" y="5589240"/>
            <a:ext cx="7881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zh-CN" altLang="en-US" sz="3600" b="1" dirty="0">
                <a:solidFill>
                  <a:srgbClr val="FF3300"/>
                </a:solidFill>
              </a:rPr>
              <a:t>写函数，作图象，找交点，下结论</a:t>
            </a:r>
          </a:p>
        </p:txBody>
      </p:sp>
      <p:grpSp>
        <p:nvGrpSpPr>
          <p:cNvPr id="402437" name="Group 15"/>
          <p:cNvGrpSpPr/>
          <p:nvPr/>
        </p:nvGrpSpPr>
        <p:grpSpPr bwMode="auto">
          <a:xfrm>
            <a:off x="971550" y="333375"/>
            <a:ext cx="2314575" cy="715963"/>
            <a:chOff x="-7" y="-17"/>
            <a:chExt cx="1458" cy="499"/>
          </a:xfrm>
        </p:grpSpPr>
        <p:sp>
          <p:nvSpPr>
            <p:cNvPr id="402438" name="Rectangle 16"/>
            <p:cNvSpPr>
              <a:spLocks noChangeArrowheads="1"/>
            </p:cNvSpPr>
            <p:nvPr/>
          </p:nvSpPr>
          <p:spPr bwMode="auto">
            <a:xfrm>
              <a:off x="-7" y="-17"/>
              <a:ext cx="1458" cy="47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402439" name="Group 17"/>
            <p:cNvGrpSpPr/>
            <p:nvPr/>
          </p:nvGrpSpPr>
          <p:grpSpPr bwMode="auto">
            <a:xfrm>
              <a:off x="68" y="31"/>
              <a:ext cx="1345" cy="451"/>
              <a:chOff x="2034" y="2002"/>
              <a:chExt cx="1345" cy="451"/>
            </a:xfrm>
          </p:grpSpPr>
          <p:sp>
            <p:nvSpPr>
              <p:cNvPr id="72722" name="AutoShape 18"/>
              <p:cNvSpPr>
                <a:spLocks noChangeArrowheads="1"/>
              </p:cNvSpPr>
              <p:nvPr/>
            </p:nvSpPr>
            <p:spPr bwMode="blackWhite">
              <a:xfrm>
                <a:off x="2064" y="2273"/>
                <a:ext cx="1315" cy="159"/>
              </a:xfrm>
              <a:custGeom>
                <a:avLst/>
                <a:gdLst>
                  <a:gd name="G0" fmla="+- 1000 0 0"/>
                  <a:gd name="G1" fmla="+- 1000 0 0"/>
                  <a:gd name="G2" fmla="+- G0 0 G1"/>
                  <a:gd name="G3" fmla="*/ G1 1 2"/>
                  <a:gd name="G4" fmla="+- G0 0 G3"/>
                  <a:gd name="T0" fmla="*/ 0 w 1000"/>
                  <a:gd name="T1" fmla="*/ 0 h 1000"/>
                  <a:gd name="T2" fmla="*/ G4 w 1000"/>
                  <a:gd name="T3" fmla="*/ G1 h 1000"/>
                </a:gdLst>
                <a:ahLst/>
                <a:cxnLst>
                  <a:cxn ang="0">
                    <a:pos x="0" y="0"/>
                  </a:cxn>
                  <a:cxn ang="0">
                    <a:pos x="8631" y="0"/>
                  </a:cxn>
                  <a:cxn ang="0">
                    <a:pos x="9132" y="500"/>
                  </a:cxn>
                  <a:cxn ang="0">
                    <a:pos x="8632" y="1000"/>
                  </a:cxn>
                  <a:cxn ang="0">
                    <a:pos x="0" y="1000"/>
                  </a:cxn>
                </a:cxnLst>
                <a:rect l="T0" t="T1" r="T2" b="T3"/>
                <a:pathLst>
                  <a:path w="8270" h="1000">
                    <a:moveTo>
                      <a:pt x="0" y="0"/>
                    </a:moveTo>
                    <a:lnTo>
                      <a:pt x="8631" y="0"/>
                    </a:lnTo>
                    <a:cubicBezTo>
                      <a:pt x="8908" y="0"/>
                      <a:pt x="9132" y="223"/>
                      <a:pt x="9132" y="500"/>
                    </a:cubicBezTo>
                    <a:cubicBezTo>
                      <a:pt x="9132" y="776"/>
                      <a:pt x="8908" y="999"/>
                      <a:pt x="8632" y="1000"/>
                    </a:cubicBezTo>
                    <a:lnTo>
                      <a:pt x="0" y="1000"/>
                    </a:lnTo>
                    <a:close/>
                  </a:path>
                </a:pathLst>
              </a:custGeom>
              <a:solidFill>
                <a:srgbClr val="009900"/>
              </a:solidFill>
              <a:ln w="38100">
                <a:noFill/>
                <a:miter lim="800000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zh-CN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ea typeface="Arial Unicode MS" pitchFamily="2" charset="-122"/>
                  <a:cs typeface="Arial Unicode MS" pitchFamily="2" charset="-122"/>
                  <a:sym typeface="Wingdings" panose="05000000000000000000" pitchFamily="2" charset="2"/>
                </a:endParaRPr>
              </a:p>
            </p:txBody>
          </p:sp>
          <p:sp>
            <p:nvSpPr>
              <p:cNvPr id="402441" name="Freeform 19"/>
              <p:cNvSpPr>
                <a:spLocks noChangeAspect="1"/>
              </p:cNvSpPr>
              <p:nvPr/>
            </p:nvSpPr>
            <p:spPr bwMode="auto">
              <a:xfrm rot="2323423">
                <a:off x="2036" y="2209"/>
                <a:ext cx="132" cy="244"/>
              </a:xfrm>
              <a:custGeom>
                <a:avLst/>
                <a:gdLst>
                  <a:gd name="T0" fmla="*/ 5 w 862"/>
                  <a:gd name="T1" fmla="*/ 42 h 1407"/>
                  <a:gd name="T2" fmla="*/ 15 w 862"/>
                  <a:gd name="T3" fmla="*/ 42 h 1407"/>
                  <a:gd name="T4" fmla="*/ 20 w 862"/>
                  <a:gd name="T5" fmla="*/ 0 h 1407"/>
                  <a:gd name="T6" fmla="*/ 0 w 862"/>
                  <a:gd name="T7" fmla="*/ 0 h 1407"/>
                  <a:gd name="T8" fmla="*/ 5 w 862"/>
                  <a:gd name="T9" fmla="*/ 42 h 14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2"/>
                  <a:gd name="T16" fmla="*/ 0 h 1407"/>
                  <a:gd name="T17" fmla="*/ 862 w 862"/>
                  <a:gd name="T18" fmla="*/ 1407 h 14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2" h="1407">
                    <a:moveTo>
                      <a:pt x="227" y="1407"/>
                    </a:moveTo>
                    <a:lnTo>
                      <a:pt x="635" y="1401"/>
                    </a:lnTo>
                    <a:lnTo>
                      <a:pt x="862" y="0"/>
                    </a:lnTo>
                    <a:lnTo>
                      <a:pt x="0" y="0"/>
                    </a:lnTo>
                    <a:lnTo>
                      <a:pt x="227" y="1407"/>
                    </a:lnTo>
                    <a:close/>
                  </a:path>
                </a:pathLst>
              </a:custGeom>
              <a:solidFill>
                <a:srgbClr val="CC6600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2442" name="Freeform 20"/>
              <p:cNvSpPr>
                <a:spLocks noChangeAspect="1"/>
              </p:cNvSpPr>
              <p:nvPr/>
            </p:nvSpPr>
            <p:spPr bwMode="auto">
              <a:xfrm rot="2323423">
                <a:off x="2088" y="2272"/>
                <a:ext cx="112" cy="31"/>
              </a:xfrm>
              <a:custGeom>
                <a:avLst/>
                <a:gdLst>
                  <a:gd name="T0" fmla="*/ 0 w 589"/>
                  <a:gd name="T1" fmla="*/ 6 h 159"/>
                  <a:gd name="T2" fmla="*/ 5 w 589"/>
                  <a:gd name="T3" fmla="*/ 1 h 159"/>
                  <a:gd name="T4" fmla="*/ 16 w 589"/>
                  <a:gd name="T5" fmla="*/ 1 h 159"/>
                  <a:gd name="T6" fmla="*/ 21 w 589"/>
                  <a:gd name="T7" fmla="*/ 4 h 1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9"/>
                  <a:gd name="T13" fmla="*/ 0 h 159"/>
                  <a:gd name="T14" fmla="*/ 589 w 589"/>
                  <a:gd name="T15" fmla="*/ 159 h 1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9" h="159">
                    <a:moveTo>
                      <a:pt x="0" y="159"/>
                    </a:moveTo>
                    <a:cubicBezTo>
                      <a:pt x="30" y="102"/>
                      <a:pt x="61" y="46"/>
                      <a:pt x="136" y="23"/>
                    </a:cubicBezTo>
                    <a:cubicBezTo>
                      <a:pt x="211" y="0"/>
                      <a:pt x="378" y="8"/>
                      <a:pt x="453" y="23"/>
                    </a:cubicBezTo>
                    <a:cubicBezTo>
                      <a:pt x="528" y="38"/>
                      <a:pt x="574" y="91"/>
                      <a:pt x="589" y="114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2443" name="Oval 21"/>
              <p:cNvSpPr>
                <a:spLocks noChangeAspect="1" noChangeArrowheads="1"/>
              </p:cNvSpPr>
              <p:nvPr/>
            </p:nvSpPr>
            <p:spPr bwMode="auto">
              <a:xfrm rot="2323423">
                <a:off x="2127" y="2166"/>
                <a:ext cx="47" cy="41"/>
              </a:xfrm>
              <a:prstGeom prst="ellipse">
                <a:avLst/>
              </a:prstGeom>
              <a:solidFill>
                <a:srgbClr val="B1D8FF"/>
              </a:solidFill>
              <a:ln w="28575" algn="ctr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2444" name="Freeform 22"/>
              <p:cNvSpPr>
                <a:spLocks noChangeAspect="1"/>
              </p:cNvSpPr>
              <p:nvPr/>
            </p:nvSpPr>
            <p:spPr bwMode="auto">
              <a:xfrm rot="2323423">
                <a:off x="2044" y="2336"/>
                <a:ext cx="92" cy="20"/>
              </a:xfrm>
              <a:custGeom>
                <a:avLst/>
                <a:gdLst>
                  <a:gd name="T0" fmla="*/ 0 w 589"/>
                  <a:gd name="T1" fmla="*/ 3 h 159"/>
                  <a:gd name="T2" fmla="*/ 3 w 589"/>
                  <a:gd name="T3" fmla="*/ 0 h 159"/>
                  <a:gd name="T4" fmla="*/ 11 w 589"/>
                  <a:gd name="T5" fmla="*/ 0 h 159"/>
                  <a:gd name="T6" fmla="*/ 14 w 589"/>
                  <a:gd name="T7" fmla="*/ 2 h 1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9"/>
                  <a:gd name="T13" fmla="*/ 0 h 159"/>
                  <a:gd name="T14" fmla="*/ 589 w 589"/>
                  <a:gd name="T15" fmla="*/ 159 h 1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9" h="159">
                    <a:moveTo>
                      <a:pt x="0" y="159"/>
                    </a:moveTo>
                    <a:cubicBezTo>
                      <a:pt x="30" y="102"/>
                      <a:pt x="61" y="46"/>
                      <a:pt x="136" y="23"/>
                    </a:cubicBezTo>
                    <a:cubicBezTo>
                      <a:pt x="211" y="0"/>
                      <a:pt x="378" y="8"/>
                      <a:pt x="453" y="23"/>
                    </a:cubicBezTo>
                    <a:cubicBezTo>
                      <a:pt x="528" y="38"/>
                      <a:pt x="574" y="91"/>
                      <a:pt x="589" y="114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2445" name="Freeform 23"/>
              <p:cNvSpPr>
                <a:spLocks noChangeAspect="1"/>
              </p:cNvSpPr>
              <p:nvPr/>
            </p:nvSpPr>
            <p:spPr bwMode="auto">
              <a:xfrm rot="2323423">
                <a:off x="2034" y="2343"/>
                <a:ext cx="92" cy="31"/>
              </a:xfrm>
              <a:custGeom>
                <a:avLst/>
                <a:gdLst>
                  <a:gd name="T0" fmla="*/ 0 w 589"/>
                  <a:gd name="T1" fmla="*/ 6 h 159"/>
                  <a:gd name="T2" fmla="*/ 3 w 589"/>
                  <a:gd name="T3" fmla="*/ 1 h 159"/>
                  <a:gd name="T4" fmla="*/ 11 w 589"/>
                  <a:gd name="T5" fmla="*/ 1 h 159"/>
                  <a:gd name="T6" fmla="*/ 14 w 589"/>
                  <a:gd name="T7" fmla="*/ 4 h 1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9"/>
                  <a:gd name="T13" fmla="*/ 0 h 159"/>
                  <a:gd name="T14" fmla="*/ 589 w 589"/>
                  <a:gd name="T15" fmla="*/ 159 h 1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9" h="159">
                    <a:moveTo>
                      <a:pt x="0" y="159"/>
                    </a:moveTo>
                    <a:cubicBezTo>
                      <a:pt x="30" y="102"/>
                      <a:pt x="61" y="46"/>
                      <a:pt x="136" y="23"/>
                    </a:cubicBezTo>
                    <a:cubicBezTo>
                      <a:pt x="211" y="0"/>
                      <a:pt x="378" y="8"/>
                      <a:pt x="453" y="23"/>
                    </a:cubicBezTo>
                    <a:cubicBezTo>
                      <a:pt x="528" y="38"/>
                      <a:pt x="574" y="91"/>
                      <a:pt x="589" y="114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2446" name="Freeform 24"/>
              <p:cNvSpPr>
                <a:spLocks noChangeAspect="1"/>
              </p:cNvSpPr>
              <p:nvPr/>
            </p:nvSpPr>
            <p:spPr bwMode="auto">
              <a:xfrm rot="2323423">
                <a:off x="2079" y="2261"/>
                <a:ext cx="132" cy="34"/>
              </a:xfrm>
              <a:custGeom>
                <a:avLst/>
                <a:gdLst>
                  <a:gd name="T0" fmla="*/ 4 w 665"/>
                  <a:gd name="T1" fmla="*/ 5 h 212"/>
                  <a:gd name="T2" fmla="*/ 0 w 665"/>
                  <a:gd name="T3" fmla="*/ 4 h 212"/>
                  <a:gd name="T4" fmla="*/ 4 w 665"/>
                  <a:gd name="T5" fmla="*/ 2 h 212"/>
                  <a:gd name="T6" fmla="*/ 9 w 665"/>
                  <a:gd name="T7" fmla="*/ 0 h 212"/>
                  <a:gd name="T8" fmla="*/ 14 w 665"/>
                  <a:gd name="T9" fmla="*/ 0 h 212"/>
                  <a:gd name="T10" fmla="*/ 18 w 665"/>
                  <a:gd name="T11" fmla="*/ 0 h 212"/>
                  <a:gd name="T12" fmla="*/ 25 w 665"/>
                  <a:gd name="T13" fmla="*/ 3 h 212"/>
                  <a:gd name="T14" fmla="*/ 25 w 665"/>
                  <a:gd name="T15" fmla="*/ 5 h 212"/>
                  <a:gd name="T16" fmla="*/ 21 w 665"/>
                  <a:gd name="T17" fmla="*/ 5 h 2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65"/>
                  <a:gd name="T28" fmla="*/ 0 h 212"/>
                  <a:gd name="T29" fmla="*/ 665 w 665"/>
                  <a:gd name="T30" fmla="*/ 212 h 2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65" h="212">
                    <a:moveTo>
                      <a:pt x="91" y="197"/>
                    </a:moveTo>
                    <a:cubicBezTo>
                      <a:pt x="45" y="185"/>
                      <a:pt x="0" y="174"/>
                      <a:pt x="0" y="151"/>
                    </a:cubicBezTo>
                    <a:cubicBezTo>
                      <a:pt x="0" y="128"/>
                      <a:pt x="53" y="84"/>
                      <a:pt x="91" y="61"/>
                    </a:cubicBezTo>
                    <a:cubicBezTo>
                      <a:pt x="129" y="38"/>
                      <a:pt x="182" y="23"/>
                      <a:pt x="227" y="15"/>
                    </a:cubicBezTo>
                    <a:cubicBezTo>
                      <a:pt x="272" y="7"/>
                      <a:pt x="325" y="15"/>
                      <a:pt x="363" y="15"/>
                    </a:cubicBezTo>
                    <a:cubicBezTo>
                      <a:pt x="401" y="15"/>
                      <a:pt x="409" y="0"/>
                      <a:pt x="454" y="15"/>
                    </a:cubicBezTo>
                    <a:cubicBezTo>
                      <a:pt x="499" y="30"/>
                      <a:pt x="605" y="76"/>
                      <a:pt x="635" y="106"/>
                    </a:cubicBezTo>
                    <a:cubicBezTo>
                      <a:pt x="665" y="136"/>
                      <a:pt x="650" y="182"/>
                      <a:pt x="635" y="197"/>
                    </a:cubicBezTo>
                    <a:cubicBezTo>
                      <a:pt x="620" y="212"/>
                      <a:pt x="582" y="204"/>
                      <a:pt x="545" y="197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2447" name="Freeform 25"/>
              <p:cNvSpPr>
                <a:spLocks noChangeAspect="1"/>
              </p:cNvSpPr>
              <p:nvPr/>
            </p:nvSpPr>
            <p:spPr bwMode="auto">
              <a:xfrm rot="2323423">
                <a:off x="2254" y="2042"/>
                <a:ext cx="30" cy="162"/>
              </a:xfrm>
              <a:custGeom>
                <a:avLst/>
                <a:gdLst>
                  <a:gd name="T0" fmla="*/ 0 w 136"/>
                  <a:gd name="T1" fmla="*/ 36 h 726"/>
                  <a:gd name="T2" fmla="*/ 7 w 136"/>
                  <a:gd name="T3" fmla="*/ 36 h 726"/>
                  <a:gd name="T4" fmla="*/ 4 w 136"/>
                  <a:gd name="T5" fmla="*/ 0 h 726"/>
                  <a:gd name="T6" fmla="*/ 0 w 136"/>
                  <a:gd name="T7" fmla="*/ 36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"/>
                  <a:gd name="T13" fmla="*/ 0 h 726"/>
                  <a:gd name="T14" fmla="*/ 136 w 136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" h="726">
                    <a:moveTo>
                      <a:pt x="0" y="726"/>
                    </a:moveTo>
                    <a:lnTo>
                      <a:pt x="136" y="726"/>
                    </a:lnTo>
                    <a:lnTo>
                      <a:pt x="91" y="0"/>
                    </a:lnTo>
                    <a:lnTo>
                      <a:pt x="0" y="726"/>
                    </a:lnTo>
                    <a:close/>
                  </a:path>
                </a:pathLst>
              </a:custGeom>
              <a:solidFill>
                <a:srgbClr val="FF9900"/>
              </a:solidFill>
              <a:ln w="28575">
                <a:solidFill>
                  <a:srgbClr val="CC6600"/>
                </a:solidFill>
                <a:rou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2448" name="Freeform 26"/>
              <p:cNvSpPr>
                <a:spLocks noChangeAspect="1"/>
              </p:cNvSpPr>
              <p:nvPr/>
            </p:nvSpPr>
            <p:spPr bwMode="auto">
              <a:xfrm rot="823422">
                <a:off x="2155" y="2002"/>
                <a:ext cx="30" cy="163"/>
              </a:xfrm>
              <a:custGeom>
                <a:avLst/>
                <a:gdLst>
                  <a:gd name="T0" fmla="*/ 0 w 136"/>
                  <a:gd name="T1" fmla="*/ 37 h 726"/>
                  <a:gd name="T2" fmla="*/ 7 w 136"/>
                  <a:gd name="T3" fmla="*/ 37 h 726"/>
                  <a:gd name="T4" fmla="*/ 4 w 136"/>
                  <a:gd name="T5" fmla="*/ 0 h 726"/>
                  <a:gd name="T6" fmla="*/ 0 w 136"/>
                  <a:gd name="T7" fmla="*/ 37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"/>
                  <a:gd name="T13" fmla="*/ 0 h 726"/>
                  <a:gd name="T14" fmla="*/ 136 w 136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" h="726">
                    <a:moveTo>
                      <a:pt x="0" y="726"/>
                    </a:moveTo>
                    <a:lnTo>
                      <a:pt x="136" y="726"/>
                    </a:lnTo>
                    <a:lnTo>
                      <a:pt x="91" y="0"/>
                    </a:lnTo>
                    <a:lnTo>
                      <a:pt x="0" y="726"/>
                    </a:lnTo>
                    <a:close/>
                  </a:path>
                </a:pathLst>
              </a:custGeom>
              <a:solidFill>
                <a:srgbClr val="FF9900"/>
              </a:solidFill>
              <a:ln w="28575">
                <a:solidFill>
                  <a:srgbClr val="CC6600"/>
                </a:solidFill>
                <a:rou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2449" name="Freeform 27"/>
              <p:cNvSpPr>
                <a:spLocks noChangeAspect="1"/>
              </p:cNvSpPr>
              <p:nvPr/>
            </p:nvSpPr>
            <p:spPr bwMode="auto">
              <a:xfrm rot="3823423">
                <a:off x="2314" y="2129"/>
                <a:ext cx="30" cy="163"/>
              </a:xfrm>
              <a:custGeom>
                <a:avLst/>
                <a:gdLst>
                  <a:gd name="T0" fmla="*/ 0 w 136"/>
                  <a:gd name="T1" fmla="*/ 37 h 726"/>
                  <a:gd name="T2" fmla="*/ 7 w 136"/>
                  <a:gd name="T3" fmla="*/ 37 h 726"/>
                  <a:gd name="T4" fmla="*/ 4 w 136"/>
                  <a:gd name="T5" fmla="*/ 0 h 726"/>
                  <a:gd name="T6" fmla="*/ 0 w 136"/>
                  <a:gd name="T7" fmla="*/ 37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"/>
                  <a:gd name="T13" fmla="*/ 0 h 726"/>
                  <a:gd name="T14" fmla="*/ 136 w 136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" h="726">
                    <a:moveTo>
                      <a:pt x="0" y="726"/>
                    </a:moveTo>
                    <a:lnTo>
                      <a:pt x="136" y="726"/>
                    </a:lnTo>
                    <a:lnTo>
                      <a:pt x="91" y="0"/>
                    </a:lnTo>
                    <a:lnTo>
                      <a:pt x="0" y="726"/>
                    </a:lnTo>
                    <a:close/>
                  </a:path>
                </a:pathLst>
              </a:custGeom>
              <a:solidFill>
                <a:srgbClr val="FF9900"/>
              </a:solidFill>
              <a:ln w="28575">
                <a:solidFill>
                  <a:srgbClr val="CC6600"/>
                </a:solidFill>
                <a:round/>
              </a:ln>
            </p:spPr>
            <p:txBody>
              <a:bodyPr rot="10800000" vert="eaVert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2450" name="Freeform 28"/>
              <p:cNvSpPr>
                <a:spLocks noChangeAspect="1"/>
              </p:cNvSpPr>
              <p:nvPr/>
            </p:nvSpPr>
            <p:spPr bwMode="auto">
              <a:xfrm rot="3103423">
                <a:off x="2287" y="2082"/>
                <a:ext cx="30" cy="163"/>
              </a:xfrm>
              <a:custGeom>
                <a:avLst/>
                <a:gdLst>
                  <a:gd name="T0" fmla="*/ 0 w 136"/>
                  <a:gd name="T1" fmla="*/ 37 h 726"/>
                  <a:gd name="T2" fmla="*/ 7 w 136"/>
                  <a:gd name="T3" fmla="*/ 37 h 726"/>
                  <a:gd name="T4" fmla="*/ 4 w 136"/>
                  <a:gd name="T5" fmla="*/ 0 h 726"/>
                  <a:gd name="T6" fmla="*/ 0 w 136"/>
                  <a:gd name="T7" fmla="*/ 37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"/>
                  <a:gd name="T13" fmla="*/ 0 h 726"/>
                  <a:gd name="T14" fmla="*/ 136 w 136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" h="726">
                    <a:moveTo>
                      <a:pt x="0" y="726"/>
                    </a:moveTo>
                    <a:lnTo>
                      <a:pt x="136" y="726"/>
                    </a:lnTo>
                    <a:lnTo>
                      <a:pt x="91" y="0"/>
                    </a:lnTo>
                    <a:lnTo>
                      <a:pt x="0" y="726"/>
                    </a:lnTo>
                    <a:close/>
                  </a:path>
                </a:pathLst>
              </a:custGeom>
              <a:solidFill>
                <a:srgbClr val="FF9900"/>
              </a:solidFill>
              <a:ln w="28575">
                <a:solidFill>
                  <a:srgbClr val="CC6600"/>
                </a:solidFill>
                <a:round/>
              </a:ln>
            </p:spPr>
            <p:txBody>
              <a:bodyPr rot="10800000" vert="eaVert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2451" name="Freeform 29"/>
              <p:cNvSpPr>
                <a:spLocks noChangeAspect="1"/>
              </p:cNvSpPr>
              <p:nvPr/>
            </p:nvSpPr>
            <p:spPr bwMode="auto">
              <a:xfrm rot="1562000">
                <a:off x="2207" y="2018"/>
                <a:ext cx="30" cy="163"/>
              </a:xfrm>
              <a:custGeom>
                <a:avLst/>
                <a:gdLst>
                  <a:gd name="T0" fmla="*/ 0 w 136"/>
                  <a:gd name="T1" fmla="*/ 37 h 726"/>
                  <a:gd name="T2" fmla="*/ 7 w 136"/>
                  <a:gd name="T3" fmla="*/ 37 h 726"/>
                  <a:gd name="T4" fmla="*/ 4 w 136"/>
                  <a:gd name="T5" fmla="*/ 0 h 726"/>
                  <a:gd name="T6" fmla="*/ 0 w 136"/>
                  <a:gd name="T7" fmla="*/ 37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"/>
                  <a:gd name="T13" fmla="*/ 0 h 726"/>
                  <a:gd name="T14" fmla="*/ 136 w 136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" h="726">
                    <a:moveTo>
                      <a:pt x="0" y="726"/>
                    </a:moveTo>
                    <a:lnTo>
                      <a:pt x="136" y="726"/>
                    </a:lnTo>
                    <a:lnTo>
                      <a:pt x="91" y="0"/>
                    </a:lnTo>
                    <a:lnTo>
                      <a:pt x="0" y="726"/>
                    </a:lnTo>
                    <a:close/>
                  </a:path>
                </a:pathLst>
              </a:custGeom>
              <a:solidFill>
                <a:srgbClr val="FF9900"/>
              </a:solidFill>
              <a:ln w="28575">
                <a:solidFill>
                  <a:srgbClr val="CC6600"/>
                </a:solidFill>
                <a:rou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2452" name="Oval 30"/>
              <p:cNvSpPr>
                <a:spLocks noChangeAspect="1" noChangeArrowheads="1"/>
              </p:cNvSpPr>
              <p:nvPr/>
            </p:nvSpPr>
            <p:spPr bwMode="auto">
              <a:xfrm rot="2323423">
                <a:off x="2209" y="2231"/>
                <a:ext cx="47" cy="41"/>
              </a:xfrm>
              <a:prstGeom prst="ellipse">
                <a:avLst/>
              </a:prstGeom>
              <a:solidFill>
                <a:srgbClr val="B1D8FF"/>
              </a:solidFill>
              <a:ln w="28575" algn="ctr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2453" name="WordArt 31" descr="20041213522068548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2381" y="2115"/>
                <a:ext cx="942" cy="25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3600" b="1" kern="10" dirty="0">
                    <a:ln w="28575">
                      <a:solidFill>
                        <a:srgbClr val="000000"/>
                      </a:solidFill>
                      <a:round/>
                    </a:ln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  <a:effectLst>
                      <a:outerShdw dist="45791" dir="2021404" algn="ctr" rotWithShape="0">
                        <a:srgbClr val="808080"/>
                      </a:outerShdw>
                    </a:effectLst>
                    <a:latin typeface="华文行楷" panose="02010800040101010101" charset="-122"/>
                    <a:ea typeface="华文行楷" panose="02010800040101010101" charset="-122"/>
                  </a:rPr>
                  <a:t>小结</a:t>
                </a:r>
              </a:p>
            </p:txBody>
          </p:sp>
        </p:grpSp>
      </p:grpSp>
      <p:pic>
        <p:nvPicPr>
          <p:cNvPr id="402454" name="Picture 32" descr="2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0" y="0"/>
            <a:ext cx="666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6" grpId="0" autoUpdateAnimBg="0"/>
      <p:bldP spid="72717" grpId="0" autoUpdateAnimBg="0"/>
      <p:bldP spid="7271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pPr algn="l" fontAlgn="t">
              <a:lnSpc>
                <a:spcPct val="120000"/>
              </a:lnSpc>
            </a:pPr>
            <a:r>
              <a:rPr lang="zh-CN" altLang="en-US" sz="2400" dirty="0" smtClean="0"/>
              <a:t>1</a:t>
            </a:r>
            <a:r>
              <a:rPr lang="zh-CN" altLang="en-US" sz="2400" dirty="0"/>
              <a:t>．如果直线y=3x+6与y=2x-4交点坐标为（a，b），则</a:t>
            </a:r>
            <a:br>
              <a:rPr lang="zh-CN" altLang="en-US" sz="2400" dirty="0"/>
            </a:br>
            <a:r>
              <a:rPr lang="zh-CN" altLang="en-US" sz="2400" dirty="0"/>
              <a:t>是方程组</a:t>
            </a:r>
            <a:r>
              <a:rPr lang="zh-CN" altLang="en-US" sz="2400" dirty="0" smtClean="0"/>
              <a:t>______的</a:t>
            </a:r>
            <a:r>
              <a:rPr lang="zh-CN" altLang="en-US" sz="2400" dirty="0"/>
              <a:t>解（  </a:t>
            </a:r>
            <a:r>
              <a:rPr lang="zh-CN" altLang="en-US" sz="2400" dirty="0" smtClean="0"/>
              <a:t>）</a:t>
            </a:r>
            <a:br>
              <a:rPr lang="zh-CN" altLang="en-US" sz="2400" dirty="0" smtClean="0"/>
            </a:br>
            <a:r>
              <a:rPr lang="zh-CN" altLang="en-US" sz="2400" dirty="0" smtClean="0"/>
              <a:t>    </a:t>
            </a:r>
            <a:r>
              <a:rPr lang="zh-CN" altLang="en-US" sz="2400" dirty="0"/>
              <a:t/>
            </a:r>
            <a:br>
              <a:rPr lang="zh-CN" altLang="en-US" sz="2400" dirty="0"/>
            </a:br>
            <a:r>
              <a:rPr lang="zh-CN" altLang="en-US" sz="2400" dirty="0"/>
              <a:t>A．                      B．                      C．                  D．</a:t>
            </a:r>
            <a:br>
              <a:rPr lang="zh-CN" altLang="en-US" sz="2400" dirty="0"/>
            </a:br>
            <a:r>
              <a:rPr lang="zh-CN" altLang="en-US" sz="2400" dirty="0"/>
              <a:t/>
            </a:r>
            <a:br>
              <a:rPr lang="zh-CN" altLang="en-US" sz="2400" dirty="0"/>
            </a:br>
            <a:r>
              <a:rPr lang="zh-CN" altLang="en-US" sz="2400" dirty="0"/>
              <a:t>2、</a:t>
            </a:r>
            <a:r>
              <a:rPr lang="zh-CN" altLang="en-US" sz="2400" b="1" dirty="0"/>
              <a:t>解方程组                 解为________，则直线y=-x+15和y=x-7的交点坐标是_______．</a:t>
            </a:r>
            <a:br>
              <a:rPr lang="zh-CN" altLang="en-US" sz="2400" b="1" dirty="0"/>
            </a:br>
            <a:r>
              <a:rPr lang="zh-CN" altLang="en-US" sz="2400" dirty="0"/>
              <a:t>3．直线AB∥x轴，且A点坐标为（1，-2），则直线AB上任意一点的纵坐标都是</a:t>
            </a:r>
            <a:r>
              <a:rPr lang="zh-CN" altLang="en-US" sz="2400" dirty="0" smtClean="0"/>
              <a:t>-2</a:t>
            </a:r>
            <a:r>
              <a:rPr lang="zh-CN" altLang="en-US" sz="2400" dirty="0"/>
              <a:t>，此时我们称直线AB为y=-2，那么直线y=3与直线x=2的交点是（  </a:t>
            </a:r>
            <a:r>
              <a:rPr lang="en-US" altLang="zh-CN" sz="2400" dirty="0"/>
              <a:t>  </a:t>
            </a:r>
            <a:r>
              <a:rPr lang="zh-CN" altLang="en-US" sz="2400" dirty="0"/>
              <a:t>）</a:t>
            </a:r>
            <a:br>
              <a:rPr lang="zh-CN" altLang="en-US" sz="2400" dirty="0"/>
            </a:br>
            <a:r>
              <a:rPr lang="zh-CN" altLang="en-US" sz="2400" dirty="0"/>
              <a:t>A．（3，2）     B．（2，3）    </a:t>
            </a:r>
            <a:r>
              <a:rPr lang="zh-CN" altLang="en-US" sz="2400" dirty="0" smtClean="0"/>
              <a:t> </a:t>
            </a:r>
            <a:r>
              <a:rPr lang="zh-CN" altLang="en-US" sz="2400" dirty="0"/>
              <a:t>C．（-2，-3）   </a:t>
            </a:r>
            <a:r>
              <a:rPr lang="zh-CN" altLang="en-US" sz="2400" dirty="0" smtClean="0"/>
              <a:t> </a:t>
            </a:r>
            <a:r>
              <a:rPr lang="zh-CN" altLang="en-US" sz="2400" dirty="0"/>
              <a:t>D．（-3，-2</a:t>
            </a:r>
            <a:r>
              <a:rPr lang="zh-CN" altLang="en-US" sz="2400" dirty="0" smtClean="0"/>
              <a:t>）</a:t>
            </a:r>
            <a:endParaRPr lang="zh-CN" altLang="en-US" sz="2400" dirty="0"/>
          </a:p>
        </p:txBody>
      </p:sp>
      <p:sp>
        <p:nvSpPr>
          <p:cNvPr id="403459" name="WordArt 3"/>
          <p:cNvSpPr>
            <a:spLocks noChangeArrowheads="1" noChangeShapeType="1"/>
          </p:cNvSpPr>
          <p:nvPr/>
        </p:nvSpPr>
        <p:spPr bwMode="auto">
          <a:xfrm rot="21587291">
            <a:off x="2411413" y="836613"/>
            <a:ext cx="4033837" cy="360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kern="10" dirty="0">
                <a:ln w="9525">
                  <a:solidFill>
                    <a:srgbClr val="FF0066"/>
                  </a:solidFill>
                  <a:round/>
                </a:ln>
                <a:solidFill>
                  <a:srgbClr val="FFFF00"/>
                </a:solidFill>
                <a:latin typeface="华文行楷" panose="02010800040101010101" charset="-122"/>
                <a:ea typeface="华文行楷" panose="02010800040101010101" charset="-122"/>
              </a:rPr>
              <a:t>小测一下</a:t>
            </a:r>
          </a:p>
        </p:txBody>
      </p:sp>
      <p:sp>
        <p:nvSpPr>
          <p:cNvPr id="403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03461" name="Rectangle 5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03462" name="Rectangle 6"/>
          <p:cNvSpPr>
            <a:spLocks noChangeArrowheads="1"/>
          </p:cNvSpPr>
          <p:nvPr/>
        </p:nvSpPr>
        <p:spPr bwMode="auto">
          <a:xfrm>
            <a:off x="0" y="2071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3463" name="Rectangle 7"/>
          <p:cNvSpPr>
            <a:spLocks noChangeArrowheads="1"/>
          </p:cNvSpPr>
          <p:nvPr/>
        </p:nvSpPr>
        <p:spPr bwMode="auto">
          <a:xfrm>
            <a:off x="0" y="-17145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03464" name="Rectangle 8"/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aphicFrame>
        <p:nvGraphicFramePr>
          <p:cNvPr id="403465" name="Object 9"/>
          <p:cNvGraphicFramePr>
            <a:graphicFrameLocks noChangeAspect="1"/>
          </p:cNvGraphicFramePr>
          <p:nvPr/>
        </p:nvGraphicFramePr>
        <p:xfrm>
          <a:off x="7524328" y="1427956"/>
          <a:ext cx="7889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r:id="rId5" imgW="445135" imgH="457835" progId="Equation.DSMT4">
                  <p:embed/>
                </p:oleObj>
              </mc:Choice>
              <mc:Fallback>
                <p:oleObj r:id="rId5" imgW="445135" imgH="457835" progId="Equation.DSMT4">
                  <p:embed/>
                  <p:pic>
                    <p:nvPicPr>
                      <p:cNvPr id="0" name="图片 9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8" y="1427956"/>
                        <a:ext cx="788987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3466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aphicFrame>
        <p:nvGraphicFramePr>
          <p:cNvPr id="403467" name="Object 11"/>
          <p:cNvGraphicFramePr>
            <a:graphicFrameLocks noChangeAspect="1"/>
          </p:cNvGraphicFramePr>
          <p:nvPr/>
        </p:nvGraphicFramePr>
        <p:xfrm>
          <a:off x="467544" y="2822575"/>
          <a:ext cx="13684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r:id="rId7" imgW="826135" imgH="457835" progId="Equation.DSMT4">
                  <p:embed/>
                </p:oleObj>
              </mc:Choice>
              <mc:Fallback>
                <p:oleObj r:id="rId7" imgW="826135" imgH="457835" progId="Equation.DSMT4">
                  <p:embed/>
                  <p:pic>
                    <p:nvPicPr>
                      <p:cNvPr id="0" name="图片 9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822575"/>
                        <a:ext cx="136842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3468" name="Rectangle 12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aphicFrame>
        <p:nvGraphicFramePr>
          <p:cNvPr id="403469" name="Object 13"/>
          <p:cNvGraphicFramePr>
            <a:graphicFrameLocks noChangeAspect="1"/>
          </p:cNvGraphicFramePr>
          <p:nvPr/>
        </p:nvGraphicFramePr>
        <p:xfrm>
          <a:off x="2797812" y="2669462"/>
          <a:ext cx="12969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r:id="rId9" imgW="737235" imgH="457835" progId="Equation.DSMT4">
                  <p:embed/>
                </p:oleObj>
              </mc:Choice>
              <mc:Fallback>
                <p:oleObj r:id="rId9" imgW="737235" imgH="457835" progId="Equation.DSMT4">
                  <p:embed/>
                  <p:pic>
                    <p:nvPicPr>
                      <p:cNvPr id="0" name="图片 9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812" y="2669462"/>
                        <a:ext cx="1296987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3470" name="Rectangle 1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aphicFrame>
        <p:nvGraphicFramePr>
          <p:cNvPr id="403471" name="Object 15"/>
          <p:cNvGraphicFramePr>
            <a:graphicFrameLocks noChangeAspect="1"/>
          </p:cNvGraphicFramePr>
          <p:nvPr/>
        </p:nvGraphicFramePr>
        <p:xfrm>
          <a:off x="5220072" y="2768600"/>
          <a:ext cx="13668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r:id="rId11" imgW="723900" imgH="457200" progId="Equation.DSMT4">
                  <p:embed/>
                </p:oleObj>
              </mc:Choice>
              <mc:Fallback>
                <p:oleObj r:id="rId11" imgW="723900" imgH="457200" progId="Equation.DSMT4">
                  <p:embed/>
                  <p:pic>
                    <p:nvPicPr>
                      <p:cNvPr id="0" name="图片 9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2768600"/>
                        <a:ext cx="1366838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3472" name="Rectangle 16"/>
          <p:cNvSpPr>
            <a:spLocks noChangeArrowheads="1"/>
          </p:cNvSpPr>
          <p:nvPr/>
        </p:nvSpPr>
        <p:spPr bwMode="auto">
          <a:xfrm>
            <a:off x="34925" y="3502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aphicFrame>
        <p:nvGraphicFramePr>
          <p:cNvPr id="403473" name="Object 17"/>
          <p:cNvGraphicFramePr>
            <a:graphicFrameLocks noChangeAspect="1"/>
          </p:cNvGraphicFramePr>
          <p:nvPr/>
        </p:nvGraphicFramePr>
        <p:xfrm>
          <a:off x="7308304" y="2833687"/>
          <a:ext cx="154781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r:id="rId13" imgW="1009650" imgH="495300" progId="Paint.Picture">
                  <p:embed/>
                </p:oleObj>
              </mc:Choice>
              <mc:Fallback>
                <p:oleObj r:id="rId13" imgW="1009650" imgH="495300" progId="Paint.Picture">
                  <p:embed/>
                  <p:pic>
                    <p:nvPicPr>
                      <p:cNvPr id="0" name="图片 9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2833687"/>
                        <a:ext cx="1547812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3474" name="Text Box 18"/>
          <p:cNvSpPr txBox="1">
            <a:spLocks noChangeArrowheads="1"/>
          </p:cNvSpPr>
          <p:nvPr/>
        </p:nvSpPr>
        <p:spPr bwMode="auto">
          <a:xfrm>
            <a:off x="1692275" y="1989138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CC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403475" name="Text Box 19"/>
          <p:cNvSpPr txBox="1">
            <a:spLocks noChangeArrowheads="1"/>
          </p:cNvSpPr>
          <p:nvPr/>
        </p:nvSpPr>
        <p:spPr bwMode="auto">
          <a:xfrm>
            <a:off x="2120355" y="5527676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CC00"/>
                </a:solidFill>
                <a:latin typeface="Times New Roman" panose="02020603050405020304" pitchFamily="18" charset="0"/>
              </a:rPr>
              <a:t>B</a:t>
            </a:r>
          </a:p>
        </p:txBody>
      </p:sp>
      <p:graphicFrame>
        <p:nvGraphicFramePr>
          <p:cNvPr id="403476" name="Object 20"/>
          <p:cNvGraphicFramePr>
            <a:graphicFrameLocks noChangeAspect="1"/>
          </p:cNvGraphicFramePr>
          <p:nvPr/>
        </p:nvGraphicFramePr>
        <p:xfrm>
          <a:off x="1894681" y="3573016"/>
          <a:ext cx="11874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r:id="rId15" imgW="711835" imgH="457835" progId="Equation.DSMT4">
                  <p:embed/>
                </p:oleObj>
              </mc:Choice>
              <mc:Fallback>
                <p:oleObj r:id="rId15" imgW="711835" imgH="457835" progId="Equation.DSMT4">
                  <p:embed/>
                  <p:pic>
                    <p:nvPicPr>
                      <p:cNvPr id="0" name="图片 9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4681" y="3573016"/>
                        <a:ext cx="11874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7" name="Object 21"/>
          <p:cNvGraphicFramePr>
            <a:graphicFrameLocks noChangeAspect="1"/>
          </p:cNvGraphicFramePr>
          <p:nvPr/>
        </p:nvGraphicFramePr>
        <p:xfrm>
          <a:off x="3874616" y="3472831"/>
          <a:ext cx="755650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r:id="rId17" imgW="483235" imgH="457835" progId="Equation.DSMT4">
                  <p:embed/>
                </p:oleObj>
              </mc:Choice>
              <mc:Fallback>
                <p:oleObj r:id="rId17" imgW="483235" imgH="457835" progId="Equation.DSMT4">
                  <p:embed/>
                  <p:pic>
                    <p:nvPicPr>
                      <p:cNvPr id="0" name="图片 9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4616" y="3472831"/>
                        <a:ext cx="755650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3478" name="Text Box 22"/>
          <p:cNvSpPr txBox="1">
            <a:spLocks noChangeArrowheads="1"/>
          </p:cNvSpPr>
          <p:nvPr/>
        </p:nvSpPr>
        <p:spPr bwMode="auto">
          <a:xfrm>
            <a:off x="1687339" y="4264919"/>
            <a:ext cx="21872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CN" altLang="en-US" sz="24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03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B6C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03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03477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0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40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9" grpId="0" animBg="1"/>
      <p:bldP spid="403478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5" name="Text Box 5"/>
          <p:cNvSpPr txBox="1">
            <a:spLocks noChangeArrowheads="1"/>
          </p:cNvSpPr>
          <p:nvPr/>
        </p:nvSpPr>
        <p:spPr bwMode="auto">
          <a:xfrm>
            <a:off x="1187624" y="1352666"/>
            <a:ext cx="69707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根据下列图象，你能说出哪些方程组的解？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这些解是什么？ </a:t>
            </a:r>
          </a:p>
        </p:txBody>
      </p:sp>
      <p:sp>
        <p:nvSpPr>
          <p:cNvPr id="404486" name="Line 6"/>
          <p:cNvSpPr>
            <a:spLocks noChangeShapeType="1"/>
          </p:cNvSpPr>
          <p:nvPr/>
        </p:nvSpPr>
        <p:spPr bwMode="auto">
          <a:xfrm>
            <a:off x="827410" y="4652863"/>
            <a:ext cx="3240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04487" name="Line 7"/>
          <p:cNvSpPr>
            <a:spLocks noChangeShapeType="1"/>
          </p:cNvSpPr>
          <p:nvPr/>
        </p:nvSpPr>
        <p:spPr bwMode="auto">
          <a:xfrm flipV="1">
            <a:off x="2267272" y="2852638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04488" name="Line 8"/>
          <p:cNvSpPr>
            <a:spLocks noChangeShapeType="1"/>
          </p:cNvSpPr>
          <p:nvPr/>
        </p:nvSpPr>
        <p:spPr bwMode="auto">
          <a:xfrm flipH="1" flipV="1">
            <a:off x="1043310" y="4005163"/>
            <a:ext cx="2735262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04489" name="Line 9"/>
          <p:cNvSpPr>
            <a:spLocks noChangeShapeType="1"/>
          </p:cNvSpPr>
          <p:nvPr/>
        </p:nvSpPr>
        <p:spPr bwMode="auto">
          <a:xfrm flipV="1">
            <a:off x="1043310" y="2997101"/>
            <a:ext cx="2447925" cy="216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04490" name="Text Box 10"/>
          <p:cNvSpPr txBox="1">
            <a:spLocks noChangeArrowheads="1"/>
          </p:cNvSpPr>
          <p:nvPr/>
        </p:nvSpPr>
        <p:spPr bwMode="auto">
          <a:xfrm>
            <a:off x="2002160" y="458142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0</a:t>
            </a:r>
          </a:p>
        </p:txBody>
      </p:sp>
      <p:sp>
        <p:nvSpPr>
          <p:cNvPr id="404491" name="Text Box 11"/>
          <p:cNvSpPr txBox="1">
            <a:spLocks noChangeArrowheads="1"/>
          </p:cNvSpPr>
          <p:nvPr/>
        </p:nvSpPr>
        <p:spPr bwMode="auto">
          <a:xfrm>
            <a:off x="754385" y="5229126"/>
            <a:ext cx="1052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Y=x+3</a:t>
            </a:r>
          </a:p>
        </p:txBody>
      </p:sp>
      <p:sp>
        <p:nvSpPr>
          <p:cNvPr id="404492" name="Line 12"/>
          <p:cNvSpPr>
            <a:spLocks noChangeShapeType="1"/>
          </p:cNvSpPr>
          <p:nvPr/>
        </p:nvSpPr>
        <p:spPr bwMode="auto">
          <a:xfrm>
            <a:off x="1835472" y="44369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04493" name="Line 13"/>
          <p:cNvSpPr>
            <a:spLocks noChangeShapeType="1"/>
          </p:cNvSpPr>
          <p:nvPr/>
        </p:nvSpPr>
        <p:spPr bwMode="auto">
          <a:xfrm>
            <a:off x="1835472" y="44369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04494" name="Text Box 14"/>
          <p:cNvSpPr txBox="1">
            <a:spLocks noChangeArrowheads="1"/>
          </p:cNvSpPr>
          <p:nvPr/>
        </p:nvSpPr>
        <p:spPr bwMode="auto">
          <a:xfrm>
            <a:off x="2318072" y="416867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1</a:t>
            </a:r>
          </a:p>
        </p:txBody>
      </p:sp>
      <p:sp>
        <p:nvSpPr>
          <p:cNvPr id="404495" name="Text Box 15"/>
          <p:cNvSpPr txBox="1">
            <a:spLocks noChangeArrowheads="1"/>
          </p:cNvSpPr>
          <p:nvPr/>
        </p:nvSpPr>
        <p:spPr bwMode="auto">
          <a:xfrm>
            <a:off x="1402085" y="4654451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－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2</a:t>
            </a:r>
          </a:p>
        </p:txBody>
      </p:sp>
      <p:sp>
        <p:nvSpPr>
          <p:cNvPr id="404496" name="Text Box 16"/>
          <p:cNvSpPr txBox="1">
            <a:spLocks noChangeArrowheads="1"/>
          </p:cNvSpPr>
          <p:nvPr/>
        </p:nvSpPr>
        <p:spPr bwMode="auto">
          <a:xfrm>
            <a:off x="682947" y="3428901"/>
            <a:ext cx="1414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Y=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－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0.5x</a:t>
            </a:r>
          </a:p>
        </p:txBody>
      </p:sp>
      <p:grpSp>
        <p:nvGrpSpPr>
          <p:cNvPr id="404497" name="Group 17"/>
          <p:cNvGrpSpPr/>
          <p:nvPr/>
        </p:nvGrpSpPr>
        <p:grpSpPr bwMode="auto">
          <a:xfrm>
            <a:off x="4427860" y="3213001"/>
            <a:ext cx="4392612" cy="2592387"/>
            <a:chOff x="0" y="0"/>
            <a:chExt cx="2640" cy="1440"/>
          </a:xfrm>
        </p:grpSpPr>
        <p:sp>
          <p:nvSpPr>
            <p:cNvPr id="404498" name="Line 14"/>
            <p:cNvSpPr>
              <a:spLocks noChangeShapeType="1"/>
            </p:cNvSpPr>
            <p:nvPr/>
          </p:nvSpPr>
          <p:spPr bwMode="auto">
            <a:xfrm flipV="1">
              <a:off x="672" y="0"/>
              <a:ext cx="0" cy="1296"/>
            </a:xfrm>
            <a:prstGeom prst="line">
              <a:avLst/>
            </a:prstGeom>
            <a:noFill/>
            <a:ln w="28575">
              <a:solidFill>
                <a:srgbClr val="1414DC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404499" name="Group 19"/>
            <p:cNvGrpSpPr/>
            <p:nvPr/>
          </p:nvGrpSpPr>
          <p:grpSpPr bwMode="auto">
            <a:xfrm>
              <a:off x="0" y="48"/>
              <a:ext cx="2640" cy="1392"/>
              <a:chOff x="0" y="0"/>
              <a:chExt cx="2640" cy="1392"/>
            </a:xfrm>
          </p:grpSpPr>
          <p:sp>
            <p:nvSpPr>
              <p:cNvPr id="404500" name="Text Box 16"/>
              <p:cNvSpPr txBox="1">
                <a:spLocks noChangeArrowheads="1"/>
              </p:cNvSpPr>
              <p:nvPr/>
            </p:nvSpPr>
            <p:spPr bwMode="auto">
              <a:xfrm>
                <a:off x="816" y="864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04501" name="Text Box 17"/>
              <p:cNvSpPr txBox="1">
                <a:spLocks noChangeArrowheads="1"/>
              </p:cNvSpPr>
              <p:nvPr/>
            </p:nvSpPr>
            <p:spPr bwMode="auto">
              <a:xfrm>
                <a:off x="480" y="528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404502" name="Group 22"/>
              <p:cNvGrpSpPr/>
              <p:nvPr/>
            </p:nvGrpSpPr>
            <p:grpSpPr bwMode="auto">
              <a:xfrm>
                <a:off x="0" y="0"/>
                <a:ext cx="2640" cy="1392"/>
                <a:chOff x="0" y="0"/>
                <a:chExt cx="2640" cy="1392"/>
              </a:xfrm>
            </p:grpSpPr>
            <p:sp>
              <p:nvSpPr>
                <p:cNvPr id="404503" name="Line 19"/>
                <p:cNvSpPr>
                  <a:spLocks noChangeShapeType="1"/>
                </p:cNvSpPr>
                <p:nvPr/>
              </p:nvSpPr>
              <p:spPr bwMode="auto">
                <a:xfrm>
                  <a:off x="912" y="672"/>
                  <a:ext cx="0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4504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672" y="672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404505" name="Group 25"/>
                <p:cNvGrpSpPr/>
                <p:nvPr/>
              </p:nvGrpSpPr>
              <p:grpSpPr bwMode="auto">
                <a:xfrm>
                  <a:off x="0" y="0"/>
                  <a:ext cx="2640" cy="1392"/>
                  <a:chOff x="0" y="0"/>
                  <a:chExt cx="2640" cy="1392"/>
                </a:xfrm>
              </p:grpSpPr>
              <p:sp>
                <p:nvSpPr>
                  <p:cNvPr id="404506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0" y="864"/>
                    <a:ext cx="13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1414DC"/>
                    </a:solidFill>
                    <a:miter lim="800000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04507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92" y="672"/>
                    <a:ext cx="384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sz="2800" b="1">
                        <a:solidFill>
                          <a:srgbClr val="1414DC"/>
                        </a:solidFill>
                        <a:latin typeface="Times New Roman" panose="02020603050405020304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404508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" y="0"/>
                    <a:ext cx="192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sz="2800" b="1">
                        <a:solidFill>
                          <a:srgbClr val="1414DC"/>
                        </a:solidFill>
                        <a:latin typeface="Times New Roman" panose="02020603050405020304" pitchFamily="18" charset="0"/>
                      </a:rPr>
                      <a:t>y</a:t>
                    </a:r>
                  </a:p>
                </p:txBody>
              </p:sp>
              <p:sp>
                <p:nvSpPr>
                  <p:cNvPr id="404509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" y="768"/>
                    <a:ext cx="288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sz="2800" b="1">
                        <a:solidFill>
                          <a:srgbClr val="1414DC"/>
                        </a:solidFill>
                        <a:latin typeface="Times New Roman" panose="02020603050405020304" pitchFamily="18" charset="0"/>
                      </a:rPr>
                      <a:t>o</a:t>
                    </a:r>
                  </a:p>
                </p:txBody>
              </p:sp>
              <p:sp>
                <p:nvSpPr>
                  <p:cNvPr id="404510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" y="192"/>
                    <a:ext cx="768" cy="1200"/>
                  </a:xfrm>
                  <a:prstGeom prst="line">
                    <a:avLst/>
                  </a:prstGeom>
                  <a:noFill/>
                  <a:ln w="38100">
                    <a:solidFill>
                      <a:srgbClr val="FE1604"/>
                    </a:solidFill>
                    <a:miter lim="800000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0451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48"/>
                    <a:ext cx="768" cy="124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miter lim="800000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04512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96"/>
                    <a:ext cx="100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sz="2400" b="1">
                        <a:solidFill>
                          <a:srgbClr val="FE1604"/>
                        </a:solidFill>
                        <a:latin typeface="Times New Roman" panose="02020603050405020304" pitchFamily="18" charset="0"/>
                      </a:rPr>
                      <a:t>y=2x-1</a:t>
                    </a:r>
                  </a:p>
                </p:txBody>
              </p:sp>
              <p:sp>
                <p:nvSpPr>
                  <p:cNvPr id="404513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4" y="1008"/>
                    <a:ext cx="129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y=-3x+4</a:t>
                    </a:r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076" name="Group 4"/>
          <p:cNvGrpSpPr/>
          <p:nvPr/>
        </p:nvGrpSpPr>
        <p:grpSpPr bwMode="auto">
          <a:xfrm>
            <a:off x="790575" y="636587"/>
            <a:ext cx="7691438" cy="565150"/>
            <a:chOff x="498" y="401"/>
            <a:chExt cx="4845" cy="356"/>
          </a:xfrm>
        </p:grpSpPr>
        <p:pic>
          <p:nvPicPr>
            <p:cNvPr id="387079" name="Picture 7" descr="Glob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62" y="454"/>
              <a:ext cx="281" cy="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7080" name="Text Box 8"/>
            <p:cNvSpPr txBox="1">
              <a:spLocks noChangeArrowheads="1"/>
            </p:cNvSpPr>
            <p:nvPr/>
          </p:nvSpPr>
          <p:spPr bwMode="auto">
            <a:xfrm>
              <a:off x="498" y="401"/>
              <a:ext cx="11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b="1">
                <a:solidFill>
                  <a:srgbClr val="000000"/>
                </a:solidFill>
              </a:endParaRPr>
            </a:p>
          </p:txBody>
        </p:sp>
      </p:grpSp>
      <p:pic>
        <p:nvPicPr>
          <p:cNvPr id="387084" name="Picture 12" descr="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419600"/>
            <a:ext cx="1763713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7085" name="Picture 13" descr="3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3141663"/>
            <a:ext cx="19399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7086" name="Picture 14" descr="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3505200"/>
            <a:ext cx="1041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7087" name="AutoShape 15"/>
          <p:cNvSpPr>
            <a:spLocks noChangeArrowheads="1"/>
          </p:cNvSpPr>
          <p:nvPr/>
        </p:nvSpPr>
        <p:spPr bwMode="auto">
          <a:xfrm>
            <a:off x="755650" y="1989138"/>
            <a:ext cx="1752600" cy="1371600"/>
          </a:xfrm>
          <a:prstGeom prst="cloudCallout">
            <a:avLst>
              <a:gd name="adj1" fmla="val -15759"/>
              <a:gd name="adj2" fmla="val 73843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>
                <a:solidFill>
                  <a:srgbClr val="000000"/>
                </a:solidFill>
              </a:rPr>
              <a:t>二元一次方程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7088" name="AutoShape 16"/>
          <p:cNvSpPr>
            <a:spLocks noChangeArrowheads="1"/>
          </p:cNvSpPr>
          <p:nvPr/>
        </p:nvSpPr>
        <p:spPr bwMode="auto">
          <a:xfrm>
            <a:off x="6588125" y="1524000"/>
            <a:ext cx="2305050" cy="2159000"/>
          </a:xfrm>
          <a:prstGeom prst="cloudCallout">
            <a:avLst>
              <a:gd name="adj1" fmla="val -2685"/>
              <a:gd name="adj2" fmla="val 90000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>
                <a:solidFill>
                  <a:srgbClr val="000000"/>
                </a:solidFill>
              </a:rPr>
              <a:t>这是怎么回事？</a:t>
            </a:r>
          </a:p>
        </p:txBody>
      </p:sp>
      <p:sp>
        <p:nvSpPr>
          <p:cNvPr id="387089" name="AutoShape 17"/>
          <p:cNvSpPr>
            <a:spLocks noChangeArrowheads="1"/>
          </p:cNvSpPr>
          <p:nvPr/>
        </p:nvSpPr>
        <p:spPr bwMode="auto">
          <a:xfrm>
            <a:off x="3429000" y="1981200"/>
            <a:ext cx="2895600" cy="1295400"/>
          </a:xfrm>
          <a:prstGeom prst="cloudCallout">
            <a:avLst>
              <a:gd name="adj1" fmla="val -24454"/>
              <a:gd name="adj2" fmla="val 67523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0000"/>
                </a:solidFill>
              </a:rPr>
              <a:t>一次函数</a:t>
            </a:r>
          </a:p>
        </p:txBody>
      </p:sp>
      <p:sp>
        <p:nvSpPr>
          <p:cNvPr id="387090" name="Text Box 18"/>
          <p:cNvSpPr txBox="1">
            <a:spLocks noChangeArrowheads="1"/>
          </p:cNvSpPr>
          <p:nvPr/>
        </p:nvSpPr>
        <p:spPr bwMode="auto">
          <a:xfrm>
            <a:off x="4267200" y="5334000"/>
            <a:ext cx="2470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6000">
                <a:solidFill>
                  <a:srgbClr val="3333CC"/>
                </a:solidFill>
                <a:latin typeface="EU-B6X" pitchFamily="1" charset="-122"/>
                <a:ea typeface="EU-B6X" pitchFamily="1" charset="-122"/>
              </a:rPr>
              <a:t>y=3x+1</a:t>
            </a:r>
          </a:p>
        </p:txBody>
      </p:sp>
      <p:grpSp>
        <p:nvGrpSpPr>
          <p:cNvPr id="387091" name="Group 19"/>
          <p:cNvGrpSpPr/>
          <p:nvPr/>
        </p:nvGrpSpPr>
        <p:grpSpPr bwMode="auto">
          <a:xfrm>
            <a:off x="468313" y="5445125"/>
            <a:ext cx="6400800" cy="1098550"/>
            <a:chOff x="288" y="3408"/>
            <a:chExt cx="4032" cy="692"/>
          </a:xfrm>
        </p:grpSpPr>
        <p:sp>
          <p:nvSpPr>
            <p:cNvPr id="387092" name="Text Box 20"/>
            <p:cNvSpPr txBox="1">
              <a:spLocks noChangeArrowheads="1"/>
            </p:cNvSpPr>
            <p:nvPr/>
          </p:nvSpPr>
          <p:spPr bwMode="auto">
            <a:xfrm>
              <a:off x="336" y="3408"/>
              <a:ext cx="1556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6600">
                  <a:solidFill>
                    <a:srgbClr val="3333CC"/>
                  </a:solidFill>
                  <a:latin typeface="宋体" panose="02010600030101010101" pitchFamily="2" charset="-122"/>
                </a:rPr>
                <a:t>3x</a:t>
              </a:r>
              <a:r>
                <a:rPr kumimoji="1" lang="en-US" altLang="zh-CN" sz="4400">
                  <a:solidFill>
                    <a:srgbClr val="3333CC"/>
                  </a:solidFill>
                  <a:latin typeface="宋体" panose="02010600030101010101" pitchFamily="2" charset="-122"/>
                </a:rPr>
                <a:t>+</a:t>
              </a:r>
              <a:r>
                <a:rPr kumimoji="1" lang="en-US" altLang="zh-CN" sz="6000">
                  <a:solidFill>
                    <a:srgbClr val="3333CC"/>
                  </a:solidFill>
                  <a:latin typeface="EU-B6X" pitchFamily="1" charset="-122"/>
                  <a:ea typeface="EU-B6X" pitchFamily="1" charset="-122"/>
                </a:rPr>
                <a:t>y=1</a:t>
              </a:r>
            </a:p>
          </p:txBody>
        </p:sp>
        <p:sp>
          <p:nvSpPr>
            <p:cNvPr id="387093" name="Rectangle 21"/>
            <p:cNvSpPr>
              <a:spLocks noChangeArrowheads="1"/>
            </p:cNvSpPr>
            <p:nvPr/>
          </p:nvSpPr>
          <p:spPr bwMode="auto">
            <a:xfrm>
              <a:off x="288" y="3456"/>
              <a:ext cx="4032" cy="57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7094" name="Line 22"/>
            <p:cNvSpPr>
              <a:spLocks noChangeShapeType="1"/>
            </p:cNvSpPr>
            <p:nvPr/>
          </p:nvSpPr>
          <p:spPr bwMode="auto">
            <a:xfrm>
              <a:off x="288" y="3456"/>
              <a:ext cx="0" cy="57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7095" name="Line 23"/>
            <p:cNvSpPr>
              <a:spLocks noChangeShapeType="1"/>
            </p:cNvSpPr>
            <p:nvPr/>
          </p:nvSpPr>
          <p:spPr bwMode="auto">
            <a:xfrm>
              <a:off x="4320" y="3456"/>
              <a:ext cx="0" cy="57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7096" name="Line 24"/>
            <p:cNvSpPr>
              <a:spLocks noChangeShapeType="1"/>
            </p:cNvSpPr>
            <p:nvPr/>
          </p:nvSpPr>
          <p:spPr bwMode="auto">
            <a:xfrm>
              <a:off x="288" y="3456"/>
              <a:ext cx="4032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7097" name="Line 25"/>
            <p:cNvSpPr>
              <a:spLocks noChangeShapeType="1"/>
            </p:cNvSpPr>
            <p:nvPr/>
          </p:nvSpPr>
          <p:spPr bwMode="auto">
            <a:xfrm>
              <a:off x="288" y="4032"/>
              <a:ext cx="4032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7098" name="Line 26"/>
            <p:cNvSpPr>
              <a:spLocks noChangeShapeType="1"/>
            </p:cNvSpPr>
            <p:nvPr/>
          </p:nvSpPr>
          <p:spPr bwMode="auto">
            <a:xfrm>
              <a:off x="336" y="3408"/>
              <a:ext cx="0" cy="63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7099" name="Line 27"/>
            <p:cNvSpPr>
              <a:spLocks noChangeShapeType="1"/>
            </p:cNvSpPr>
            <p:nvPr/>
          </p:nvSpPr>
          <p:spPr bwMode="auto">
            <a:xfrm>
              <a:off x="1892" y="3408"/>
              <a:ext cx="0" cy="63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7100" name="Line 28"/>
            <p:cNvSpPr>
              <a:spLocks noChangeShapeType="1"/>
            </p:cNvSpPr>
            <p:nvPr/>
          </p:nvSpPr>
          <p:spPr bwMode="auto">
            <a:xfrm>
              <a:off x="336" y="3408"/>
              <a:ext cx="1556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7101" name="Line 29"/>
            <p:cNvSpPr>
              <a:spLocks noChangeShapeType="1"/>
            </p:cNvSpPr>
            <p:nvPr/>
          </p:nvSpPr>
          <p:spPr bwMode="auto">
            <a:xfrm>
              <a:off x="336" y="4042"/>
              <a:ext cx="1556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87102" name="AutoShape 30"/>
          <p:cNvSpPr>
            <a:spLocks noChangeArrowheads="1"/>
          </p:cNvSpPr>
          <p:nvPr/>
        </p:nvSpPr>
        <p:spPr bwMode="auto">
          <a:xfrm>
            <a:off x="3352800" y="594360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87103" name="Rectangle 31"/>
          <p:cNvSpPr>
            <a:spLocks noChangeArrowheads="1"/>
          </p:cNvSpPr>
          <p:nvPr/>
        </p:nvSpPr>
        <p:spPr bwMode="auto">
          <a:xfrm>
            <a:off x="2293938" y="866774"/>
            <a:ext cx="44434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600" b="1" dirty="0">
                <a:solidFill>
                  <a:srgbClr val="000000"/>
                </a:solidFill>
              </a:rPr>
              <a:t>3x+</a:t>
            </a:r>
            <a:r>
              <a:rPr kumimoji="1" lang="en-US" altLang="zh-CN" sz="3600" b="1" dirty="0">
                <a:solidFill>
                  <a:srgbClr val="000000"/>
                </a:solidFill>
                <a:latin typeface="宋体" panose="02010600030101010101" pitchFamily="2" charset="-122"/>
              </a:rPr>
              <a:t>y=1</a:t>
            </a:r>
            <a:r>
              <a:rPr kumimoji="1" lang="zh-CN" altLang="en-US" sz="4400" dirty="0">
                <a:solidFill>
                  <a:srgbClr val="000000"/>
                </a:solidFill>
                <a:latin typeface="宋体" panose="02010600030101010101" pitchFamily="2" charset="-122"/>
              </a:rPr>
              <a:t>这是什么</a:t>
            </a:r>
            <a:r>
              <a:rPr kumimoji="1" lang="zh-CN" altLang="en-US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7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87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87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7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7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387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7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7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87" grpId="0" animBg="1" autoUpdateAnimBg="0"/>
      <p:bldP spid="387088" grpId="0" animBg="1" autoUpdateAnimBg="0"/>
      <p:bldP spid="387089" grpId="0" animBg="1" autoUpdateAnimBg="0"/>
      <p:bldP spid="387090" grpId="0" autoUpdateAnimBg="0"/>
      <p:bldP spid="3871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Text Box 12"/>
          <p:cNvSpPr txBox="1">
            <a:spLocks noChangeArrowheads="1"/>
          </p:cNvSpPr>
          <p:nvPr/>
        </p:nvSpPr>
        <p:spPr bwMode="auto">
          <a:xfrm>
            <a:off x="533400" y="0"/>
            <a:ext cx="16764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kumimoji="1" lang="zh-CN" altLang="zh-CN" sz="2400">
              <a:solidFill>
                <a:srgbClr val="FF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388099" name="Rectangle 13"/>
          <p:cNvSpPr>
            <a:spLocks noChangeArrowheads="1"/>
          </p:cNvSpPr>
          <p:nvPr/>
        </p:nvSpPr>
        <p:spPr bwMode="auto">
          <a:xfrm>
            <a:off x="468313" y="188913"/>
            <a:ext cx="1816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探究学习</a:t>
            </a: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1256213" y="995807"/>
            <a:ext cx="78781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dirty="0">
                <a:solidFill>
                  <a:srgbClr val="000000"/>
                </a:solidFill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</a:rPr>
              <a:t>把二元一次方程</a:t>
            </a:r>
            <a:r>
              <a:rPr kumimoji="1"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3x-2y=5</a:t>
            </a:r>
            <a:r>
              <a:rPr lang="zh-CN" altLang="en-US" sz="2400" b="1" dirty="0">
                <a:solidFill>
                  <a:srgbClr val="000000"/>
                </a:solidFill>
              </a:rPr>
              <a:t>写成一次函数</a:t>
            </a:r>
            <a:r>
              <a:rPr lang="en-US" altLang="zh-CN" sz="2400" b="1" dirty="0">
                <a:solidFill>
                  <a:srgbClr val="000000"/>
                </a:solidFill>
              </a:rPr>
              <a:t>y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=_________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的</a:t>
            </a:r>
            <a:r>
              <a:rPr lang="zh-CN" altLang="en-US" sz="2400" b="1" dirty="0">
                <a:solidFill>
                  <a:srgbClr val="000000"/>
                </a:solidFill>
              </a:rPr>
              <a:t>形式</a:t>
            </a: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2484438" y="115888"/>
            <a:ext cx="6107112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2400" b="1" dirty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活动一</a:t>
            </a:r>
            <a:r>
              <a:rPr kumimoji="1" lang="en-US" altLang="zh-CN" sz="2400" b="1" dirty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  <a:r>
              <a:rPr kumimoji="1" lang="zh-CN" altLang="en-US" sz="2400" b="1" dirty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探究一次函数与二元一次方程的关系</a:t>
            </a: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1237754" y="1974851"/>
            <a:ext cx="6350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(2)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画出一次函数</a:t>
            </a:r>
            <a:r>
              <a:rPr lang="en-US" altLang="zh-CN" sz="2800" b="1" dirty="0">
                <a:solidFill>
                  <a:srgbClr val="000000"/>
                </a:solidFill>
              </a:rPr>
              <a:t>                   </a:t>
            </a:r>
            <a:r>
              <a:rPr lang="zh-CN" altLang="en-US" sz="2800" b="1" dirty="0">
                <a:solidFill>
                  <a:srgbClr val="000000"/>
                </a:solidFill>
              </a:rPr>
              <a:t>的图像</a:t>
            </a:r>
            <a:endParaRPr kumimoji="1" lang="zh-CN" alt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88103" name="Group 7"/>
          <p:cNvGrpSpPr/>
          <p:nvPr/>
        </p:nvGrpSpPr>
        <p:grpSpPr bwMode="auto">
          <a:xfrm>
            <a:off x="6621302" y="646859"/>
            <a:ext cx="1908175" cy="914400"/>
            <a:chOff x="2426" y="1389"/>
            <a:chExt cx="1202" cy="576"/>
          </a:xfrm>
        </p:grpSpPr>
        <p:sp>
          <p:nvSpPr>
            <p:cNvPr id="2" name="矩形 24"/>
            <p:cNvSpPr>
              <a:spLocks noChangeArrowheads="1"/>
            </p:cNvSpPr>
            <p:nvPr/>
          </p:nvSpPr>
          <p:spPr bwMode="auto">
            <a:xfrm>
              <a:off x="2426" y="1480"/>
              <a:ext cx="91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rgbClr val="000000"/>
                  </a:solidFill>
                </a:rPr>
                <a:t>        </a:t>
              </a:r>
              <a:r>
                <a:rPr lang="en-US" altLang="zh-CN" sz="3200" b="1" dirty="0">
                  <a:solidFill>
                    <a:srgbClr val="FF3300"/>
                  </a:solidFill>
                </a:rPr>
                <a:t>x-</a:t>
              </a:r>
              <a:endParaRPr kumimoji="1" lang="zh-CN" altLang="en-US" sz="32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88105" name="Group 9"/>
            <p:cNvGrpSpPr/>
            <p:nvPr/>
          </p:nvGrpSpPr>
          <p:grpSpPr bwMode="auto">
            <a:xfrm>
              <a:off x="3424" y="1434"/>
              <a:ext cx="204" cy="531"/>
              <a:chOff x="4309" y="2303"/>
              <a:chExt cx="201" cy="531"/>
            </a:xfrm>
          </p:grpSpPr>
          <p:sp>
            <p:nvSpPr>
              <p:cNvPr id="388106" name="Text Box 10"/>
              <p:cNvSpPr txBox="1">
                <a:spLocks noChangeArrowheads="1"/>
              </p:cNvSpPr>
              <p:nvPr/>
            </p:nvSpPr>
            <p:spPr bwMode="auto">
              <a:xfrm>
                <a:off x="4310" y="2303"/>
                <a:ext cx="19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n-US" altLang="zh-CN" sz="2800" b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388107" name="Text Box 11"/>
              <p:cNvSpPr txBox="1">
                <a:spLocks noChangeArrowheads="1"/>
              </p:cNvSpPr>
              <p:nvPr/>
            </p:nvSpPr>
            <p:spPr bwMode="auto">
              <a:xfrm>
                <a:off x="4309" y="2507"/>
                <a:ext cx="19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n-US" altLang="zh-CN" sz="28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88108" name="Line 12"/>
              <p:cNvSpPr>
                <a:spLocks noChangeShapeType="1"/>
              </p:cNvSpPr>
              <p:nvPr/>
            </p:nvSpPr>
            <p:spPr bwMode="auto">
              <a:xfrm>
                <a:off x="4331" y="2580"/>
                <a:ext cx="1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88109" name="Group 13"/>
            <p:cNvGrpSpPr/>
            <p:nvPr/>
          </p:nvGrpSpPr>
          <p:grpSpPr bwMode="auto">
            <a:xfrm>
              <a:off x="2789" y="1389"/>
              <a:ext cx="204" cy="531"/>
              <a:chOff x="2562" y="1434"/>
              <a:chExt cx="204" cy="531"/>
            </a:xfrm>
          </p:grpSpPr>
          <p:grpSp>
            <p:nvGrpSpPr>
              <p:cNvPr id="388110" name="Group 14"/>
              <p:cNvGrpSpPr/>
              <p:nvPr/>
            </p:nvGrpSpPr>
            <p:grpSpPr bwMode="auto">
              <a:xfrm>
                <a:off x="2562" y="1434"/>
                <a:ext cx="204" cy="531"/>
                <a:chOff x="4309" y="2303"/>
                <a:chExt cx="201" cy="531"/>
              </a:xfrm>
            </p:grpSpPr>
            <p:sp>
              <p:nvSpPr>
                <p:cNvPr id="38811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310" y="2303"/>
                  <a:ext cx="194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n-US" altLang="zh-CN" sz="2800" b="1">
                      <a:solidFill>
                        <a:srgbClr val="FF3300"/>
                      </a:solidFill>
                      <a:latin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38811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309" y="2507"/>
                  <a:ext cx="194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n-US" altLang="zh-CN" sz="2800" b="1">
                      <a:solidFill>
                        <a:srgbClr val="FF3300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388113" name="Line 17"/>
                <p:cNvSpPr>
                  <a:spLocks noChangeShapeType="1"/>
                </p:cNvSpPr>
                <p:nvPr/>
              </p:nvSpPr>
              <p:spPr bwMode="auto">
                <a:xfrm>
                  <a:off x="4331" y="2580"/>
                  <a:ext cx="179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88114" name="Line 18"/>
              <p:cNvSpPr>
                <a:spLocks noChangeShapeType="1"/>
              </p:cNvSpPr>
              <p:nvPr/>
            </p:nvSpPr>
            <p:spPr bwMode="auto">
              <a:xfrm>
                <a:off x="2562" y="1706"/>
                <a:ext cx="181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88115" name="Group 19"/>
          <p:cNvGrpSpPr/>
          <p:nvPr/>
        </p:nvGrpSpPr>
        <p:grpSpPr bwMode="auto">
          <a:xfrm>
            <a:off x="3965533" y="1627964"/>
            <a:ext cx="1649413" cy="866000"/>
            <a:chOff x="2426" y="1386"/>
            <a:chExt cx="1039" cy="515"/>
          </a:xfrm>
        </p:grpSpPr>
        <p:sp>
          <p:nvSpPr>
            <p:cNvPr id="3" name="矩形 24"/>
            <p:cNvSpPr>
              <a:spLocks noChangeArrowheads="1"/>
            </p:cNvSpPr>
            <p:nvPr/>
          </p:nvSpPr>
          <p:spPr bwMode="auto">
            <a:xfrm>
              <a:off x="2426" y="1479"/>
              <a:ext cx="848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FF3300"/>
                  </a:solidFill>
                </a:rPr>
                <a:t>y=   x-</a:t>
              </a:r>
              <a:endParaRPr kumimoji="1" lang="zh-CN" altLang="en-US" sz="320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88117" name="Group 21"/>
            <p:cNvGrpSpPr/>
            <p:nvPr/>
          </p:nvGrpSpPr>
          <p:grpSpPr bwMode="auto">
            <a:xfrm>
              <a:off x="3261" y="1386"/>
              <a:ext cx="204" cy="512"/>
              <a:chOff x="4149" y="2255"/>
              <a:chExt cx="201" cy="512"/>
            </a:xfrm>
          </p:grpSpPr>
          <p:sp>
            <p:nvSpPr>
              <p:cNvPr id="388118" name="Text Box 22"/>
              <p:cNvSpPr txBox="1">
                <a:spLocks noChangeArrowheads="1"/>
              </p:cNvSpPr>
              <p:nvPr/>
            </p:nvSpPr>
            <p:spPr bwMode="auto">
              <a:xfrm>
                <a:off x="4150" y="2255"/>
                <a:ext cx="194" cy="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n-US" altLang="zh-CN" sz="2800" b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388119" name="Text Box 23"/>
              <p:cNvSpPr txBox="1">
                <a:spLocks noChangeArrowheads="1"/>
              </p:cNvSpPr>
              <p:nvPr/>
            </p:nvSpPr>
            <p:spPr bwMode="auto">
              <a:xfrm>
                <a:off x="4149" y="2459"/>
                <a:ext cx="194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n-US" altLang="zh-CN" sz="28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88120" name="Line 24"/>
              <p:cNvSpPr>
                <a:spLocks noChangeShapeType="1"/>
              </p:cNvSpPr>
              <p:nvPr/>
            </p:nvSpPr>
            <p:spPr bwMode="auto">
              <a:xfrm>
                <a:off x="4171" y="2532"/>
                <a:ext cx="1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88121" name="Group 25"/>
            <p:cNvGrpSpPr/>
            <p:nvPr/>
          </p:nvGrpSpPr>
          <p:grpSpPr bwMode="auto">
            <a:xfrm>
              <a:off x="2789" y="1389"/>
              <a:ext cx="204" cy="512"/>
              <a:chOff x="2562" y="1434"/>
              <a:chExt cx="204" cy="512"/>
            </a:xfrm>
          </p:grpSpPr>
          <p:grpSp>
            <p:nvGrpSpPr>
              <p:cNvPr id="388122" name="Group 26"/>
              <p:cNvGrpSpPr/>
              <p:nvPr/>
            </p:nvGrpSpPr>
            <p:grpSpPr bwMode="auto">
              <a:xfrm>
                <a:off x="2562" y="1434"/>
                <a:ext cx="204" cy="512"/>
                <a:chOff x="4309" y="2303"/>
                <a:chExt cx="201" cy="512"/>
              </a:xfrm>
            </p:grpSpPr>
            <p:sp>
              <p:nvSpPr>
                <p:cNvPr id="38812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310" y="2303"/>
                  <a:ext cx="194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n-US" altLang="zh-CN" sz="2800" b="1">
                      <a:solidFill>
                        <a:srgbClr val="FF3300"/>
                      </a:solidFill>
                      <a:latin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38812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309" y="2507"/>
                  <a:ext cx="194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n-US" altLang="zh-CN" sz="2800" b="1" dirty="0">
                      <a:solidFill>
                        <a:srgbClr val="FF3300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388125" name="Line 29"/>
                <p:cNvSpPr>
                  <a:spLocks noChangeShapeType="1"/>
                </p:cNvSpPr>
                <p:nvPr/>
              </p:nvSpPr>
              <p:spPr bwMode="auto">
                <a:xfrm>
                  <a:off x="4331" y="2580"/>
                  <a:ext cx="179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88126" name="Line 30"/>
              <p:cNvSpPr>
                <a:spLocks noChangeShapeType="1"/>
              </p:cNvSpPr>
              <p:nvPr/>
            </p:nvSpPr>
            <p:spPr bwMode="auto">
              <a:xfrm>
                <a:off x="2562" y="1706"/>
                <a:ext cx="181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88127" name="Group 31"/>
          <p:cNvGrpSpPr/>
          <p:nvPr/>
        </p:nvGrpSpPr>
        <p:grpSpPr bwMode="auto">
          <a:xfrm>
            <a:off x="2916238" y="2349500"/>
            <a:ext cx="6010331" cy="4854575"/>
            <a:chOff x="1020" y="1389"/>
            <a:chExt cx="3787" cy="3058"/>
          </a:xfrm>
        </p:grpSpPr>
        <p:grpSp>
          <p:nvGrpSpPr>
            <p:cNvPr id="388128" name="Group 32"/>
            <p:cNvGrpSpPr/>
            <p:nvPr/>
          </p:nvGrpSpPr>
          <p:grpSpPr bwMode="auto">
            <a:xfrm>
              <a:off x="1020" y="1389"/>
              <a:ext cx="2857" cy="3058"/>
              <a:chOff x="1066" y="1344"/>
              <a:chExt cx="2619" cy="2967"/>
            </a:xfrm>
          </p:grpSpPr>
          <p:grpSp>
            <p:nvGrpSpPr>
              <p:cNvPr id="388129" name="Group 33"/>
              <p:cNvGrpSpPr/>
              <p:nvPr/>
            </p:nvGrpSpPr>
            <p:grpSpPr bwMode="auto">
              <a:xfrm>
                <a:off x="1066" y="1344"/>
                <a:ext cx="2516" cy="2786"/>
                <a:chOff x="1066" y="1344"/>
                <a:chExt cx="2516" cy="2786"/>
              </a:xfrm>
            </p:grpSpPr>
            <p:pic>
              <p:nvPicPr>
                <p:cNvPr id="388130" name="Picture 34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 l="57663" t="23827" r="4553" b="17067"/>
                <a:stretch>
                  <a:fillRect/>
                </a:stretch>
              </p:blipFill>
              <p:spPr bwMode="auto">
                <a:xfrm>
                  <a:off x="1156" y="1570"/>
                  <a:ext cx="2426" cy="25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388131" name="Group 35"/>
                <p:cNvGrpSpPr/>
                <p:nvPr/>
              </p:nvGrpSpPr>
              <p:grpSpPr bwMode="auto">
                <a:xfrm>
                  <a:off x="1066" y="1344"/>
                  <a:ext cx="2483" cy="2673"/>
                  <a:chOff x="1884" y="1335"/>
                  <a:chExt cx="2483" cy="2673"/>
                </a:xfrm>
              </p:grpSpPr>
              <p:sp>
                <p:nvSpPr>
                  <p:cNvPr id="388132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3" y="1335"/>
                    <a:ext cx="217" cy="3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zh-CN" sz="2800" b="1">
                        <a:solidFill>
                          <a:srgbClr val="000000"/>
                        </a:solidFill>
                      </a:rPr>
                      <a:t>y</a:t>
                    </a:r>
                  </a:p>
                </p:txBody>
              </p:sp>
              <p:sp>
                <p:nvSpPr>
                  <p:cNvPr id="388133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50" y="2886"/>
                    <a:ext cx="217" cy="3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US" altLang="zh-CN" sz="28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88134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55" y="2877"/>
                    <a:ext cx="223" cy="22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</a:pPr>
                    <a:r>
                      <a:rPr lang="en-US" altLang="zh-CN">
                        <a:solidFill>
                          <a:srgbClr val="000000"/>
                        </a:solidFill>
                      </a:rPr>
                      <a:t>-1</a:t>
                    </a:r>
                  </a:p>
                </p:txBody>
              </p:sp>
              <p:sp>
                <p:nvSpPr>
                  <p:cNvPr id="388135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83" y="2877"/>
                    <a:ext cx="223" cy="22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</a:pPr>
                    <a:r>
                      <a:rPr lang="en-US" altLang="zh-CN">
                        <a:solidFill>
                          <a:srgbClr val="000000"/>
                        </a:solidFill>
                      </a:rPr>
                      <a:t>-2</a:t>
                    </a:r>
                  </a:p>
                </p:txBody>
              </p:sp>
              <p:sp>
                <p:nvSpPr>
                  <p:cNvPr id="388136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11" y="2877"/>
                    <a:ext cx="244" cy="22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</a:pPr>
                    <a:r>
                      <a:rPr lang="en-US" altLang="zh-CN">
                        <a:solidFill>
                          <a:srgbClr val="000000"/>
                        </a:solidFill>
                      </a:rPr>
                      <a:t>-3</a:t>
                    </a:r>
                  </a:p>
                </p:txBody>
              </p:sp>
              <p:sp>
                <p:nvSpPr>
                  <p:cNvPr id="388137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4" y="2877"/>
                    <a:ext cx="224" cy="22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</a:pPr>
                    <a:r>
                      <a:rPr lang="en-US" altLang="zh-CN">
                        <a:solidFill>
                          <a:srgbClr val="000000"/>
                        </a:solidFill>
                      </a:rPr>
                      <a:t>-4</a:t>
                    </a:r>
                  </a:p>
                </p:txBody>
              </p:sp>
              <p:sp>
                <p:nvSpPr>
                  <p:cNvPr id="388138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91" y="3058"/>
                    <a:ext cx="224" cy="22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</a:pPr>
                    <a:r>
                      <a:rPr lang="en-US" altLang="zh-CN">
                        <a:solidFill>
                          <a:srgbClr val="000000"/>
                        </a:solidFill>
                      </a:rPr>
                      <a:t>-1</a:t>
                    </a:r>
                  </a:p>
                </p:txBody>
              </p:sp>
              <p:sp>
                <p:nvSpPr>
                  <p:cNvPr id="388139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91" y="3285"/>
                    <a:ext cx="224" cy="22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</a:pPr>
                    <a:r>
                      <a:rPr lang="en-US" altLang="zh-CN">
                        <a:solidFill>
                          <a:srgbClr val="000000"/>
                        </a:solidFill>
                      </a:rPr>
                      <a:t>-2</a:t>
                    </a:r>
                  </a:p>
                </p:txBody>
              </p:sp>
              <p:sp>
                <p:nvSpPr>
                  <p:cNvPr id="388140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46" y="3557"/>
                    <a:ext cx="223" cy="22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</a:pPr>
                    <a:r>
                      <a:rPr lang="en-US" altLang="zh-CN">
                        <a:solidFill>
                          <a:srgbClr val="000000"/>
                        </a:solidFill>
                      </a:rPr>
                      <a:t>-3</a:t>
                    </a:r>
                  </a:p>
                </p:txBody>
              </p:sp>
              <p:sp>
                <p:nvSpPr>
                  <p:cNvPr id="388141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01" y="3784"/>
                    <a:ext cx="223" cy="22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</a:pPr>
                    <a:r>
                      <a:rPr lang="en-US" altLang="zh-CN">
                        <a:solidFill>
                          <a:srgbClr val="000000"/>
                        </a:solidFill>
                      </a:rPr>
                      <a:t>-4</a:t>
                    </a:r>
                  </a:p>
                </p:txBody>
              </p:sp>
              <p:sp>
                <p:nvSpPr>
                  <p:cNvPr id="388142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7" y="2559"/>
                    <a:ext cx="196" cy="22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</a:pPr>
                    <a:r>
                      <a:rPr lang="en-US" altLang="zh-CN">
                        <a:solidFill>
                          <a:srgbClr val="000000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388143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7" y="2332"/>
                    <a:ext cx="180" cy="22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</a:pPr>
                    <a:r>
                      <a:rPr lang="en-US" altLang="zh-CN">
                        <a:solidFill>
                          <a:srgbClr val="000000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388144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7" y="2106"/>
                    <a:ext cx="196" cy="22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</a:pPr>
                    <a:r>
                      <a:rPr lang="en-US" altLang="zh-CN">
                        <a:solidFill>
                          <a:srgbClr val="000000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388145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7" y="1833"/>
                    <a:ext cx="244" cy="22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</a:pPr>
                    <a:r>
                      <a:rPr lang="en-US" altLang="zh-CN">
                        <a:solidFill>
                          <a:srgbClr val="000000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388146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4" y="2877"/>
                    <a:ext cx="196" cy="22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</a:pPr>
                    <a:r>
                      <a:rPr lang="en-US" altLang="zh-CN">
                        <a:solidFill>
                          <a:srgbClr val="000000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388147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81" y="2877"/>
                    <a:ext cx="179" cy="22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</a:pPr>
                    <a:r>
                      <a:rPr lang="en-US" altLang="zh-CN">
                        <a:solidFill>
                          <a:srgbClr val="000000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388148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08" y="2877"/>
                    <a:ext cx="196" cy="22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</a:pPr>
                    <a:r>
                      <a:rPr lang="en-US" altLang="zh-CN">
                        <a:solidFill>
                          <a:srgbClr val="000000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388149" name="Text Box 53"/>
                  <p:cNvSpPr txBox="1">
                    <a:spLocks noChangeArrowheads="1"/>
                  </p:cNvSpPr>
                  <p:nvPr/>
                </p:nvSpPr>
                <p:spPr bwMode="auto">
                  <a:xfrm rot="10741669" flipV="1">
                    <a:off x="3880" y="2876"/>
                    <a:ext cx="244" cy="22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</a:pPr>
                    <a:r>
                      <a:rPr lang="en-US" altLang="zh-CN">
                        <a:solidFill>
                          <a:srgbClr val="000000"/>
                        </a:solidFill>
                      </a:rPr>
                      <a:t>4</a:t>
                    </a:r>
                  </a:p>
                </p:txBody>
              </p:sp>
            </p:grpSp>
          </p:grpSp>
          <p:grpSp>
            <p:nvGrpSpPr>
              <p:cNvPr id="388150" name="Group 54"/>
              <p:cNvGrpSpPr/>
              <p:nvPr/>
            </p:nvGrpSpPr>
            <p:grpSpPr bwMode="auto">
              <a:xfrm>
                <a:off x="1111" y="1389"/>
                <a:ext cx="2574" cy="2922"/>
                <a:chOff x="1791" y="1389"/>
                <a:chExt cx="2574" cy="2922"/>
              </a:xfrm>
            </p:grpSpPr>
            <p:sp>
              <p:nvSpPr>
                <p:cNvPr id="388151" name="Line 37"/>
                <p:cNvSpPr>
                  <a:spLocks noChangeShapeType="1"/>
                </p:cNvSpPr>
                <p:nvPr/>
              </p:nvSpPr>
              <p:spPr bwMode="auto">
                <a:xfrm>
                  <a:off x="1791" y="2931"/>
                  <a:ext cx="2505" cy="1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8152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016" y="1389"/>
                  <a:ext cx="217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zh-CN" sz="28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8153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789" y="2886"/>
                  <a:ext cx="217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zh-CN" sz="2800" b="1">
                      <a:solidFill>
                        <a:srgbClr val="000000"/>
                      </a:solidFill>
                    </a:rPr>
                    <a:t>o</a:t>
                  </a:r>
                </a:p>
              </p:txBody>
            </p:sp>
            <p:sp>
              <p:nvSpPr>
                <p:cNvPr id="38815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4148" y="2895"/>
                  <a:ext cx="217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zh-CN" sz="2800" b="1">
                      <a:solidFill>
                        <a:srgbClr val="000000"/>
                      </a:solidFill>
                    </a:rPr>
                    <a:t>y</a:t>
                  </a:r>
                </a:p>
              </p:txBody>
            </p:sp>
            <p:sp>
              <p:nvSpPr>
                <p:cNvPr id="38815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327" y="4032"/>
                  <a:ext cx="903" cy="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zh-CN" sz="2400" b="1">
                    <a:solidFill>
                      <a:srgbClr val="000099"/>
                    </a:solidFill>
                  </a:endParaRPr>
                </a:p>
              </p:txBody>
            </p:sp>
          </p:grpSp>
          <p:sp>
            <p:nvSpPr>
              <p:cNvPr id="388156" name="Line 36"/>
              <p:cNvSpPr>
                <a:spLocks noChangeShapeType="1"/>
              </p:cNvSpPr>
              <p:nvPr/>
            </p:nvSpPr>
            <p:spPr bwMode="auto">
              <a:xfrm flipV="1">
                <a:off x="2154" y="1525"/>
                <a:ext cx="0" cy="25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88157" name="Line 61"/>
            <p:cNvSpPr>
              <a:spLocks noChangeShapeType="1"/>
            </p:cNvSpPr>
            <p:nvPr/>
          </p:nvSpPr>
          <p:spPr bwMode="auto">
            <a:xfrm flipV="1">
              <a:off x="1882" y="1797"/>
              <a:ext cx="1678" cy="24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388158" name="Group 62"/>
            <p:cNvGrpSpPr/>
            <p:nvPr/>
          </p:nvGrpSpPr>
          <p:grpSpPr bwMode="auto">
            <a:xfrm>
              <a:off x="3742" y="1478"/>
              <a:ext cx="1065" cy="543"/>
              <a:chOff x="2426" y="1388"/>
              <a:chExt cx="1065" cy="513"/>
            </a:xfrm>
          </p:grpSpPr>
          <p:sp>
            <p:nvSpPr>
              <p:cNvPr id="25" name="矩形 24"/>
              <p:cNvSpPr>
                <a:spLocks noChangeArrowheads="1"/>
              </p:cNvSpPr>
              <p:nvPr/>
            </p:nvSpPr>
            <p:spPr bwMode="auto">
              <a:xfrm>
                <a:off x="2426" y="1479"/>
                <a:ext cx="848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b="1">
                    <a:solidFill>
                      <a:srgbClr val="FF3300"/>
                    </a:solidFill>
                  </a:rPr>
                  <a:t>y=   x-</a:t>
                </a:r>
                <a:endParaRPr kumimoji="1" lang="zh-CN" altLang="en-US" sz="3200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88160" name="Group 64"/>
              <p:cNvGrpSpPr/>
              <p:nvPr/>
            </p:nvGrpSpPr>
            <p:grpSpPr bwMode="auto">
              <a:xfrm>
                <a:off x="3286" y="1388"/>
                <a:ext cx="205" cy="512"/>
                <a:chOff x="4154" y="2257"/>
                <a:chExt cx="201" cy="512"/>
              </a:xfrm>
            </p:grpSpPr>
            <p:sp>
              <p:nvSpPr>
                <p:cNvPr id="388161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4154" y="2257"/>
                  <a:ext cx="194" cy="3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n-US" altLang="zh-CN" sz="2800" b="1" dirty="0">
                      <a:solidFill>
                        <a:srgbClr val="FF3300"/>
                      </a:solidFill>
                      <a:latin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388162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154" y="2461"/>
                  <a:ext cx="194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n-US" altLang="zh-CN" sz="2800" b="1" dirty="0">
                      <a:solidFill>
                        <a:srgbClr val="FF3300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388163" name="Line 67"/>
                <p:cNvSpPr>
                  <a:spLocks noChangeShapeType="1"/>
                </p:cNvSpPr>
                <p:nvPr/>
              </p:nvSpPr>
              <p:spPr bwMode="auto">
                <a:xfrm>
                  <a:off x="4176" y="2534"/>
                  <a:ext cx="179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88164" name="Group 68"/>
              <p:cNvGrpSpPr/>
              <p:nvPr/>
            </p:nvGrpSpPr>
            <p:grpSpPr bwMode="auto">
              <a:xfrm>
                <a:off x="2789" y="1389"/>
                <a:ext cx="204" cy="512"/>
                <a:chOff x="2562" y="1434"/>
                <a:chExt cx="204" cy="512"/>
              </a:xfrm>
            </p:grpSpPr>
            <p:grpSp>
              <p:nvGrpSpPr>
                <p:cNvPr id="388165" name="Group 69"/>
                <p:cNvGrpSpPr/>
                <p:nvPr/>
              </p:nvGrpSpPr>
              <p:grpSpPr bwMode="auto">
                <a:xfrm>
                  <a:off x="2562" y="1434"/>
                  <a:ext cx="204" cy="512"/>
                  <a:chOff x="4309" y="2303"/>
                  <a:chExt cx="201" cy="512"/>
                </a:xfrm>
              </p:grpSpPr>
              <p:sp>
                <p:nvSpPr>
                  <p:cNvPr id="388166" name="Text Box 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10" y="2303"/>
                    <a:ext cx="194" cy="30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kumimoji="1" lang="en-US" altLang="zh-CN" sz="2800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388167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09" y="2507"/>
                    <a:ext cx="194" cy="30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kumimoji="1" lang="en-US" altLang="zh-CN" sz="2800" b="1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388168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4331" y="2580"/>
                    <a:ext cx="179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FF0000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388169" name="Line 73"/>
                <p:cNvSpPr>
                  <a:spLocks noChangeShapeType="1"/>
                </p:cNvSpPr>
                <p:nvPr/>
              </p:nvSpPr>
              <p:spPr bwMode="auto">
                <a:xfrm>
                  <a:off x="2562" y="1706"/>
                  <a:ext cx="181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0" y="2852738"/>
            <a:ext cx="6715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(2)</a:t>
            </a:r>
            <a:r>
              <a:rPr kumimoji="1"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你能找出方程的几组解吗？</a:t>
            </a:r>
          </a:p>
        </p:txBody>
      </p:sp>
      <p:graphicFrame>
        <p:nvGraphicFramePr>
          <p:cNvPr id="388171" name="Object 75"/>
          <p:cNvGraphicFramePr>
            <a:graphicFrameLocks noChangeAspect="1"/>
          </p:cNvGraphicFramePr>
          <p:nvPr/>
        </p:nvGraphicFramePr>
        <p:xfrm>
          <a:off x="179388" y="3429000"/>
          <a:ext cx="3887787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公式" r:id="rId4" imgW="3606800" imgH="876300" progId="Equation.3">
                  <p:embed/>
                </p:oleObj>
              </mc:Choice>
              <mc:Fallback>
                <p:oleObj name="公式" r:id="rId4" imgW="3606800" imgH="876300" progId="Equation.3">
                  <p:embed/>
                  <p:pic>
                    <p:nvPicPr>
                      <p:cNvPr id="0" name="图片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429000"/>
                        <a:ext cx="3887787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8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8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0" grpId="0" autoUpdateAnimBg="0"/>
      <p:bldP spid="26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Text Box 12"/>
          <p:cNvSpPr txBox="1">
            <a:spLocks noChangeArrowheads="1"/>
          </p:cNvSpPr>
          <p:nvPr/>
        </p:nvSpPr>
        <p:spPr bwMode="auto">
          <a:xfrm>
            <a:off x="533400" y="0"/>
            <a:ext cx="16764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kumimoji="1" lang="zh-CN" altLang="zh-CN" sz="2400">
              <a:solidFill>
                <a:srgbClr val="FF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95288" y="260350"/>
            <a:ext cx="8001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(3)</a:t>
            </a:r>
            <a:r>
              <a:rPr kumimoji="1"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把以这几组解为坐标的点在坐标系上描出来，</a:t>
            </a:r>
            <a:r>
              <a:rPr lang="zh-CN" altLang="en-US" sz="2400" b="1" dirty="0">
                <a:solidFill>
                  <a:srgbClr val="000000"/>
                </a:solidFill>
              </a:rPr>
              <a:t>你发现了什么</a:t>
            </a:r>
            <a:r>
              <a:rPr lang="en-US" altLang="zh-CN" sz="2400" b="1" dirty="0">
                <a:solidFill>
                  <a:srgbClr val="000000"/>
                </a:solidFill>
              </a:rPr>
              <a:t>?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23850" y="1628775"/>
            <a:ext cx="7572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(4)</a:t>
            </a:r>
            <a:r>
              <a:rPr kumimoji="1"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以二元一次方程</a:t>
            </a:r>
            <a:r>
              <a:rPr kumimoji="1"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3x-2y=5</a:t>
            </a:r>
            <a:r>
              <a:rPr kumimoji="1"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的所有解为坐标的点都在一次函数               的图像上吗？</a:t>
            </a:r>
          </a:p>
        </p:txBody>
      </p:sp>
      <p:graphicFrame>
        <p:nvGraphicFramePr>
          <p:cNvPr id="389125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公式" r:id="rId3" imgW="114300" imgH="215900" progId="Equation.3">
                  <p:embed/>
                </p:oleObj>
              </mc:Choice>
              <mc:Fallback>
                <p:oleObj name="公式" r:id="rId3" imgW="114300" imgH="215900" progId="Equation.3">
                  <p:embed/>
                  <p:pic>
                    <p:nvPicPr>
                      <p:cNvPr id="0" name="图片 2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26" name="Object 6"/>
          <p:cNvGraphicFramePr>
            <a:graphicFrameLocks noChangeAspect="1"/>
          </p:cNvGraphicFramePr>
          <p:nvPr/>
        </p:nvGraphicFramePr>
        <p:xfrm>
          <a:off x="9685338" y="333375"/>
          <a:ext cx="914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公式" showAsIcon="1" r:id="rId5" imgW="914400" imgH="685800" progId="Equation.3">
                  <p:embed/>
                </p:oleObj>
              </mc:Choice>
              <mc:Fallback>
                <p:oleObj name="公式" showAsIcon="1" r:id="rId5" imgW="914400" imgH="685800" progId="Equation.3">
                  <p:embed/>
                  <p:pic>
                    <p:nvPicPr>
                      <p:cNvPr id="0" name="图片 20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5338" y="333375"/>
                        <a:ext cx="914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27" name="Object 7"/>
          <p:cNvGraphicFramePr>
            <a:graphicFrameLocks noChangeAspect="1"/>
          </p:cNvGraphicFramePr>
          <p:nvPr/>
        </p:nvGraphicFramePr>
        <p:xfrm>
          <a:off x="9828213" y="476250"/>
          <a:ext cx="914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公式" showAsIcon="1" r:id="rId7" imgW="914400" imgH="685800" progId="Equation.3">
                  <p:embed/>
                </p:oleObj>
              </mc:Choice>
              <mc:Fallback>
                <p:oleObj name="公式" showAsIcon="1" r:id="rId7" imgW="914400" imgH="685800" progId="Equation.3">
                  <p:embed/>
                  <p:pic>
                    <p:nvPicPr>
                      <p:cNvPr id="0" name="图片 20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8213" y="476250"/>
                        <a:ext cx="914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28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公式" r:id="rId9" imgW="114300" imgH="215900" progId="Equation.3">
                  <p:embed/>
                </p:oleObj>
              </mc:Choice>
              <mc:Fallback>
                <p:oleObj name="公式" r:id="rId9" imgW="114300" imgH="215900" progId="Equation.3">
                  <p:embed/>
                  <p:pic>
                    <p:nvPicPr>
                      <p:cNvPr id="0" name="图片 20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29" name="Object 9"/>
          <p:cNvGraphicFramePr>
            <a:graphicFrameLocks noChangeAspect="1"/>
          </p:cNvGraphicFramePr>
          <p:nvPr/>
        </p:nvGraphicFramePr>
        <p:xfrm>
          <a:off x="2339975" y="836613"/>
          <a:ext cx="4967288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公式" r:id="rId10" imgW="4013200" imgH="520700" progId="Equation.3">
                  <p:embed/>
                </p:oleObj>
              </mc:Choice>
              <mc:Fallback>
                <p:oleObj name="公式" r:id="rId10" imgW="4013200" imgH="520700" progId="Equation.3">
                  <p:embed/>
                  <p:pic>
                    <p:nvPicPr>
                      <p:cNvPr id="0" name="图片 20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836613"/>
                        <a:ext cx="4967288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30" name="AutoShape 10"/>
          <p:cNvSpPr>
            <a:spLocks noChangeArrowheads="1"/>
          </p:cNvSpPr>
          <p:nvPr/>
        </p:nvSpPr>
        <p:spPr bwMode="auto">
          <a:xfrm flipH="1">
            <a:off x="3563938" y="5949950"/>
            <a:ext cx="88900" cy="889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89131" name="AutoShape 11"/>
          <p:cNvSpPr>
            <a:spLocks noChangeArrowheads="1"/>
          </p:cNvSpPr>
          <p:nvPr/>
        </p:nvSpPr>
        <p:spPr bwMode="auto">
          <a:xfrm flipH="1">
            <a:off x="4284663" y="4868863"/>
            <a:ext cx="88900" cy="889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89132" name="AutoShape 12"/>
          <p:cNvSpPr>
            <a:spLocks noChangeArrowheads="1"/>
          </p:cNvSpPr>
          <p:nvPr/>
        </p:nvSpPr>
        <p:spPr bwMode="auto">
          <a:xfrm flipH="1">
            <a:off x="3995738" y="5229225"/>
            <a:ext cx="88900" cy="889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89133" name="AutoShape 13"/>
          <p:cNvSpPr>
            <a:spLocks noChangeArrowheads="1"/>
          </p:cNvSpPr>
          <p:nvPr/>
        </p:nvSpPr>
        <p:spPr bwMode="auto">
          <a:xfrm flipH="1">
            <a:off x="4859338" y="4076700"/>
            <a:ext cx="88900" cy="889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89134" name="AutoShape 14"/>
          <p:cNvSpPr>
            <a:spLocks noChangeArrowheads="1"/>
          </p:cNvSpPr>
          <p:nvPr/>
        </p:nvSpPr>
        <p:spPr bwMode="auto">
          <a:xfrm flipH="1">
            <a:off x="5724525" y="2852738"/>
            <a:ext cx="88900" cy="889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389135" name="Group 15"/>
          <p:cNvGrpSpPr/>
          <p:nvPr/>
        </p:nvGrpSpPr>
        <p:grpSpPr bwMode="auto">
          <a:xfrm>
            <a:off x="1692275" y="2276475"/>
            <a:ext cx="6229350" cy="4854575"/>
            <a:chOff x="1066" y="1434"/>
            <a:chExt cx="3924" cy="3058"/>
          </a:xfrm>
        </p:grpSpPr>
        <p:grpSp>
          <p:nvGrpSpPr>
            <p:cNvPr id="389136" name="Group 16"/>
            <p:cNvGrpSpPr/>
            <p:nvPr/>
          </p:nvGrpSpPr>
          <p:grpSpPr bwMode="auto">
            <a:xfrm>
              <a:off x="1066" y="1434"/>
              <a:ext cx="3924" cy="3058"/>
              <a:chOff x="1020" y="1389"/>
              <a:chExt cx="3924" cy="3058"/>
            </a:xfrm>
          </p:grpSpPr>
          <p:grpSp>
            <p:nvGrpSpPr>
              <p:cNvPr id="389137" name="Group 17"/>
              <p:cNvGrpSpPr/>
              <p:nvPr/>
            </p:nvGrpSpPr>
            <p:grpSpPr bwMode="auto">
              <a:xfrm>
                <a:off x="1020" y="1389"/>
                <a:ext cx="2857" cy="3058"/>
                <a:chOff x="1066" y="1344"/>
                <a:chExt cx="2619" cy="2967"/>
              </a:xfrm>
            </p:grpSpPr>
            <p:grpSp>
              <p:nvGrpSpPr>
                <p:cNvPr id="389138" name="Group 18"/>
                <p:cNvGrpSpPr/>
                <p:nvPr/>
              </p:nvGrpSpPr>
              <p:grpSpPr bwMode="auto">
                <a:xfrm>
                  <a:off x="1066" y="1344"/>
                  <a:ext cx="2516" cy="2786"/>
                  <a:chOff x="1066" y="1344"/>
                  <a:chExt cx="2516" cy="2786"/>
                </a:xfrm>
              </p:grpSpPr>
              <p:pic>
                <p:nvPicPr>
                  <p:cNvPr id="389139" name="Picture 34"/>
                  <p:cNvPicPr>
                    <a:picLocks noChangeAspect="1" noChangeArrowheads="1"/>
                  </p:cNvPicPr>
                  <p:nvPr/>
                </p:nvPicPr>
                <p:blipFill>
                  <a:blip r:embed="rId12" cstate="email"/>
                  <a:srcRect l="57663" t="23827" r="4553" b="17067"/>
                  <a:stretch>
                    <a:fillRect/>
                  </a:stretch>
                </p:blipFill>
                <p:spPr bwMode="auto">
                  <a:xfrm>
                    <a:off x="1156" y="1570"/>
                    <a:ext cx="2426" cy="25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389140" name="Group 20"/>
                  <p:cNvGrpSpPr/>
                  <p:nvPr/>
                </p:nvGrpSpPr>
                <p:grpSpPr bwMode="auto">
                  <a:xfrm>
                    <a:off x="1066" y="1344"/>
                    <a:ext cx="2483" cy="2673"/>
                    <a:chOff x="1884" y="1335"/>
                    <a:chExt cx="2483" cy="2673"/>
                  </a:xfrm>
                </p:grpSpPr>
                <p:sp>
                  <p:nvSpPr>
                    <p:cNvPr id="389141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73" y="1335"/>
                      <a:ext cx="217" cy="31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</a:rPr>
                        <a:t>y</a:t>
                      </a:r>
                    </a:p>
                  </p:txBody>
                </p:sp>
                <p:sp>
                  <p:nvSpPr>
                    <p:cNvPr id="389142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50" y="2886"/>
                      <a:ext cx="217" cy="31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en-US" altLang="zh-CN" sz="28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89143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55" y="2877"/>
                      <a:ext cx="223" cy="2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>
                          <a:solidFill>
                            <a:srgbClr val="000000"/>
                          </a:solidFill>
                        </a:rPr>
                        <a:t>-1</a:t>
                      </a:r>
                    </a:p>
                  </p:txBody>
                </p:sp>
                <p:sp>
                  <p:nvSpPr>
                    <p:cNvPr id="389144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83" y="2877"/>
                      <a:ext cx="223" cy="2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>
                          <a:solidFill>
                            <a:srgbClr val="000000"/>
                          </a:solidFill>
                        </a:rPr>
                        <a:t>-2</a:t>
                      </a:r>
                    </a:p>
                  </p:txBody>
                </p:sp>
                <p:sp>
                  <p:nvSpPr>
                    <p:cNvPr id="389145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11" y="2877"/>
                      <a:ext cx="244" cy="2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>
                          <a:solidFill>
                            <a:srgbClr val="000000"/>
                          </a:solidFill>
                        </a:rPr>
                        <a:t>-3</a:t>
                      </a:r>
                    </a:p>
                  </p:txBody>
                </p:sp>
                <p:sp>
                  <p:nvSpPr>
                    <p:cNvPr id="389146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84" y="2877"/>
                      <a:ext cx="224" cy="2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>
                          <a:solidFill>
                            <a:srgbClr val="000000"/>
                          </a:solidFill>
                        </a:rPr>
                        <a:t>-4</a:t>
                      </a:r>
                    </a:p>
                  </p:txBody>
                </p:sp>
                <p:sp>
                  <p:nvSpPr>
                    <p:cNvPr id="389147" name="Text Box 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91" y="3058"/>
                      <a:ext cx="224" cy="2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>
                          <a:solidFill>
                            <a:srgbClr val="000000"/>
                          </a:solidFill>
                        </a:rPr>
                        <a:t>-1</a:t>
                      </a:r>
                    </a:p>
                  </p:txBody>
                </p:sp>
                <p:sp>
                  <p:nvSpPr>
                    <p:cNvPr id="389148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91" y="3285"/>
                      <a:ext cx="224" cy="2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>
                          <a:solidFill>
                            <a:srgbClr val="000000"/>
                          </a:solidFill>
                        </a:rPr>
                        <a:t>-2</a:t>
                      </a:r>
                    </a:p>
                  </p:txBody>
                </p:sp>
                <p:sp>
                  <p:nvSpPr>
                    <p:cNvPr id="389149" name="Text Box 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46" y="3557"/>
                      <a:ext cx="223" cy="2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>
                          <a:solidFill>
                            <a:srgbClr val="000000"/>
                          </a:solidFill>
                        </a:rPr>
                        <a:t>-3</a:t>
                      </a:r>
                    </a:p>
                  </p:txBody>
                </p:sp>
                <p:sp>
                  <p:nvSpPr>
                    <p:cNvPr id="389150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01" y="3784"/>
                      <a:ext cx="223" cy="2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>
                          <a:solidFill>
                            <a:srgbClr val="000000"/>
                          </a:solidFill>
                        </a:rPr>
                        <a:t>-4</a:t>
                      </a:r>
                    </a:p>
                  </p:txBody>
                </p:sp>
                <p:sp>
                  <p:nvSpPr>
                    <p:cNvPr id="389151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37" y="2559"/>
                      <a:ext cx="196" cy="2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389152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37" y="2332"/>
                      <a:ext cx="180" cy="2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p:txBody>
                </p:sp>
                <p:sp>
                  <p:nvSpPr>
                    <p:cNvPr id="389153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37" y="2106"/>
                      <a:ext cx="196" cy="2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389154" name="Text Box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37" y="1833"/>
                      <a:ext cx="244" cy="2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p:txBody>
                </p:sp>
                <p:sp>
                  <p:nvSpPr>
                    <p:cNvPr id="389155" name="Text Box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54" y="2877"/>
                      <a:ext cx="196" cy="2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389156" name="Text Box 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81" y="2877"/>
                      <a:ext cx="179" cy="2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p:txBody>
                </p:sp>
                <p:sp>
                  <p:nvSpPr>
                    <p:cNvPr id="389157" name="Text Box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08" y="2877"/>
                      <a:ext cx="196" cy="2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389158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 rot="10741669" flipV="1">
                      <a:off x="3880" y="2876"/>
                      <a:ext cx="244" cy="2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p:txBody>
                </p:sp>
              </p:grpSp>
            </p:grpSp>
            <p:grpSp>
              <p:nvGrpSpPr>
                <p:cNvPr id="389159" name="Group 39"/>
                <p:cNvGrpSpPr/>
                <p:nvPr/>
              </p:nvGrpSpPr>
              <p:grpSpPr bwMode="auto">
                <a:xfrm>
                  <a:off x="1111" y="1389"/>
                  <a:ext cx="2574" cy="2922"/>
                  <a:chOff x="1791" y="1389"/>
                  <a:chExt cx="2574" cy="2922"/>
                </a:xfrm>
              </p:grpSpPr>
              <p:sp>
                <p:nvSpPr>
                  <p:cNvPr id="389160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2505" cy="1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89161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16" y="1389"/>
                    <a:ext cx="217" cy="3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US" altLang="zh-CN" sz="28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89162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89" y="2886"/>
                    <a:ext cx="217" cy="3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zh-CN" sz="2800" b="1">
                        <a:solidFill>
                          <a:srgbClr val="000000"/>
                        </a:solidFill>
                      </a:rPr>
                      <a:t>o</a:t>
                    </a:r>
                  </a:p>
                </p:txBody>
              </p:sp>
              <p:sp>
                <p:nvSpPr>
                  <p:cNvPr id="389163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48" y="2895"/>
                    <a:ext cx="217" cy="3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zh-CN" sz="2800" b="1">
                        <a:solidFill>
                          <a:srgbClr val="000000"/>
                        </a:solidFill>
                      </a:rPr>
                      <a:t>y</a:t>
                    </a:r>
                  </a:p>
                </p:txBody>
              </p:sp>
              <p:sp>
                <p:nvSpPr>
                  <p:cNvPr id="389164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27" y="4032"/>
                    <a:ext cx="903" cy="2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US" altLang="zh-CN" sz="2400" b="1">
                      <a:solidFill>
                        <a:srgbClr val="000099"/>
                      </a:solidFill>
                    </a:endParaRPr>
                  </a:p>
                </p:txBody>
              </p:sp>
            </p:grpSp>
            <p:sp>
              <p:nvSpPr>
                <p:cNvPr id="389165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154" y="1525"/>
                  <a:ext cx="0" cy="25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89166" name="Line 46"/>
              <p:cNvSpPr>
                <a:spLocks noChangeShapeType="1"/>
              </p:cNvSpPr>
              <p:nvPr/>
            </p:nvSpPr>
            <p:spPr bwMode="auto">
              <a:xfrm flipV="1">
                <a:off x="1882" y="1797"/>
                <a:ext cx="1678" cy="240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89167" name="Group 47"/>
              <p:cNvGrpSpPr/>
              <p:nvPr/>
            </p:nvGrpSpPr>
            <p:grpSpPr bwMode="auto">
              <a:xfrm>
                <a:off x="3742" y="1480"/>
                <a:ext cx="1202" cy="590"/>
                <a:chOff x="2426" y="1389"/>
                <a:chExt cx="1202" cy="557"/>
              </a:xfrm>
            </p:grpSpPr>
            <p:sp>
              <p:nvSpPr>
                <p:cNvPr id="25" name="矩形 24"/>
                <p:cNvSpPr>
                  <a:spLocks noChangeArrowheads="1"/>
                </p:cNvSpPr>
                <p:nvPr/>
              </p:nvSpPr>
              <p:spPr bwMode="auto">
                <a:xfrm>
                  <a:off x="2426" y="1479"/>
                  <a:ext cx="848" cy="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3200" b="1">
                      <a:solidFill>
                        <a:srgbClr val="FF3300"/>
                      </a:solidFill>
                    </a:rPr>
                    <a:t>y=   x-</a:t>
                  </a:r>
                  <a:endParaRPr kumimoji="1" lang="zh-CN" altLang="en-US" sz="3200">
                    <a:solidFill>
                      <a:srgbClr val="FF33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389169" name="Group 49"/>
                <p:cNvGrpSpPr/>
                <p:nvPr/>
              </p:nvGrpSpPr>
              <p:grpSpPr bwMode="auto">
                <a:xfrm>
                  <a:off x="3424" y="1434"/>
                  <a:ext cx="204" cy="512"/>
                  <a:chOff x="4309" y="2303"/>
                  <a:chExt cx="201" cy="512"/>
                </a:xfrm>
              </p:grpSpPr>
              <p:sp>
                <p:nvSpPr>
                  <p:cNvPr id="389170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10" y="2303"/>
                    <a:ext cx="194" cy="30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kumimoji="1" lang="en-US" altLang="zh-CN" sz="2800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</a:rPr>
                      <a:t>5</a:t>
                    </a:r>
                  </a:p>
                </p:txBody>
              </p:sp>
              <p:sp>
                <p:nvSpPr>
                  <p:cNvPr id="389171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09" y="2507"/>
                    <a:ext cx="194" cy="30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kumimoji="1" lang="en-US" altLang="zh-CN" sz="2800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389172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4331" y="2580"/>
                    <a:ext cx="179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389173" name="Group 53"/>
                <p:cNvGrpSpPr/>
                <p:nvPr/>
              </p:nvGrpSpPr>
              <p:grpSpPr bwMode="auto">
                <a:xfrm>
                  <a:off x="2789" y="1389"/>
                  <a:ext cx="204" cy="512"/>
                  <a:chOff x="2562" y="1434"/>
                  <a:chExt cx="204" cy="512"/>
                </a:xfrm>
              </p:grpSpPr>
              <p:grpSp>
                <p:nvGrpSpPr>
                  <p:cNvPr id="389174" name="Group 54"/>
                  <p:cNvGrpSpPr/>
                  <p:nvPr/>
                </p:nvGrpSpPr>
                <p:grpSpPr bwMode="auto">
                  <a:xfrm>
                    <a:off x="2562" y="1434"/>
                    <a:ext cx="204" cy="512"/>
                    <a:chOff x="4309" y="2303"/>
                    <a:chExt cx="201" cy="512"/>
                  </a:xfrm>
                </p:grpSpPr>
                <p:sp>
                  <p:nvSpPr>
                    <p:cNvPr id="389175" name="Text Box 5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10" y="2303"/>
                      <a:ext cx="194" cy="3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kumimoji="1" lang="en-US" altLang="zh-CN" sz="28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389176" name="Text Box 5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09" y="2507"/>
                      <a:ext cx="194" cy="3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kumimoji="1" lang="en-US" altLang="zh-CN" sz="28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389177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31" y="2580"/>
                      <a:ext cx="179" cy="0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389178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706"/>
                    <a:ext cx="18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389179" name="Line 59"/>
            <p:cNvSpPr>
              <a:spLocks noChangeShapeType="1"/>
            </p:cNvSpPr>
            <p:nvPr/>
          </p:nvSpPr>
          <p:spPr bwMode="auto">
            <a:xfrm flipV="1">
              <a:off x="3651" y="1616"/>
              <a:ext cx="136" cy="18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89180" name="AutoShape 60"/>
          <p:cNvSpPr>
            <a:spLocks noChangeArrowheads="1"/>
          </p:cNvSpPr>
          <p:nvPr/>
        </p:nvSpPr>
        <p:spPr bwMode="auto">
          <a:xfrm flipH="1">
            <a:off x="3132138" y="6524625"/>
            <a:ext cx="88900" cy="889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89181" name="Text Box 61"/>
          <p:cNvSpPr txBox="1">
            <a:spLocks noChangeArrowheads="1"/>
          </p:cNvSpPr>
          <p:nvPr/>
        </p:nvSpPr>
        <p:spPr bwMode="auto">
          <a:xfrm>
            <a:off x="2124075" y="6308725"/>
            <a:ext cx="1081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FF3300"/>
                </a:solidFill>
              </a:rPr>
              <a:t>A(-3,5)</a:t>
            </a:r>
          </a:p>
        </p:txBody>
      </p:sp>
      <p:graphicFrame>
        <p:nvGraphicFramePr>
          <p:cNvPr id="389182" name="Object 62"/>
          <p:cNvGraphicFramePr>
            <a:graphicFrameLocks noChangeAspect="1"/>
          </p:cNvGraphicFramePr>
          <p:nvPr/>
        </p:nvGraphicFramePr>
        <p:xfrm>
          <a:off x="3708400" y="5734050"/>
          <a:ext cx="109061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公式" r:id="rId13" imgW="876300" imgH="520700" progId="Equation.3">
                  <p:embed/>
                </p:oleObj>
              </mc:Choice>
              <mc:Fallback>
                <p:oleObj name="公式" r:id="rId13" imgW="876300" imgH="520700" progId="Equation.3">
                  <p:embed/>
                  <p:pic>
                    <p:nvPicPr>
                      <p:cNvPr id="0" name="图片 20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734050"/>
                        <a:ext cx="1090613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3" name="Text Box 63"/>
          <p:cNvSpPr txBox="1">
            <a:spLocks noChangeArrowheads="1"/>
          </p:cNvSpPr>
          <p:nvPr/>
        </p:nvSpPr>
        <p:spPr bwMode="auto">
          <a:xfrm>
            <a:off x="4067175" y="5157788"/>
            <a:ext cx="1081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FF3300"/>
                </a:solidFill>
              </a:rPr>
              <a:t>C(1</a:t>
            </a:r>
            <a:r>
              <a:rPr lang="zh-CN" altLang="en-US" sz="2000">
                <a:solidFill>
                  <a:srgbClr val="FF3300"/>
                </a:solidFill>
              </a:rPr>
              <a:t>，</a:t>
            </a:r>
            <a:r>
              <a:rPr lang="en-US" altLang="zh-CN" sz="2000">
                <a:solidFill>
                  <a:srgbClr val="FF3300"/>
                </a:solidFill>
              </a:rPr>
              <a:t>-1)</a:t>
            </a:r>
          </a:p>
        </p:txBody>
      </p:sp>
      <p:graphicFrame>
        <p:nvGraphicFramePr>
          <p:cNvPr id="389184" name="Object 64"/>
          <p:cNvGraphicFramePr>
            <a:graphicFrameLocks noChangeAspect="1"/>
          </p:cNvGraphicFramePr>
          <p:nvPr/>
        </p:nvGraphicFramePr>
        <p:xfrm>
          <a:off x="4572000" y="4365625"/>
          <a:ext cx="9652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公式" r:id="rId15" imgW="774700" imgH="520700" progId="Equation.3">
                  <p:embed/>
                </p:oleObj>
              </mc:Choice>
              <mc:Fallback>
                <p:oleObj name="公式" r:id="rId15" imgW="774700" imgH="520700" progId="Equation.3">
                  <p:embed/>
                  <p:pic>
                    <p:nvPicPr>
                      <p:cNvPr id="0" name="图片 20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365625"/>
                        <a:ext cx="965200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5" name="Text Box 65"/>
          <p:cNvSpPr txBox="1">
            <a:spLocks noChangeArrowheads="1"/>
          </p:cNvSpPr>
          <p:nvPr/>
        </p:nvSpPr>
        <p:spPr bwMode="auto">
          <a:xfrm>
            <a:off x="5076825" y="3933825"/>
            <a:ext cx="1081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FF3300"/>
                </a:solidFill>
              </a:rPr>
              <a:t>E(-3,5)</a:t>
            </a:r>
          </a:p>
        </p:txBody>
      </p:sp>
      <p:sp>
        <p:nvSpPr>
          <p:cNvPr id="389186" name="Text Box 66"/>
          <p:cNvSpPr txBox="1">
            <a:spLocks noChangeArrowheads="1"/>
          </p:cNvSpPr>
          <p:nvPr/>
        </p:nvSpPr>
        <p:spPr bwMode="auto">
          <a:xfrm>
            <a:off x="4787900" y="2420938"/>
            <a:ext cx="1081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FF3300"/>
                </a:solidFill>
              </a:rPr>
              <a:t>F(5,5)</a:t>
            </a:r>
          </a:p>
        </p:txBody>
      </p:sp>
      <p:graphicFrame>
        <p:nvGraphicFramePr>
          <p:cNvPr id="389187" name="Object 67"/>
          <p:cNvGraphicFramePr>
            <a:graphicFrameLocks noChangeAspect="1"/>
          </p:cNvGraphicFramePr>
          <p:nvPr/>
        </p:nvGraphicFramePr>
        <p:xfrm>
          <a:off x="1331913" y="1989138"/>
          <a:ext cx="1081087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公式" r:id="rId17" imgW="711200" imgH="393700" progId="Equation.3">
                  <p:embed/>
                </p:oleObj>
              </mc:Choice>
              <mc:Fallback>
                <p:oleObj name="公式" r:id="rId17" imgW="711200" imgH="393700" progId="Equation.3">
                  <p:embed/>
                  <p:pic>
                    <p:nvPicPr>
                      <p:cNvPr id="0" name="图片 20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989138"/>
                        <a:ext cx="1081087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9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89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8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89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89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89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8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389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38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8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8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389130" grpId="0" animBg="1"/>
      <p:bldP spid="389131" grpId="0" animBg="1"/>
      <p:bldP spid="389132" grpId="0" animBg="1"/>
      <p:bldP spid="389133" grpId="0" animBg="1"/>
      <p:bldP spid="389134" grpId="0" animBg="1"/>
      <p:bldP spid="389180" grpId="0" animBg="1"/>
      <p:bldP spid="389181" grpId="0"/>
      <p:bldP spid="389183" grpId="0"/>
      <p:bldP spid="389185" grpId="0"/>
      <p:bldP spid="3891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/>
              <a:t>总结：</a:t>
            </a:r>
          </a:p>
        </p:txBody>
      </p:sp>
      <p:graphicFrame>
        <p:nvGraphicFramePr>
          <p:cNvPr id="390147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419350" y="3763963"/>
          <a:ext cx="1143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公式" r:id="rId4" imgW="114300" imgH="215900" progId="Equation.3">
                  <p:embed/>
                </p:oleObj>
              </mc:Choice>
              <mc:Fallback>
                <p:oleObj name="公式" r:id="rId4" imgW="114300" imgH="215900" progId="Equation.3">
                  <p:embed/>
                  <p:pic>
                    <p:nvPicPr>
                      <p:cNvPr id="0" name="图片 30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3763963"/>
                        <a:ext cx="114300" cy="1984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4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51520" y="2276872"/>
          <a:ext cx="8820150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公式" r:id="rId6" imgW="6743700" imgH="1930400" progId="Equation.3">
                  <p:embed/>
                </p:oleObj>
              </mc:Choice>
              <mc:Fallback>
                <p:oleObj name="公式" r:id="rId6" imgW="6743700" imgH="1930400" progId="Equation.3">
                  <p:embed/>
                  <p:pic>
                    <p:nvPicPr>
                      <p:cNvPr id="0" name="图片 30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276872"/>
                        <a:ext cx="8820150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539552" y="4252566"/>
            <a:ext cx="8462963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zh-CN" sz="36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即</a:t>
            </a:r>
            <a:r>
              <a:rPr lang="en-US" altLang="zh-CN" sz="36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:</a:t>
            </a:r>
            <a:r>
              <a:rPr lang="en-US" altLang="zh-CN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  <a:r>
              <a:rPr lang="zh-CN" altLang="en-US" sz="32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二元一次方程 </a:t>
            </a:r>
            <a:r>
              <a:rPr lang="en-US" altLang="zh-CN" sz="3200" b="1" dirty="0">
                <a:solidFill>
                  <a:srgbClr val="3333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en-US" sz="3200" b="1" dirty="0">
                <a:solidFill>
                  <a:srgbClr val="3333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数</a:t>
            </a:r>
            <a:r>
              <a:rPr lang="en-US" altLang="zh-CN" sz="3200" b="1" dirty="0">
                <a:solidFill>
                  <a:srgbClr val="3333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)</a:t>
            </a:r>
            <a:r>
              <a:rPr lang="en-US" altLang="zh-CN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 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zh-CN" sz="32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相应的</a:t>
            </a:r>
            <a:r>
              <a:rPr lang="zh-CN" altLang="en-US" sz="32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一次函数的图象一条直线</a:t>
            </a:r>
            <a:r>
              <a:rPr lang="en-US" altLang="zh-CN" sz="3200" b="1" dirty="0">
                <a:solidFill>
                  <a:srgbClr val="3333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zh-CN" sz="3200" b="1" dirty="0">
                <a:solidFill>
                  <a:srgbClr val="3333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形</a:t>
            </a:r>
            <a:r>
              <a:rPr lang="en-US" altLang="zh-CN" sz="3200" b="1" dirty="0" smtClean="0">
                <a:solidFill>
                  <a:srgbClr val="3333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)</a:t>
            </a:r>
            <a:endParaRPr lang="en-US" altLang="zh-CN" sz="3200" b="1" dirty="0">
              <a:solidFill>
                <a:srgbClr val="333399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1908175" y="5373688"/>
            <a:ext cx="15827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1908175" y="4724400"/>
            <a:ext cx="1700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4400" b="1" dirty="0">
                <a:solidFill>
                  <a:srgbClr val="CC0000"/>
                </a:solidFill>
                <a:ea typeface="隶书" panose="02010509060101010101" pitchFamily="49" charset="-122"/>
              </a:rPr>
              <a:t>对应  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827088" y="764704"/>
            <a:ext cx="75565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zh-CN" sz="4800" b="1" dirty="0">
                <a:solidFill>
                  <a:srgbClr val="FF3300"/>
                </a:solidFill>
                <a:ea typeface="华文新魏" panose="02010800040101010101" pitchFamily="2" charset="-122"/>
              </a:rPr>
              <a:t>结</a:t>
            </a:r>
            <a:r>
              <a:rPr lang="zh-CN" altLang="en-US" sz="4800" b="1" dirty="0">
                <a:solidFill>
                  <a:srgbClr val="FF3300"/>
                </a:solidFill>
                <a:ea typeface="华文新魏" panose="02010800040101010101" pitchFamily="2" charset="-122"/>
              </a:rPr>
              <a:t>论</a:t>
            </a:r>
            <a:r>
              <a:rPr lang="en-US" altLang="zh-CN" sz="3200" b="1" dirty="0">
                <a:solidFill>
                  <a:srgbClr val="000000"/>
                </a:solidFill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zh-CN" sz="3200" b="1" dirty="0">
                <a:solidFill>
                  <a:srgbClr val="000000"/>
                </a:solidFill>
              </a:rPr>
              <a:t>以</a:t>
            </a:r>
            <a:r>
              <a:rPr lang="zh-CN" altLang="en-US" sz="3200" b="1" dirty="0">
                <a:solidFill>
                  <a:srgbClr val="000000"/>
                </a:solidFill>
              </a:rPr>
              <a:t>二元一次方程的</a:t>
            </a:r>
            <a:r>
              <a:rPr lang="zh-CN" altLang="en-US" sz="3200" b="1" dirty="0">
                <a:solidFill>
                  <a:srgbClr val="CC0000"/>
                </a:solidFill>
              </a:rPr>
              <a:t>解</a:t>
            </a:r>
            <a:r>
              <a:rPr lang="zh-CN" altLang="en-US" sz="3200" b="1" dirty="0">
                <a:solidFill>
                  <a:srgbClr val="000000"/>
                </a:solidFill>
              </a:rPr>
              <a:t>为</a:t>
            </a:r>
            <a:r>
              <a:rPr lang="zh-CN" altLang="en-US" sz="3200" b="1" dirty="0">
                <a:solidFill>
                  <a:srgbClr val="CC0000"/>
                </a:solidFill>
              </a:rPr>
              <a:t>坐标的点</a:t>
            </a:r>
            <a:r>
              <a:rPr lang="zh-CN" altLang="en-US" sz="3200" b="1" dirty="0">
                <a:solidFill>
                  <a:srgbClr val="000000"/>
                </a:solidFill>
              </a:rPr>
              <a:t>都在相应的</a:t>
            </a:r>
            <a:r>
              <a:rPr lang="zh-CN" altLang="en-US" sz="3200" b="1" dirty="0">
                <a:solidFill>
                  <a:srgbClr val="CC0000"/>
                </a:solidFill>
              </a:rPr>
              <a:t>函数图象上</a:t>
            </a:r>
            <a:r>
              <a:rPr lang="en-US" altLang="zh-CN" sz="3200" b="1" dirty="0">
                <a:solidFill>
                  <a:srgbClr val="000000"/>
                </a:solidFill>
              </a:rPr>
              <a:t>.</a:t>
            </a:r>
            <a:r>
              <a:rPr lang="zh-CN" altLang="en-US" sz="3200" b="1" dirty="0">
                <a:solidFill>
                  <a:srgbClr val="000000"/>
                </a:solidFill>
              </a:rPr>
              <a:t>反过来</a:t>
            </a:r>
            <a:r>
              <a:rPr lang="en-US" altLang="zh-CN" sz="3200" b="1" dirty="0">
                <a:solidFill>
                  <a:srgbClr val="000000"/>
                </a:solidFill>
              </a:rPr>
              <a:t>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3200" b="1" dirty="0">
                <a:solidFill>
                  <a:srgbClr val="000000"/>
                </a:solidFill>
              </a:rPr>
              <a:t>一次函数图象上的</a:t>
            </a:r>
            <a:r>
              <a:rPr lang="zh-CN" altLang="en-US" sz="3200" b="1" dirty="0">
                <a:solidFill>
                  <a:srgbClr val="CC0000"/>
                </a:solidFill>
              </a:rPr>
              <a:t>点的坐标</a:t>
            </a:r>
            <a:r>
              <a:rPr lang="zh-CN" altLang="en-US" sz="3200" b="1" dirty="0">
                <a:solidFill>
                  <a:srgbClr val="000000"/>
                </a:solidFill>
              </a:rPr>
              <a:t>都是相应的</a:t>
            </a:r>
            <a:r>
              <a:rPr lang="zh-CN" altLang="en-US" sz="3200" b="1" dirty="0">
                <a:solidFill>
                  <a:srgbClr val="CC0000"/>
                </a:solidFill>
              </a:rPr>
              <a:t>二元一次方程的解</a:t>
            </a:r>
            <a:r>
              <a:rPr lang="en-US" altLang="zh-CN" sz="3200" b="1" dirty="0" smtClean="0">
                <a:solidFill>
                  <a:srgbClr val="CC0000"/>
                </a:solidFill>
              </a:rPr>
              <a:t>.</a:t>
            </a:r>
            <a:endParaRPr lang="en-US" altLang="zh-CN" sz="32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6" grpId="0" autoUpdateAnimBg="0"/>
      <p:bldP spid="62477" grpId="0" animBg="1"/>
      <p:bldP spid="62478" grpId="0" autoUpdateAnimBg="0"/>
      <p:bldP spid="6247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31"/>
          <p:cNvSpPr>
            <a:spLocks noChangeArrowheads="1"/>
          </p:cNvSpPr>
          <p:nvPr/>
        </p:nvSpPr>
        <p:spPr bwMode="auto">
          <a:xfrm>
            <a:off x="250825" y="474985"/>
            <a:ext cx="1816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探究学习</a:t>
            </a:r>
          </a:p>
        </p:txBody>
      </p:sp>
      <p:sp>
        <p:nvSpPr>
          <p:cNvPr id="67616" name="Rectangle 32"/>
          <p:cNvSpPr>
            <a:spLocks noChangeArrowheads="1"/>
          </p:cNvSpPr>
          <p:nvPr/>
        </p:nvSpPr>
        <p:spPr bwMode="auto">
          <a:xfrm>
            <a:off x="2281520" y="764704"/>
            <a:ext cx="64135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2400" b="1" dirty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活动二</a:t>
            </a:r>
            <a:r>
              <a:rPr kumimoji="1" lang="en-US" altLang="zh-CN" sz="2400" b="1" dirty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  <a:r>
              <a:rPr kumimoji="1" lang="zh-CN" altLang="en-US" sz="2400" b="1" dirty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探究一次函数与二元一次方程组的关系</a:t>
            </a:r>
          </a:p>
        </p:txBody>
      </p:sp>
      <p:graphicFrame>
        <p:nvGraphicFramePr>
          <p:cNvPr id="392197" name="Object 5"/>
          <p:cNvGraphicFramePr>
            <a:graphicFrameLocks noChangeAspect="1"/>
          </p:cNvGraphicFramePr>
          <p:nvPr/>
        </p:nvGraphicFramePr>
        <p:xfrm>
          <a:off x="250825" y="2060848"/>
          <a:ext cx="84963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公式" r:id="rId3" imgW="4521200" imgH="711200" progId="Equation.3">
                  <p:embed/>
                </p:oleObj>
              </mc:Choice>
              <mc:Fallback>
                <p:oleObj name="公式" r:id="rId3" imgW="4521200" imgH="711200" progId="Equation.3">
                  <p:embed/>
                  <p:pic>
                    <p:nvPicPr>
                      <p:cNvPr id="0" name="图片 40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060848"/>
                        <a:ext cx="8496300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2199" name="Object 7"/>
          <p:cNvGraphicFramePr>
            <a:graphicFrameLocks noChangeAspect="1"/>
          </p:cNvGraphicFramePr>
          <p:nvPr/>
        </p:nvGraphicFramePr>
        <p:xfrm>
          <a:off x="270157" y="3933056"/>
          <a:ext cx="8424863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公式" r:id="rId5" imgW="3225800" imgH="850900" progId="Equation.3">
                  <p:embed/>
                </p:oleObj>
              </mc:Choice>
              <mc:Fallback>
                <p:oleObj name="公式" r:id="rId5" imgW="3225800" imgH="850900" progId="Equation.3">
                  <p:embed/>
                  <p:pic>
                    <p:nvPicPr>
                      <p:cNvPr id="0" name="图片 40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57" y="3933056"/>
                        <a:ext cx="8424863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2200" name="Object 8"/>
          <p:cNvGraphicFramePr>
            <a:graphicFrameLocks noChangeAspect="1"/>
          </p:cNvGraphicFramePr>
          <p:nvPr/>
        </p:nvGraphicFramePr>
        <p:xfrm>
          <a:off x="6156176" y="2924944"/>
          <a:ext cx="73025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公式" r:id="rId7" imgW="673100" imgH="609600" progId="Equation.3">
                  <p:embed/>
                </p:oleObj>
              </mc:Choice>
              <mc:Fallback>
                <p:oleObj name="公式" r:id="rId7" imgW="673100" imgH="609600" progId="Equation.3">
                  <p:embed/>
                  <p:pic>
                    <p:nvPicPr>
                      <p:cNvPr id="0" name="图片 40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924944"/>
                        <a:ext cx="730250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Text Box 115"/>
          <p:cNvSpPr txBox="1">
            <a:spLocks noChangeArrowheads="1"/>
          </p:cNvSpPr>
          <p:nvPr/>
        </p:nvSpPr>
        <p:spPr bwMode="auto">
          <a:xfrm>
            <a:off x="0" y="0"/>
            <a:ext cx="1203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CN" altLang="en-US" sz="4000" b="1">
                <a:solidFill>
                  <a:srgbClr val="C00000"/>
                </a:solidFill>
                <a:latin typeface="Times New Roman" panose="02020603050405020304" pitchFamily="18" charset="0"/>
                <a:ea typeface="楷体_GB2312" pitchFamily="49" charset="-122"/>
              </a:rPr>
              <a:t>探究</a:t>
            </a:r>
          </a:p>
        </p:txBody>
      </p:sp>
      <p:sp>
        <p:nvSpPr>
          <p:cNvPr id="393219" name="流程图: 联系 39"/>
          <p:cNvSpPr>
            <a:spLocks noChangeArrowheads="1"/>
          </p:cNvSpPr>
          <p:nvPr/>
        </p:nvSpPr>
        <p:spPr bwMode="auto">
          <a:xfrm>
            <a:off x="4356100" y="3644900"/>
            <a:ext cx="215900" cy="142875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流程图: 联系 45"/>
          <p:cNvSpPr>
            <a:spLocks noChangeArrowheads="1"/>
          </p:cNvSpPr>
          <p:nvPr/>
        </p:nvSpPr>
        <p:spPr bwMode="auto">
          <a:xfrm>
            <a:off x="4427538" y="3644900"/>
            <a:ext cx="142875" cy="142875"/>
          </a:xfrm>
          <a:prstGeom prst="flowChartConnector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4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643438" y="3500438"/>
            <a:ext cx="12144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CN" sz="3200" b="1">
                <a:solidFill>
                  <a:srgbClr val="333399"/>
                </a:solidFill>
                <a:latin typeface="Times New Roman" panose="02020603050405020304" pitchFamily="18" charset="0"/>
              </a:rPr>
              <a:t>(1,-1)</a:t>
            </a:r>
            <a:endParaRPr kumimoji="1" lang="zh-CN" altLang="en-US" sz="3200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Group 23"/>
          <p:cNvGrpSpPr/>
          <p:nvPr/>
        </p:nvGrpSpPr>
        <p:grpSpPr bwMode="auto">
          <a:xfrm>
            <a:off x="0" y="5562600"/>
            <a:ext cx="2565400" cy="1295400"/>
            <a:chOff x="1159" y="485"/>
            <a:chExt cx="1420" cy="866"/>
          </a:xfrm>
        </p:grpSpPr>
        <p:sp>
          <p:nvSpPr>
            <p:cNvPr id="393223" name="AutoShape 24"/>
            <p:cNvSpPr/>
            <p:nvPr/>
          </p:nvSpPr>
          <p:spPr bwMode="auto">
            <a:xfrm>
              <a:off x="1159" y="720"/>
              <a:ext cx="92" cy="503"/>
            </a:xfrm>
            <a:prstGeom prst="leftBrace">
              <a:avLst>
                <a:gd name="adj1" fmla="val 45562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3224" name="Text Box 25"/>
            <p:cNvSpPr txBox="1">
              <a:spLocks noChangeArrowheads="1"/>
            </p:cNvSpPr>
            <p:nvPr/>
          </p:nvSpPr>
          <p:spPr bwMode="auto">
            <a:xfrm>
              <a:off x="1225" y="485"/>
              <a:ext cx="1344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3600" b="1">
                  <a:solidFill>
                    <a:srgbClr val="CC0000"/>
                  </a:solidFill>
                </a:rPr>
                <a:t>3x-2y=5</a:t>
              </a:r>
            </a:p>
          </p:txBody>
        </p:sp>
        <p:sp>
          <p:nvSpPr>
            <p:cNvPr id="393225" name="Text Box 26"/>
            <p:cNvSpPr txBox="1">
              <a:spLocks noChangeArrowheads="1"/>
            </p:cNvSpPr>
            <p:nvPr/>
          </p:nvSpPr>
          <p:spPr bwMode="auto">
            <a:xfrm>
              <a:off x="1235" y="922"/>
              <a:ext cx="1344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3600" b="1">
                  <a:solidFill>
                    <a:srgbClr val="0000CC"/>
                  </a:solidFill>
                </a:rPr>
                <a:t>2x+y=1</a:t>
              </a:r>
            </a:p>
          </p:txBody>
        </p:sp>
      </p:grp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2643188" y="6215063"/>
            <a:ext cx="16970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CC"/>
                </a:solidFill>
              </a:rPr>
              <a:t>y=-2x+1</a:t>
            </a:r>
            <a:endParaRPr kumimoji="1" lang="zh-CN" altLang="en-US" sz="32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8" name="直接箭头连接符 57"/>
          <p:cNvCxnSpPr>
            <a:cxnSpLocks noChangeShapeType="1"/>
          </p:cNvCxnSpPr>
          <p:nvPr/>
        </p:nvCxnSpPr>
        <p:spPr bwMode="auto">
          <a:xfrm>
            <a:off x="1785938" y="6000750"/>
            <a:ext cx="714375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直接箭头连接符 58"/>
          <p:cNvCxnSpPr>
            <a:cxnSpLocks noChangeShapeType="1"/>
            <a:endCxn id="393225" idx="3"/>
          </p:cNvCxnSpPr>
          <p:nvPr/>
        </p:nvCxnSpPr>
        <p:spPr bwMode="auto">
          <a:xfrm>
            <a:off x="1785938" y="6500813"/>
            <a:ext cx="779462" cy="3651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直接箭头连接符 65"/>
          <p:cNvCxnSpPr>
            <a:cxnSpLocks noChangeShapeType="1"/>
          </p:cNvCxnSpPr>
          <p:nvPr/>
        </p:nvCxnSpPr>
        <p:spPr bwMode="auto">
          <a:xfrm rot="10800000">
            <a:off x="4427538" y="5949950"/>
            <a:ext cx="1071562" cy="21431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直接箭头连接符 66"/>
          <p:cNvCxnSpPr>
            <a:cxnSpLocks noChangeShapeType="1"/>
          </p:cNvCxnSpPr>
          <p:nvPr/>
        </p:nvCxnSpPr>
        <p:spPr bwMode="auto">
          <a:xfrm rot="10800000" flipV="1">
            <a:off x="4356100" y="6308725"/>
            <a:ext cx="1071563" cy="21431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5651500" y="5876925"/>
            <a:ext cx="12144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CN" sz="3200" b="1">
                <a:solidFill>
                  <a:srgbClr val="333399"/>
                </a:solidFill>
                <a:latin typeface="Times New Roman" panose="02020603050405020304" pitchFamily="18" charset="0"/>
              </a:rPr>
              <a:t>(1,-1)</a:t>
            </a:r>
            <a:endParaRPr kumimoji="1" lang="zh-CN" altLang="en-US" sz="3200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93232" name="Group 16"/>
          <p:cNvGrpSpPr/>
          <p:nvPr/>
        </p:nvGrpSpPr>
        <p:grpSpPr bwMode="auto">
          <a:xfrm>
            <a:off x="2124075" y="692150"/>
            <a:ext cx="6229350" cy="4854575"/>
            <a:chOff x="1066" y="1434"/>
            <a:chExt cx="3924" cy="3058"/>
          </a:xfrm>
        </p:grpSpPr>
        <p:grpSp>
          <p:nvGrpSpPr>
            <p:cNvPr id="393233" name="Group 17"/>
            <p:cNvGrpSpPr/>
            <p:nvPr/>
          </p:nvGrpSpPr>
          <p:grpSpPr bwMode="auto">
            <a:xfrm>
              <a:off x="1066" y="1434"/>
              <a:ext cx="3924" cy="3058"/>
              <a:chOff x="1020" y="1389"/>
              <a:chExt cx="3924" cy="3058"/>
            </a:xfrm>
          </p:grpSpPr>
          <p:grpSp>
            <p:nvGrpSpPr>
              <p:cNvPr id="393234" name="Group 18"/>
              <p:cNvGrpSpPr/>
              <p:nvPr/>
            </p:nvGrpSpPr>
            <p:grpSpPr bwMode="auto">
              <a:xfrm>
                <a:off x="1020" y="1389"/>
                <a:ext cx="2857" cy="3058"/>
                <a:chOff x="1066" y="1344"/>
                <a:chExt cx="2619" cy="2967"/>
              </a:xfrm>
            </p:grpSpPr>
            <p:grpSp>
              <p:nvGrpSpPr>
                <p:cNvPr id="393235" name="Group 19"/>
                <p:cNvGrpSpPr/>
                <p:nvPr/>
              </p:nvGrpSpPr>
              <p:grpSpPr bwMode="auto">
                <a:xfrm>
                  <a:off x="1066" y="1344"/>
                  <a:ext cx="2516" cy="2786"/>
                  <a:chOff x="1066" y="1344"/>
                  <a:chExt cx="2516" cy="2786"/>
                </a:xfrm>
              </p:grpSpPr>
              <p:pic>
                <p:nvPicPr>
                  <p:cNvPr id="393236" name="Picture 34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/>
                  <a:srcRect l="57663" t="23827" r="4553" b="17067"/>
                  <a:stretch>
                    <a:fillRect/>
                  </a:stretch>
                </p:blipFill>
                <p:spPr bwMode="auto">
                  <a:xfrm>
                    <a:off x="1156" y="1570"/>
                    <a:ext cx="2426" cy="25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393237" name="Group 21"/>
                  <p:cNvGrpSpPr/>
                  <p:nvPr/>
                </p:nvGrpSpPr>
                <p:grpSpPr bwMode="auto">
                  <a:xfrm>
                    <a:off x="1066" y="1344"/>
                    <a:ext cx="2483" cy="2673"/>
                    <a:chOff x="1884" y="1335"/>
                    <a:chExt cx="2483" cy="2673"/>
                  </a:xfrm>
                </p:grpSpPr>
                <p:sp>
                  <p:nvSpPr>
                    <p:cNvPr id="393238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73" y="1335"/>
                      <a:ext cx="217" cy="31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</a:rPr>
                        <a:t>y</a:t>
                      </a:r>
                    </a:p>
                  </p:txBody>
                </p:sp>
                <p:sp>
                  <p:nvSpPr>
                    <p:cNvPr id="393239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50" y="2886"/>
                      <a:ext cx="217" cy="31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en-US" altLang="zh-CN" sz="28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93240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55" y="2877"/>
                      <a:ext cx="223" cy="2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>
                          <a:solidFill>
                            <a:srgbClr val="000000"/>
                          </a:solidFill>
                        </a:rPr>
                        <a:t>-1</a:t>
                      </a:r>
                    </a:p>
                  </p:txBody>
                </p:sp>
                <p:sp>
                  <p:nvSpPr>
                    <p:cNvPr id="393241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83" y="2877"/>
                      <a:ext cx="223" cy="2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>
                          <a:solidFill>
                            <a:srgbClr val="000000"/>
                          </a:solidFill>
                        </a:rPr>
                        <a:t>-2</a:t>
                      </a:r>
                    </a:p>
                  </p:txBody>
                </p:sp>
                <p:sp>
                  <p:nvSpPr>
                    <p:cNvPr id="393242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11" y="2877"/>
                      <a:ext cx="244" cy="2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>
                          <a:solidFill>
                            <a:srgbClr val="000000"/>
                          </a:solidFill>
                        </a:rPr>
                        <a:t>-3</a:t>
                      </a:r>
                    </a:p>
                  </p:txBody>
                </p:sp>
                <p:sp>
                  <p:nvSpPr>
                    <p:cNvPr id="393243" name="Text Box 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84" y="2877"/>
                      <a:ext cx="224" cy="2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>
                          <a:solidFill>
                            <a:srgbClr val="000000"/>
                          </a:solidFill>
                        </a:rPr>
                        <a:t>-4</a:t>
                      </a:r>
                    </a:p>
                  </p:txBody>
                </p:sp>
                <p:sp>
                  <p:nvSpPr>
                    <p:cNvPr id="393244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91" y="3058"/>
                      <a:ext cx="224" cy="2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>
                          <a:solidFill>
                            <a:srgbClr val="000000"/>
                          </a:solidFill>
                        </a:rPr>
                        <a:t>-1</a:t>
                      </a:r>
                    </a:p>
                  </p:txBody>
                </p:sp>
                <p:sp>
                  <p:nvSpPr>
                    <p:cNvPr id="393245" name="Text Box 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91" y="3285"/>
                      <a:ext cx="224" cy="2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>
                          <a:solidFill>
                            <a:srgbClr val="000000"/>
                          </a:solidFill>
                        </a:rPr>
                        <a:t>-2</a:t>
                      </a:r>
                    </a:p>
                  </p:txBody>
                </p:sp>
                <p:sp>
                  <p:nvSpPr>
                    <p:cNvPr id="393246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46" y="3557"/>
                      <a:ext cx="223" cy="2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>
                          <a:solidFill>
                            <a:srgbClr val="000000"/>
                          </a:solidFill>
                        </a:rPr>
                        <a:t>-3</a:t>
                      </a:r>
                    </a:p>
                  </p:txBody>
                </p:sp>
                <p:sp>
                  <p:nvSpPr>
                    <p:cNvPr id="393247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01" y="3784"/>
                      <a:ext cx="223" cy="2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>
                          <a:solidFill>
                            <a:srgbClr val="000000"/>
                          </a:solidFill>
                        </a:rPr>
                        <a:t>-4</a:t>
                      </a:r>
                    </a:p>
                  </p:txBody>
                </p:sp>
                <p:sp>
                  <p:nvSpPr>
                    <p:cNvPr id="393248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37" y="2559"/>
                      <a:ext cx="196" cy="2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393249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37" y="2332"/>
                      <a:ext cx="180" cy="2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p:txBody>
                </p:sp>
                <p:sp>
                  <p:nvSpPr>
                    <p:cNvPr id="393250" name="Text Box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37" y="2106"/>
                      <a:ext cx="196" cy="2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393251" name="Text Box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37" y="1833"/>
                      <a:ext cx="244" cy="2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p:txBody>
                </p:sp>
                <p:sp>
                  <p:nvSpPr>
                    <p:cNvPr id="393252" name="Text Box 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54" y="2877"/>
                      <a:ext cx="196" cy="2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393253" name="Text Box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81" y="2877"/>
                      <a:ext cx="179" cy="2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p:txBody>
                </p:sp>
                <p:sp>
                  <p:nvSpPr>
                    <p:cNvPr id="393254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08" y="2877"/>
                      <a:ext cx="196" cy="2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393255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 rot="10741669" flipV="1">
                      <a:off x="3880" y="2876"/>
                      <a:ext cx="244" cy="2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p:txBody>
                </p:sp>
              </p:grpSp>
            </p:grpSp>
            <p:grpSp>
              <p:nvGrpSpPr>
                <p:cNvPr id="393256" name="Group 40"/>
                <p:cNvGrpSpPr/>
                <p:nvPr/>
              </p:nvGrpSpPr>
              <p:grpSpPr bwMode="auto">
                <a:xfrm>
                  <a:off x="1111" y="1389"/>
                  <a:ext cx="2574" cy="2922"/>
                  <a:chOff x="1791" y="1389"/>
                  <a:chExt cx="2574" cy="2922"/>
                </a:xfrm>
              </p:grpSpPr>
              <p:sp>
                <p:nvSpPr>
                  <p:cNvPr id="39325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2931"/>
                    <a:ext cx="2505" cy="1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3258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16" y="1389"/>
                    <a:ext cx="217" cy="3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US" altLang="zh-CN" sz="28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3259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89" y="2886"/>
                    <a:ext cx="217" cy="3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zh-CN" sz="2800" b="1">
                        <a:solidFill>
                          <a:srgbClr val="000000"/>
                        </a:solidFill>
                      </a:rPr>
                      <a:t>o</a:t>
                    </a:r>
                  </a:p>
                </p:txBody>
              </p:sp>
              <p:sp>
                <p:nvSpPr>
                  <p:cNvPr id="393260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48" y="2895"/>
                    <a:ext cx="217" cy="3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zh-CN" sz="2800" b="1">
                        <a:solidFill>
                          <a:srgbClr val="000000"/>
                        </a:solidFill>
                      </a:rPr>
                      <a:t>y</a:t>
                    </a:r>
                  </a:p>
                </p:txBody>
              </p:sp>
              <p:sp>
                <p:nvSpPr>
                  <p:cNvPr id="393261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27" y="4032"/>
                    <a:ext cx="903" cy="2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US" altLang="zh-CN" sz="2400" b="1">
                      <a:solidFill>
                        <a:srgbClr val="000099"/>
                      </a:solidFill>
                    </a:endParaRPr>
                  </a:p>
                </p:txBody>
              </p:sp>
            </p:grpSp>
            <p:sp>
              <p:nvSpPr>
                <p:cNvPr id="393262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154" y="1525"/>
                  <a:ext cx="0" cy="25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93263" name="Line 47"/>
              <p:cNvSpPr>
                <a:spLocks noChangeShapeType="1"/>
              </p:cNvSpPr>
              <p:nvPr/>
            </p:nvSpPr>
            <p:spPr bwMode="auto">
              <a:xfrm flipV="1">
                <a:off x="1882" y="1797"/>
                <a:ext cx="1678" cy="240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93264" name="Group 48"/>
              <p:cNvGrpSpPr/>
              <p:nvPr/>
            </p:nvGrpSpPr>
            <p:grpSpPr bwMode="auto">
              <a:xfrm>
                <a:off x="3742" y="1480"/>
                <a:ext cx="1202" cy="590"/>
                <a:chOff x="2426" y="1389"/>
                <a:chExt cx="1202" cy="557"/>
              </a:xfrm>
            </p:grpSpPr>
            <p:sp>
              <p:nvSpPr>
                <p:cNvPr id="2" name="矩形 24"/>
                <p:cNvSpPr>
                  <a:spLocks noChangeArrowheads="1"/>
                </p:cNvSpPr>
                <p:nvPr/>
              </p:nvSpPr>
              <p:spPr bwMode="auto">
                <a:xfrm>
                  <a:off x="2426" y="1479"/>
                  <a:ext cx="848" cy="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3200" b="1">
                      <a:solidFill>
                        <a:srgbClr val="FF3300"/>
                      </a:solidFill>
                    </a:rPr>
                    <a:t>y=   x-</a:t>
                  </a:r>
                  <a:endParaRPr kumimoji="1" lang="zh-CN" altLang="en-US" sz="3200">
                    <a:solidFill>
                      <a:srgbClr val="FF33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393266" name="Group 50"/>
                <p:cNvGrpSpPr/>
                <p:nvPr/>
              </p:nvGrpSpPr>
              <p:grpSpPr bwMode="auto">
                <a:xfrm>
                  <a:off x="3424" y="1434"/>
                  <a:ext cx="204" cy="512"/>
                  <a:chOff x="4309" y="2303"/>
                  <a:chExt cx="201" cy="512"/>
                </a:xfrm>
              </p:grpSpPr>
              <p:sp>
                <p:nvSpPr>
                  <p:cNvPr id="393267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10" y="2303"/>
                    <a:ext cx="194" cy="30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kumimoji="1" lang="en-US" altLang="zh-CN" sz="2800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</a:rPr>
                      <a:t>5</a:t>
                    </a:r>
                  </a:p>
                </p:txBody>
              </p:sp>
              <p:sp>
                <p:nvSpPr>
                  <p:cNvPr id="393268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09" y="2507"/>
                    <a:ext cx="194" cy="30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kumimoji="1" lang="en-US" altLang="zh-CN" sz="2800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393269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4331" y="2580"/>
                    <a:ext cx="179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393270" name="Group 54"/>
                <p:cNvGrpSpPr/>
                <p:nvPr/>
              </p:nvGrpSpPr>
              <p:grpSpPr bwMode="auto">
                <a:xfrm>
                  <a:off x="2789" y="1389"/>
                  <a:ext cx="204" cy="512"/>
                  <a:chOff x="2562" y="1434"/>
                  <a:chExt cx="204" cy="512"/>
                </a:xfrm>
              </p:grpSpPr>
              <p:grpSp>
                <p:nvGrpSpPr>
                  <p:cNvPr id="393271" name="Group 55"/>
                  <p:cNvGrpSpPr/>
                  <p:nvPr/>
                </p:nvGrpSpPr>
                <p:grpSpPr bwMode="auto">
                  <a:xfrm>
                    <a:off x="2562" y="1434"/>
                    <a:ext cx="204" cy="512"/>
                    <a:chOff x="4309" y="2303"/>
                    <a:chExt cx="201" cy="512"/>
                  </a:xfrm>
                </p:grpSpPr>
                <p:sp>
                  <p:nvSpPr>
                    <p:cNvPr id="393272" name="Text Box 5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10" y="2303"/>
                      <a:ext cx="194" cy="3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kumimoji="1" lang="en-US" altLang="zh-CN" sz="28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393273" name="Text Box 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09" y="2507"/>
                      <a:ext cx="194" cy="3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kumimoji="1" lang="en-US" altLang="zh-CN" sz="28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393274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31" y="2580"/>
                      <a:ext cx="179" cy="0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393275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1706"/>
                    <a:ext cx="18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393276" name="Line 60"/>
            <p:cNvSpPr>
              <a:spLocks noChangeShapeType="1"/>
            </p:cNvSpPr>
            <p:nvPr/>
          </p:nvSpPr>
          <p:spPr bwMode="auto">
            <a:xfrm flipV="1">
              <a:off x="3651" y="1616"/>
              <a:ext cx="136" cy="18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93277" name="Group 61"/>
          <p:cNvGrpSpPr/>
          <p:nvPr/>
        </p:nvGrpSpPr>
        <p:grpSpPr bwMode="auto">
          <a:xfrm>
            <a:off x="1763713" y="333375"/>
            <a:ext cx="3743325" cy="5113338"/>
            <a:chOff x="1111" y="210"/>
            <a:chExt cx="2358" cy="3221"/>
          </a:xfrm>
        </p:grpSpPr>
        <p:cxnSp>
          <p:nvCxnSpPr>
            <p:cNvPr id="393278" name="直接连接符 43"/>
            <p:cNvCxnSpPr>
              <a:cxnSpLocks noChangeShapeType="1"/>
            </p:cNvCxnSpPr>
            <p:nvPr/>
          </p:nvCxnSpPr>
          <p:spPr bwMode="auto">
            <a:xfrm>
              <a:off x="1701" y="482"/>
              <a:ext cx="1768" cy="2949"/>
            </a:xfrm>
            <a:prstGeom prst="line">
              <a:avLst/>
            </a:prstGeom>
            <a:noFill/>
            <a:ln w="38100" algn="ctr">
              <a:solidFill>
                <a:srgbClr val="0000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3279" name="TextBox 38"/>
            <p:cNvSpPr txBox="1">
              <a:spLocks noChangeArrowheads="1"/>
            </p:cNvSpPr>
            <p:nvPr/>
          </p:nvSpPr>
          <p:spPr bwMode="auto">
            <a:xfrm>
              <a:off x="1111" y="210"/>
              <a:ext cx="117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y=-2x+1</a:t>
              </a:r>
              <a:endPara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93280" name="Group 64"/>
          <p:cNvGrpSpPr/>
          <p:nvPr/>
        </p:nvGrpSpPr>
        <p:grpSpPr bwMode="auto">
          <a:xfrm>
            <a:off x="2339975" y="5445125"/>
            <a:ext cx="1908175" cy="936625"/>
            <a:chOff x="2426" y="1389"/>
            <a:chExt cx="1202" cy="557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2426" y="1479"/>
              <a:ext cx="848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FF3300"/>
                  </a:solidFill>
                </a:rPr>
                <a:t>y=   x-</a:t>
              </a:r>
              <a:endParaRPr kumimoji="1" lang="zh-CN" altLang="en-US" sz="320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93282" name="Group 66"/>
            <p:cNvGrpSpPr/>
            <p:nvPr/>
          </p:nvGrpSpPr>
          <p:grpSpPr bwMode="auto">
            <a:xfrm>
              <a:off x="3424" y="1434"/>
              <a:ext cx="204" cy="512"/>
              <a:chOff x="4309" y="2303"/>
              <a:chExt cx="201" cy="512"/>
            </a:xfrm>
          </p:grpSpPr>
          <p:sp>
            <p:nvSpPr>
              <p:cNvPr id="393283" name="Text Box 67"/>
              <p:cNvSpPr txBox="1">
                <a:spLocks noChangeArrowheads="1"/>
              </p:cNvSpPr>
              <p:nvPr/>
            </p:nvSpPr>
            <p:spPr bwMode="auto">
              <a:xfrm>
                <a:off x="4310" y="2303"/>
                <a:ext cx="194" cy="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n-US" altLang="zh-CN" sz="2800" b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393284" name="Text Box 68"/>
              <p:cNvSpPr txBox="1">
                <a:spLocks noChangeArrowheads="1"/>
              </p:cNvSpPr>
              <p:nvPr/>
            </p:nvSpPr>
            <p:spPr bwMode="auto">
              <a:xfrm>
                <a:off x="4309" y="2507"/>
                <a:ext cx="194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n-US" altLang="zh-CN" sz="2800" b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93285" name="Line 69"/>
              <p:cNvSpPr>
                <a:spLocks noChangeShapeType="1"/>
              </p:cNvSpPr>
              <p:nvPr/>
            </p:nvSpPr>
            <p:spPr bwMode="auto">
              <a:xfrm>
                <a:off x="4331" y="2580"/>
                <a:ext cx="1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93286" name="Group 70"/>
            <p:cNvGrpSpPr/>
            <p:nvPr/>
          </p:nvGrpSpPr>
          <p:grpSpPr bwMode="auto">
            <a:xfrm>
              <a:off x="2789" y="1389"/>
              <a:ext cx="204" cy="512"/>
              <a:chOff x="2562" y="1434"/>
              <a:chExt cx="204" cy="512"/>
            </a:xfrm>
          </p:grpSpPr>
          <p:grpSp>
            <p:nvGrpSpPr>
              <p:cNvPr id="393287" name="Group 71"/>
              <p:cNvGrpSpPr/>
              <p:nvPr/>
            </p:nvGrpSpPr>
            <p:grpSpPr bwMode="auto">
              <a:xfrm>
                <a:off x="2562" y="1434"/>
                <a:ext cx="204" cy="512"/>
                <a:chOff x="4309" y="2303"/>
                <a:chExt cx="201" cy="512"/>
              </a:xfrm>
            </p:grpSpPr>
            <p:sp>
              <p:nvSpPr>
                <p:cNvPr id="393288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4310" y="2303"/>
                  <a:ext cx="194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n-US" altLang="zh-CN" sz="2800" b="1">
                      <a:solidFill>
                        <a:srgbClr val="FF3300"/>
                      </a:solidFill>
                      <a:latin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393289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309" y="2507"/>
                  <a:ext cx="194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n-US" altLang="zh-CN" sz="2800" b="1">
                      <a:solidFill>
                        <a:srgbClr val="FF3300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393290" name="Line 74"/>
                <p:cNvSpPr>
                  <a:spLocks noChangeShapeType="1"/>
                </p:cNvSpPr>
                <p:nvPr/>
              </p:nvSpPr>
              <p:spPr bwMode="auto">
                <a:xfrm>
                  <a:off x="4331" y="2580"/>
                  <a:ext cx="179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93291" name="Line 75"/>
              <p:cNvSpPr>
                <a:spLocks noChangeShapeType="1"/>
              </p:cNvSpPr>
              <p:nvPr/>
            </p:nvSpPr>
            <p:spPr bwMode="auto">
              <a:xfrm>
                <a:off x="2562" y="1706"/>
                <a:ext cx="181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93292" name="Group 76"/>
          <p:cNvGrpSpPr/>
          <p:nvPr/>
        </p:nvGrpSpPr>
        <p:grpSpPr bwMode="auto">
          <a:xfrm>
            <a:off x="6300788" y="4941888"/>
            <a:ext cx="2254250" cy="969962"/>
            <a:chOff x="0" y="0"/>
            <a:chExt cx="1420" cy="611"/>
          </a:xfrm>
        </p:grpSpPr>
        <p:sp>
          <p:nvSpPr>
            <p:cNvPr id="393293" name="AutoShape 30"/>
            <p:cNvSpPr/>
            <p:nvPr/>
          </p:nvSpPr>
          <p:spPr bwMode="auto">
            <a:xfrm>
              <a:off x="0" y="82"/>
              <a:ext cx="74" cy="457"/>
            </a:xfrm>
            <a:prstGeom prst="leftBrace">
              <a:avLst>
                <a:gd name="adj1" fmla="val 5146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3294" name="Text Box 31"/>
            <p:cNvSpPr txBox="1">
              <a:spLocks noChangeArrowheads="1"/>
            </p:cNvSpPr>
            <p:nvPr/>
          </p:nvSpPr>
          <p:spPr bwMode="auto">
            <a:xfrm>
              <a:off x="66" y="0"/>
              <a:ext cx="13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CC0000"/>
                  </a:solidFill>
                </a:rPr>
                <a:t>x=</a:t>
              </a:r>
              <a:r>
                <a:rPr lang="en-US" altLang="zh-CN" sz="2800" b="1">
                  <a:solidFill>
                    <a:srgbClr val="CC0000"/>
                  </a:solidFill>
                </a:rPr>
                <a:t>1</a:t>
              </a:r>
              <a:endParaRPr lang="en-US" sz="2800" b="1">
                <a:solidFill>
                  <a:srgbClr val="CC0000"/>
                </a:solidFill>
              </a:endParaRPr>
            </a:p>
          </p:txBody>
        </p:sp>
        <p:sp>
          <p:nvSpPr>
            <p:cNvPr id="393295" name="Text Box 32"/>
            <p:cNvSpPr txBox="1">
              <a:spLocks noChangeArrowheads="1"/>
            </p:cNvSpPr>
            <p:nvPr/>
          </p:nvSpPr>
          <p:spPr bwMode="auto">
            <a:xfrm>
              <a:off x="76" y="284"/>
              <a:ext cx="13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CC0000"/>
                  </a:solidFill>
                </a:rPr>
                <a:t>y=</a:t>
              </a:r>
              <a:r>
                <a:rPr lang="en-US" altLang="zh-CN" sz="2800" b="1">
                  <a:solidFill>
                    <a:srgbClr val="CC0000"/>
                  </a:solidFill>
                </a:rPr>
                <a:t>1</a:t>
              </a:r>
              <a:endParaRPr lang="en-US" sz="2800" b="1">
                <a:solidFill>
                  <a:srgbClr val="CC0000"/>
                </a:solidFill>
              </a:endParaRPr>
            </a:p>
          </p:txBody>
        </p:sp>
      </p:grpSp>
      <p:sp>
        <p:nvSpPr>
          <p:cNvPr id="67617" name="Rectangle 33"/>
          <p:cNvSpPr>
            <a:spLocks noChangeArrowheads="1"/>
          </p:cNvSpPr>
          <p:nvPr/>
        </p:nvSpPr>
        <p:spPr bwMode="auto">
          <a:xfrm>
            <a:off x="0" y="1303338"/>
            <a:ext cx="1763713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是否任意两个一次函数的交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点坐标都是它们所对应的二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元一次方程组解？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7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7" grpId="0"/>
      <p:bldP spid="55" grpId="0"/>
      <p:bldP spid="73" grpId="0"/>
      <p:bldP spid="73" grpId="1"/>
      <p:bldP spid="676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4242" name="Group 2"/>
          <p:cNvGraphicFramePr>
            <a:graphicFrameLocks noGrp="1"/>
          </p:cNvGraphicFramePr>
          <p:nvPr/>
        </p:nvGraphicFramePr>
        <p:xfrm>
          <a:off x="1857375" y="1071563"/>
          <a:ext cx="5334000" cy="4674238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1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4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49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94354" name="Text Box 115"/>
          <p:cNvSpPr txBox="1">
            <a:spLocks noChangeArrowheads="1"/>
          </p:cNvSpPr>
          <p:nvPr/>
        </p:nvSpPr>
        <p:spPr bwMode="auto">
          <a:xfrm>
            <a:off x="0" y="0"/>
            <a:ext cx="1203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C00000"/>
                </a:solidFill>
                <a:latin typeface="Times New Roman" panose="02020603050405020304" pitchFamily="18" charset="0"/>
                <a:ea typeface="楷体_GB2312" pitchFamily="49" charset="-122"/>
              </a:rPr>
              <a:t>探究</a:t>
            </a:r>
          </a:p>
        </p:txBody>
      </p:sp>
      <p:grpSp>
        <p:nvGrpSpPr>
          <p:cNvPr id="394355" name="Group 115"/>
          <p:cNvGrpSpPr/>
          <p:nvPr/>
        </p:nvGrpSpPr>
        <p:grpSpPr bwMode="auto">
          <a:xfrm>
            <a:off x="1295400" y="381000"/>
            <a:ext cx="6627813" cy="5181600"/>
            <a:chOff x="0" y="0"/>
            <a:chExt cx="4127" cy="3456"/>
          </a:xfrm>
        </p:grpSpPr>
        <p:sp>
          <p:nvSpPr>
            <p:cNvPr id="394356" name="Line 123"/>
            <p:cNvSpPr>
              <a:spLocks noChangeShapeType="1"/>
            </p:cNvSpPr>
            <p:nvPr/>
          </p:nvSpPr>
          <p:spPr bwMode="auto">
            <a:xfrm rot="16200000">
              <a:off x="336" y="1776"/>
              <a:ext cx="33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4357" name="Line 124"/>
            <p:cNvSpPr>
              <a:spLocks noChangeShapeType="1"/>
            </p:cNvSpPr>
            <p:nvPr/>
          </p:nvSpPr>
          <p:spPr bwMode="auto">
            <a:xfrm>
              <a:off x="48" y="2911"/>
              <a:ext cx="40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4358" name="Text Box 125"/>
            <p:cNvSpPr txBox="1">
              <a:spLocks noChangeArrowheads="1"/>
            </p:cNvSpPr>
            <p:nvPr/>
          </p:nvSpPr>
          <p:spPr bwMode="auto">
            <a:xfrm>
              <a:off x="3898" y="2839"/>
              <a:ext cx="229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i="1">
                  <a:solidFill>
                    <a:srgbClr val="C00000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94359" name="Text Box 126"/>
            <p:cNvSpPr txBox="1">
              <a:spLocks noChangeArrowheads="1"/>
            </p:cNvSpPr>
            <p:nvPr/>
          </p:nvSpPr>
          <p:spPr bwMode="auto">
            <a:xfrm>
              <a:off x="1776" y="0"/>
              <a:ext cx="229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i="1">
                  <a:solidFill>
                    <a:srgbClr val="C00000"/>
                  </a:solidFill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394360" name="Text Box 127"/>
            <p:cNvSpPr txBox="1">
              <a:spLocks noChangeArrowheads="1"/>
            </p:cNvSpPr>
            <p:nvPr/>
          </p:nvSpPr>
          <p:spPr bwMode="auto">
            <a:xfrm>
              <a:off x="1776" y="2880"/>
              <a:ext cx="210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94361" name="Text Box 128"/>
            <p:cNvSpPr txBox="1">
              <a:spLocks noChangeArrowheads="1"/>
            </p:cNvSpPr>
            <p:nvPr/>
          </p:nvSpPr>
          <p:spPr bwMode="auto">
            <a:xfrm>
              <a:off x="2236" y="2880"/>
              <a:ext cx="210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94362" name="Text Box 129"/>
            <p:cNvSpPr txBox="1">
              <a:spLocks noChangeArrowheads="1"/>
            </p:cNvSpPr>
            <p:nvPr/>
          </p:nvSpPr>
          <p:spPr bwMode="auto">
            <a:xfrm>
              <a:off x="2592" y="2880"/>
              <a:ext cx="209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94363" name="Text Box 130"/>
            <p:cNvSpPr txBox="1">
              <a:spLocks noChangeArrowheads="1"/>
            </p:cNvSpPr>
            <p:nvPr/>
          </p:nvSpPr>
          <p:spPr bwMode="auto">
            <a:xfrm>
              <a:off x="3024" y="2880"/>
              <a:ext cx="209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94364" name="Text Box 131"/>
            <p:cNvSpPr txBox="1">
              <a:spLocks noChangeArrowheads="1"/>
            </p:cNvSpPr>
            <p:nvPr/>
          </p:nvSpPr>
          <p:spPr bwMode="auto">
            <a:xfrm>
              <a:off x="3408" y="2880"/>
              <a:ext cx="210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94365" name="Text Box 132"/>
            <p:cNvSpPr txBox="1">
              <a:spLocks noChangeArrowheads="1"/>
            </p:cNvSpPr>
            <p:nvPr/>
          </p:nvSpPr>
          <p:spPr bwMode="auto">
            <a:xfrm>
              <a:off x="3792" y="2880"/>
              <a:ext cx="209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94366" name="Text Box 133"/>
            <p:cNvSpPr txBox="1">
              <a:spLocks noChangeArrowheads="1"/>
            </p:cNvSpPr>
            <p:nvPr/>
          </p:nvSpPr>
          <p:spPr bwMode="auto">
            <a:xfrm>
              <a:off x="1488" y="2880"/>
              <a:ext cx="273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394367" name="Text Box 134"/>
            <p:cNvSpPr txBox="1">
              <a:spLocks noChangeArrowheads="1"/>
            </p:cNvSpPr>
            <p:nvPr/>
          </p:nvSpPr>
          <p:spPr bwMode="auto">
            <a:xfrm>
              <a:off x="1104" y="2880"/>
              <a:ext cx="273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394368" name="Text Box 135"/>
            <p:cNvSpPr txBox="1">
              <a:spLocks noChangeArrowheads="1"/>
            </p:cNvSpPr>
            <p:nvPr/>
          </p:nvSpPr>
          <p:spPr bwMode="auto">
            <a:xfrm>
              <a:off x="720" y="2880"/>
              <a:ext cx="272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-3</a:t>
              </a:r>
            </a:p>
          </p:txBody>
        </p:sp>
        <p:sp>
          <p:nvSpPr>
            <p:cNvPr id="394369" name="Text Box 136"/>
            <p:cNvSpPr txBox="1">
              <a:spLocks noChangeArrowheads="1"/>
            </p:cNvSpPr>
            <p:nvPr/>
          </p:nvSpPr>
          <p:spPr bwMode="auto">
            <a:xfrm>
              <a:off x="384" y="2880"/>
              <a:ext cx="272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-4</a:t>
              </a:r>
            </a:p>
          </p:txBody>
        </p:sp>
        <p:sp>
          <p:nvSpPr>
            <p:cNvPr id="394370" name="Text Box 137"/>
            <p:cNvSpPr txBox="1">
              <a:spLocks noChangeArrowheads="1"/>
            </p:cNvSpPr>
            <p:nvPr/>
          </p:nvSpPr>
          <p:spPr bwMode="auto">
            <a:xfrm>
              <a:off x="0" y="2880"/>
              <a:ext cx="273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-5</a:t>
              </a:r>
            </a:p>
          </p:txBody>
        </p:sp>
        <p:sp>
          <p:nvSpPr>
            <p:cNvPr id="394371" name="Text Box 138"/>
            <p:cNvSpPr txBox="1">
              <a:spLocks noChangeArrowheads="1"/>
            </p:cNvSpPr>
            <p:nvPr/>
          </p:nvSpPr>
          <p:spPr bwMode="auto">
            <a:xfrm>
              <a:off x="1824" y="2400"/>
              <a:ext cx="209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94372" name="Text Box 139"/>
            <p:cNvSpPr txBox="1">
              <a:spLocks noChangeArrowheads="1"/>
            </p:cNvSpPr>
            <p:nvPr/>
          </p:nvSpPr>
          <p:spPr bwMode="auto">
            <a:xfrm>
              <a:off x="1824" y="2112"/>
              <a:ext cx="209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94373" name="Text Box 140"/>
            <p:cNvSpPr txBox="1">
              <a:spLocks noChangeArrowheads="1"/>
            </p:cNvSpPr>
            <p:nvPr/>
          </p:nvSpPr>
          <p:spPr bwMode="auto">
            <a:xfrm>
              <a:off x="1816" y="1728"/>
              <a:ext cx="209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94374" name="Text Box 141"/>
            <p:cNvSpPr txBox="1">
              <a:spLocks noChangeArrowheads="1"/>
            </p:cNvSpPr>
            <p:nvPr/>
          </p:nvSpPr>
          <p:spPr bwMode="auto">
            <a:xfrm>
              <a:off x="1816" y="1392"/>
              <a:ext cx="209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94375" name="Text Box 142"/>
            <p:cNvSpPr txBox="1">
              <a:spLocks noChangeArrowheads="1"/>
            </p:cNvSpPr>
            <p:nvPr/>
          </p:nvSpPr>
          <p:spPr bwMode="auto">
            <a:xfrm>
              <a:off x="1824" y="1056"/>
              <a:ext cx="209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94376" name="Text Box 143"/>
            <p:cNvSpPr txBox="1">
              <a:spLocks noChangeArrowheads="1"/>
            </p:cNvSpPr>
            <p:nvPr/>
          </p:nvSpPr>
          <p:spPr bwMode="auto">
            <a:xfrm>
              <a:off x="1680" y="3120"/>
              <a:ext cx="273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394377" name="Text Box 144"/>
            <p:cNvSpPr txBox="1">
              <a:spLocks noChangeArrowheads="1"/>
            </p:cNvSpPr>
            <p:nvPr/>
          </p:nvSpPr>
          <p:spPr bwMode="auto">
            <a:xfrm>
              <a:off x="1824" y="696"/>
              <a:ext cx="209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394378" name="Text Box 145"/>
            <p:cNvSpPr txBox="1">
              <a:spLocks noChangeArrowheads="1"/>
            </p:cNvSpPr>
            <p:nvPr/>
          </p:nvSpPr>
          <p:spPr bwMode="auto">
            <a:xfrm>
              <a:off x="1824" y="372"/>
              <a:ext cx="209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</p:grpSp>
      <p:sp>
        <p:nvSpPr>
          <p:cNvPr id="394379" name="Line 149"/>
          <p:cNvSpPr>
            <a:spLocks noChangeShapeType="1"/>
          </p:cNvSpPr>
          <p:nvPr/>
        </p:nvSpPr>
        <p:spPr bwMode="auto">
          <a:xfrm flipV="1">
            <a:off x="3500438" y="1571625"/>
            <a:ext cx="3643312" cy="364331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94380" name="Oval 150"/>
          <p:cNvSpPr>
            <a:spLocks noChangeArrowheads="1"/>
          </p:cNvSpPr>
          <p:nvPr/>
        </p:nvSpPr>
        <p:spPr bwMode="auto">
          <a:xfrm>
            <a:off x="4419600" y="4648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4381" name="矩形 31"/>
          <p:cNvSpPr>
            <a:spLocks noChangeArrowheads="1"/>
          </p:cNvSpPr>
          <p:nvPr/>
        </p:nvSpPr>
        <p:spPr bwMode="auto">
          <a:xfrm>
            <a:off x="6948488" y="1196975"/>
            <a:ext cx="1058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000000"/>
                </a:solidFill>
              </a:rPr>
              <a:t>y=x+1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4382" name="流程图: 联系 32"/>
          <p:cNvSpPr>
            <a:spLocks noChangeArrowheads="1"/>
          </p:cNvSpPr>
          <p:nvPr/>
        </p:nvSpPr>
        <p:spPr bwMode="auto">
          <a:xfrm>
            <a:off x="5000625" y="3571875"/>
            <a:ext cx="142875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4383" name="流程图: 联系 33"/>
          <p:cNvSpPr>
            <a:spLocks noChangeArrowheads="1"/>
          </p:cNvSpPr>
          <p:nvPr/>
        </p:nvSpPr>
        <p:spPr bwMode="auto">
          <a:xfrm flipV="1">
            <a:off x="5500688" y="3071813"/>
            <a:ext cx="142875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4384" name="流程图: 联系 34"/>
          <p:cNvSpPr>
            <a:spLocks noChangeArrowheads="1"/>
          </p:cNvSpPr>
          <p:nvPr/>
        </p:nvSpPr>
        <p:spPr bwMode="auto">
          <a:xfrm>
            <a:off x="3929063" y="4643438"/>
            <a:ext cx="142875" cy="1333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4385" name="流程图: 联系 35"/>
          <p:cNvSpPr>
            <a:spLocks noChangeArrowheads="1"/>
          </p:cNvSpPr>
          <p:nvPr/>
        </p:nvSpPr>
        <p:spPr bwMode="auto">
          <a:xfrm>
            <a:off x="4500563" y="4143375"/>
            <a:ext cx="142875" cy="1333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4386" name="流程图: 联系 36"/>
          <p:cNvSpPr>
            <a:spLocks noChangeArrowheads="1"/>
          </p:cNvSpPr>
          <p:nvPr/>
        </p:nvSpPr>
        <p:spPr bwMode="auto">
          <a:xfrm>
            <a:off x="6000750" y="2571750"/>
            <a:ext cx="142875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4387" name="流程图: 联系 37"/>
          <p:cNvSpPr>
            <a:spLocks noChangeArrowheads="1"/>
          </p:cNvSpPr>
          <p:nvPr/>
        </p:nvSpPr>
        <p:spPr bwMode="auto">
          <a:xfrm>
            <a:off x="6572250" y="2000250"/>
            <a:ext cx="142875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4388" name="TextBox 38"/>
          <p:cNvSpPr txBox="1">
            <a:spLocks noChangeArrowheads="1"/>
          </p:cNvSpPr>
          <p:nvPr/>
        </p:nvSpPr>
        <p:spPr bwMode="auto">
          <a:xfrm>
            <a:off x="2124075" y="1196975"/>
            <a:ext cx="185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y=-x+1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4389" name="流程图: 联系 39"/>
          <p:cNvSpPr>
            <a:spLocks noChangeArrowheads="1"/>
          </p:cNvSpPr>
          <p:nvPr/>
        </p:nvSpPr>
        <p:spPr bwMode="auto">
          <a:xfrm>
            <a:off x="3929063" y="3571875"/>
            <a:ext cx="142875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4390" name="流程图: 联系 40"/>
          <p:cNvSpPr>
            <a:spLocks noChangeArrowheads="1"/>
          </p:cNvSpPr>
          <p:nvPr/>
        </p:nvSpPr>
        <p:spPr bwMode="auto">
          <a:xfrm>
            <a:off x="5000625" y="4643438"/>
            <a:ext cx="142875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4391" name="流程图: 联系 41"/>
          <p:cNvSpPr>
            <a:spLocks noChangeArrowheads="1"/>
          </p:cNvSpPr>
          <p:nvPr/>
        </p:nvSpPr>
        <p:spPr bwMode="auto">
          <a:xfrm>
            <a:off x="5500688" y="5143500"/>
            <a:ext cx="142875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94392" name="直接连接符 43"/>
          <p:cNvCxnSpPr>
            <a:cxnSpLocks noChangeShapeType="1"/>
          </p:cNvCxnSpPr>
          <p:nvPr/>
        </p:nvCxnSpPr>
        <p:spPr bwMode="auto">
          <a:xfrm>
            <a:off x="2214563" y="1928813"/>
            <a:ext cx="3714750" cy="3643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4393" name="流程图: 联系 45"/>
          <p:cNvSpPr>
            <a:spLocks noChangeArrowheads="1"/>
          </p:cNvSpPr>
          <p:nvPr/>
        </p:nvSpPr>
        <p:spPr bwMode="auto">
          <a:xfrm>
            <a:off x="4500563" y="4143375"/>
            <a:ext cx="142875" cy="142875"/>
          </a:xfrm>
          <a:prstGeom prst="flowChartConnector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4394" name="TextBox 46"/>
          <p:cNvSpPr txBox="1">
            <a:spLocks noChangeArrowheads="1"/>
          </p:cNvSpPr>
          <p:nvPr/>
        </p:nvSpPr>
        <p:spPr bwMode="auto">
          <a:xfrm>
            <a:off x="4857750" y="3929063"/>
            <a:ext cx="1214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333399"/>
                </a:solidFill>
                <a:latin typeface="Times New Roman" panose="02020603050405020304" pitchFamily="18" charset="0"/>
              </a:rPr>
              <a:t>(0,1)</a:t>
            </a:r>
            <a:endParaRPr lang="zh-CN" altLang="en-US" sz="3200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94395" name="Group 155"/>
          <p:cNvGrpSpPr/>
          <p:nvPr/>
        </p:nvGrpSpPr>
        <p:grpSpPr bwMode="auto">
          <a:xfrm>
            <a:off x="0" y="5562600"/>
            <a:ext cx="2565400" cy="1295400"/>
            <a:chOff x="0" y="0"/>
            <a:chExt cx="1420" cy="866"/>
          </a:xfrm>
        </p:grpSpPr>
        <p:sp>
          <p:nvSpPr>
            <p:cNvPr id="394396" name="AutoShape 24"/>
            <p:cNvSpPr/>
            <p:nvPr/>
          </p:nvSpPr>
          <p:spPr bwMode="auto">
            <a:xfrm>
              <a:off x="0" y="235"/>
              <a:ext cx="92" cy="503"/>
            </a:xfrm>
            <a:prstGeom prst="leftBrace">
              <a:avLst>
                <a:gd name="adj1" fmla="val 45562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4397" name="Text Box 25"/>
            <p:cNvSpPr txBox="1">
              <a:spLocks noChangeArrowheads="1"/>
            </p:cNvSpPr>
            <p:nvPr/>
          </p:nvSpPr>
          <p:spPr bwMode="auto">
            <a:xfrm>
              <a:off x="66" y="0"/>
              <a:ext cx="1344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CC0000"/>
                  </a:solidFill>
                </a:rPr>
                <a:t>x+y=1</a:t>
              </a:r>
            </a:p>
          </p:txBody>
        </p:sp>
        <p:sp>
          <p:nvSpPr>
            <p:cNvPr id="394398" name="Text Box 26"/>
            <p:cNvSpPr txBox="1">
              <a:spLocks noChangeArrowheads="1"/>
            </p:cNvSpPr>
            <p:nvPr/>
          </p:nvSpPr>
          <p:spPr bwMode="auto">
            <a:xfrm>
              <a:off x="76" y="437"/>
              <a:ext cx="1344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0000CC"/>
                  </a:solidFill>
                </a:rPr>
                <a:t>-x+y=1</a:t>
              </a:r>
            </a:p>
          </p:txBody>
        </p:sp>
      </p:grpSp>
      <p:sp>
        <p:nvSpPr>
          <p:cNvPr id="394399" name="矩形 54"/>
          <p:cNvSpPr>
            <a:spLocks noChangeArrowheads="1"/>
          </p:cNvSpPr>
          <p:nvPr/>
        </p:nvSpPr>
        <p:spPr bwMode="auto">
          <a:xfrm>
            <a:off x="2643188" y="6215063"/>
            <a:ext cx="1347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0000"/>
                </a:solidFill>
              </a:rPr>
              <a:t>y=x+1</a:t>
            </a:r>
            <a:endParaRPr lang="zh-CN" alt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4400" name="TextBox 55"/>
          <p:cNvSpPr txBox="1">
            <a:spLocks noChangeArrowheads="1"/>
          </p:cNvSpPr>
          <p:nvPr/>
        </p:nvSpPr>
        <p:spPr bwMode="auto">
          <a:xfrm>
            <a:off x="2571750" y="5572125"/>
            <a:ext cx="1857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cs typeface="Arial" panose="020B0604020202020204" pitchFamily="34" charset="0"/>
              </a:rPr>
              <a:t>y=-x+1</a:t>
            </a:r>
            <a:endParaRPr lang="zh-CN" altLang="en-US" sz="32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394401" name="直接箭头连接符 57"/>
          <p:cNvCxnSpPr>
            <a:cxnSpLocks noChangeShapeType="1"/>
          </p:cNvCxnSpPr>
          <p:nvPr/>
        </p:nvCxnSpPr>
        <p:spPr bwMode="auto">
          <a:xfrm>
            <a:off x="1785938" y="6000750"/>
            <a:ext cx="714375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4402" name="直接箭头连接符 58"/>
          <p:cNvCxnSpPr>
            <a:cxnSpLocks noChangeShapeType="1"/>
            <a:endCxn id="394398" idx="3"/>
          </p:cNvCxnSpPr>
          <p:nvPr/>
        </p:nvCxnSpPr>
        <p:spPr bwMode="auto">
          <a:xfrm>
            <a:off x="1785938" y="6500813"/>
            <a:ext cx="779462" cy="365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4403" name="直接箭头连接符 65"/>
          <p:cNvCxnSpPr>
            <a:cxnSpLocks noChangeShapeType="1"/>
          </p:cNvCxnSpPr>
          <p:nvPr/>
        </p:nvCxnSpPr>
        <p:spPr bwMode="auto">
          <a:xfrm rot="10800000">
            <a:off x="4071938" y="5929313"/>
            <a:ext cx="1071562" cy="2143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4404" name="直接箭头连接符 66"/>
          <p:cNvCxnSpPr>
            <a:cxnSpLocks noChangeShapeType="1"/>
          </p:cNvCxnSpPr>
          <p:nvPr/>
        </p:nvCxnSpPr>
        <p:spPr bwMode="auto">
          <a:xfrm rot="10800000" flipV="1">
            <a:off x="4071938" y="6286500"/>
            <a:ext cx="1071562" cy="2143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4405" name="TextBox 72"/>
          <p:cNvSpPr txBox="1">
            <a:spLocks noChangeArrowheads="1"/>
          </p:cNvSpPr>
          <p:nvPr/>
        </p:nvSpPr>
        <p:spPr bwMode="auto">
          <a:xfrm>
            <a:off x="5214938" y="5929313"/>
            <a:ext cx="1214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333399"/>
                </a:solidFill>
                <a:latin typeface="Times New Roman" panose="02020603050405020304" pitchFamily="18" charset="0"/>
              </a:rPr>
              <a:t>(0,1)</a:t>
            </a:r>
            <a:endParaRPr lang="zh-CN" altLang="en-US" sz="3200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94406" name="Group 166"/>
          <p:cNvGrpSpPr/>
          <p:nvPr/>
        </p:nvGrpSpPr>
        <p:grpSpPr bwMode="auto">
          <a:xfrm>
            <a:off x="0" y="3716338"/>
            <a:ext cx="2254250" cy="969962"/>
            <a:chOff x="0" y="0"/>
            <a:chExt cx="1420" cy="611"/>
          </a:xfrm>
        </p:grpSpPr>
        <p:sp>
          <p:nvSpPr>
            <p:cNvPr id="394407" name="AutoShape 30"/>
            <p:cNvSpPr/>
            <p:nvPr/>
          </p:nvSpPr>
          <p:spPr bwMode="auto">
            <a:xfrm>
              <a:off x="0" y="82"/>
              <a:ext cx="74" cy="457"/>
            </a:xfrm>
            <a:prstGeom prst="leftBrace">
              <a:avLst>
                <a:gd name="adj1" fmla="val 5146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4408" name="Text Box 31"/>
            <p:cNvSpPr txBox="1">
              <a:spLocks noChangeArrowheads="1"/>
            </p:cNvSpPr>
            <p:nvPr/>
          </p:nvSpPr>
          <p:spPr bwMode="auto">
            <a:xfrm>
              <a:off x="66" y="0"/>
              <a:ext cx="13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CC0000"/>
                  </a:solidFill>
                </a:rPr>
                <a:t>x=</a:t>
              </a:r>
              <a:r>
                <a:rPr lang="en-US" altLang="zh-CN" sz="2800" b="1">
                  <a:solidFill>
                    <a:srgbClr val="CC0000"/>
                  </a:solidFill>
                </a:rPr>
                <a:t>0</a:t>
              </a:r>
              <a:endParaRPr lang="en-US" sz="2800" b="1">
                <a:solidFill>
                  <a:srgbClr val="CC0000"/>
                </a:solidFill>
              </a:endParaRPr>
            </a:p>
          </p:txBody>
        </p:sp>
        <p:sp>
          <p:nvSpPr>
            <p:cNvPr id="394409" name="Text Box 32"/>
            <p:cNvSpPr txBox="1">
              <a:spLocks noChangeArrowheads="1"/>
            </p:cNvSpPr>
            <p:nvPr/>
          </p:nvSpPr>
          <p:spPr bwMode="auto">
            <a:xfrm>
              <a:off x="76" y="284"/>
              <a:ext cx="13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CC0000"/>
                  </a:solidFill>
                </a:rPr>
                <a:t>y=</a:t>
              </a:r>
              <a:r>
                <a:rPr lang="en-US" altLang="zh-CN" sz="2800" b="1">
                  <a:solidFill>
                    <a:srgbClr val="CC0000"/>
                  </a:solidFill>
                </a:rPr>
                <a:t>1</a:t>
              </a:r>
              <a:endParaRPr lang="en-US" sz="2800" b="1">
                <a:solidFill>
                  <a:srgbClr val="CC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943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4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4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9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9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9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4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4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4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4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4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4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9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393" grpId="0" bldLvl="0" animBg="1" autoUpdateAnimBg="0"/>
      <p:bldP spid="394393" grpId="1" bldLvl="0" animBg="1" autoUpdateAnimBg="0"/>
      <p:bldP spid="394394" grpId="0" autoUpdateAnimBg="0"/>
      <p:bldP spid="394399" grpId="0" autoUpdateAnimBg="0"/>
      <p:bldP spid="394400" grpId="0" autoUpdateAnimBg="0"/>
      <p:bldP spid="394405" grpId="0" autoUpdateAnimBg="0"/>
      <p:bldP spid="394405" grpId="1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www.7cxk.com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ww.7cxk.com1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www.7cxk.co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943</Words>
  <Application>Microsoft Office PowerPoint</Application>
  <PresentationFormat>全屏显示(4:3)</PresentationFormat>
  <Paragraphs>301</Paragraphs>
  <Slides>19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19</vt:i4>
      </vt:variant>
    </vt:vector>
  </HeadingPairs>
  <TitlesOfParts>
    <vt:vector size="41" baseType="lpstr">
      <vt:lpstr>Arial Unicode MS</vt:lpstr>
      <vt:lpstr>EU-B6X</vt:lpstr>
      <vt:lpstr>黑体</vt:lpstr>
      <vt:lpstr>华文行楷</vt:lpstr>
      <vt:lpstr>华文细黑</vt:lpstr>
      <vt:lpstr>华文新魏</vt:lpstr>
      <vt:lpstr>楷体_GB2312</vt:lpstr>
      <vt:lpstr>隶书</vt:lpstr>
      <vt:lpstr>宋体</vt:lpstr>
      <vt:lpstr>微软雅黑</vt:lpstr>
      <vt:lpstr>Arial</vt:lpstr>
      <vt:lpstr>Arial Black</vt:lpstr>
      <vt:lpstr>Calibri</vt:lpstr>
      <vt:lpstr>Tahoma</vt:lpstr>
      <vt:lpstr>Times New Roman</vt:lpstr>
      <vt:lpstr>Wingdings</vt:lpstr>
      <vt:lpstr>WWW.2PPT.COM
</vt:lpstr>
      <vt:lpstr>公式</vt:lpstr>
      <vt:lpstr>Equation.3</vt:lpstr>
      <vt:lpstr>Equation</vt:lpstr>
      <vt:lpstr>Equation.DSMT4</vt:lpstr>
      <vt:lpstr>Bitmap Image</vt:lpstr>
      <vt:lpstr>PowerPoint 演示文稿</vt:lpstr>
      <vt:lpstr>PowerPoint 演示文稿</vt:lpstr>
      <vt:lpstr>PowerPoint 演示文稿</vt:lpstr>
      <vt:lpstr>PowerPoint 演示文稿</vt:lpstr>
      <vt:lpstr>总结：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1．如果直线y=3x+6与y=2x-4交点坐标为（a，b），则 是方程组______的解（  ）      A．                      B．                      C．                  D．  2、解方程组                 解为________，则直线y=-x+15和y=x-7的交点坐标是_______． 3．直线AB∥x轴，且A点坐标为（1，-2），则直线AB上任意一点的纵坐标都是-2，此时我们称直线AB为y=-2，那么直线y=3与直线x=2的交点是（    ） A．（3，2）     B．（2，3）     C．（-2，-3）    D．（-3，-2）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2017-08-25T08:52:00Z</dcterms:created>
  <dcterms:modified xsi:type="dcterms:W3CDTF">2023-01-16T14:21:58Z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9E7FA339FF174D7A9C5D91AE15E42C48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