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356" r:id="rId2"/>
    <p:sldId id="357" r:id="rId3"/>
    <p:sldId id="358" r:id="rId4"/>
    <p:sldId id="359"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690"/>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en-US" altLang="zh-CN"/>
          </a:p>
        </p:txBody>
      </p:sp>
      <p:sp>
        <p:nvSpPr>
          <p:cNvPr id="737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373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8B3CEF54-7506-45AC-A683-71F2063892F7}"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95078DC-2EFE-4074-B81B-E4A9BBD90342}" type="slidenum">
              <a:rPr lang="en-US" altLang="zh-CN"/>
              <a:t>4</a:t>
            </a:fld>
            <a:endParaRPr lang="en-US" altLang="zh-CN"/>
          </a:p>
        </p:txBody>
      </p:sp>
      <p:sp>
        <p:nvSpPr>
          <p:cNvPr id="202754" name="幻灯片图像占位符 1"/>
          <p:cNvSpPr>
            <a:spLocks noGrp="1" noRot="1" noChangeAspect="1" noChangeArrowheads="1" noTextEdit="1"/>
          </p:cNvSpPr>
          <p:nvPr>
            <p:ph type="sldImg" idx="4294967295"/>
          </p:nvPr>
        </p:nvSpPr>
        <p:spPr>
          <a:xfrm>
            <a:off x="409575" y="754063"/>
            <a:ext cx="5854700" cy="3294062"/>
          </a:xfrm>
        </p:spPr>
      </p:sp>
      <p:sp>
        <p:nvSpPr>
          <p:cNvPr id="202755" name="备注占位符 2"/>
          <p:cNvSpPr>
            <a:spLocks noGrp="1" noChangeArrowheads="1"/>
          </p:cNvSpPr>
          <p:nvPr>
            <p:ph type="body" idx="4294967295"/>
          </p:nvPr>
        </p:nvSpPr>
        <p:spPr>
          <a:xfrm>
            <a:off x="538163" y="4387850"/>
            <a:ext cx="5780087" cy="3952875"/>
          </a:xfrm>
        </p:spPr>
        <p:txBody>
          <a:bodyPr/>
          <a:lstStyle/>
          <a:p>
            <a:endParaRPr lang="zh-CN" altLang="zh-CN" dirty="0"/>
          </a:p>
        </p:txBody>
      </p:sp>
      <p:sp>
        <p:nvSpPr>
          <p:cNvPr id="20275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FE2BE145-29AB-4836-A985-297C656B1126}" type="slidenum">
              <a:rPr lang="en-US" altLang="zh-CN" sz="1200"/>
              <a:t>4</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0030A3DF-7469-4C19-9F76-958AA6F02C36}" type="slidenum">
              <a:rPr lang="en-US" altLang="zh-CN"/>
              <a:t>19</a:t>
            </a:fld>
            <a:endParaRPr lang="en-US" altLang="zh-CN"/>
          </a:p>
        </p:txBody>
      </p:sp>
      <p:sp>
        <p:nvSpPr>
          <p:cNvPr id="227330" name="幻灯片图像占位符 1"/>
          <p:cNvSpPr>
            <a:spLocks noGrp="1" noRot="1" noChangeAspect="1" noChangeArrowheads="1" noTextEdit="1"/>
          </p:cNvSpPr>
          <p:nvPr>
            <p:ph type="sldImg" idx="4294967295"/>
          </p:nvPr>
        </p:nvSpPr>
        <p:spPr>
          <a:xfrm>
            <a:off x="409575" y="754063"/>
            <a:ext cx="5854700" cy="3294062"/>
          </a:xfrm>
        </p:spPr>
      </p:sp>
      <p:sp>
        <p:nvSpPr>
          <p:cNvPr id="22733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2733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C6442D1C-CE24-4FBD-B302-16C2C9115E20}" type="slidenum">
              <a:rPr lang="en-US" altLang="zh-CN" sz="1200"/>
              <a:t>19</a:t>
            </a:fld>
            <a:endParaRPr lang="en-US" altLang="zh-CN"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D849EB6-3044-412D-A70B-513F88F860A6}" type="slidenum">
              <a:rPr lang="en-US" altLang="zh-CN"/>
              <a:t>20</a:t>
            </a:fld>
            <a:endParaRPr lang="en-US" altLang="zh-CN"/>
          </a:p>
        </p:txBody>
      </p:sp>
      <p:sp>
        <p:nvSpPr>
          <p:cNvPr id="229378" name="幻灯片图像占位符 1"/>
          <p:cNvSpPr>
            <a:spLocks noGrp="1" noRot="1" noChangeAspect="1" noChangeArrowheads="1" noTextEdit="1"/>
          </p:cNvSpPr>
          <p:nvPr>
            <p:ph type="sldImg" idx="4294967295"/>
          </p:nvPr>
        </p:nvSpPr>
        <p:spPr>
          <a:xfrm>
            <a:off x="409575" y="754063"/>
            <a:ext cx="5854700" cy="3294062"/>
          </a:xfrm>
        </p:spPr>
      </p:sp>
      <p:sp>
        <p:nvSpPr>
          <p:cNvPr id="229379"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29380"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CDB19AD3-351E-42FF-BDA5-510D77D97339}" type="slidenum">
              <a:rPr lang="en-US" altLang="zh-CN" sz="1200"/>
              <a:t>20</a:t>
            </a:fld>
            <a:endParaRPr lang="en-US" altLang="zh-CN"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89CD440-B72F-40D0-9305-9243D5C16D13}" type="slidenum">
              <a:rPr lang="en-US" altLang="zh-CN"/>
              <a:t>21</a:t>
            </a:fld>
            <a:endParaRPr lang="en-US" altLang="zh-CN"/>
          </a:p>
        </p:txBody>
      </p:sp>
      <p:sp>
        <p:nvSpPr>
          <p:cNvPr id="231426" name="幻灯片图像占位符 1"/>
          <p:cNvSpPr>
            <a:spLocks noGrp="1" noRot="1" noChangeAspect="1" noChangeArrowheads="1" noTextEdit="1"/>
          </p:cNvSpPr>
          <p:nvPr>
            <p:ph type="sldImg" idx="4294967295"/>
          </p:nvPr>
        </p:nvSpPr>
        <p:spPr>
          <a:xfrm>
            <a:off x="409575" y="754063"/>
            <a:ext cx="5854700" cy="3294062"/>
          </a:xfrm>
        </p:spPr>
      </p:sp>
      <p:sp>
        <p:nvSpPr>
          <p:cNvPr id="231427"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31428"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A7D9331F-12C6-4651-8C1C-57D7530FB450}" type="slidenum">
              <a:rPr lang="en-US" altLang="zh-CN" sz="1200"/>
              <a:t>21</a:t>
            </a:fld>
            <a:endParaRPr lang="en-US" altLang="zh-CN"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209AD31-A34E-4B49-85F0-7AB9A60D29DB}" type="slidenum">
              <a:rPr lang="en-US" altLang="zh-CN"/>
              <a:t>22</a:t>
            </a:fld>
            <a:endParaRPr lang="en-US" altLang="zh-CN"/>
          </a:p>
        </p:txBody>
      </p:sp>
      <p:sp>
        <p:nvSpPr>
          <p:cNvPr id="233474" name="幻灯片图像占位符 1"/>
          <p:cNvSpPr>
            <a:spLocks noGrp="1" noRot="1" noChangeAspect="1" noChangeArrowheads="1" noTextEdit="1"/>
          </p:cNvSpPr>
          <p:nvPr>
            <p:ph type="sldImg" idx="4294967295"/>
          </p:nvPr>
        </p:nvSpPr>
        <p:spPr>
          <a:xfrm>
            <a:off x="409575" y="754063"/>
            <a:ext cx="5854700" cy="3294062"/>
          </a:xfrm>
        </p:spPr>
      </p:sp>
      <p:sp>
        <p:nvSpPr>
          <p:cNvPr id="233475"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3347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8A8C86B3-D5F9-46B2-A5A4-0FABA3A34F7C}" type="slidenum">
              <a:rPr lang="en-US" altLang="zh-CN" sz="1200"/>
              <a:t>22</a:t>
            </a:fld>
            <a:endParaRPr lang="en-US" altLang="zh-CN"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0EBC2C56-77A9-491E-AD9C-621CB67EED87}" type="slidenum">
              <a:rPr lang="en-US" altLang="zh-CN"/>
              <a:t>25</a:t>
            </a:fld>
            <a:endParaRPr lang="en-US" altLang="zh-CN"/>
          </a:p>
        </p:txBody>
      </p:sp>
      <p:sp>
        <p:nvSpPr>
          <p:cNvPr id="237570" name="幻灯片图像占位符 1"/>
          <p:cNvSpPr>
            <a:spLocks noGrp="1" noRot="1" noChangeAspect="1" noChangeArrowheads="1" noTextEdit="1"/>
          </p:cNvSpPr>
          <p:nvPr>
            <p:ph type="sldImg" idx="4294967295"/>
          </p:nvPr>
        </p:nvSpPr>
        <p:spPr>
          <a:xfrm>
            <a:off x="409575" y="754063"/>
            <a:ext cx="5854700" cy="3294062"/>
          </a:xfrm>
        </p:spPr>
      </p:sp>
      <p:sp>
        <p:nvSpPr>
          <p:cNvPr id="23757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3757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914C1C22-ED14-4D14-BF41-C8F719EADFF2}" type="slidenum">
              <a:rPr lang="en-US" altLang="zh-CN" sz="1200"/>
              <a:t>25</a:t>
            </a:fld>
            <a:endParaRPr lang="en-US" altLang="zh-CN"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B1E2DBFF-6613-4EB4-A302-64C7D4255CDE}" type="slidenum">
              <a:rPr lang="en-US" altLang="zh-CN"/>
              <a:t>27</a:t>
            </a:fld>
            <a:endParaRPr lang="en-US" altLang="zh-CN"/>
          </a:p>
        </p:txBody>
      </p:sp>
      <p:sp>
        <p:nvSpPr>
          <p:cNvPr id="240642" name="幻灯片图像占位符 1"/>
          <p:cNvSpPr>
            <a:spLocks noGrp="1" noRot="1" noChangeAspect="1" noChangeArrowheads="1" noTextEdit="1"/>
          </p:cNvSpPr>
          <p:nvPr>
            <p:ph type="sldImg" idx="4294967295"/>
          </p:nvPr>
        </p:nvSpPr>
        <p:spPr>
          <a:xfrm>
            <a:off x="409575" y="754063"/>
            <a:ext cx="5854700" cy="3294062"/>
          </a:xfrm>
        </p:spPr>
      </p:sp>
      <p:sp>
        <p:nvSpPr>
          <p:cNvPr id="240643"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40644"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255A9A81-EC5E-4844-9554-60ADF45C4A27}" type="slidenum">
              <a:rPr lang="en-US" altLang="zh-CN" sz="1200"/>
              <a:t>27</a:t>
            </a:fld>
            <a:endParaRPr lang="en-US" altLang="zh-CN"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AE28880-C452-4E84-8E0D-4E4BA6E85CEF}" type="slidenum">
              <a:rPr lang="en-US" altLang="zh-CN"/>
              <a:t>28</a:t>
            </a:fld>
            <a:endParaRPr lang="en-US" altLang="zh-CN"/>
          </a:p>
        </p:txBody>
      </p:sp>
      <p:sp>
        <p:nvSpPr>
          <p:cNvPr id="242690" name="幻灯片图像占位符 1"/>
          <p:cNvSpPr>
            <a:spLocks noGrp="1" noRot="1" noChangeAspect="1" noChangeArrowheads="1" noTextEdit="1"/>
          </p:cNvSpPr>
          <p:nvPr>
            <p:ph type="sldImg" idx="4294967295"/>
          </p:nvPr>
        </p:nvSpPr>
        <p:spPr>
          <a:xfrm>
            <a:off x="409575" y="754063"/>
            <a:ext cx="5854700" cy="3294062"/>
          </a:xfrm>
        </p:spPr>
      </p:sp>
      <p:sp>
        <p:nvSpPr>
          <p:cNvPr id="24269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4269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0686C480-9757-48B3-9B45-391FF38091FE}" type="slidenum">
              <a:rPr lang="en-US" altLang="zh-CN" sz="1200"/>
              <a:t>28</a:t>
            </a:fld>
            <a:endParaRPr lang="en-US" altLang="zh-CN"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5D937B1-378E-42C6-9435-ACC6B33362A0}" type="slidenum">
              <a:rPr lang="en-US" altLang="zh-CN"/>
              <a:t>33</a:t>
            </a:fld>
            <a:endParaRPr lang="en-US" altLang="zh-CN"/>
          </a:p>
        </p:txBody>
      </p:sp>
      <p:sp>
        <p:nvSpPr>
          <p:cNvPr id="248834" name="幻灯片图像占位符 1"/>
          <p:cNvSpPr>
            <a:spLocks noGrp="1" noRot="1" noChangeAspect="1" noChangeArrowheads="1" noTextEdit="1"/>
          </p:cNvSpPr>
          <p:nvPr>
            <p:ph type="sldImg" idx="4294967295"/>
          </p:nvPr>
        </p:nvSpPr>
        <p:spPr>
          <a:xfrm>
            <a:off x="409575" y="754063"/>
            <a:ext cx="5854700" cy="3294062"/>
          </a:xfrm>
        </p:spPr>
      </p:sp>
      <p:sp>
        <p:nvSpPr>
          <p:cNvPr id="248835"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4883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51C65682-E8D6-45A8-84CD-BE9887B89431}" type="slidenum">
              <a:rPr lang="en-US" altLang="zh-CN" sz="1200"/>
              <a:t>33</a:t>
            </a:fld>
            <a:endParaRPr lang="en-US" altLang="zh-CN"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E63492E-5A1C-4284-BE8C-DD32B0276D36}" type="slidenum">
              <a:rPr lang="en-US" altLang="zh-CN"/>
              <a:t>34</a:t>
            </a:fld>
            <a:endParaRPr lang="en-US" altLang="zh-CN"/>
          </a:p>
        </p:txBody>
      </p:sp>
      <p:sp>
        <p:nvSpPr>
          <p:cNvPr id="250882" name="幻灯片图像占位符 1"/>
          <p:cNvSpPr>
            <a:spLocks noGrp="1" noRot="1" noChangeAspect="1" noChangeArrowheads="1" noTextEdit="1"/>
          </p:cNvSpPr>
          <p:nvPr>
            <p:ph type="sldImg" idx="4294967295"/>
          </p:nvPr>
        </p:nvSpPr>
        <p:spPr>
          <a:xfrm>
            <a:off x="409575" y="754063"/>
            <a:ext cx="5854700" cy="3294062"/>
          </a:xfrm>
        </p:spPr>
      </p:sp>
      <p:sp>
        <p:nvSpPr>
          <p:cNvPr id="250883"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50884"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BD1C6DFD-534D-4056-A0A2-3D38A32C5062}" type="slidenum">
              <a:rPr lang="en-US" altLang="zh-CN" sz="1200"/>
              <a:t>34</a:t>
            </a:fld>
            <a:endParaRPr lang="en-US" altLang="zh-CN"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ADFF9CC-C71B-4BEC-8EB6-DD9162720469}" type="slidenum">
              <a:rPr lang="en-US" altLang="zh-CN"/>
              <a:t>35</a:t>
            </a:fld>
            <a:endParaRPr lang="en-US" altLang="zh-CN"/>
          </a:p>
        </p:txBody>
      </p:sp>
      <p:sp>
        <p:nvSpPr>
          <p:cNvPr id="252930" name="幻灯片图像占位符 1"/>
          <p:cNvSpPr>
            <a:spLocks noGrp="1" noRot="1" noChangeAspect="1" noChangeArrowheads="1" noTextEdit="1"/>
          </p:cNvSpPr>
          <p:nvPr>
            <p:ph type="sldImg" idx="4294967295"/>
          </p:nvPr>
        </p:nvSpPr>
        <p:spPr>
          <a:xfrm>
            <a:off x="409575" y="754063"/>
            <a:ext cx="5854700" cy="3294062"/>
          </a:xfrm>
        </p:spPr>
      </p:sp>
      <p:sp>
        <p:nvSpPr>
          <p:cNvPr id="25293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5293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9E435451-8E7A-48B6-AA55-606460970ED0}" type="slidenum">
              <a:rPr lang="en-US" altLang="zh-CN" sz="1200"/>
              <a:t>35</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168833C-764D-419F-A336-B382B1A99E56}" type="slidenum">
              <a:rPr lang="en-US" altLang="zh-CN"/>
              <a:t>7</a:t>
            </a:fld>
            <a:endParaRPr lang="en-US" altLang="zh-CN"/>
          </a:p>
        </p:txBody>
      </p:sp>
      <p:sp>
        <p:nvSpPr>
          <p:cNvPr id="206850" name="幻灯片图像占位符 1"/>
          <p:cNvSpPr>
            <a:spLocks noGrp="1" noRot="1" noChangeAspect="1" noChangeArrowheads="1" noTextEdit="1"/>
          </p:cNvSpPr>
          <p:nvPr>
            <p:ph type="sldImg" idx="4294967295"/>
          </p:nvPr>
        </p:nvSpPr>
        <p:spPr>
          <a:xfrm>
            <a:off x="409575" y="754063"/>
            <a:ext cx="5854700" cy="3294062"/>
          </a:xfrm>
        </p:spPr>
      </p:sp>
      <p:sp>
        <p:nvSpPr>
          <p:cNvPr id="20685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0685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E2BAC0A7-0F21-4944-98FA-D584F1BA23F6}" type="slidenum">
              <a:rPr lang="en-US" altLang="zh-CN" sz="1200"/>
              <a:t>7</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D99C6A2-2A13-4300-B522-3DFEB2D7186B}" type="slidenum">
              <a:rPr lang="en-US" altLang="zh-CN"/>
              <a:t>8</a:t>
            </a:fld>
            <a:endParaRPr lang="en-US" altLang="zh-CN"/>
          </a:p>
        </p:txBody>
      </p:sp>
      <p:sp>
        <p:nvSpPr>
          <p:cNvPr id="208898" name="幻灯片图像占位符 1"/>
          <p:cNvSpPr>
            <a:spLocks noGrp="1" noRot="1" noChangeAspect="1" noChangeArrowheads="1" noTextEdit="1"/>
          </p:cNvSpPr>
          <p:nvPr>
            <p:ph type="sldImg" idx="4294967295"/>
          </p:nvPr>
        </p:nvSpPr>
        <p:spPr>
          <a:xfrm>
            <a:off x="409575" y="754063"/>
            <a:ext cx="5854700" cy="3294062"/>
          </a:xfrm>
        </p:spPr>
      </p:sp>
      <p:sp>
        <p:nvSpPr>
          <p:cNvPr id="208899"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08900"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139F168F-D19C-47DB-9712-5F5C18FC4D17}" type="slidenum">
              <a:rPr lang="en-US" altLang="zh-CN" sz="1200"/>
              <a:t>8</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9AB1135-56C9-4727-84C1-80FC9251E4FE}" type="slidenum">
              <a:rPr lang="en-US" altLang="zh-CN"/>
              <a:t>11</a:t>
            </a:fld>
            <a:endParaRPr lang="en-US" altLang="zh-CN"/>
          </a:p>
        </p:txBody>
      </p:sp>
      <p:sp>
        <p:nvSpPr>
          <p:cNvPr id="212994" name="幻灯片图像占位符 1"/>
          <p:cNvSpPr>
            <a:spLocks noGrp="1" noRot="1" noChangeAspect="1" noChangeArrowheads="1" noTextEdit="1"/>
          </p:cNvSpPr>
          <p:nvPr>
            <p:ph type="sldImg" idx="4294967295"/>
          </p:nvPr>
        </p:nvSpPr>
        <p:spPr>
          <a:xfrm>
            <a:off x="409575" y="754063"/>
            <a:ext cx="5854700" cy="3294062"/>
          </a:xfrm>
        </p:spPr>
      </p:sp>
      <p:sp>
        <p:nvSpPr>
          <p:cNvPr id="212995"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1299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8FBFA7D4-4930-4961-969B-55B82F05CA4C}" type="slidenum">
              <a:rPr lang="en-US" altLang="zh-CN" sz="1200"/>
              <a:t>11</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94B7787-9D19-4807-97AA-342A3943A881}" type="slidenum">
              <a:rPr lang="en-US" altLang="zh-CN"/>
              <a:t>12</a:t>
            </a:fld>
            <a:endParaRPr lang="en-US" altLang="zh-CN"/>
          </a:p>
        </p:txBody>
      </p:sp>
      <p:sp>
        <p:nvSpPr>
          <p:cNvPr id="215042" name="幻灯片图像占位符 1"/>
          <p:cNvSpPr>
            <a:spLocks noGrp="1" noRot="1" noChangeAspect="1" noChangeArrowheads="1" noTextEdit="1"/>
          </p:cNvSpPr>
          <p:nvPr>
            <p:ph type="sldImg" idx="4294967295"/>
          </p:nvPr>
        </p:nvSpPr>
        <p:spPr>
          <a:xfrm>
            <a:off x="409575" y="754063"/>
            <a:ext cx="5854700" cy="3294062"/>
          </a:xfrm>
        </p:spPr>
      </p:sp>
      <p:sp>
        <p:nvSpPr>
          <p:cNvPr id="215043"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15044"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FE8252F2-95E8-478B-ABCA-9B639837BBD3}" type="slidenum">
              <a:rPr lang="en-US" altLang="zh-CN" sz="1200"/>
              <a:t>12</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A538FEE-851F-42B5-B253-00331456B990}" type="slidenum">
              <a:rPr lang="en-US" altLang="zh-CN"/>
              <a:t>13</a:t>
            </a:fld>
            <a:endParaRPr lang="en-US" altLang="zh-CN"/>
          </a:p>
        </p:txBody>
      </p:sp>
      <p:sp>
        <p:nvSpPr>
          <p:cNvPr id="217090" name="幻灯片图像占位符 1"/>
          <p:cNvSpPr>
            <a:spLocks noGrp="1" noRot="1" noChangeAspect="1" noChangeArrowheads="1" noTextEdit="1"/>
          </p:cNvSpPr>
          <p:nvPr>
            <p:ph type="sldImg" idx="4294967295"/>
          </p:nvPr>
        </p:nvSpPr>
        <p:spPr>
          <a:xfrm>
            <a:off x="409575" y="754063"/>
            <a:ext cx="5854700" cy="3294062"/>
          </a:xfrm>
        </p:spPr>
      </p:sp>
      <p:sp>
        <p:nvSpPr>
          <p:cNvPr id="21709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1709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E0B9DDB0-043C-4403-B0C3-91282DE805D2}" type="slidenum">
              <a:rPr lang="en-US" altLang="zh-CN" sz="1200"/>
              <a:t>13</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3FB05D6-D0BC-47B6-BC48-1E2E915E24E4}" type="slidenum">
              <a:rPr lang="en-US" altLang="zh-CN"/>
              <a:t>14</a:t>
            </a:fld>
            <a:endParaRPr lang="en-US" altLang="zh-CN"/>
          </a:p>
        </p:txBody>
      </p:sp>
      <p:sp>
        <p:nvSpPr>
          <p:cNvPr id="219138" name="幻灯片图像占位符 1"/>
          <p:cNvSpPr>
            <a:spLocks noGrp="1" noRot="1" noChangeAspect="1" noChangeArrowheads="1" noTextEdit="1"/>
          </p:cNvSpPr>
          <p:nvPr>
            <p:ph type="sldImg" idx="4294967295"/>
          </p:nvPr>
        </p:nvSpPr>
        <p:spPr>
          <a:xfrm>
            <a:off x="409575" y="754063"/>
            <a:ext cx="5854700" cy="3294062"/>
          </a:xfrm>
        </p:spPr>
      </p:sp>
      <p:sp>
        <p:nvSpPr>
          <p:cNvPr id="219139"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19140"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4838CD05-00D8-405E-A07F-BF1C4B54ED60}" type="slidenum">
              <a:rPr lang="en-US" altLang="zh-CN" sz="1200"/>
              <a:t>14</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E264770-CFAC-41B7-9506-44F692FE904C}" type="slidenum">
              <a:rPr lang="en-US" altLang="zh-CN"/>
              <a:t>15</a:t>
            </a:fld>
            <a:endParaRPr lang="en-US" altLang="zh-CN"/>
          </a:p>
        </p:txBody>
      </p:sp>
      <p:sp>
        <p:nvSpPr>
          <p:cNvPr id="221186" name="幻灯片图像占位符 1"/>
          <p:cNvSpPr>
            <a:spLocks noGrp="1" noRot="1" noChangeAspect="1" noChangeArrowheads="1" noTextEdit="1"/>
          </p:cNvSpPr>
          <p:nvPr>
            <p:ph type="sldImg" idx="4294967295"/>
          </p:nvPr>
        </p:nvSpPr>
        <p:spPr>
          <a:xfrm>
            <a:off x="409575" y="754063"/>
            <a:ext cx="5854700" cy="3294062"/>
          </a:xfrm>
        </p:spPr>
      </p:sp>
      <p:sp>
        <p:nvSpPr>
          <p:cNvPr id="221187"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21188"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E8E4CCB9-5D24-47CE-A783-9E267AF2DD9F}" type="slidenum">
              <a:rPr lang="en-US" altLang="zh-CN" sz="1200"/>
              <a:t>15</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CA1C1D4-946D-46E5-BF0F-11434A28EDB8}" type="slidenum">
              <a:rPr lang="en-US" altLang="zh-CN"/>
              <a:t>18</a:t>
            </a:fld>
            <a:endParaRPr lang="en-US" altLang="zh-CN"/>
          </a:p>
        </p:txBody>
      </p:sp>
      <p:sp>
        <p:nvSpPr>
          <p:cNvPr id="225282" name="幻灯片图像占位符 1"/>
          <p:cNvSpPr>
            <a:spLocks noGrp="1" noRot="1" noChangeAspect="1" noChangeArrowheads="1" noTextEdit="1"/>
          </p:cNvSpPr>
          <p:nvPr>
            <p:ph type="sldImg" idx="4294967295"/>
          </p:nvPr>
        </p:nvSpPr>
        <p:spPr>
          <a:xfrm>
            <a:off x="409575" y="754063"/>
            <a:ext cx="5854700" cy="3294062"/>
          </a:xfrm>
        </p:spPr>
      </p:sp>
      <p:sp>
        <p:nvSpPr>
          <p:cNvPr id="225283"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25284"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98F159C5-B797-4AB7-A473-98D673B18B3F}" type="slidenum">
              <a:rPr lang="en-US" altLang="zh-CN" sz="1200"/>
              <a:t>18</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9B78628-4878-4204-8181-8A33369B73FE}"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017C359-0C48-498F-AA38-498A89782314}"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DAE5E2A-0D51-4B75-A8E9-A4F61D45F3D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0895B9D-6A64-4036-9316-108CE4E9580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91ECDED-4E59-42A6-8BC2-8264E0D813D7}"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527FEAB-8DAA-4EC6-B4E1-C1EB735B0EEA}"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8720F15E-A4E9-40D2-B94B-822D0ED3615B}"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27A6A124-95C3-48F8-89D0-71D079886A13}"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21833F5-92DF-4E47-A5AA-E9E43B29A2C4}"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CA586DA-CEAB-4D39-8538-0D2DD557E36B}"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6ADB118-560A-44F1-B607-725368FB8D28}"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0C9B0386-42D7-43D7-921D-7F83E455ECB8}"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2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16.bin"/><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5.wmf"/><Relationship Id="rId5" Type="http://schemas.openxmlformats.org/officeDocument/2006/relationships/oleObject" Target="../embeddings/oleObject19.bin"/><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7.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27.wmf"/><Relationship Id="rId18" Type="http://schemas.openxmlformats.org/officeDocument/2006/relationships/oleObject" Target="../embeddings/oleObject32.bin"/><Relationship Id="rId3" Type="http://schemas.openxmlformats.org/officeDocument/2006/relationships/notesSlide" Target="../notesSlides/notesSlide10.xml"/><Relationship Id="rId7" Type="http://schemas.openxmlformats.org/officeDocument/2006/relationships/image" Target="../media/image24.wmf"/><Relationship Id="rId12" Type="http://schemas.openxmlformats.org/officeDocument/2006/relationships/oleObject" Target="../embeddings/oleObject29.bin"/><Relationship Id="rId17" Type="http://schemas.openxmlformats.org/officeDocument/2006/relationships/image" Target="../media/image29.wmf"/><Relationship Id="rId2" Type="http://schemas.openxmlformats.org/officeDocument/2006/relationships/slideLayout" Target="../slideLayouts/slideLayout7.xml"/><Relationship Id="rId16" Type="http://schemas.openxmlformats.org/officeDocument/2006/relationships/oleObject" Target="../embeddings/oleObject31.bin"/><Relationship Id="rId1" Type="http://schemas.openxmlformats.org/officeDocument/2006/relationships/vmlDrawing" Target="../drawings/vmlDrawing10.vml"/><Relationship Id="rId6" Type="http://schemas.openxmlformats.org/officeDocument/2006/relationships/oleObject" Target="../embeddings/oleObject26.bin"/><Relationship Id="rId11" Type="http://schemas.openxmlformats.org/officeDocument/2006/relationships/image" Target="../media/image26.wmf"/><Relationship Id="rId5" Type="http://schemas.openxmlformats.org/officeDocument/2006/relationships/image" Target="../media/image23.wmf"/><Relationship Id="rId15" Type="http://schemas.openxmlformats.org/officeDocument/2006/relationships/image" Target="../media/image28.wmf"/><Relationship Id="rId10" Type="http://schemas.openxmlformats.org/officeDocument/2006/relationships/oleObject" Target="../embeddings/oleObject28.bin"/><Relationship Id="rId19" Type="http://schemas.openxmlformats.org/officeDocument/2006/relationships/image" Target="../media/image30.wmf"/><Relationship Id="rId4" Type="http://schemas.openxmlformats.org/officeDocument/2006/relationships/oleObject" Target="../embeddings/oleObject25.bin"/><Relationship Id="rId9" Type="http://schemas.openxmlformats.org/officeDocument/2006/relationships/image" Target="../media/image25.wmf"/><Relationship Id="rId14"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11.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4.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33.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35.wmf"/><Relationship Id="rId4"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7.wmf"/><Relationship Id="rId11" Type="http://schemas.openxmlformats.org/officeDocument/2006/relationships/image" Target="../media/image40.jpeg"/><Relationship Id="rId5" Type="http://schemas.openxmlformats.org/officeDocument/2006/relationships/oleObject" Target="../embeddings/oleObject39.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4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2.bin"/><Relationship Id="rId7" Type="http://schemas.openxmlformats.org/officeDocument/2006/relationships/image" Target="../media/image42.jpeg"/><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4.wmf"/><Relationship Id="rId5" Type="http://schemas.openxmlformats.org/officeDocument/2006/relationships/oleObject" Target="../embeddings/oleObject43.bin"/><Relationship Id="rId4" Type="http://schemas.openxmlformats.org/officeDocument/2006/relationships/image" Target="../media/image43.wmf"/></Relationships>
</file>

<file path=ppt/slides/_rels/slide31.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4.bin"/><Relationship Id="rId7" Type="http://schemas.openxmlformats.org/officeDocument/2006/relationships/image" Target="../media/image47.jpeg"/><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46.wmf"/><Relationship Id="rId5" Type="http://schemas.openxmlformats.org/officeDocument/2006/relationships/oleObject" Target="../embeddings/oleObject45.bin"/><Relationship Id="rId4" Type="http://schemas.openxmlformats.org/officeDocument/2006/relationships/image" Target="../media/image45.wmf"/></Relationships>
</file>

<file path=ppt/slides/_rels/slide33.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50.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7.bin"/><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52.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9.bin"/><Relationship Id="rId5" Type="http://schemas.openxmlformats.org/officeDocument/2006/relationships/image" Target="../media/image51.wmf"/><Relationship Id="rId4" Type="http://schemas.openxmlformats.org/officeDocument/2006/relationships/oleObject" Target="../embeddings/oleObject48.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7.bin"/><Relationship Id="rId4" Type="http://schemas.openxmlformats.org/officeDocument/2006/relationships/image" Target="../media/image3.wmf"/><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12.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9.w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5"/>
          <p:cNvSpPr>
            <a:spLocks noChangeArrowheads="1"/>
          </p:cNvSpPr>
          <p:nvPr/>
        </p:nvSpPr>
        <p:spPr bwMode="auto">
          <a:xfrm>
            <a:off x="-7176" y="1428750"/>
            <a:ext cx="914089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buFont typeface="Arial" panose="020B0604020202020204" pitchFamily="34" charset="0"/>
              <a:buNone/>
            </a:pPr>
            <a:r>
              <a:rPr lang="zh-CN" altLang="en-US" sz="4000" b="1" dirty="0" smtClean="0">
                <a:latin typeface="微软雅黑" panose="020B0503020204020204" pitchFamily="34" charset="-122"/>
                <a:ea typeface="微软雅黑" panose="020B0503020204020204" pitchFamily="34" charset="-122"/>
              </a:rPr>
              <a:t>二</a:t>
            </a:r>
            <a:r>
              <a:rPr lang="zh-CN" altLang="en-US" sz="4000" b="1" dirty="0">
                <a:latin typeface="微软雅黑" panose="020B0503020204020204" pitchFamily="34" charset="-122"/>
                <a:ea typeface="微软雅黑" panose="020B0503020204020204" pitchFamily="34" charset="-122"/>
              </a:rPr>
              <a:t>次函数的应用</a:t>
            </a:r>
          </a:p>
        </p:txBody>
      </p:sp>
      <p:sp>
        <p:nvSpPr>
          <p:cNvPr id="198660" name="Text Box 4"/>
          <p:cNvSpPr txBox="1">
            <a:spLocks noChangeArrowheads="1"/>
          </p:cNvSpPr>
          <p:nvPr/>
        </p:nvSpPr>
        <p:spPr bwMode="auto">
          <a:xfrm>
            <a:off x="-17462" y="566054"/>
            <a:ext cx="91614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Font typeface="Arial" panose="020B0604020202020204" pitchFamily="34" charset="0"/>
              <a:buNone/>
            </a:pPr>
            <a:r>
              <a:rPr lang="zh-CN" altLang="en-US" sz="2800" dirty="0">
                <a:solidFill>
                  <a:srgbClr val="070707"/>
                </a:solidFill>
                <a:latin typeface="微软雅黑" panose="020B0503020204020204" pitchFamily="34" charset="-122"/>
                <a:ea typeface="微软雅黑" panose="020B0503020204020204" pitchFamily="34" charset="-122"/>
              </a:rPr>
              <a:t>第二章  二次函数</a:t>
            </a:r>
          </a:p>
        </p:txBody>
      </p:sp>
      <p:sp>
        <p:nvSpPr>
          <p:cNvPr id="198663" name="AutoShape 7"/>
          <p:cNvSpPr>
            <a:spLocks noChangeArrowheads="1"/>
          </p:cNvSpPr>
          <p:nvPr/>
        </p:nvSpPr>
        <p:spPr bwMode="auto">
          <a:xfrm>
            <a:off x="0" y="4822032"/>
            <a:ext cx="9144000" cy="321469"/>
          </a:xfrm>
          <a:prstGeom prst="flowChartProcess">
            <a:avLst/>
          </a:prstGeom>
          <a:noFill/>
          <a:ln>
            <a:noFill/>
          </a:ln>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Font typeface="Arial" panose="020B0604020202020204" pitchFamily="34" charset="0"/>
              <a:buNone/>
            </a:pPr>
            <a:endParaRPr lang="zh-CN" altLang="zh-CN"/>
          </a:p>
        </p:txBody>
      </p:sp>
      <p:sp>
        <p:nvSpPr>
          <p:cNvPr id="198689" name="矩形 33"/>
          <p:cNvSpPr>
            <a:spLocks noChangeArrowheads="1"/>
          </p:cNvSpPr>
          <p:nvPr/>
        </p:nvSpPr>
        <p:spPr bwMode="auto">
          <a:xfrm>
            <a:off x="3660641" y="2419350"/>
            <a:ext cx="18004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Font typeface="Arial" panose="020B0604020202020204" pitchFamily="34" charset="0"/>
              <a:buNone/>
            </a:pPr>
            <a:r>
              <a:rPr lang="zh-CN" altLang="en-US" sz="3600" dirty="0" smtClean="0">
                <a:solidFill>
                  <a:srgbClr val="FF0000"/>
                </a:solidFill>
                <a:latin typeface="Times New Roman" panose="02020603050405020304" pitchFamily="18" charset="0"/>
                <a:ea typeface="黑体" panose="02010609060101010101" pitchFamily="49" charset="-122"/>
              </a:rPr>
              <a:t>第</a:t>
            </a:r>
            <a:r>
              <a:rPr lang="en-US" altLang="zh-CN" sz="3600" dirty="0" smtClean="0">
                <a:solidFill>
                  <a:srgbClr val="FF0000"/>
                </a:solidFill>
                <a:latin typeface="Times New Roman" panose="02020603050405020304" pitchFamily="18" charset="0"/>
                <a:ea typeface="黑体" panose="02010609060101010101" pitchFamily="49" charset="-122"/>
              </a:rPr>
              <a:t>1</a:t>
            </a:r>
            <a:r>
              <a:rPr lang="zh-CN" altLang="en-US" sz="3600" dirty="0" smtClean="0">
                <a:solidFill>
                  <a:srgbClr val="FF0000"/>
                </a:solidFill>
                <a:latin typeface="Times New Roman" panose="02020603050405020304" pitchFamily="18" charset="0"/>
                <a:ea typeface="黑体" panose="02010609060101010101" pitchFamily="49" charset="-122"/>
              </a:rPr>
              <a:t>课时</a:t>
            </a:r>
            <a:endParaRPr lang="zh-CN" altLang="en-US" sz="3600" dirty="0">
              <a:solidFill>
                <a:srgbClr val="FF0000"/>
              </a:solidFill>
              <a:latin typeface="Times New Roman" panose="02020603050405020304" pitchFamily="18" charset="0"/>
              <a:ea typeface="黑体" panose="02010609060101010101" pitchFamily="49" charset="-122"/>
            </a:endParaRPr>
          </a:p>
        </p:txBody>
      </p:sp>
      <p:sp>
        <p:nvSpPr>
          <p:cNvPr id="33" name="AutoShape 7"/>
          <p:cNvSpPr>
            <a:spLocks noChangeArrowheads="1"/>
          </p:cNvSpPr>
          <p:nvPr/>
        </p:nvSpPr>
        <p:spPr bwMode="auto">
          <a:xfrm>
            <a:off x="0" y="4822032"/>
            <a:ext cx="9144000" cy="321469"/>
          </a:xfrm>
          <a:prstGeom prst="flowChartProcess">
            <a:avLst/>
          </a:prstGeom>
          <a:solidFill>
            <a:srgbClr val="008080"/>
          </a:solidFill>
          <a:ln w="9525">
            <a:noFill/>
            <a:miter lim="800000"/>
          </a:ln>
        </p:spPr>
        <p:txBody>
          <a:bodyPr anchor="ctr"/>
          <a:lstStyle/>
          <a:p>
            <a:endParaRPr lang="zh-CN" altLang="en-US">
              <a:solidFill>
                <a:schemeClr val="tx1"/>
              </a:solidFill>
            </a:endParaRPr>
          </a:p>
        </p:txBody>
      </p:sp>
      <p:sp>
        <p:nvSpPr>
          <p:cNvPr id="34" name="MH_Text_1"/>
          <p:cNvSpPr>
            <a:spLocks noChangeArrowheads="1"/>
          </p:cNvSpPr>
          <p:nvPr/>
        </p:nvSpPr>
        <p:spPr bwMode="auto">
          <a:xfrm>
            <a:off x="723900" y="3437036"/>
            <a:ext cx="1665288" cy="791766"/>
          </a:xfrm>
          <a:prstGeom prst="roundRect">
            <a:avLst>
              <a:gd name="adj" fmla="val 6991"/>
            </a:avLst>
          </a:prstGeom>
          <a:solidFill>
            <a:srgbClr val="CCFFFF"/>
          </a:solidFill>
          <a:ln w="9525">
            <a:noFill/>
            <a:round/>
          </a:ln>
          <a:effectLst>
            <a:outerShdw dist="25401" dir="2700000" algn="ctr" rotWithShape="0">
              <a:srgbClr val="000000">
                <a:alpha val="28998"/>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35" name="MH_SubTitle_1"/>
          <p:cNvSpPr>
            <a:spLocks noChangeArrowheads="1"/>
          </p:cNvSpPr>
          <p:nvPr/>
        </p:nvSpPr>
        <p:spPr bwMode="auto">
          <a:xfrm>
            <a:off x="722314" y="3640633"/>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导入新课</a:t>
            </a:r>
          </a:p>
        </p:txBody>
      </p:sp>
      <p:sp>
        <p:nvSpPr>
          <p:cNvPr id="36" name="MH_Other_1"/>
          <p:cNvSpPr>
            <a:spLocks noChangeArrowheads="1"/>
          </p:cNvSpPr>
          <p:nvPr/>
        </p:nvSpPr>
        <p:spPr bwMode="auto">
          <a:xfrm>
            <a:off x="2149476" y="3769221"/>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7" name="MH_Text_2"/>
          <p:cNvSpPr>
            <a:spLocks noChangeArrowheads="1"/>
          </p:cNvSpPr>
          <p:nvPr/>
        </p:nvSpPr>
        <p:spPr bwMode="auto">
          <a:xfrm>
            <a:off x="2711450" y="3435846"/>
            <a:ext cx="1665288" cy="792956"/>
          </a:xfrm>
          <a:prstGeom prst="roundRect">
            <a:avLst>
              <a:gd name="adj" fmla="val 6991"/>
            </a:avLst>
          </a:prstGeom>
          <a:solidFill>
            <a:srgbClr val="CCFFFF"/>
          </a:solidFill>
          <a:ln w="9525">
            <a:noFill/>
            <a:round/>
          </a:ln>
          <a:effectLst>
            <a:outerShdw dist="25401" dir="2700000" algn="ctr" rotWithShape="0">
              <a:srgbClr val="000000">
                <a:alpha val="28998"/>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38" name="MH_SubTitle_2">
            <a:hlinkClick r:id="rId2" action="ppaction://hlinksldjump"/>
          </p:cNvPr>
          <p:cNvSpPr>
            <a:spLocks noChangeArrowheads="1"/>
          </p:cNvSpPr>
          <p:nvPr/>
        </p:nvSpPr>
        <p:spPr bwMode="auto">
          <a:xfrm>
            <a:off x="2711450" y="3640633"/>
            <a:ext cx="1665288"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讲授新课</a:t>
            </a:r>
          </a:p>
        </p:txBody>
      </p:sp>
      <p:sp>
        <p:nvSpPr>
          <p:cNvPr id="39" name="MH_Other_2"/>
          <p:cNvSpPr>
            <a:spLocks noChangeArrowheads="1"/>
          </p:cNvSpPr>
          <p:nvPr/>
        </p:nvSpPr>
        <p:spPr bwMode="auto">
          <a:xfrm>
            <a:off x="2746376" y="3766839"/>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0" name="MH_Other_3"/>
          <p:cNvSpPr>
            <a:spLocks noChangeArrowheads="1"/>
          </p:cNvSpPr>
          <p:nvPr/>
        </p:nvSpPr>
        <p:spPr bwMode="auto">
          <a:xfrm>
            <a:off x="4179889" y="3769221"/>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1" name="MH_Text_3">
            <a:hlinkClick r:id="rId3" action="ppaction://hlinksldjump"/>
          </p:cNvPr>
          <p:cNvSpPr>
            <a:spLocks noChangeArrowheads="1"/>
          </p:cNvSpPr>
          <p:nvPr/>
        </p:nvSpPr>
        <p:spPr bwMode="auto">
          <a:xfrm>
            <a:off x="4719639" y="3435846"/>
            <a:ext cx="1666875" cy="792956"/>
          </a:xfrm>
          <a:prstGeom prst="roundRect">
            <a:avLst>
              <a:gd name="adj" fmla="val 6991"/>
            </a:avLst>
          </a:prstGeom>
          <a:solidFill>
            <a:srgbClr val="CCFFFF"/>
          </a:solidFill>
          <a:ln w="9525">
            <a:noFill/>
            <a:round/>
          </a:ln>
          <a:effectLst>
            <a:outerShdw dist="25401" dir="2700000" algn="ctr" rotWithShape="0">
              <a:srgbClr val="000000">
                <a:alpha val="28998"/>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42" name="MH_SubTitle_3">
            <a:hlinkClick r:id="rId3" action="ppaction://hlinksldjump"/>
          </p:cNvPr>
          <p:cNvSpPr>
            <a:spLocks noChangeArrowheads="1"/>
          </p:cNvSpPr>
          <p:nvPr/>
        </p:nvSpPr>
        <p:spPr bwMode="auto">
          <a:xfrm>
            <a:off x="4719639" y="3640633"/>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当堂练习</a:t>
            </a:r>
          </a:p>
        </p:txBody>
      </p:sp>
      <p:sp>
        <p:nvSpPr>
          <p:cNvPr id="43" name="MH_Other_4"/>
          <p:cNvSpPr>
            <a:spLocks noChangeArrowheads="1"/>
          </p:cNvSpPr>
          <p:nvPr/>
        </p:nvSpPr>
        <p:spPr bwMode="auto">
          <a:xfrm>
            <a:off x="4776788" y="3766839"/>
            <a:ext cx="169862"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4" name="MH_Other_5"/>
          <p:cNvSpPr>
            <a:spLocks noChangeArrowheads="1"/>
          </p:cNvSpPr>
          <p:nvPr/>
        </p:nvSpPr>
        <p:spPr bwMode="auto">
          <a:xfrm>
            <a:off x="6178551" y="3769221"/>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5" name="MH_Text_4"/>
          <p:cNvSpPr>
            <a:spLocks noChangeArrowheads="1"/>
          </p:cNvSpPr>
          <p:nvPr/>
        </p:nvSpPr>
        <p:spPr bwMode="auto">
          <a:xfrm>
            <a:off x="6727825" y="3435846"/>
            <a:ext cx="1665288" cy="792956"/>
          </a:xfrm>
          <a:prstGeom prst="roundRect">
            <a:avLst>
              <a:gd name="adj" fmla="val 6991"/>
            </a:avLst>
          </a:prstGeom>
          <a:solidFill>
            <a:srgbClr val="CCFFFF"/>
          </a:solidFill>
          <a:ln w="9525">
            <a:noFill/>
            <a:round/>
          </a:ln>
          <a:effectLst>
            <a:outerShdw dist="25401" dir="2700000" algn="ctr" rotWithShape="0">
              <a:srgbClr val="000000">
                <a:alpha val="28998"/>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46" name="MH_SubTitle_4">
            <a:hlinkClick r:id="rId4" action="ppaction://hlinksldjump"/>
          </p:cNvPr>
          <p:cNvSpPr>
            <a:spLocks noChangeArrowheads="1"/>
          </p:cNvSpPr>
          <p:nvPr/>
        </p:nvSpPr>
        <p:spPr bwMode="auto">
          <a:xfrm>
            <a:off x="6727826" y="3640633"/>
            <a:ext cx="1668463"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课堂小结</a:t>
            </a:r>
          </a:p>
        </p:txBody>
      </p:sp>
      <p:sp>
        <p:nvSpPr>
          <p:cNvPr id="47" name="MH_Other_6"/>
          <p:cNvSpPr>
            <a:spLocks noChangeArrowheads="1"/>
          </p:cNvSpPr>
          <p:nvPr/>
        </p:nvSpPr>
        <p:spPr bwMode="auto">
          <a:xfrm>
            <a:off x="6777039" y="3766839"/>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grpSp>
        <p:nvGrpSpPr>
          <p:cNvPr id="48" name="MH_Other_7"/>
          <p:cNvGrpSpPr/>
          <p:nvPr/>
        </p:nvGrpSpPr>
        <p:grpSpPr bwMode="auto">
          <a:xfrm>
            <a:off x="2085975" y="3733502"/>
            <a:ext cx="890588" cy="200025"/>
            <a:chOff x="0" y="0"/>
            <a:chExt cx="561" cy="169"/>
          </a:xfrm>
        </p:grpSpPr>
        <p:pic>
          <p:nvPicPr>
            <p:cNvPr id="49" name="MH_Other_7"/>
            <p:cNvPicPr>
              <a:picLocks noChangeArrowheads="1"/>
            </p:cNvPicPr>
            <p:nvPr/>
          </p:nvPicPr>
          <p:blipFill>
            <a:blip r:embed="rId5" cstate="email"/>
            <a:srcRect/>
            <a:stretch>
              <a:fillRect/>
            </a:stretch>
          </p:blipFill>
          <p:spPr bwMode="auto">
            <a:xfrm>
              <a:off x="0" y="0"/>
              <a:ext cx="56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Text Box 24"/>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rgbClr val="FF0000"/>
                  </a:solidFill>
                  <a:latin typeface="Arial" panose="020B0604020202020204" pitchFamily="34" charset="0"/>
                  <a:ea typeface="宋体" panose="02010600030101010101" pitchFamily="2" charset="-122"/>
                </a:defRPr>
              </a:lvl1pPr>
              <a:lvl2pPr marL="742950" indent="-285750" eaLnBrk="0" hangingPunct="0">
                <a:defRPr>
                  <a:solidFill>
                    <a:srgbClr val="FF0000"/>
                  </a:solidFill>
                  <a:latin typeface="Arial" panose="020B0604020202020204" pitchFamily="34" charset="0"/>
                  <a:ea typeface="宋体" panose="02010600030101010101" pitchFamily="2" charset="-122"/>
                </a:defRPr>
              </a:lvl2pPr>
              <a:lvl3pPr marL="1143000" indent="-228600" eaLnBrk="0" hangingPunct="0">
                <a:defRPr>
                  <a:solidFill>
                    <a:srgbClr val="FF0000"/>
                  </a:solidFill>
                  <a:latin typeface="Arial" panose="020B0604020202020204" pitchFamily="34" charset="0"/>
                  <a:ea typeface="宋体" panose="02010600030101010101" pitchFamily="2" charset="-122"/>
                </a:defRPr>
              </a:lvl3pPr>
              <a:lvl4pPr marL="1600200" indent="-228600" eaLnBrk="0" hangingPunct="0">
                <a:defRPr>
                  <a:solidFill>
                    <a:srgbClr val="FF0000"/>
                  </a:solidFill>
                  <a:latin typeface="Arial" panose="020B0604020202020204" pitchFamily="34" charset="0"/>
                  <a:ea typeface="宋体" panose="02010600030101010101" pitchFamily="2" charset="-122"/>
                </a:defRPr>
              </a:lvl4pPr>
              <a:lvl5pPr marL="2057400" indent="-228600" eaLnBrk="0" hangingPunct="0">
                <a:defRPr>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1" hangingPunct="1"/>
              <a:endParaRPr lang="zh-CN" altLang="en-US" sz="1400">
                <a:solidFill>
                  <a:srgbClr val="FFFFFF"/>
                </a:solidFill>
                <a:ea typeface="微软雅黑" panose="020B0503020204020204" pitchFamily="34" charset="-122"/>
              </a:endParaRPr>
            </a:p>
          </p:txBody>
        </p:sp>
      </p:grpSp>
      <p:sp>
        <p:nvSpPr>
          <p:cNvPr id="51" name="MH_Other_8"/>
          <p:cNvSpPr>
            <a:spLocks noChangeArrowheads="1"/>
          </p:cNvSpPr>
          <p:nvPr/>
        </p:nvSpPr>
        <p:spPr bwMode="auto">
          <a:xfrm>
            <a:off x="2184401" y="3800177"/>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w="9525">
            <a:noFill/>
            <a:round/>
          </a:ln>
          <a:effectLst>
            <a:outerShdw sx="102000" sy="102000" algn="ctr" rotWithShape="0">
              <a:srgbClr val="000000">
                <a:alpha val="39000"/>
              </a:srgbClr>
            </a:outerShdw>
          </a:effectLst>
        </p:spPr>
        <p:txBody>
          <a:bodyPr anchor="ctr"/>
          <a:lstStyle/>
          <a:p>
            <a:pPr algn="ctr">
              <a:defRPr/>
            </a:pPr>
            <a:endParaRPr lang="zh-CN" altLang="en-US" sz="1400">
              <a:solidFill>
                <a:srgbClr val="FFFFFF"/>
              </a:solidFill>
              <a:ea typeface="微软雅黑" panose="020B0503020204020204" pitchFamily="34" charset="-122"/>
            </a:endParaRPr>
          </a:p>
        </p:txBody>
      </p:sp>
      <p:grpSp>
        <p:nvGrpSpPr>
          <p:cNvPr id="52" name="MH_Other_9"/>
          <p:cNvGrpSpPr/>
          <p:nvPr/>
        </p:nvGrpSpPr>
        <p:grpSpPr bwMode="auto">
          <a:xfrm>
            <a:off x="4116388" y="3733502"/>
            <a:ext cx="889000" cy="200025"/>
            <a:chOff x="0" y="0"/>
            <a:chExt cx="560" cy="169"/>
          </a:xfrm>
        </p:grpSpPr>
        <p:pic>
          <p:nvPicPr>
            <p:cNvPr id="53" name="MH_Other_9"/>
            <p:cNvPicPr>
              <a:picLocks noChangeArrowheads="1"/>
            </p:cNvPicPr>
            <p:nvPr/>
          </p:nvPicPr>
          <p:blipFill>
            <a:blip r:embed="rId5" cstate="email"/>
            <a:srcRect/>
            <a:stretch>
              <a:fillRect/>
            </a:stretch>
          </p:blipFill>
          <p:spPr bwMode="auto">
            <a:xfrm>
              <a:off x="0" y="0"/>
              <a:ext cx="56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 Box 28"/>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rgbClr val="FF0000"/>
                  </a:solidFill>
                  <a:latin typeface="Arial" panose="020B0604020202020204" pitchFamily="34" charset="0"/>
                  <a:ea typeface="宋体" panose="02010600030101010101" pitchFamily="2" charset="-122"/>
                </a:defRPr>
              </a:lvl1pPr>
              <a:lvl2pPr marL="742950" indent="-285750" eaLnBrk="0" hangingPunct="0">
                <a:defRPr>
                  <a:solidFill>
                    <a:srgbClr val="FF0000"/>
                  </a:solidFill>
                  <a:latin typeface="Arial" panose="020B0604020202020204" pitchFamily="34" charset="0"/>
                  <a:ea typeface="宋体" panose="02010600030101010101" pitchFamily="2" charset="-122"/>
                </a:defRPr>
              </a:lvl2pPr>
              <a:lvl3pPr marL="1143000" indent="-228600" eaLnBrk="0" hangingPunct="0">
                <a:defRPr>
                  <a:solidFill>
                    <a:srgbClr val="FF0000"/>
                  </a:solidFill>
                  <a:latin typeface="Arial" panose="020B0604020202020204" pitchFamily="34" charset="0"/>
                  <a:ea typeface="宋体" panose="02010600030101010101" pitchFamily="2" charset="-122"/>
                </a:defRPr>
              </a:lvl3pPr>
              <a:lvl4pPr marL="1600200" indent="-228600" eaLnBrk="0" hangingPunct="0">
                <a:defRPr>
                  <a:solidFill>
                    <a:srgbClr val="FF0000"/>
                  </a:solidFill>
                  <a:latin typeface="Arial" panose="020B0604020202020204" pitchFamily="34" charset="0"/>
                  <a:ea typeface="宋体" panose="02010600030101010101" pitchFamily="2" charset="-122"/>
                </a:defRPr>
              </a:lvl4pPr>
              <a:lvl5pPr marL="2057400" indent="-228600" eaLnBrk="0" hangingPunct="0">
                <a:defRPr>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1" hangingPunct="1"/>
              <a:endParaRPr lang="zh-CN" altLang="en-US" sz="1400">
                <a:solidFill>
                  <a:srgbClr val="FFFFFF"/>
                </a:solidFill>
                <a:ea typeface="微软雅黑" panose="020B0503020204020204" pitchFamily="34" charset="-122"/>
              </a:endParaRPr>
            </a:p>
          </p:txBody>
        </p:sp>
      </p:grpSp>
      <p:sp>
        <p:nvSpPr>
          <p:cNvPr id="55" name="MH_Other_10"/>
          <p:cNvSpPr>
            <a:spLocks noChangeArrowheads="1"/>
          </p:cNvSpPr>
          <p:nvPr/>
        </p:nvSpPr>
        <p:spPr bwMode="auto">
          <a:xfrm>
            <a:off x="4214814" y="3800177"/>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w="9525">
            <a:noFill/>
            <a:round/>
          </a:ln>
          <a:effectLst>
            <a:outerShdw sx="102000" sy="102000" algn="ctr" rotWithShape="0">
              <a:srgbClr val="000000">
                <a:alpha val="39000"/>
              </a:srgbClr>
            </a:outerShdw>
          </a:effectLst>
        </p:spPr>
        <p:txBody>
          <a:bodyPr anchor="ctr"/>
          <a:lstStyle/>
          <a:p>
            <a:pPr algn="ctr">
              <a:defRPr/>
            </a:pPr>
            <a:endParaRPr lang="zh-CN" altLang="en-US" sz="1400">
              <a:solidFill>
                <a:srgbClr val="FFFFFF"/>
              </a:solidFill>
              <a:ea typeface="微软雅黑" panose="020B0503020204020204" pitchFamily="34" charset="-122"/>
            </a:endParaRPr>
          </a:p>
        </p:txBody>
      </p:sp>
      <p:pic>
        <p:nvPicPr>
          <p:cNvPr id="56" name="MH_Other_11"/>
          <p:cNvPicPr>
            <a:picLocks noChangeArrowheads="1"/>
          </p:cNvPicPr>
          <p:nvPr/>
        </p:nvPicPr>
        <p:blipFill>
          <a:blip r:embed="rId5" cstate="email"/>
          <a:srcRect/>
          <a:stretch>
            <a:fillRect/>
          </a:stretch>
        </p:blipFill>
        <p:spPr bwMode="auto">
          <a:xfrm>
            <a:off x="6115050" y="3733502"/>
            <a:ext cx="8905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Text Box 31"/>
          <p:cNvSpPr txBox="1">
            <a:spLocks noChangeArrowheads="1"/>
          </p:cNvSpPr>
          <p:nvPr/>
        </p:nvSpPr>
        <p:spPr bwMode="auto">
          <a:xfrm>
            <a:off x="6226176" y="3809702"/>
            <a:ext cx="669925" cy="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rgbClr val="FF0000"/>
                </a:solidFill>
                <a:latin typeface="Arial" panose="020B0604020202020204" pitchFamily="34" charset="0"/>
                <a:ea typeface="宋体" panose="02010600030101010101" pitchFamily="2" charset="-122"/>
              </a:defRPr>
            </a:lvl1pPr>
            <a:lvl2pPr marL="742950" indent="-285750" eaLnBrk="0" hangingPunct="0">
              <a:defRPr>
                <a:solidFill>
                  <a:srgbClr val="FF0000"/>
                </a:solidFill>
                <a:latin typeface="Arial" panose="020B0604020202020204" pitchFamily="34" charset="0"/>
                <a:ea typeface="宋体" panose="02010600030101010101" pitchFamily="2" charset="-122"/>
              </a:defRPr>
            </a:lvl2pPr>
            <a:lvl3pPr marL="1143000" indent="-228600" eaLnBrk="0" hangingPunct="0">
              <a:defRPr>
                <a:solidFill>
                  <a:srgbClr val="FF0000"/>
                </a:solidFill>
                <a:latin typeface="Arial" panose="020B0604020202020204" pitchFamily="34" charset="0"/>
                <a:ea typeface="宋体" panose="02010600030101010101" pitchFamily="2" charset="-122"/>
              </a:defRPr>
            </a:lvl3pPr>
            <a:lvl4pPr marL="1600200" indent="-228600" eaLnBrk="0" hangingPunct="0">
              <a:defRPr>
                <a:solidFill>
                  <a:srgbClr val="FF0000"/>
                </a:solidFill>
                <a:latin typeface="Arial" panose="020B0604020202020204" pitchFamily="34" charset="0"/>
                <a:ea typeface="宋体" panose="02010600030101010101" pitchFamily="2" charset="-122"/>
              </a:defRPr>
            </a:lvl4pPr>
            <a:lvl5pPr marL="2057400" indent="-228600" eaLnBrk="0" hangingPunct="0">
              <a:defRPr>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1" hangingPunct="1"/>
            <a:endParaRPr lang="zh-CN" altLang="en-US" sz="1400">
              <a:solidFill>
                <a:srgbClr val="FFFFFF"/>
              </a:solidFill>
              <a:ea typeface="微软雅黑" panose="020B0503020204020204" pitchFamily="34" charset="-122"/>
            </a:endParaRPr>
          </a:p>
        </p:txBody>
      </p:sp>
      <p:sp>
        <p:nvSpPr>
          <p:cNvPr id="58" name="MH_Other_12"/>
          <p:cNvSpPr>
            <a:spLocks noChangeArrowheads="1"/>
          </p:cNvSpPr>
          <p:nvPr/>
        </p:nvSpPr>
        <p:spPr bwMode="auto">
          <a:xfrm>
            <a:off x="6213476" y="3800177"/>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w="9525">
            <a:noFill/>
            <a:round/>
          </a:ln>
          <a:effectLst>
            <a:outerShdw sx="102000" sy="102000" algn="ctr" rotWithShape="0">
              <a:srgbClr val="000000">
                <a:alpha val="39000"/>
              </a:srgbClr>
            </a:outerShdw>
          </a:effectLst>
        </p:spPr>
        <p:txBody>
          <a:bodyPr anchor="ctr"/>
          <a:lstStyle/>
          <a:p>
            <a:pPr algn="ctr">
              <a:defRPr/>
            </a:pPr>
            <a:endParaRPr lang="zh-CN" altLang="en-US" sz="1400">
              <a:solidFill>
                <a:srgbClr val="FFFFFF"/>
              </a:solidFill>
              <a:ea typeface="微软雅黑" panose="020B0503020204020204" pitchFamily="34" charset="-122"/>
            </a:endParaRPr>
          </a:p>
        </p:txBody>
      </p:sp>
      <p:sp>
        <p:nvSpPr>
          <p:cNvPr id="59" name="矩形 58"/>
          <p:cNvSpPr/>
          <p:nvPr/>
        </p:nvSpPr>
        <p:spPr>
          <a:xfrm>
            <a:off x="-9311" y="4324699"/>
            <a:ext cx="9153311" cy="429895"/>
          </a:xfrm>
          <a:prstGeom prst="rect">
            <a:avLst/>
          </a:prstGeom>
        </p:spPr>
        <p:txBody>
          <a:bodyPr wrap="square">
            <a:spAutoFit/>
          </a:bodyPr>
          <a:lstStyle/>
          <a:p>
            <a:pPr marL="257175" indent="-257175"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74614" y="336947"/>
            <a:ext cx="8994775" cy="1384995"/>
          </a:xfrm>
          <a:prstGeom prst="rect">
            <a:avLst/>
          </a:prstGeom>
          <a:noFill/>
          <a:ln w="9525" algn="ctr">
            <a:noFill/>
            <a:miter lim="800000"/>
          </a:ln>
        </p:spPr>
        <p:txBody>
          <a:bodyPr>
            <a:spAutoFit/>
          </a:bodyPr>
          <a:lstStyle/>
          <a:p>
            <a:pPr>
              <a:lnSpc>
                <a:spcPct val="150000"/>
              </a:lnSpc>
              <a:defRPr/>
            </a:pPr>
            <a:r>
              <a:rPr kumimoji="1" lang="zh-CN" altLang="en-US" sz="2800" dirty="0">
                <a:solidFill>
                  <a:schemeClr val="accent6">
                    <a:lumMod val="75000"/>
                  </a:schemeClr>
                </a:solidFill>
                <a:latin typeface="黑体" panose="02010609060101010101" pitchFamily="49" charset="-122"/>
                <a:ea typeface="黑体" panose="02010609060101010101" pitchFamily="49" charset="-122"/>
              </a:rPr>
              <a:t>例</a:t>
            </a:r>
            <a:r>
              <a:rPr kumimoji="1" lang="en-US" altLang="zh-CN" sz="2800" dirty="0">
                <a:solidFill>
                  <a:schemeClr val="accent6">
                    <a:lumMod val="75000"/>
                  </a:schemeClr>
                </a:solidFill>
                <a:latin typeface="黑体" panose="02010609060101010101" pitchFamily="49" charset="-122"/>
                <a:ea typeface="黑体" panose="02010609060101010101" pitchFamily="49" charset="-122"/>
              </a:rPr>
              <a:t>1</a:t>
            </a:r>
            <a:r>
              <a:rPr kumimoji="1" lang="zh-CN" altLang="en-US" sz="2800" dirty="0">
                <a:solidFill>
                  <a:srgbClr val="0070C0"/>
                </a:solidFill>
                <a:latin typeface="黑体" panose="02010609060101010101" pitchFamily="49" charset="-122"/>
                <a:ea typeface="黑体" panose="02010609060101010101" pitchFamily="49" charset="-122"/>
              </a:rPr>
              <a:t> </a:t>
            </a:r>
            <a:r>
              <a:rPr kumimoji="1" lang="zh-CN" altLang="en-US" sz="2800" dirty="0">
                <a:latin typeface="黑体" panose="02010609060101010101" pitchFamily="49" charset="-122"/>
                <a:ea typeface="黑体" panose="02010609060101010101" pitchFamily="49" charset="-122"/>
              </a:rPr>
              <a:t>用总长为</a:t>
            </a:r>
            <a:r>
              <a:rPr kumimoji="1" lang="en-US" altLang="zh-CN" sz="2800" b="1" dirty="0">
                <a:latin typeface="Times New Roman" panose="02020603050405020304" pitchFamily="18" charset="0"/>
                <a:ea typeface="黑体" panose="02010609060101010101" pitchFamily="49" charset="-122"/>
                <a:cs typeface="Times New Roman" panose="02020603050405020304" pitchFamily="18" charset="0"/>
              </a:rPr>
              <a:t>60m</a:t>
            </a:r>
            <a:r>
              <a:rPr kumimoji="1" lang="zh-CN" altLang="en-US" sz="2800" dirty="0">
                <a:latin typeface="黑体" panose="02010609060101010101" pitchFamily="49" charset="-122"/>
                <a:ea typeface="黑体" panose="02010609060101010101" pitchFamily="49" charset="-122"/>
              </a:rPr>
              <a:t>的篱笆围成矩形场地，矩形面积</a:t>
            </a:r>
            <a:r>
              <a:rPr kumimoji="1" lang="en-US" altLang="zh-CN" sz="2800" b="1" i="1" dirty="0">
                <a:latin typeface="Times New Roman" panose="02020603050405020304" pitchFamily="18" charset="0"/>
                <a:ea typeface="黑体" panose="02010609060101010101" pitchFamily="49" charset="-122"/>
                <a:cs typeface="Times New Roman" panose="02020603050405020304" pitchFamily="18" charset="0"/>
              </a:rPr>
              <a:t>S</a:t>
            </a:r>
            <a:r>
              <a:rPr kumimoji="1" lang="zh-CN" altLang="en-US" sz="2800" dirty="0">
                <a:latin typeface="黑体" panose="02010609060101010101" pitchFamily="49" charset="-122"/>
                <a:ea typeface="黑体" panose="02010609060101010101" pitchFamily="49" charset="-122"/>
              </a:rPr>
              <a:t>随矩形一边长</a:t>
            </a:r>
            <a:r>
              <a:rPr kumimoji="1" lang="en-US" altLang="zh-CN" sz="2800" b="1" i="1" dirty="0">
                <a:latin typeface="Times New Roman" panose="02020603050405020304" pitchFamily="18" charset="0"/>
                <a:ea typeface="黑体" panose="02010609060101010101" pitchFamily="49" charset="-122"/>
                <a:cs typeface="Times New Roman" panose="02020603050405020304" pitchFamily="18" charset="0"/>
              </a:rPr>
              <a:t>l</a:t>
            </a:r>
            <a:r>
              <a:rPr kumimoji="1" lang="zh-CN" altLang="en-US" sz="2800" dirty="0">
                <a:latin typeface="黑体" panose="02010609060101010101" pitchFamily="49" charset="-122"/>
                <a:ea typeface="黑体" panose="02010609060101010101" pitchFamily="49" charset="-122"/>
              </a:rPr>
              <a:t>的变化而变化</a:t>
            </a:r>
            <a:r>
              <a:rPr kumimoji="1" lang="en-US" altLang="zh-CN" sz="2800" dirty="0">
                <a:latin typeface="黑体" panose="02010609060101010101" pitchFamily="49" charset="-122"/>
                <a:ea typeface="黑体" panose="02010609060101010101" pitchFamily="49" charset="-122"/>
              </a:rPr>
              <a:t>.</a:t>
            </a:r>
            <a:r>
              <a:rPr kumimoji="1" lang="zh-CN" altLang="en-US" sz="2800" dirty="0">
                <a:latin typeface="黑体" panose="02010609060101010101" pitchFamily="49" charset="-122"/>
                <a:ea typeface="黑体" panose="02010609060101010101" pitchFamily="49" charset="-122"/>
              </a:rPr>
              <a:t>当</a:t>
            </a:r>
            <a:r>
              <a:rPr kumimoji="1" lang="en-US" altLang="zh-CN" sz="2800" b="1" i="1" dirty="0">
                <a:latin typeface="Times New Roman" panose="02020603050405020304" pitchFamily="18" charset="0"/>
                <a:ea typeface="+mn-ea"/>
                <a:cs typeface="Times New Roman" panose="02020603050405020304" pitchFamily="18" charset="0"/>
              </a:rPr>
              <a:t>l</a:t>
            </a:r>
            <a:r>
              <a:rPr kumimoji="1" lang="zh-CN" altLang="en-US" sz="2800" dirty="0">
                <a:latin typeface="黑体" panose="02010609060101010101" pitchFamily="49" charset="-122"/>
                <a:ea typeface="黑体" panose="02010609060101010101" pitchFamily="49" charset="-122"/>
              </a:rPr>
              <a:t>是多少时，场地的面积</a:t>
            </a:r>
            <a:r>
              <a:rPr kumimoji="1" lang="en-US" altLang="zh-CN" sz="2800" b="1" i="1" dirty="0">
                <a:latin typeface="Times New Roman" panose="02020603050405020304" pitchFamily="18" charset="0"/>
                <a:ea typeface="黑体" panose="02010609060101010101" pitchFamily="49" charset="-122"/>
                <a:cs typeface="Times New Roman" panose="02020603050405020304" pitchFamily="18" charset="0"/>
              </a:rPr>
              <a:t>S</a:t>
            </a:r>
            <a:r>
              <a:rPr kumimoji="1" lang="zh-CN" altLang="en-US" sz="2800" dirty="0">
                <a:latin typeface="黑体" panose="02010609060101010101" pitchFamily="49" charset="-122"/>
                <a:ea typeface="黑体" panose="02010609060101010101" pitchFamily="49" charset="-122"/>
              </a:rPr>
              <a:t>最大？</a:t>
            </a:r>
          </a:p>
        </p:txBody>
      </p:sp>
      <p:sp>
        <p:nvSpPr>
          <p:cNvPr id="5125" name="TextBox 4"/>
          <p:cNvSpPr txBox="1">
            <a:spLocks noChangeArrowheads="1"/>
          </p:cNvSpPr>
          <p:nvPr/>
        </p:nvSpPr>
        <p:spPr bwMode="auto">
          <a:xfrm>
            <a:off x="468313" y="1439467"/>
            <a:ext cx="25186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解</a:t>
            </a:r>
            <a:r>
              <a:rPr lang="en-US" altLang="zh-CN" sz="2800">
                <a:solidFill>
                  <a:srgbClr val="FF0000"/>
                </a:solidFill>
                <a:latin typeface="黑体" panose="02010609060101010101" pitchFamily="49" charset="-122"/>
                <a:ea typeface="黑体" panose="02010609060101010101" pitchFamily="49" charset="-122"/>
              </a:rPr>
              <a:t>:</a:t>
            </a:r>
            <a:r>
              <a:rPr lang="zh-CN" altLang="en-US" sz="2800">
                <a:solidFill>
                  <a:srgbClr val="FF0000"/>
                </a:solidFill>
                <a:latin typeface="黑体" panose="02010609060101010101" pitchFamily="49" charset="-122"/>
                <a:ea typeface="黑体" panose="02010609060101010101" pitchFamily="49" charset="-122"/>
              </a:rPr>
              <a:t>根据题意得</a:t>
            </a:r>
          </a:p>
        </p:txBody>
      </p:sp>
      <p:sp>
        <p:nvSpPr>
          <p:cNvPr id="5126" name="TextBox 5"/>
          <p:cNvSpPr txBox="1">
            <a:spLocks noChangeArrowheads="1"/>
          </p:cNvSpPr>
          <p:nvPr/>
        </p:nvSpPr>
        <p:spPr bwMode="auto">
          <a:xfrm>
            <a:off x="1119189" y="1865710"/>
            <a:ext cx="15953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i="1">
                <a:solidFill>
                  <a:srgbClr val="FF0000"/>
                </a:solidFill>
                <a:latin typeface="Times New Roman" panose="02020603050405020304" pitchFamily="18" charset="0"/>
              </a:rPr>
              <a:t>S</a:t>
            </a:r>
            <a:r>
              <a:rPr lang="en-US" altLang="zh-CN" sz="2800">
                <a:solidFill>
                  <a:srgbClr val="FF0000"/>
                </a:solidFill>
                <a:latin typeface="Times New Roman" panose="02020603050405020304" pitchFamily="18" charset="0"/>
              </a:rPr>
              <a:t>=</a:t>
            </a:r>
            <a:r>
              <a:rPr lang="en-US" altLang="zh-CN" sz="2800" b="1" i="1">
                <a:solidFill>
                  <a:srgbClr val="FF0000"/>
                </a:solidFill>
                <a:latin typeface="Times New Roman" panose="02020603050405020304" pitchFamily="18" charset="0"/>
              </a:rPr>
              <a:t>l</a:t>
            </a:r>
            <a:r>
              <a:rPr lang="en-US" altLang="zh-CN" sz="2800">
                <a:solidFill>
                  <a:srgbClr val="FF0000"/>
                </a:solidFill>
                <a:latin typeface="Times New Roman" panose="02020603050405020304" pitchFamily="18" charset="0"/>
              </a:rPr>
              <a:t>(30-</a:t>
            </a:r>
            <a:r>
              <a:rPr lang="en-US" altLang="zh-CN" sz="2800" b="1" i="1">
                <a:solidFill>
                  <a:srgbClr val="FF0000"/>
                </a:solidFill>
                <a:latin typeface="Times New Roman" panose="02020603050405020304" pitchFamily="18" charset="0"/>
              </a:rPr>
              <a:t>l</a:t>
            </a:r>
            <a:r>
              <a:rPr lang="en-US" altLang="zh-CN" sz="2800">
                <a:solidFill>
                  <a:srgbClr val="FF0000"/>
                </a:solidFill>
                <a:latin typeface="Times New Roman" panose="02020603050405020304" pitchFamily="18" charset="0"/>
              </a:rPr>
              <a:t>),</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5127" name="TextBox 6"/>
          <p:cNvSpPr txBox="1">
            <a:spLocks noChangeArrowheads="1"/>
          </p:cNvSpPr>
          <p:nvPr/>
        </p:nvSpPr>
        <p:spPr bwMode="auto">
          <a:xfrm>
            <a:off x="725488" y="2353867"/>
            <a:ext cx="39677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即  </a:t>
            </a:r>
            <a:r>
              <a:rPr lang="en-US" altLang="zh-CN" sz="2800" b="1" i="1">
                <a:solidFill>
                  <a:srgbClr val="FF0000"/>
                </a:solidFill>
                <a:latin typeface="Times New Roman" panose="02020603050405020304" pitchFamily="18" charset="0"/>
                <a:ea typeface="黑体" panose="02010609060101010101" pitchFamily="49" charset="-122"/>
              </a:rPr>
              <a:t>S</a:t>
            </a:r>
            <a:r>
              <a:rPr lang="en-US" altLang="zh-CN" sz="2800">
                <a:solidFill>
                  <a:srgbClr val="FF0000"/>
                </a:solidFill>
                <a:latin typeface="黑体" panose="02010609060101010101" pitchFamily="49" charset="-122"/>
                <a:ea typeface="黑体" panose="02010609060101010101" pitchFamily="49" charset="-122"/>
              </a:rPr>
              <a:t>=-</a:t>
            </a:r>
            <a:r>
              <a:rPr lang="en-US" altLang="zh-CN" sz="2800" b="1" i="1">
                <a:solidFill>
                  <a:srgbClr val="FF0000"/>
                </a:solidFill>
                <a:latin typeface="Times New Roman" panose="02020603050405020304" pitchFamily="18" charset="0"/>
                <a:ea typeface="黑体" panose="02010609060101010101" pitchFamily="49" charset="-122"/>
              </a:rPr>
              <a:t>l</a:t>
            </a:r>
            <a:r>
              <a:rPr lang="en-US" altLang="zh-CN" sz="2800" b="1" baseline="30000">
                <a:solidFill>
                  <a:srgbClr val="FF0000"/>
                </a:solidFill>
                <a:latin typeface="Times New Roman" panose="02020603050405020304" pitchFamily="18" charset="0"/>
                <a:ea typeface="黑体" panose="02010609060101010101" pitchFamily="49" charset="-122"/>
              </a:rPr>
              <a:t>2</a:t>
            </a:r>
            <a:r>
              <a:rPr lang="en-US" altLang="zh-CN" sz="2800">
                <a:solidFill>
                  <a:srgbClr val="FF0000"/>
                </a:solidFill>
                <a:latin typeface="黑体" panose="02010609060101010101" pitchFamily="49" charset="-122"/>
                <a:ea typeface="黑体" panose="02010609060101010101" pitchFamily="49" charset="-122"/>
              </a:rPr>
              <a:t>+30</a:t>
            </a:r>
            <a:r>
              <a:rPr lang="en-US" altLang="zh-CN" sz="2800" b="1" i="1">
                <a:solidFill>
                  <a:srgbClr val="FF0000"/>
                </a:solidFill>
                <a:latin typeface="Times New Roman" panose="02020603050405020304" pitchFamily="18" charset="0"/>
                <a:ea typeface="黑体" panose="02010609060101010101" pitchFamily="49" charset="-122"/>
              </a:rPr>
              <a:t>l   </a:t>
            </a:r>
            <a:r>
              <a:rPr lang="en-US" altLang="zh-CN" sz="2800" b="1">
                <a:solidFill>
                  <a:srgbClr val="FF0000"/>
                </a:solidFill>
                <a:latin typeface="Times New Roman" panose="02020603050405020304" pitchFamily="18" charset="0"/>
                <a:ea typeface="黑体" panose="02010609060101010101" pitchFamily="49" charset="-122"/>
              </a:rPr>
              <a:t>(0</a:t>
            </a:r>
            <a:r>
              <a:rPr lang="en-US" altLang="zh-CN" sz="2800" b="1" i="1">
                <a:solidFill>
                  <a:srgbClr val="FF0000"/>
                </a:solidFill>
                <a:latin typeface="Times New Roman" panose="02020603050405020304" pitchFamily="18" charset="0"/>
                <a:ea typeface="黑体" panose="02010609060101010101" pitchFamily="49" charset="-122"/>
              </a:rPr>
              <a:t>&lt;l&lt;</a:t>
            </a:r>
            <a:r>
              <a:rPr lang="en-US" altLang="zh-CN" sz="2800" b="1">
                <a:solidFill>
                  <a:srgbClr val="FF0000"/>
                </a:solidFill>
                <a:latin typeface="Times New Roman" panose="02020603050405020304" pitchFamily="18" charset="0"/>
                <a:ea typeface="黑体" panose="02010609060101010101" pitchFamily="49" charset="-122"/>
              </a:rPr>
              <a:t>30)</a:t>
            </a:r>
            <a:r>
              <a:rPr lang="en-US" altLang="zh-CN" sz="2800" b="1" i="1">
                <a:solidFill>
                  <a:srgbClr val="FF0000"/>
                </a:solidFill>
                <a:latin typeface="Times New Roman" panose="02020603050405020304" pitchFamily="18" charset="0"/>
                <a:ea typeface="黑体" panose="02010609060101010101" pitchFamily="49" charset="-122"/>
              </a:rPr>
              <a:t>.</a:t>
            </a:r>
          </a:p>
        </p:txBody>
      </p:sp>
      <p:grpSp>
        <p:nvGrpSpPr>
          <p:cNvPr id="2" name="组合 10"/>
          <p:cNvGrpSpPr/>
          <p:nvPr/>
        </p:nvGrpSpPr>
        <p:grpSpPr bwMode="auto">
          <a:xfrm>
            <a:off x="271464" y="2752725"/>
            <a:ext cx="4637087" cy="1384995"/>
            <a:chOff x="611444" y="3860550"/>
            <a:chExt cx="3382964" cy="1847015"/>
          </a:xfrm>
        </p:grpSpPr>
        <p:sp>
          <p:nvSpPr>
            <p:cNvPr id="210951" name="TextBox 7"/>
            <p:cNvSpPr txBox="1">
              <a:spLocks noChangeArrowheads="1"/>
            </p:cNvSpPr>
            <p:nvPr/>
          </p:nvSpPr>
          <p:spPr bwMode="auto">
            <a:xfrm>
              <a:off x="611444" y="3860550"/>
              <a:ext cx="3382964" cy="1847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因此，当             时，              </a:t>
              </a:r>
            </a:p>
            <a:p>
              <a:pPr>
                <a:lnSpc>
                  <a:spcPct val="150000"/>
                </a:lnSpc>
                <a:buFont typeface="Arial" panose="020B0604020202020204" pitchFamily="34" charset="0"/>
                <a:buNone/>
              </a:pPr>
              <a:r>
                <a:rPr lang="en-US" altLang="zh-CN" sz="2800" b="1" i="1">
                  <a:solidFill>
                    <a:srgbClr val="FF0000"/>
                  </a:solidFill>
                  <a:latin typeface="Times New Roman" panose="02020603050405020304" pitchFamily="18" charset="0"/>
                  <a:ea typeface="黑体" panose="02010609060101010101" pitchFamily="49" charset="-122"/>
                </a:rPr>
                <a:t>S</a:t>
              </a:r>
              <a:r>
                <a:rPr lang="zh-CN" altLang="en-US" sz="2800">
                  <a:solidFill>
                    <a:srgbClr val="FF0000"/>
                  </a:solidFill>
                  <a:latin typeface="黑体" panose="02010609060101010101" pitchFamily="49" charset="-122"/>
                  <a:ea typeface="黑体" panose="02010609060101010101" pitchFamily="49" charset="-122"/>
                </a:rPr>
                <a:t>有最大值          </a:t>
              </a:r>
            </a:p>
          </p:txBody>
        </p:sp>
        <p:graphicFrame>
          <p:nvGraphicFramePr>
            <p:cNvPr id="210952" name="Object 2"/>
            <p:cNvGraphicFramePr/>
            <p:nvPr/>
          </p:nvGraphicFramePr>
          <p:xfrm>
            <a:off x="1708058" y="3988268"/>
            <a:ext cx="1657198" cy="662101"/>
          </p:xfrm>
          <a:graphic>
            <a:graphicData uri="http://schemas.openxmlformats.org/presentationml/2006/ole">
              <mc:AlternateContent xmlns:mc="http://schemas.openxmlformats.org/markup-compatibility/2006">
                <mc:Choice xmlns:v="urn:schemas-microsoft-com:vml" Requires="v">
                  <p:oleObj spid="_x0000_s210992" r:id="rId3" imgW="1549400" imgH="419100" progId="Equation.DSMT4">
                    <p:embed/>
                  </p:oleObj>
                </mc:Choice>
                <mc:Fallback>
                  <p:oleObj r:id="rId3" imgW="1549400" imgH="419100" progId="Equation.DSMT4">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058" y="3988268"/>
                          <a:ext cx="1657198" cy="66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aphicFrame>
        <p:nvGraphicFramePr>
          <p:cNvPr id="13320" name="Object 3"/>
          <p:cNvGraphicFramePr/>
          <p:nvPr/>
        </p:nvGraphicFramePr>
        <p:xfrm>
          <a:off x="1312863" y="3763566"/>
          <a:ext cx="2881312" cy="428625"/>
        </p:xfrm>
        <a:graphic>
          <a:graphicData uri="http://schemas.openxmlformats.org/presentationml/2006/ole">
            <mc:AlternateContent xmlns:mc="http://schemas.openxmlformats.org/markup-compatibility/2006">
              <mc:Choice xmlns:v="urn:schemas-microsoft-com:vml" Requires="v">
                <p:oleObj spid="_x0000_s210993" r:id="rId5" imgW="1574165" imgH="444500" progId="Equation.DSMT4">
                  <p:embed/>
                </p:oleObj>
              </mc:Choice>
              <mc:Fallback>
                <p:oleObj r:id="rId5" imgW="1574165" imgH="444500" progId="Equation.DSMT4">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2863" y="3763566"/>
                        <a:ext cx="2881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129" name="TextBox 11"/>
          <p:cNvSpPr txBox="1">
            <a:spLocks noChangeArrowheads="1"/>
          </p:cNvSpPr>
          <p:nvPr/>
        </p:nvSpPr>
        <p:spPr bwMode="auto">
          <a:xfrm>
            <a:off x="468314" y="4275535"/>
            <a:ext cx="7126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也就是说，当</a:t>
            </a:r>
            <a:r>
              <a:rPr lang="en-US" altLang="zh-CN" sz="2800" b="1" i="1">
                <a:solidFill>
                  <a:srgbClr val="FF0000"/>
                </a:solidFill>
                <a:latin typeface="Times New Roman" panose="02020603050405020304" pitchFamily="18" charset="0"/>
                <a:ea typeface="黑体" panose="02010609060101010101" pitchFamily="49" charset="-122"/>
              </a:rPr>
              <a:t>l</a:t>
            </a:r>
            <a:r>
              <a:rPr lang="zh-CN" altLang="en-US" sz="2800">
                <a:solidFill>
                  <a:srgbClr val="FF0000"/>
                </a:solidFill>
                <a:latin typeface="黑体" panose="02010609060101010101" pitchFamily="49" charset="-122"/>
                <a:ea typeface="黑体" panose="02010609060101010101" pitchFamily="49" charset="-122"/>
              </a:rPr>
              <a:t>是</a:t>
            </a:r>
            <a:r>
              <a:rPr lang="en-US" altLang="zh-CN" sz="2800" b="1">
                <a:solidFill>
                  <a:srgbClr val="FF0000"/>
                </a:solidFill>
                <a:latin typeface="黑体" panose="02010609060101010101" pitchFamily="49" charset="-122"/>
                <a:ea typeface="黑体" panose="02010609060101010101" pitchFamily="49" charset="-122"/>
              </a:rPr>
              <a:t>1</a:t>
            </a:r>
            <a:r>
              <a:rPr lang="en-US" altLang="zh-CN" sz="2800">
                <a:solidFill>
                  <a:srgbClr val="FF0000"/>
                </a:solidFill>
                <a:latin typeface="黑体" panose="02010609060101010101" pitchFamily="49" charset="-122"/>
                <a:ea typeface="黑体" panose="02010609060101010101" pitchFamily="49" charset="-122"/>
              </a:rPr>
              <a:t>5</a:t>
            </a:r>
            <a:r>
              <a:rPr lang="en-US" altLang="zh-CN" sz="2800" b="1">
                <a:solidFill>
                  <a:srgbClr val="FF0000"/>
                </a:solidFill>
                <a:latin typeface="Times New Roman" panose="02020603050405020304" pitchFamily="18" charset="0"/>
                <a:ea typeface="黑体" panose="02010609060101010101" pitchFamily="49" charset="-122"/>
              </a:rPr>
              <a:t>m</a:t>
            </a:r>
            <a:r>
              <a:rPr lang="zh-CN" altLang="en-US" sz="2800">
                <a:solidFill>
                  <a:srgbClr val="FF0000"/>
                </a:solidFill>
                <a:latin typeface="黑体" panose="02010609060101010101" pitchFamily="49" charset="-122"/>
                <a:ea typeface="黑体" panose="02010609060101010101" pitchFamily="49" charset="-122"/>
              </a:rPr>
              <a:t>时，场地的面积</a:t>
            </a:r>
            <a:r>
              <a:rPr lang="en-US" altLang="zh-CN" sz="2800" b="1" i="1">
                <a:solidFill>
                  <a:srgbClr val="FF0000"/>
                </a:solidFill>
                <a:latin typeface="Times New Roman" panose="02020603050405020304" pitchFamily="18" charset="0"/>
                <a:ea typeface="黑体" panose="02010609060101010101" pitchFamily="49" charset="-122"/>
              </a:rPr>
              <a:t>S</a:t>
            </a:r>
            <a:r>
              <a:rPr lang="zh-CN" altLang="en-US" sz="2800">
                <a:solidFill>
                  <a:srgbClr val="FF0000"/>
                </a:solidFill>
                <a:latin typeface="黑体" panose="02010609060101010101" pitchFamily="49" charset="-122"/>
                <a:ea typeface="黑体" panose="02010609060101010101" pitchFamily="49" charset="-122"/>
              </a:rPr>
              <a:t>最大</a:t>
            </a:r>
            <a:r>
              <a:rPr lang="en-US" altLang="zh-CN" sz="2800">
                <a:solidFill>
                  <a:srgbClr val="FF0000"/>
                </a:solidFill>
                <a:latin typeface="黑体" panose="02010609060101010101" pitchFamily="49" charset="-122"/>
                <a:ea typeface="黑体" panose="02010609060101010101" pitchFamily="49" charset="-122"/>
              </a:rPr>
              <a:t>.</a:t>
            </a:r>
          </a:p>
        </p:txBody>
      </p:sp>
      <p:grpSp>
        <p:nvGrpSpPr>
          <p:cNvPr id="210955" name="组合 12"/>
          <p:cNvGrpSpPr/>
          <p:nvPr/>
        </p:nvGrpSpPr>
        <p:grpSpPr bwMode="auto">
          <a:xfrm>
            <a:off x="4791076" y="1175147"/>
            <a:ext cx="3833813" cy="2908697"/>
            <a:chOff x="4791076" y="549276"/>
            <a:chExt cx="3833813" cy="3878264"/>
          </a:xfrm>
        </p:grpSpPr>
        <p:sp>
          <p:nvSpPr>
            <p:cNvPr id="14" name="任意多边形 13"/>
            <p:cNvSpPr/>
            <p:nvPr/>
          </p:nvSpPr>
          <p:spPr bwMode="auto">
            <a:xfrm>
              <a:off x="5286376" y="1992314"/>
              <a:ext cx="2366963" cy="1652589"/>
            </a:xfrm>
            <a:custGeom>
              <a:avLst/>
              <a:gdLst>
                <a:gd name="connsiteX0" fmla="*/ 0 w 2367419"/>
                <a:gd name="connsiteY0" fmla="*/ 1653436 h 1653436"/>
                <a:gd name="connsiteX1" fmla="*/ 1177446 w 2367419"/>
                <a:gd name="connsiteY1" fmla="*/ 0 h 1653436"/>
                <a:gd name="connsiteX2" fmla="*/ 2367419 w 2367419"/>
                <a:gd name="connsiteY2" fmla="*/ 1653436 h 1653436"/>
              </a:gdLst>
              <a:ahLst/>
              <a:cxnLst>
                <a:cxn ang="0">
                  <a:pos x="connsiteX0" y="connsiteY0"/>
                </a:cxn>
                <a:cxn ang="0">
                  <a:pos x="connsiteX1" y="connsiteY1"/>
                </a:cxn>
                <a:cxn ang="0">
                  <a:pos x="connsiteX2" y="connsiteY2"/>
                </a:cxn>
              </a:cxnLst>
              <a:rect l="l" t="t" r="r" b="b"/>
              <a:pathLst>
                <a:path w="2367419" h="1653436">
                  <a:moveTo>
                    <a:pt x="0" y="1653436"/>
                  </a:moveTo>
                  <a:cubicBezTo>
                    <a:pt x="391438" y="826718"/>
                    <a:pt x="782876" y="0"/>
                    <a:pt x="1177446" y="0"/>
                  </a:cubicBezTo>
                  <a:cubicBezTo>
                    <a:pt x="1572016" y="0"/>
                    <a:pt x="1969717" y="826718"/>
                    <a:pt x="2367419" y="1653436"/>
                  </a:cubicBezTo>
                </a:path>
              </a:pathLst>
            </a:custGeom>
            <a:noFill/>
            <a:ln w="25400" cap="flat" cmpd="sng" algn="ctr">
              <a:solidFill>
                <a:schemeClr val="accent6">
                  <a:lumMod val="75000"/>
                </a:schemeClr>
              </a:solidFill>
              <a:prstDash val="solid"/>
              <a:round/>
              <a:headEnd type="none" w="med" len="med"/>
              <a:tailEnd type="none" w="med" len="med"/>
            </a:ln>
          </p:spPr>
          <p:txBody>
            <a:bodyPr/>
            <a:lstStyle/>
            <a:p>
              <a:pPr>
                <a:buFont typeface="Arial" panose="020B0604020202020204" pitchFamily="34" charset="0"/>
                <a:buNone/>
                <a:defRPr/>
              </a:pPr>
              <a:endParaRPr lang="zh-CN" altLang="en-US"/>
            </a:p>
          </p:txBody>
        </p:sp>
        <p:grpSp>
          <p:nvGrpSpPr>
            <p:cNvPr id="210957" name="Group 32"/>
            <p:cNvGrpSpPr/>
            <p:nvPr/>
          </p:nvGrpSpPr>
          <p:grpSpPr bwMode="auto">
            <a:xfrm>
              <a:off x="4791076" y="549276"/>
              <a:ext cx="3833813" cy="3878264"/>
              <a:chOff x="2835" y="307"/>
              <a:chExt cx="2415" cy="2443"/>
            </a:xfrm>
          </p:grpSpPr>
          <p:grpSp>
            <p:nvGrpSpPr>
              <p:cNvPr id="210958" name="Group 28"/>
              <p:cNvGrpSpPr/>
              <p:nvPr/>
            </p:nvGrpSpPr>
            <p:grpSpPr bwMode="auto">
              <a:xfrm>
                <a:off x="2835" y="307"/>
                <a:ext cx="2415" cy="2443"/>
                <a:chOff x="1115" y="1255"/>
                <a:chExt cx="2415" cy="2443"/>
              </a:xfrm>
            </p:grpSpPr>
            <p:sp>
              <p:nvSpPr>
                <p:cNvPr id="210959" name="Line 5"/>
                <p:cNvSpPr>
                  <a:spLocks noChangeShapeType="1"/>
                </p:cNvSpPr>
                <p:nvPr/>
              </p:nvSpPr>
              <p:spPr bwMode="auto">
                <a:xfrm>
                  <a:off x="1189" y="3205"/>
                  <a:ext cx="2230"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0" name="Line 6"/>
                <p:cNvSpPr>
                  <a:spLocks noChangeShapeType="1"/>
                </p:cNvSpPr>
                <p:nvPr/>
              </p:nvSpPr>
              <p:spPr bwMode="auto">
                <a:xfrm flipV="1">
                  <a:off x="1421" y="1477"/>
                  <a:ext cx="19" cy="2221"/>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1" name="Line 9"/>
                <p:cNvSpPr>
                  <a:spLocks noChangeShapeType="1"/>
                </p:cNvSpPr>
                <p:nvPr/>
              </p:nvSpPr>
              <p:spPr bwMode="auto">
                <a:xfrm flipV="1">
                  <a:off x="1700" y="3147"/>
                  <a:ext cx="1" cy="4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2" name="Line 10"/>
                <p:cNvSpPr>
                  <a:spLocks noChangeShapeType="1"/>
                </p:cNvSpPr>
                <p:nvPr/>
              </p:nvSpPr>
              <p:spPr bwMode="auto">
                <a:xfrm flipV="1">
                  <a:off x="1957" y="3161"/>
                  <a:ext cx="1" cy="4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3" name="Line 11"/>
                <p:cNvSpPr>
                  <a:spLocks noChangeShapeType="1"/>
                </p:cNvSpPr>
                <p:nvPr/>
              </p:nvSpPr>
              <p:spPr bwMode="auto">
                <a:xfrm flipV="1">
                  <a:off x="2209" y="3161"/>
                  <a:ext cx="1" cy="4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4" name="Line 12"/>
                <p:cNvSpPr>
                  <a:spLocks noChangeShapeType="1"/>
                </p:cNvSpPr>
                <p:nvPr/>
              </p:nvSpPr>
              <p:spPr bwMode="auto">
                <a:xfrm flipV="1">
                  <a:off x="2443" y="3161"/>
                  <a:ext cx="1" cy="4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5" name="Line 13"/>
                <p:cNvSpPr>
                  <a:spLocks noChangeShapeType="1"/>
                </p:cNvSpPr>
                <p:nvPr/>
              </p:nvSpPr>
              <p:spPr bwMode="auto">
                <a:xfrm flipV="1">
                  <a:off x="2677" y="3161"/>
                  <a:ext cx="1" cy="4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6" name="Line 14"/>
                <p:cNvSpPr>
                  <a:spLocks noChangeShapeType="1"/>
                </p:cNvSpPr>
                <p:nvPr/>
              </p:nvSpPr>
              <p:spPr bwMode="auto">
                <a:xfrm flipV="1">
                  <a:off x="2902" y="3170"/>
                  <a:ext cx="1" cy="4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7" name="Line 16"/>
                <p:cNvSpPr>
                  <a:spLocks noChangeShapeType="1"/>
                </p:cNvSpPr>
                <p:nvPr/>
              </p:nvSpPr>
              <p:spPr bwMode="auto">
                <a:xfrm>
                  <a:off x="1431" y="2267"/>
                  <a:ext cx="6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8" name="Line 17"/>
                <p:cNvSpPr>
                  <a:spLocks noChangeShapeType="1"/>
                </p:cNvSpPr>
                <p:nvPr/>
              </p:nvSpPr>
              <p:spPr bwMode="auto">
                <a:xfrm>
                  <a:off x="1431" y="2726"/>
                  <a:ext cx="6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10969" name="Text Box 18"/>
                <p:cNvSpPr txBox="1">
                  <a:spLocks noChangeArrowheads="1"/>
                </p:cNvSpPr>
                <p:nvPr/>
              </p:nvSpPr>
              <p:spPr bwMode="auto">
                <a:xfrm>
                  <a:off x="1567" y="3111"/>
                  <a:ext cx="176"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b="1">
                      <a:latin typeface="宋体" panose="02010600030101010101" pitchFamily="2" charset="-122"/>
                    </a:rPr>
                    <a:t>5</a:t>
                  </a:r>
                </a:p>
              </p:txBody>
            </p:sp>
            <p:sp>
              <p:nvSpPr>
                <p:cNvPr id="210970" name="Text Box 19"/>
                <p:cNvSpPr txBox="1">
                  <a:spLocks noChangeArrowheads="1"/>
                </p:cNvSpPr>
                <p:nvPr/>
              </p:nvSpPr>
              <p:spPr bwMode="auto">
                <a:xfrm>
                  <a:off x="1808" y="3130"/>
                  <a:ext cx="41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b="1">
                      <a:latin typeface="宋体" panose="02010600030101010101" pitchFamily="2" charset="-122"/>
                    </a:rPr>
                    <a:t>10</a:t>
                  </a:r>
                </a:p>
              </p:txBody>
            </p:sp>
            <p:sp>
              <p:nvSpPr>
                <p:cNvPr id="210971" name="Text Box 20"/>
                <p:cNvSpPr txBox="1">
                  <a:spLocks noChangeArrowheads="1"/>
                </p:cNvSpPr>
                <p:nvPr/>
              </p:nvSpPr>
              <p:spPr bwMode="auto">
                <a:xfrm>
                  <a:off x="2059" y="3111"/>
                  <a:ext cx="41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b="1">
                      <a:latin typeface="宋体" panose="02010600030101010101" pitchFamily="2" charset="-122"/>
                    </a:rPr>
                    <a:t>15</a:t>
                  </a:r>
                </a:p>
              </p:txBody>
            </p:sp>
            <p:sp>
              <p:nvSpPr>
                <p:cNvPr id="210972" name="Text Box 21"/>
                <p:cNvSpPr txBox="1">
                  <a:spLocks noChangeArrowheads="1"/>
                </p:cNvSpPr>
                <p:nvPr/>
              </p:nvSpPr>
              <p:spPr bwMode="auto">
                <a:xfrm>
                  <a:off x="2313" y="3125"/>
                  <a:ext cx="41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b="1">
                      <a:latin typeface="宋体" panose="02010600030101010101" pitchFamily="2" charset="-122"/>
                    </a:rPr>
                    <a:t>20</a:t>
                  </a:r>
                </a:p>
              </p:txBody>
            </p:sp>
            <p:sp>
              <p:nvSpPr>
                <p:cNvPr id="210973" name="Text Box 22"/>
                <p:cNvSpPr txBox="1">
                  <a:spLocks noChangeArrowheads="1"/>
                </p:cNvSpPr>
                <p:nvPr/>
              </p:nvSpPr>
              <p:spPr bwMode="auto">
                <a:xfrm>
                  <a:off x="2555" y="3135"/>
                  <a:ext cx="41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b="1">
                      <a:latin typeface="宋体" panose="02010600030101010101" pitchFamily="2" charset="-122"/>
                    </a:rPr>
                    <a:t>25</a:t>
                  </a:r>
                </a:p>
              </p:txBody>
            </p:sp>
            <p:sp>
              <p:nvSpPr>
                <p:cNvPr id="210974" name="Text Box 23"/>
                <p:cNvSpPr txBox="1">
                  <a:spLocks noChangeArrowheads="1"/>
                </p:cNvSpPr>
                <p:nvPr/>
              </p:nvSpPr>
              <p:spPr bwMode="auto">
                <a:xfrm>
                  <a:off x="2781" y="3110"/>
                  <a:ext cx="41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b="1">
                      <a:latin typeface="宋体" panose="02010600030101010101" pitchFamily="2" charset="-122"/>
                    </a:rPr>
                    <a:t>30</a:t>
                  </a:r>
                </a:p>
              </p:txBody>
            </p:sp>
            <p:sp>
              <p:nvSpPr>
                <p:cNvPr id="210975" name="Text Box 24"/>
                <p:cNvSpPr txBox="1">
                  <a:spLocks noChangeArrowheads="1"/>
                </p:cNvSpPr>
                <p:nvPr/>
              </p:nvSpPr>
              <p:spPr bwMode="auto">
                <a:xfrm>
                  <a:off x="1115" y="2574"/>
                  <a:ext cx="34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1500" b="1">
                      <a:latin typeface="宋体" panose="02010600030101010101" pitchFamily="2" charset="-122"/>
                    </a:rPr>
                    <a:t>100</a:t>
                  </a:r>
                </a:p>
              </p:txBody>
            </p:sp>
            <p:sp>
              <p:nvSpPr>
                <p:cNvPr id="210976" name="Text Box 25"/>
                <p:cNvSpPr txBox="1">
                  <a:spLocks noChangeArrowheads="1"/>
                </p:cNvSpPr>
                <p:nvPr/>
              </p:nvSpPr>
              <p:spPr bwMode="auto">
                <a:xfrm>
                  <a:off x="1135" y="2083"/>
                  <a:ext cx="34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1500" b="1">
                      <a:latin typeface="宋体" panose="02010600030101010101" pitchFamily="2" charset="-122"/>
                    </a:rPr>
                    <a:t>200</a:t>
                  </a:r>
                </a:p>
              </p:txBody>
            </p:sp>
            <p:sp>
              <p:nvSpPr>
                <p:cNvPr id="210977" name="Text Box 26"/>
                <p:cNvSpPr txBox="1">
                  <a:spLocks noChangeArrowheads="1"/>
                </p:cNvSpPr>
                <p:nvPr/>
              </p:nvSpPr>
              <p:spPr bwMode="auto">
                <a:xfrm>
                  <a:off x="3317" y="3114"/>
                  <a:ext cx="213"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2400" b="1" i="1">
                      <a:latin typeface="Times New Roman" panose="02020603050405020304" pitchFamily="18" charset="0"/>
                    </a:rPr>
                    <a:t>l</a:t>
                  </a:r>
                </a:p>
              </p:txBody>
            </p:sp>
            <p:sp>
              <p:nvSpPr>
                <p:cNvPr id="210978" name="Text Box 27"/>
                <p:cNvSpPr txBox="1">
                  <a:spLocks noChangeArrowheads="1"/>
                </p:cNvSpPr>
                <p:nvPr/>
              </p:nvSpPr>
              <p:spPr bwMode="auto">
                <a:xfrm>
                  <a:off x="1237" y="1255"/>
                  <a:ext cx="223"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2400" b="1" i="1">
                      <a:latin typeface="Times New Roman" panose="02020603050405020304" pitchFamily="18" charset="0"/>
                    </a:rPr>
                    <a:t>s</a:t>
                  </a:r>
                </a:p>
              </p:txBody>
            </p:sp>
          </p:grpSp>
          <p:sp>
            <p:nvSpPr>
              <p:cNvPr id="210979" name="Oval 30"/>
              <p:cNvSpPr>
                <a:spLocks noChangeArrowheads="1"/>
              </p:cNvSpPr>
              <p:nvPr/>
            </p:nvSpPr>
            <p:spPr bwMode="auto">
              <a:xfrm>
                <a:off x="3120" y="1868"/>
                <a:ext cx="164" cy="763"/>
              </a:xfrm>
              <a:prstGeom prst="ellipse">
                <a:avLst/>
              </a:prstGeom>
              <a:solidFill>
                <a:schemeClr val="tx1"/>
              </a:solidFill>
              <a:ln w="9525">
                <a:solidFill>
                  <a:schemeClr val="tx1"/>
                </a:solidFill>
                <a:round/>
              </a:ln>
            </p:spPr>
            <p:txBody>
              <a:bodyPr wrap="none" anchor="ctr">
                <a:spAutoFit/>
              </a:bodyPr>
              <a:lstStyle/>
              <a:p>
                <a:pPr>
                  <a:lnSpc>
                    <a:spcPct val="150000"/>
                  </a:lnSpc>
                  <a:buFont typeface="Arial" panose="020B0604020202020204" pitchFamily="34" charset="0"/>
                  <a:buNone/>
                </a:pPr>
                <a:endParaRPr lang="zh-CN" altLang="zh-CN" sz="2400" b="1">
                  <a:latin typeface="宋体" panose="02010600030101010101" pitchFamily="2" charset="-122"/>
                </a:endParaRPr>
              </a:p>
            </p:txBody>
          </p:sp>
          <p:sp>
            <p:nvSpPr>
              <p:cNvPr id="210980" name="Oval 31"/>
              <p:cNvSpPr>
                <a:spLocks noChangeArrowheads="1"/>
              </p:cNvSpPr>
              <p:nvPr/>
            </p:nvSpPr>
            <p:spPr bwMode="auto">
              <a:xfrm>
                <a:off x="4601" y="1873"/>
                <a:ext cx="164" cy="763"/>
              </a:xfrm>
              <a:prstGeom prst="ellipse">
                <a:avLst/>
              </a:prstGeom>
              <a:solidFill>
                <a:schemeClr val="tx1"/>
              </a:solidFill>
              <a:ln w="9525">
                <a:solidFill>
                  <a:schemeClr val="tx1"/>
                </a:solidFill>
                <a:round/>
              </a:ln>
            </p:spPr>
            <p:txBody>
              <a:bodyPr wrap="none" anchor="ctr">
                <a:spAutoFit/>
              </a:bodyPr>
              <a:lstStyle/>
              <a:p>
                <a:pPr>
                  <a:lnSpc>
                    <a:spcPct val="150000"/>
                  </a:lnSpc>
                  <a:buFont typeface="Arial" panose="020B0604020202020204" pitchFamily="34" charset="0"/>
                  <a:buNone/>
                </a:pPr>
                <a:endParaRPr lang="zh-CN" altLang="zh-CN" sz="2400" b="1">
                  <a:latin typeface="宋体" panose="02010600030101010101" pitchFamily="2" charset="-122"/>
                </a:endParaRPr>
              </a:p>
            </p:txBody>
          </p:sp>
        </p:grpSp>
        <p:sp>
          <p:nvSpPr>
            <p:cNvPr id="210981" name="Text Box 39"/>
            <p:cNvSpPr txBox="1">
              <a:spLocks noChangeArrowheads="1"/>
            </p:cNvSpPr>
            <p:nvPr/>
          </p:nvSpPr>
          <p:spPr bwMode="auto">
            <a:xfrm>
              <a:off x="4970463" y="3527797"/>
              <a:ext cx="4762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2000" b="1" i="1">
                  <a:latin typeface="Times New Roman" panose="02020603050405020304" pitchFamily="18" charset="0"/>
                </a:rPr>
                <a:t>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box(in)">
                                      <p:cBhvr>
                                        <p:cTn id="13" dur="500"/>
                                        <p:tgtEl>
                                          <p:spTgt spid="512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127"/>
                                        </p:tgtEl>
                                        <p:attrNameLst>
                                          <p:attrName>style.visibility</p:attrName>
                                        </p:attrNameLst>
                                      </p:cBhvr>
                                      <p:to>
                                        <p:strVal val="visible"/>
                                      </p:to>
                                    </p:set>
                                    <p:animEffect transition="in" filter="box(in)">
                                      <p:cBhvr>
                                        <p:cTn id="18" dur="500"/>
                                        <p:tgtEl>
                                          <p:spTgt spid="512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ssolve">
                                      <p:cBhvr>
                                        <p:cTn id="23" dur="500"/>
                                        <p:tgtEl>
                                          <p:spTgt spid="2"/>
                                        </p:tgtEl>
                                      </p:cBhvr>
                                    </p:animEffect>
                                  </p:childTnLst>
                                </p:cTn>
                              </p:par>
                              <p:par>
                                <p:cTn id="24" presetID="4" presetClass="entr" presetSubtype="16" fill="hold" nodeType="withEffect">
                                  <p:stCondLst>
                                    <p:cond delay="0"/>
                                  </p:stCondLst>
                                  <p:childTnLst>
                                    <p:set>
                                      <p:cBhvr>
                                        <p:cTn id="25" dur="1" fill="hold">
                                          <p:stCondLst>
                                            <p:cond delay="0"/>
                                          </p:stCondLst>
                                        </p:cTn>
                                        <p:tgtEl>
                                          <p:spTgt spid="13320"/>
                                        </p:tgtEl>
                                        <p:attrNameLst>
                                          <p:attrName>style.visibility</p:attrName>
                                        </p:attrNameLst>
                                      </p:cBhvr>
                                      <p:to>
                                        <p:strVal val="visible"/>
                                      </p:to>
                                    </p:set>
                                    <p:animEffect transition="in" filter="box(in)">
                                      <p:cBhvr>
                                        <p:cTn id="26" dur="500"/>
                                        <p:tgtEl>
                                          <p:spTgt spid="13320"/>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5129"/>
                                        </p:tgtEl>
                                        <p:attrNameLst>
                                          <p:attrName>style.visibility</p:attrName>
                                        </p:attrNameLst>
                                      </p:cBhvr>
                                      <p:to>
                                        <p:strVal val="visible"/>
                                      </p:to>
                                    </p:set>
                                    <p:animEffect transition="in" filter="box(in)">
                                      <p:cBhvr>
                                        <p:cTn id="31"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155"/>
          <p:cNvSpPr>
            <a:spLocks noChangeArrowheads="1"/>
          </p:cNvSpPr>
          <p:nvPr/>
        </p:nvSpPr>
        <p:spPr bwMode="auto">
          <a:xfrm>
            <a:off x="107950" y="194472"/>
            <a:ext cx="8915400"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66700" algn="just">
              <a:lnSpc>
                <a:spcPct val="130000"/>
              </a:lnSpc>
              <a:buFont typeface="Arial" panose="020B0604020202020204" pitchFamily="34" charset="0"/>
              <a:buNone/>
            </a:pPr>
            <a:r>
              <a:rPr lang="zh-CN" altLang="en-US" sz="2400">
                <a:solidFill>
                  <a:srgbClr val="269999"/>
                </a:solidFill>
                <a:latin typeface="黑体" panose="02010609060101010101" pitchFamily="49" charset="-122"/>
                <a:ea typeface="黑体" panose="02010609060101010101" pitchFamily="49" charset="-122"/>
              </a:rPr>
              <a:t>变式</a:t>
            </a:r>
            <a:r>
              <a:rPr lang="en-US" altLang="zh-CN" sz="2400">
                <a:solidFill>
                  <a:srgbClr val="269999"/>
                </a:solidFill>
                <a:latin typeface="黑体" panose="02010609060101010101" pitchFamily="49" charset="-122"/>
                <a:ea typeface="黑体" panose="02010609060101010101" pitchFamily="49" charset="-122"/>
              </a:rPr>
              <a:t>1 </a:t>
            </a:r>
            <a:r>
              <a:rPr lang="zh-CN" altLang="en-US" sz="2400">
                <a:solidFill>
                  <a:srgbClr val="000000"/>
                </a:solidFill>
                <a:latin typeface="黑体" panose="02010609060101010101" pitchFamily="49" charset="-122"/>
                <a:ea typeface="黑体" panose="02010609060101010101" pitchFamily="49" charset="-122"/>
              </a:rPr>
              <a:t>如图，用一段长为</a:t>
            </a:r>
            <a:r>
              <a:rPr lang="en-US" altLang="zh-CN" sz="2400" b="1">
                <a:solidFill>
                  <a:srgbClr val="000000"/>
                </a:solidFill>
                <a:latin typeface="Times New Roman" panose="02020603050405020304" pitchFamily="18" charset="0"/>
                <a:ea typeface="黑体" panose="02010609060101010101" pitchFamily="49" charset="-122"/>
              </a:rPr>
              <a:t>60m</a:t>
            </a:r>
            <a:r>
              <a:rPr lang="zh-CN" altLang="en-US" sz="2400">
                <a:solidFill>
                  <a:srgbClr val="000000"/>
                </a:solidFill>
                <a:latin typeface="黑体" panose="02010609060101010101" pitchFamily="49" charset="-122"/>
                <a:ea typeface="黑体" panose="02010609060101010101" pitchFamily="49" charset="-122"/>
              </a:rPr>
              <a:t>的篱笆围成一个一边靠墙的矩形菜园，墙长</a:t>
            </a:r>
            <a:r>
              <a:rPr lang="en-US" altLang="zh-CN" sz="2400" b="1">
                <a:solidFill>
                  <a:srgbClr val="000000"/>
                </a:solidFill>
                <a:latin typeface="Times New Roman" panose="02020603050405020304" pitchFamily="18" charset="0"/>
                <a:ea typeface="黑体" panose="02010609060101010101" pitchFamily="49" charset="-122"/>
              </a:rPr>
              <a:t>32m</a:t>
            </a:r>
            <a:r>
              <a:rPr lang="zh-CN" altLang="en-US" sz="2400">
                <a:solidFill>
                  <a:srgbClr val="000000"/>
                </a:solidFill>
                <a:latin typeface="黑体" panose="02010609060101010101" pitchFamily="49" charset="-122"/>
                <a:ea typeface="黑体" panose="02010609060101010101" pitchFamily="49" charset="-122"/>
              </a:rPr>
              <a:t>，这个矩形的长、宽各为多少时，菜园的面积最大，最大面积是多少？</a:t>
            </a:r>
          </a:p>
        </p:txBody>
      </p:sp>
      <p:grpSp>
        <p:nvGrpSpPr>
          <p:cNvPr id="211971" name="组合 5"/>
          <p:cNvGrpSpPr/>
          <p:nvPr/>
        </p:nvGrpSpPr>
        <p:grpSpPr bwMode="auto">
          <a:xfrm>
            <a:off x="6443664" y="1329928"/>
            <a:ext cx="2376487" cy="908447"/>
            <a:chOff x="6444208" y="1772816"/>
            <a:chExt cx="2376264" cy="1211610"/>
          </a:xfrm>
        </p:grpSpPr>
        <p:sp>
          <p:nvSpPr>
            <p:cNvPr id="211972" name="矩形 4"/>
            <p:cNvSpPr>
              <a:spLocks noChangeArrowheads="1"/>
            </p:cNvSpPr>
            <p:nvPr/>
          </p:nvSpPr>
          <p:spPr bwMode="auto">
            <a:xfrm>
              <a:off x="6732240" y="1976314"/>
              <a:ext cx="1800200" cy="1008112"/>
            </a:xfrm>
            <a:prstGeom prst="rect">
              <a:avLst/>
            </a:prstGeom>
            <a:solidFill>
              <a:schemeClr val="accent1"/>
            </a:solidFill>
            <a:ln w="25400">
              <a:solidFill>
                <a:schemeClr val="tx1"/>
              </a:solidFill>
              <a:round/>
            </a:ln>
          </p:spPr>
          <p:txBody>
            <a:bodyPr/>
            <a:lstStyle/>
            <a:p>
              <a:pPr>
                <a:buFont typeface="Arial" panose="020B0604020202020204" pitchFamily="34" charset="0"/>
                <a:buNone/>
              </a:pPr>
              <a:endParaRPr lang="zh-CN" altLang="zh-CN"/>
            </a:p>
          </p:txBody>
        </p:sp>
        <p:sp>
          <p:nvSpPr>
            <p:cNvPr id="211973" name="矩形 3"/>
            <p:cNvSpPr>
              <a:spLocks noChangeArrowheads="1"/>
            </p:cNvSpPr>
            <p:nvPr/>
          </p:nvSpPr>
          <p:spPr bwMode="auto">
            <a:xfrm>
              <a:off x="6444208" y="1772816"/>
              <a:ext cx="2376264" cy="21602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pPr>
              <a:endParaRPr lang="zh-CN" altLang="zh-CN"/>
            </a:p>
          </p:txBody>
        </p:sp>
      </p:grpSp>
      <p:sp>
        <p:nvSpPr>
          <p:cNvPr id="211974" name="TextBox 6"/>
          <p:cNvSpPr txBox="1">
            <a:spLocks noChangeArrowheads="1"/>
          </p:cNvSpPr>
          <p:nvPr/>
        </p:nvSpPr>
        <p:spPr bwMode="auto">
          <a:xfrm>
            <a:off x="8532814" y="1653778"/>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sp>
        <p:nvSpPr>
          <p:cNvPr id="211975" name="TextBox 7"/>
          <p:cNvSpPr txBox="1">
            <a:spLocks noChangeArrowheads="1"/>
          </p:cNvSpPr>
          <p:nvPr/>
        </p:nvSpPr>
        <p:spPr bwMode="auto">
          <a:xfrm>
            <a:off x="6372225" y="1627585"/>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sp>
        <p:nvSpPr>
          <p:cNvPr id="211976" name="TextBox 8"/>
          <p:cNvSpPr txBox="1">
            <a:spLocks noChangeArrowheads="1"/>
          </p:cNvSpPr>
          <p:nvPr/>
        </p:nvSpPr>
        <p:spPr bwMode="auto">
          <a:xfrm>
            <a:off x="7235825" y="2225278"/>
            <a:ext cx="9028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60</a:t>
            </a:r>
            <a:r>
              <a:rPr lang="en-US" altLang="zh-CN" sz="2400" b="1" i="1">
                <a:latin typeface="Times New Roman" panose="02020603050405020304" pitchFamily="18" charset="0"/>
              </a:rPr>
              <a:t>-</a:t>
            </a:r>
            <a:r>
              <a:rPr lang="en-US" altLang="zh-CN" sz="2400" b="1">
                <a:latin typeface="Times New Roman" panose="02020603050405020304" pitchFamily="18" charset="0"/>
              </a:rPr>
              <a:t>2</a:t>
            </a: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sp>
        <p:nvSpPr>
          <p:cNvPr id="9" name="矩形 8"/>
          <p:cNvSpPr/>
          <p:nvPr/>
        </p:nvSpPr>
        <p:spPr>
          <a:xfrm>
            <a:off x="179389" y="2000251"/>
            <a:ext cx="6916737" cy="646331"/>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2</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我们可以设面积为</a:t>
            </a:r>
            <a:r>
              <a:rPr lang="en-US" altLang="zh-CN" sz="2400" b="1" i="1" noProof="1">
                <a:solidFill>
                  <a:srgbClr val="000000"/>
                </a:solidFill>
                <a:latin typeface="Times New Roman" panose="02020603050405020304" pitchFamily="18" charset="0"/>
                <a:ea typeface="黑体" panose="02010609060101010101" pitchFamily="49" charset="-122"/>
                <a:cs typeface="+mn-ea"/>
              </a:rPr>
              <a:t>S</a:t>
            </a:r>
            <a:r>
              <a:rPr lang="zh-CN" altLang="en-US" sz="2400" noProof="1">
                <a:solidFill>
                  <a:srgbClr val="000000"/>
                </a:solidFill>
                <a:latin typeface="黑体" panose="02010609060101010101" pitchFamily="49" charset="-122"/>
                <a:ea typeface="黑体" panose="02010609060101010101" pitchFamily="49" charset="-122"/>
                <a:cs typeface="+mn-ea"/>
              </a:rPr>
              <a:t>，如何设自变量？</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0" name="矩形 9"/>
          <p:cNvSpPr/>
          <p:nvPr/>
        </p:nvSpPr>
        <p:spPr>
          <a:xfrm>
            <a:off x="271464" y="2763441"/>
            <a:ext cx="8713787" cy="646331"/>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3</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面积</a:t>
            </a:r>
            <a:r>
              <a:rPr lang="en-US" altLang="zh-CN" sz="2400" b="1" i="1" noProof="1">
                <a:solidFill>
                  <a:srgbClr val="000000"/>
                </a:solidFill>
                <a:latin typeface="Times New Roman" panose="02020603050405020304" pitchFamily="18" charset="0"/>
                <a:ea typeface="黑体" panose="02010609060101010101" pitchFamily="49" charset="-122"/>
                <a:cs typeface="+mn-ea"/>
              </a:rPr>
              <a:t>S</a:t>
            </a:r>
            <a:r>
              <a:rPr lang="zh-CN" altLang="en-US" sz="2400" noProof="1">
                <a:solidFill>
                  <a:srgbClr val="000000"/>
                </a:solidFill>
                <a:latin typeface="黑体" panose="02010609060101010101" pitchFamily="49" charset="-122"/>
                <a:ea typeface="黑体" panose="02010609060101010101" pitchFamily="49" charset="-122"/>
                <a:cs typeface="+mn-ea"/>
              </a:rPr>
              <a:t>的函数关系式是什么？</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1" name="矩形 10"/>
          <p:cNvSpPr/>
          <p:nvPr/>
        </p:nvSpPr>
        <p:spPr>
          <a:xfrm>
            <a:off x="271464" y="3531394"/>
            <a:ext cx="8353425" cy="1200329"/>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4</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如何求自变量</a:t>
            </a:r>
            <a:r>
              <a:rPr lang="en-US" altLang="zh-CN" sz="2400" b="1" i="1" noProof="1">
                <a:solidFill>
                  <a:srgbClr val="000000"/>
                </a:solidFill>
                <a:latin typeface="Times New Roman" panose="02020603050405020304" pitchFamily="18" charset="0"/>
                <a:ea typeface="黑体" panose="02010609060101010101" pitchFamily="49" charset="-122"/>
                <a:cs typeface="+mn-ea"/>
              </a:rPr>
              <a:t>x</a:t>
            </a:r>
            <a:r>
              <a:rPr lang="zh-CN" altLang="en-US" sz="2400" noProof="1">
                <a:solidFill>
                  <a:srgbClr val="000000"/>
                </a:solidFill>
                <a:latin typeface="黑体" panose="02010609060101010101" pitchFamily="49" charset="-122"/>
                <a:ea typeface="黑体" panose="02010609060101010101" pitchFamily="49" charset="-122"/>
                <a:cs typeface="+mn-ea"/>
              </a:rPr>
              <a:t>的取值范围？墙长</a:t>
            </a:r>
            <a:r>
              <a:rPr lang="en-US" altLang="zh-CN" sz="2400" b="1" noProof="1">
                <a:solidFill>
                  <a:srgbClr val="000000"/>
                </a:solidFill>
                <a:latin typeface="Times New Roman" panose="02020603050405020304" pitchFamily="18" charset="0"/>
                <a:ea typeface="黑体" panose="02010609060101010101" pitchFamily="49" charset="-122"/>
                <a:cs typeface="+mn-ea"/>
              </a:rPr>
              <a:t>32m</a:t>
            </a:r>
            <a:r>
              <a:rPr lang="zh-CN" altLang="en-US" sz="2400" noProof="1">
                <a:solidFill>
                  <a:srgbClr val="000000"/>
                </a:solidFill>
                <a:latin typeface="黑体" panose="02010609060101010101" pitchFamily="49" charset="-122"/>
                <a:ea typeface="黑体" panose="02010609060101010101" pitchFamily="49" charset="-122"/>
                <a:cs typeface="+mn-ea"/>
              </a:rPr>
              <a:t>对此题有什么作用？</a:t>
            </a:r>
            <a:endParaRPr lang="en-US" altLang="zh-CN" sz="2400" noProof="1">
              <a:solidFill>
                <a:srgbClr val="FF0000"/>
              </a:solidFill>
              <a:latin typeface="黑体" panose="02010609060101010101" pitchFamily="49" charset="-122"/>
              <a:ea typeface="黑体" panose="02010609060101010101" pitchFamily="49" charset="-122"/>
            </a:endParaRPr>
          </a:p>
        </p:txBody>
      </p:sp>
      <p:sp>
        <p:nvSpPr>
          <p:cNvPr id="12" name="矩形 11"/>
          <p:cNvSpPr/>
          <p:nvPr/>
        </p:nvSpPr>
        <p:spPr>
          <a:xfrm>
            <a:off x="256509" y="4407694"/>
            <a:ext cx="3223959" cy="646331"/>
          </a:xfrm>
          <a:prstGeom prst="rect">
            <a:avLst/>
          </a:prstGeom>
          <a:noFill/>
          <a:ln w="9525">
            <a:noFill/>
            <a:miter/>
          </a:ln>
        </p:spPr>
        <p:txBody>
          <a:bodyPr wrap="none">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5</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如何求最值？</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3" name="TextBox 12"/>
          <p:cNvSpPr txBox="1">
            <a:spLocks noChangeArrowheads="1"/>
          </p:cNvSpPr>
          <p:nvPr/>
        </p:nvSpPr>
        <p:spPr bwMode="auto">
          <a:xfrm>
            <a:off x="3317876" y="4542235"/>
            <a:ext cx="5763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最值在顶点处，即当</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黑体" panose="02010609060101010101" pitchFamily="49" charset="-122"/>
                <a:ea typeface="黑体" panose="02010609060101010101" pitchFamily="49" charset="-122"/>
              </a:rPr>
              <a:t>=15</a:t>
            </a:r>
            <a:r>
              <a:rPr lang="en-US" altLang="zh-CN" sz="2400" b="1">
                <a:solidFill>
                  <a:srgbClr val="FF0000"/>
                </a:solidFill>
                <a:latin typeface="Times New Roman" panose="02020603050405020304" pitchFamily="18" charset="0"/>
                <a:ea typeface="黑体" panose="02010609060101010101" pitchFamily="49" charset="-122"/>
              </a:rPr>
              <a:t>m</a:t>
            </a:r>
            <a:r>
              <a:rPr lang="zh-CN" altLang="en-US" sz="2400">
                <a:solidFill>
                  <a:srgbClr val="FF0000"/>
                </a:solidFill>
                <a:latin typeface="黑体" panose="02010609060101010101" pitchFamily="49" charset="-122"/>
                <a:ea typeface="黑体" panose="02010609060101010101" pitchFamily="49" charset="-122"/>
              </a:rPr>
              <a:t>时，</a:t>
            </a:r>
            <a:r>
              <a:rPr lang="en-US" altLang="zh-CN" sz="2400" b="1" i="1">
                <a:solidFill>
                  <a:srgbClr val="FF0000"/>
                </a:solidFill>
                <a:latin typeface="Times New Roman" panose="02020603050405020304" pitchFamily="18" charset="0"/>
                <a:ea typeface="黑体" panose="02010609060101010101" pitchFamily="49" charset="-122"/>
              </a:rPr>
              <a:t>S</a:t>
            </a:r>
            <a:r>
              <a:rPr lang="en-US" altLang="zh-CN" sz="2400" b="1">
                <a:solidFill>
                  <a:srgbClr val="FF0000"/>
                </a:solidFill>
                <a:latin typeface="Times New Roman" panose="02020603050405020304" pitchFamily="18" charset="0"/>
                <a:ea typeface="黑体" panose="02010609060101010101" pitchFamily="49" charset="-122"/>
              </a:rPr>
              <a:t>=450m</a:t>
            </a:r>
            <a:r>
              <a:rPr lang="en-US" altLang="zh-CN" sz="2400" b="1"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黑体" panose="02010609060101010101" pitchFamily="49" charset="-122"/>
                <a:ea typeface="黑体" panose="02010609060101010101" pitchFamily="49" charset="-122"/>
              </a:rPr>
              <a:t>.</a:t>
            </a:r>
          </a:p>
        </p:txBody>
      </p:sp>
      <p:sp>
        <p:nvSpPr>
          <p:cNvPr id="14" name="矩形 13"/>
          <p:cNvSpPr/>
          <p:nvPr/>
        </p:nvSpPr>
        <p:spPr>
          <a:xfrm>
            <a:off x="179389" y="1520429"/>
            <a:ext cx="6048375" cy="646331"/>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1</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变式</a:t>
            </a:r>
            <a:r>
              <a:rPr lang="en-US" altLang="zh-CN" sz="2400" noProof="1">
                <a:solidFill>
                  <a:srgbClr val="000000"/>
                </a:solidFill>
                <a:latin typeface="黑体" panose="02010609060101010101" pitchFamily="49" charset="-122"/>
                <a:ea typeface="黑体" panose="02010609060101010101" pitchFamily="49" charset="-122"/>
                <a:cs typeface="+mn-ea"/>
              </a:rPr>
              <a:t>1</a:t>
            </a:r>
            <a:r>
              <a:rPr lang="zh-CN" altLang="en-US" sz="2400" noProof="1">
                <a:solidFill>
                  <a:srgbClr val="000000"/>
                </a:solidFill>
                <a:latin typeface="黑体" panose="02010609060101010101" pitchFamily="49" charset="-122"/>
                <a:ea typeface="黑体" panose="02010609060101010101" pitchFamily="49" charset="-122"/>
                <a:cs typeface="+mn-ea"/>
              </a:rPr>
              <a:t>与例</a:t>
            </a:r>
            <a:r>
              <a:rPr lang="en-US" altLang="zh-CN" sz="2400" noProof="1">
                <a:solidFill>
                  <a:srgbClr val="000000"/>
                </a:solidFill>
                <a:latin typeface="黑体" panose="02010609060101010101" pitchFamily="49" charset="-122"/>
                <a:ea typeface="黑体" panose="02010609060101010101" pitchFamily="49" charset="-122"/>
                <a:cs typeface="+mn-ea"/>
              </a:rPr>
              <a:t>1</a:t>
            </a:r>
            <a:r>
              <a:rPr lang="zh-CN" altLang="en-US" sz="2400" noProof="1">
                <a:solidFill>
                  <a:srgbClr val="000000"/>
                </a:solidFill>
                <a:latin typeface="黑体" panose="02010609060101010101" pitchFamily="49" charset="-122"/>
                <a:ea typeface="黑体" panose="02010609060101010101" pitchFamily="49" charset="-122"/>
                <a:cs typeface="+mn-ea"/>
              </a:rPr>
              <a:t>有什么不同？</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5" name="矩形 14"/>
          <p:cNvSpPr>
            <a:spLocks noChangeArrowheads="1"/>
          </p:cNvSpPr>
          <p:nvPr/>
        </p:nvSpPr>
        <p:spPr bwMode="auto">
          <a:xfrm>
            <a:off x="271463" y="3151585"/>
            <a:ext cx="8748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66700" algn="just">
              <a:lnSpc>
                <a:spcPct val="150000"/>
              </a:lnSpc>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S</a:t>
            </a:r>
            <a:r>
              <a:rPr lang="zh-CN" altLang="en-US" sz="2400">
                <a:solidFill>
                  <a:srgbClr val="FF0000"/>
                </a:solidFill>
                <a:latin typeface="黑体" panose="02010609060101010101" pitchFamily="49" charset="-122"/>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黑体" panose="02010609060101010101" pitchFamily="49" charset="-122"/>
                <a:ea typeface="黑体" panose="02010609060101010101" pitchFamily="49" charset="-122"/>
              </a:rPr>
              <a:t>(60</a:t>
            </a:r>
            <a:r>
              <a:rPr lang="zh-CN" altLang="en-US" sz="2400">
                <a:solidFill>
                  <a:srgbClr val="FF0000"/>
                </a:solidFill>
                <a:latin typeface="黑体" panose="02010609060101010101" pitchFamily="49" charset="-122"/>
                <a:ea typeface="黑体" panose="02010609060101010101" pitchFamily="49" charset="-122"/>
              </a:rPr>
              <a:t>－</a:t>
            </a:r>
            <a:r>
              <a:rPr lang="en-US" altLang="zh-CN" sz="2400">
                <a:solidFill>
                  <a:srgbClr val="FF0000"/>
                </a:solidFill>
                <a:latin typeface="黑体" panose="02010609060101010101" pitchFamily="49" charset="-122"/>
                <a:ea typeface="黑体" panose="02010609060101010101" pitchFamily="49" charset="-122"/>
              </a:rPr>
              <a:t>2</a:t>
            </a:r>
            <a:r>
              <a:rPr lang="en-US" altLang="zh-CN" sz="2400"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黑体" panose="02010609060101010101" pitchFamily="49" charset="-122"/>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a:t>
            </a:r>
            <a:r>
              <a:rPr lang="en-US" altLang="zh-CN" sz="2400">
                <a:solidFill>
                  <a:srgbClr val="FF0000"/>
                </a:solidFill>
                <a:latin typeface="黑体" panose="02010609060101010101" pitchFamily="49" charset="-122"/>
                <a:ea typeface="黑体" panose="02010609060101010101" pitchFamily="49" charset="-122"/>
              </a:rPr>
              <a:t>2</a:t>
            </a:r>
            <a:r>
              <a:rPr lang="en-US" altLang="zh-CN" sz="2400" i="1">
                <a:solidFill>
                  <a:srgbClr val="FF0000"/>
                </a:solidFill>
                <a:latin typeface="Times New Roman" panose="02020603050405020304" pitchFamily="18" charset="0"/>
                <a:ea typeface="黑体" panose="02010609060101010101" pitchFamily="49" charset="-122"/>
              </a:rPr>
              <a:t>x</a:t>
            </a:r>
            <a:r>
              <a:rPr lang="en-US" altLang="zh-CN" sz="2400" baseline="30000">
                <a:solidFill>
                  <a:srgbClr val="FF0000"/>
                </a:solidFill>
                <a:latin typeface="黑体" panose="02010609060101010101" pitchFamily="49" charset="-122"/>
                <a:ea typeface="黑体" panose="02010609060101010101" pitchFamily="49" charset="-122"/>
              </a:rPr>
              <a:t>2</a:t>
            </a:r>
            <a:r>
              <a:rPr lang="zh-CN" altLang="en-US" sz="2400">
                <a:solidFill>
                  <a:srgbClr val="FF0000"/>
                </a:solidFill>
                <a:latin typeface="黑体" panose="02010609060101010101" pitchFamily="49" charset="-122"/>
                <a:ea typeface="黑体" panose="02010609060101010101" pitchFamily="49" charset="-122"/>
              </a:rPr>
              <a:t>＋</a:t>
            </a:r>
            <a:r>
              <a:rPr lang="en-US" altLang="zh-CN" sz="2400">
                <a:solidFill>
                  <a:srgbClr val="FF0000"/>
                </a:solidFill>
                <a:latin typeface="黑体" panose="02010609060101010101" pitchFamily="49" charset="-122"/>
                <a:ea typeface="黑体" panose="02010609060101010101" pitchFamily="49" charset="-122"/>
              </a:rPr>
              <a:t>60</a:t>
            </a:r>
            <a:r>
              <a:rPr lang="en-US" altLang="zh-CN" sz="2400"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黑体" panose="02010609060101010101" pitchFamily="49" charset="-122"/>
                <a:ea typeface="黑体" panose="02010609060101010101" pitchFamily="49" charset="-122"/>
              </a:rPr>
              <a:t>.</a:t>
            </a:r>
          </a:p>
        </p:txBody>
      </p:sp>
      <p:sp>
        <p:nvSpPr>
          <p:cNvPr id="16" name="矩形 15"/>
          <p:cNvSpPr>
            <a:spLocks noChangeArrowheads="1"/>
          </p:cNvSpPr>
          <p:nvPr/>
        </p:nvSpPr>
        <p:spPr bwMode="auto">
          <a:xfrm>
            <a:off x="1665289" y="4064794"/>
            <a:ext cx="39837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0</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60</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2</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Times New Roman" panose="02020603050405020304" pitchFamily="18" charset="0"/>
                <a:ea typeface="黑体" panose="02010609060101010101" pitchFamily="49" charset="-122"/>
              </a:rPr>
              <a:t>≤32</a:t>
            </a:r>
            <a:r>
              <a:rPr lang="zh-CN" altLang="en-US" sz="2400">
                <a:solidFill>
                  <a:srgbClr val="FF0000"/>
                </a:solidFill>
                <a:latin typeface="Times New Roman" panose="02020603050405020304" pitchFamily="18" charset="0"/>
                <a:ea typeface="黑体" panose="02010609060101010101" pitchFamily="49" charset="-122"/>
              </a:rPr>
              <a:t>，即</a:t>
            </a:r>
            <a:r>
              <a:rPr lang="en-US" altLang="zh-CN" sz="2400">
                <a:solidFill>
                  <a:srgbClr val="FF0000"/>
                </a:solidFill>
                <a:latin typeface="Times New Roman" panose="02020603050405020304" pitchFamily="18" charset="0"/>
                <a:ea typeface="黑体" panose="02010609060101010101" pitchFamily="49" charset="-122"/>
              </a:rPr>
              <a:t>14≤</a:t>
            </a:r>
            <a:r>
              <a:rPr lang="en-US" altLang="zh-CN" sz="2400" b="1" i="1">
                <a:solidFill>
                  <a:srgbClr val="FF0000"/>
                </a:solidFill>
                <a:latin typeface="Times New Roman" panose="02020603050405020304" pitchFamily="18" charset="0"/>
                <a:ea typeface="黑体" panose="02010609060101010101" pitchFamily="49" charset="-122"/>
              </a:rPr>
              <a:t>x</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30.</a:t>
            </a:r>
            <a:endParaRPr lang="en-US" altLang="zh-CN">
              <a:latin typeface="Times New Roman" panose="02020603050405020304" pitchFamily="18" charset="0"/>
              <a:ea typeface="黑体" panose="02010609060101010101" pitchFamily="49" charset="-122"/>
            </a:endParaRPr>
          </a:p>
        </p:txBody>
      </p:sp>
      <p:sp>
        <p:nvSpPr>
          <p:cNvPr id="2" name="文本框 1"/>
          <p:cNvSpPr txBox="1">
            <a:spLocks noChangeArrowheads="1"/>
          </p:cNvSpPr>
          <p:nvPr/>
        </p:nvSpPr>
        <p:spPr bwMode="auto">
          <a:xfrm>
            <a:off x="571500" y="2480073"/>
            <a:ext cx="37144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sym typeface="宋体" panose="02010600030101010101" pitchFamily="2" charset="-122"/>
              </a:rPr>
              <a:t>设垂直于墙的边长为</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x </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m</a:t>
            </a:r>
            <a:r>
              <a:rPr lang="zh-CN" altLang="en-US" sz="2400">
                <a:solidFill>
                  <a:srgbClr val="FF0000"/>
                </a:solidFill>
                <a:latin typeface="黑体" panose="02010609060101010101" pitchFamily="49" charset="-122"/>
                <a:ea typeface="黑体" panose="02010609060101010101" pitchFamily="49" charset="-122"/>
                <a:sym typeface="宋体" panose="02010600030101010101" pitchFamily="2" charset="-122"/>
              </a:rPr>
              <a:t>，</a:t>
            </a:r>
            <a:endParaRPr lang="zh-CN" altLang="en-US" sz="2400">
              <a:solidFill>
                <a:srgbClr val="0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strVal val="#ppt_w*0.70"/>
                                          </p:val>
                                        </p:tav>
                                        <p:tav tm="100000">
                                          <p:val>
                                            <p:strVal val="#ppt_w"/>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ox(in)">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amond(in)">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ox(in)">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ox(in)">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blinds(horizontal)">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155"/>
          <p:cNvSpPr>
            <a:spLocks noChangeArrowheads="1"/>
          </p:cNvSpPr>
          <p:nvPr/>
        </p:nvSpPr>
        <p:spPr bwMode="auto">
          <a:xfrm>
            <a:off x="228600" y="194472"/>
            <a:ext cx="8915400"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66700" algn="just">
              <a:lnSpc>
                <a:spcPct val="130000"/>
              </a:lnSpc>
              <a:buFont typeface="Arial" panose="020B0604020202020204" pitchFamily="34" charset="0"/>
              <a:buNone/>
            </a:pPr>
            <a:r>
              <a:rPr lang="zh-CN" altLang="en-US" sz="2400">
                <a:solidFill>
                  <a:srgbClr val="269999"/>
                </a:solidFill>
                <a:latin typeface="黑体" panose="02010609060101010101" pitchFamily="49" charset="-122"/>
                <a:ea typeface="黑体" panose="02010609060101010101" pitchFamily="49" charset="-122"/>
              </a:rPr>
              <a:t>变式</a:t>
            </a:r>
            <a:r>
              <a:rPr lang="en-US" altLang="zh-CN" sz="2400">
                <a:solidFill>
                  <a:srgbClr val="269999"/>
                </a:solidFill>
                <a:latin typeface="黑体" panose="02010609060101010101" pitchFamily="49" charset="-122"/>
                <a:ea typeface="黑体" panose="02010609060101010101" pitchFamily="49" charset="-122"/>
              </a:rPr>
              <a:t>2 </a:t>
            </a:r>
            <a:r>
              <a:rPr lang="zh-CN" altLang="en-US" sz="2400">
                <a:solidFill>
                  <a:srgbClr val="000000"/>
                </a:solidFill>
                <a:latin typeface="黑体" panose="02010609060101010101" pitchFamily="49" charset="-122"/>
                <a:ea typeface="黑体" panose="02010609060101010101" pitchFamily="49" charset="-122"/>
              </a:rPr>
              <a:t>如图，用一段长为</a:t>
            </a:r>
            <a:r>
              <a:rPr lang="en-US" altLang="zh-CN" sz="2400" b="1">
                <a:solidFill>
                  <a:srgbClr val="000000"/>
                </a:solidFill>
                <a:latin typeface="Times New Roman" panose="02020603050405020304" pitchFamily="18" charset="0"/>
                <a:ea typeface="黑体" panose="02010609060101010101" pitchFamily="49" charset="-122"/>
              </a:rPr>
              <a:t>60m</a:t>
            </a:r>
            <a:r>
              <a:rPr lang="zh-CN" altLang="en-US" sz="2400">
                <a:solidFill>
                  <a:srgbClr val="000000"/>
                </a:solidFill>
                <a:latin typeface="黑体" panose="02010609060101010101" pitchFamily="49" charset="-122"/>
                <a:ea typeface="黑体" panose="02010609060101010101" pitchFamily="49" charset="-122"/>
              </a:rPr>
              <a:t>的篱笆围成一个一边靠墙的矩形菜园，墙长</a:t>
            </a:r>
            <a:r>
              <a:rPr lang="en-US" altLang="zh-CN" sz="2400" b="1">
                <a:solidFill>
                  <a:srgbClr val="000000"/>
                </a:solidFill>
                <a:latin typeface="Times New Roman" panose="02020603050405020304" pitchFamily="18" charset="0"/>
                <a:ea typeface="黑体" panose="02010609060101010101" pitchFamily="49" charset="-122"/>
              </a:rPr>
              <a:t>18m</a:t>
            </a:r>
            <a:r>
              <a:rPr lang="zh-CN" altLang="en-US" sz="2400">
                <a:solidFill>
                  <a:srgbClr val="000000"/>
                </a:solidFill>
                <a:latin typeface="黑体" panose="02010609060101010101" pitchFamily="49" charset="-122"/>
                <a:ea typeface="黑体" panose="02010609060101010101" pitchFamily="49" charset="-122"/>
              </a:rPr>
              <a:t>，这个矩形的长、宽各为多少时，菜园的面积最大，最大面积是多少？</a:t>
            </a:r>
          </a:p>
        </p:txBody>
      </p:sp>
      <p:grpSp>
        <p:nvGrpSpPr>
          <p:cNvPr id="214019" name="组合 5"/>
          <p:cNvGrpSpPr/>
          <p:nvPr/>
        </p:nvGrpSpPr>
        <p:grpSpPr bwMode="auto">
          <a:xfrm>
            <a:off x="6443664" y="1329928"/>
            <a:ext cx="2376487" cy="908447"/>
            <a:chOff x="6444208" y="1772816"/>
            <a:chExt cx="2376264" cy="1211610"/>
          </a:xfrm>
        </p:grpSpPr>
        <p:sp>
          <p:nvSpPr>
            <p:cNvPr id="214020" name="矩形 4"/>
            <p:cNvSpPr>
              <a:spLocks noChangeArrowheads="1"/>
            </p:cNvSpPr>
            <p:nvPr/>
          </p:nvSpPr>
          <p:spPr bwMode="auto">
            <a:xfrm>
              <a:off x="6732240" y="1976314"/>
              <a:ext cx="1800200" cy="1008112"/>
            </a:xfrm>
            <a:prstGeom prst="rect">
              <a:avLst/>
            </a:prstGeom>
            <a:solidFill>
              <a:schemeClr val="accent1"/>
            </a:solidFill>
            <a:ln w="25400">
              <a:solidFill>
                <a:schemeClr val="tx1"/>
              </a:solidFill>
              <a:round/>
            </a:ln>
          </p:spPr>
          <p:txBody>
            <a:bodyPr/>
            <a:lstStyle/>
            <a:p>
              <a:pPr>
                <a:buFont typeface="Arial" panose="020B0604020202020204" pitchFamily="34" charset="0"/>
                <a:buNone/>
              </a:pPr>
              <a:endParaRPr lang="zh-CN" altLang="zh-CN"/>
            </a:p>
          </p:txBody>
        </p:sp>
        <p:sp>
          <p:nvSpPr>
            <p:cNvPr id="214021" name="矩形 3"/>
            <p:cNvSpPr>
              <a:spLocks noChangeArrowheads="1"/>
            </p:cNvSpPr>
            <p:nvPr/>
          </p:nvSpPr>
          <p:spPr bwMode="auto">
            <a:xfrm>
              <a:off x="6444208" y="1772816"/>
              <a:ext cx="2376264" cy="21602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pPr>
              <a:endParaRPr lang="zh-CN" altLang="zh-CN"/>
            </a:p>
          </p:txBody>
        </p:sp>
      </p:grpSp>
      <p:sp>
        <p:nvSpPr>
          <p:cNvPr id="9" name="矩形 2"/>
          <p:cNvSpPr/>
          <p:nvPr/>
        </p:nvSpPr>
        <p:spPr>
          <a:xfrm>
            <a:off x="179388" y="1653779"/>
            <a:ext cx="5141912" cy="646331"/>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1</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变式</a:t>
            </a:r>
            <a:r>
              <a:rPr lang="en-US" altLang="zh-CN" sz="2400" noProof="1">
                <a:solidFill>
                  <a:srgbClr val="000000"/>
                </a:solidFill>
                <a:latin typeface="黑体" panose="02010609060101010101" pitchFamily="49" charset="-122"/>
                <a:ea typeface="黑体" panose="02010609060101010101" pitchFamily="49" charset="-122"/>
                <a:cs typeface="+mn-ea"/>
              </a:rPr>
              <a:t>2</a:t>
            </a:r>
            <a:r>
              <a:rPr lang="zh-CN" altLang="en-US" sz="2400" noProof="1">
                <a:solidFill>
                  <a:srgbClr val="000000"/>
                </a:solidFill>
                <a:latin typeface="黑体" panose="02010609060101010101" pitchFamily="49" charset="-122"/>
                <a:ea typeface="黑体" panose="02010609060101010101" pitchFamily="49" charset="-122"/>
                <a:cs typeface="+mn-ea"/>
              </a:rPr>
              <a:t>与变式</a:t>
            </a:r>
            <a:r>
              <a:rPr lang="en-US" altLang="zh-CN" sz="2400" noProof="1">
                <a:solidFill>
                  <a:srgbClr val="000000"/>
                </a:solidFill>
                <a:latin typeface="黑体" panose="02010609060101010101" pitchFamily="49" charset="-122"/>
                <a:ea typeface="黑体" panose="02010609060101010101" pitchFamily="49" charset="-122"/>
                <a:cs typeface="+mn-ea"/>
              </a:rPr>
              <a:t>1</a:t>
            </a:r>
            <a:r>
              <a:rPr lang="zh-CN" altLang="en-US" sz="2400" noProof="1">
                <a:solidFill>
                  <a:srgbClr val="000000"/>
                </a:solidFill>
                <a:latin typeface="黑体" panose="02010609060101010101" pitchFamily="49" charset="-122"/>
                <a:ea typeface="黑体" panose="02010609060101010101" pitchFamily="49" charset="-122"/>
                <a:cs typeface="+mn-ea"/>
              </a:rPr>
              <a:t>有什么异同？</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0" name="矩形 9"/>
          <p:cNvSpPr/>
          <p:nvPr/>
        </p:nvSpPr>
        <p:spPr>
          <a:xfrm>
            <a:off x="179388" y="2225278"/>
            <a:ext cx="7129462" cy="646331"/>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2</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可否模仿变式</a:t>
            </a:r>
            <a:r>
              <a:rPr lang="en-US" altLang="zh-CN" sz="2400" noProof="1">
                <a:solidFill>
                  <a:srgbClr val="000000"/>
                </a:solidFill>
                <a:latin typeface="黑体" panose="02010609060101010101" pitchFamily="49" charset="-122"/>
                <a:ea typeface="黑体" panose="02010609060101010101" pitchFamily="49" charset="-122"/>
                <a:cs typeface="+mn-ea"/>
              </a:rPr>
              <a:t>1</a:t>
            </a:r>
            <a:r>
              <a:rPr lang="zh-CN" altLang="en-US" sz="2400" noProof="1">
                <a:solidFill>
                  <a:srgbClr val="000000"/>
                </a:solidFill>
                <a:latin typeface="黑体" panose="02010609060101010101" pitchFamily="49" charset="-122"/>
                <a:ea typeface="黑体" panose="02010609060101010101" pitchFamily="49" charset="-122"/>
                <a:cs typeface="+mn-ea"/>
              </a:rPr>
              <a:t>设未知数、列函数关系式？</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1" name="矩形 10"/>
          <p:cNvSpPr/>
          <p:nvPr/>
        </p:nvSpPr>
        <p:spPr>
          <a:xfrm>
            <a:off x="228600" y="2815828"/>
            <a:ext cx="8713788" cy="646331"/>
          </a:xfrm>
          <a:prstGeom prst="rect">
            <a:avLst/>
          </a:prstGeom>
          <a:noFill/>
          <a:ln w="9525">
            <a:noFill/>
            <a:miter/>
          </a:ln>
        </p:spPr>
        <p:txBody>
          <a:bodyPr>
            <a:spAutoFit/>
          </a:bodyPr>
          <a:lstStyle/>
          <a:p>
            <a:pPr indent="266700" algn="just">
              <a:lnSpc>
                <a:spcPct val="150000"/>
              </a:lnSpc>
            </a:pPr>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3</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solidFill>
                  <a:srgbClr val="000000"/>
                </a:solidFill>
                <a:latin typeface="黑体" panose="02010609060101010101" pitchFamily="49" charset="-122"/>
                <a:ea typeface="黑体" panose="02010609060101010101" pitchFamily="49" charset="-122"/>
                <a:cs typeface="+mn-ea"/>
              </a:rPr>
              <a:t>可否试设与墙平行的一边为</a:t>
            </a:r>
            <a:r>
              <a:rPr lang="en-US" altLang="zh-CN" sz="2400" b="1" i="1" noProof="1">
                <a:solidFill>
                  <a:srgbClr val="000000"/>
                </a:solidFill>
                <a:latin typeface="Times New Roman" panose="02020603050405020304" pitchFamily="18" charset="0"/>
                <a:ea typeface="黑体" panose="02010609060101010101" pitchFamily="49" charset="-122"/>
                <a:cs typeface="+mn-ea"/>
              </a:rPr>
              <a:t>x</a:t>
            </a:r>
            <a:r>
              <a:rPr lang="zh-CN" altLang="en-US" sz="2400" noProof="1">
                <a:solidFill>
                  <a:srgbClr val="000000"/>
                </a:solidFill>
                <a:latin typeface="黑体" panose="02010609060101010101" pitchFamily="49" charset="-122"/>
                <a:ea typeface="黑体" panose="02010609060101010101" pitchFamily="49" charset="-122"/>
                <a:cs typeface="+mn-ea"/>
              </a:rPr>
              <a:t>米？则如何表示另一边？</a:t>
            </a:r>
            <a:endParaRPr lang="zh-CN" altLang="en-US" sz="2400" noProof="1">
              <a:solidFill>
                <a:srgbClr val="000000"/>
              </a:solidFill>
              <a:latin typeface="黑体" panose="02010609060101010101" pitchFamily="49" charset="-122"/>
              <a:ea typeface="黑体" panose="02010609060101010101" pitchFamily="49" charset="-122"/>
            </a:endParaRPr>
          </a:p>
        </p:txBody>
      </p:sp>
      <p:sp>
        <p:nvSpPr>
          <p:cNvPr id="12" name="TextBox 15"/>
          <p:cNvSpPr txBox="1">
            <a:spLocks noChangeArrowheads="1"/>
          </p:cNvSpPr>
          <p:nvPr/>
        </p:nvSpPr>
        <p:spPr bwMode="auto">
          <a:xfrm>
            <a:off x="630239" y="3462338"/>
            <a:ext cx="64171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设矩形面积为</a:t>
            </a:r>
            <a:r>
              <a:rPr lang="en-US" altLang="zh-CN" sz="2400" b="1" i="1">
                <a:solidFill>
                  <a:srgbClr val="FF0000"/>
                </a:solidFill>
                <a:latin typeface="Times New Roman" panose="02020603050405020304" pitchFamily="18" charset="0"/>
                <a:ea typeface="黑体" panose="02010609060101010101" pitchFamily="49" charset="-122"/>
              </a:rPr>
              <a:t>S</a:t>
            </a:r>
            <a:r>
              <a:rPr lang="en-US" altLang="zh-CN" sz="2400" b="1">
                <a:solidFill>
                  <a:srgbClr val="FF0000"/>
                </a:solidFill>
                <a:latin typeface="Times New Roman" panose="02020603050405020304" pitchFamily="18" charset="0"/>
                <a:ea typeface="黑体" panose="02010609060101010101" pitchFamily="49" charset="-122"/>
              </a:rPr>
              <a:t>m</a:t>
            </a:r>
            <a:r>
              <a:rPr lang="en-US" altLang="zh-CN" sz="2400" baseline="30000">
                <a:solidFill>
                  <a:srgbClr val="FF0000"/>
                </a:solidFill>
                <a:latin typeface="黑体" panose="02010609060101010101" pitchFamily="49" charset="-122"/>
                <a:ea typeface="黑体" panose="02010609060101010101" pitchFamily="49" charset="-122"/>
              </a:rPr>
              <a:t>2</a:t>
            </a:r>
            <a:r>
              <a:rPr lang="en-US" altLang="zh-CN" sz="2400">
                <a:solidFill>
                  <a:srgbClr val="FF0000"/>
                </a:solidFill>
                <a:latin typeface="黑体" panose="02010609060101010101" pitchFamily="49" charset="-122"/>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与墙平行的一边为</a:t>
            </a:r>
            <a:r>
              <a:rPr lang="en-US" altLang="zh-CN" sz="2400" b="1" i="1">
                <a:solidFill>
                  <a:srgbClr val="FF0000"/>
                </a:solidFill>
                <a:latin typeface="Times New Roman" panose="02020603050405020304" pitchFamily="18" charset="0"/>
                <a:ea typeface="黑体" panose="02010609060101010101" pitchFamily="49" charset="-122"/>
              </a:rPr>
              <a:t>x </a:t>
            </a:r>
            <a:r>
              <a:rPr lang="en-US" altLang="zh-CN" sz="2400">
                <a:solidFill>
                  <a:srgbClr val="FF0000"/>
                </a:solidFill>
                <a:latin typeface="Times New Roman" panose="02020603050405020304" pitchFamily="18" charset="0"/>
                <a:ea typeface="黑体" panose="02010609060101010101" pitchFamily="49" charset="-122"/>
              </a:rPr>
              <a:t>m</a:t>
            </a:r>
            <a:r>
              <a:rPr lang="en-US" altLang="zh-CN" sz="2400">
                <a:solidFill>
                  <a:srgbClr val="FF0000"/>
                </a:solidFill>
                <a:latin typeface="黑体" panose="02010609060101010101" pitchFamily="49" charset="-122"/>
                <a:ea typeface="黑体" panose="02010609060101010101" pitchFamily="49" charset="-122"/>
              </a:rPr>
              <a:t> </a:t>
            </a:r>
            <a:r>
              <a:rPr lang="zh-CN" altLang="en-US" sz="2400">
                <a:solidFill>
                  <a:srgbClr val="FF0000"/>
                </a:solidFill>
                <a:latin typeface="黑体" panose="02010609060101010101" pitchFamily="49" charset="-122"/>
                <a:ea typeface="黑体" panose="02010609060101010101" pitchFamily="49" charset="-122"/>
              </a:rPr>
              <a:t>，则</a:t>
            </a:r>
          </a:p>
        </p:txBody>
      </p:sp>
      <p:graphicFrame>
        <p:nvGraphicFramePr>
          <p:cNvPr id="13" name="Object 10"/>
          <p:cNvGraphicFramePr/>
          <p:nvPr/>
        </p:nvGraphicFramePr>
        <p:xfrm>
          <a:off x="1493839" y="3919538"/>
          <a:ext cx="3533775" cy="592931"/>
        </p:xfrm>
        <a:graphic>
          <a:graphicData uri="http://schemas.openxmlformats.org/presentationml/2006/ole">
            <mc:AlternateContent xmlns:mc="http://schemas.openxmlformats.org/markup-compatibility/2006">
              <mc:Choice xmlns:v="urn:schemas-microsoft-com:vml" Requires="v">
                <p:oleObj spid="_x0000_s214033" r:id="rId4" imgW="1751965" imgH="393700" progId="Equation.DSMT4">
                  <p:embed/>
                </p:oleObj>
              </mc:Choice>
              <mc:Fallback>
                <p:oleObj r:id="rId4" imgW="1751965" imgH="393700" progId="Equation.DSMT4">
                  <p:embed/>
                  <p:pic>
                    <p:nvPicPr>
                      <p:cNvPr id="0" name="Object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839" y="3919538"/>
                        <a:ext cx="3533775"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ox(in)">
                                      <p:cBhvr>
                                        <p:cTn id="31" dur="500"/>
                                        <p:tgtEl>
                                          <p:spTgt spid="12"/>
                                        </p:tgtEl>
                                      </p:cBhvr>
                                    </p:animEffect>
                                  </p:childTnLst>
                                </p:cTn>
                              </p:par>
                              <p:par>
                                <p:cTn id="32" presetID="4"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ox(in)">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Box 17"/>
          <p:cNvSpPr txBox="1"/>
          <p:nvPr/>
        </p:nvSpPr>
        <p:spPr>
          <a:xfrm>
            <a:off x="611188" y="1658542"/>
            <a:ext cx="8105104" cy="523220"/>
          </a:xfrm>
          <a:prstGeom prst="rect">
            <a:avLst/>
          </a:prstGeom>
          <a:noFill/>
          <a:ln w="9525">
            <a:noFill/>
            <a:miter/>
          </a:ln>
        </p:spPr>
        <p:txBody>
          <a:bodyPr wrap="none">
            <a:spAutoFit/>
          </a:bodyPr>
          <a:lstStyle/>
          <a:p>
            <a:r>
              <a:rPr lang="zh-CN" altLang="en-US" sz="28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800" noProof="1">
                <a:solidFill>
                  <a:schemeClr val="accent6">
                    <a:lumMod val="75000"/>
                  </a:schemeClr>
                </a:solidFill>
                <a:latin typeface="黑体" panose="02010609060101010101" pitchFamily="49" charset="-122"/>
                <a:ea typeface="黑体" panose="02010609060101010101" pitchFamily="49" charset="-122"/>
                <a:cs typeface="+mn-ea"/>
              </a:rPr>
              <a:t>5 </a:t>
            </a:r>
            <a:r>
              <a:rPr lang="zh-CN" altLang="en-US" sz="2800" noProof="1">
                <a:solidFill>
                  <a:srgbClr val="0070C0"/>
                </a:solidFill>
                <a:latin typeface="黑体" panose="02010609060101010101" pitchFamily="49" charset="-122"/>
                <a:ea typeface="黑体" panose="02010609060101010101" pitchFamily="49" charset="-122"/>
                <a:cs typeface="+mn-ea"/>
              </a:rPr>
              <a:t> </a:t>
            </a:r>
            <a:r>
              <a:rPr lang="zh-CN" altLang="en-US" sz="2800" noProof="1">
                <a:latin typeface="黑体" panose="02010609060101010101" pitchFamily="49" charset="-122"/>
                <a:ea typeface="黑体" panose="02010609060101010101" pitchFamily="49" charset="-122"/>
                <a:cs typeface="+mn-ea"/>
              </a:rPr>
              <a:t>当</a:t>
            </a:r>
            <a:r>
              <a:rPr lang="en-US" altLang="zh-CN" sz="2800" b="1" i="1" noProof="1">
                <a:latin typeface="Times New Roman" panose="02020603050405020304" pitchFamily="18" charset="0"/>
                <a:ea typeface="黑体" panose="02010609060101010101" pitchFamily="49" charset="-122"/>
                <a:cs typeface="+mn-ea"/>
              </a:rPr>
              <a:t>x</a:t>
            </a:r>
            <a:r>
              <a:rPr lang="en-US" altLang="zh-CN" sz="2800" noProof="1">
                <a:latin typeface="黑体" panose="02010609060101010101" pitchFamily="49" charset="-122"/>
                <a:ea typeface="黑体" panose="02010609060101010101" pitchFamily="49" charset="-122"/>
                <a:cs typeface="+mn-ea"/>
              </a:rPr>
              <a:t>=30</a:t>
            </a:r>
            <a:r>
              <a:rPr lang="zh-CN" altLang="en-US" sz="2800" noProof="1">
                <a:latin typeface="黑体" panose="02010609060101010101" pitchFamily="49" charset="-122"/>
                <a:ea typeface="黑体" panose="02010609060101010101" pitchFamily="49" charset="-122"/>
                <a:cs typeface="+mn-ea"/>
              </a:rPr>
              <a:t>时，</a:t>
            </a:r>
            <a:r>
              <a:rPr lang="en-US" altLang="zh-CN" sz="2800" b="1" i="1" noProof="1">
                <a:latin typeface="Times New Roman" panose="02020603050405020304" pitchFamily="18" charset="0"/>
                <a:ea typeface="黑体" panose="02010609060101010101" pitchFamily="49" charset="-122"/>
                <a:cs typeface="+mn-ea"/>
              </a:rPr>
              <a:t>S</a:t>
            </a:r>
            <a:r>
              <a:rPr lang="zh-CN" altLang="en-US" sz="2800" noProof="1">
                <a:latin typeface="黑体" panose="02010609060101010101" pitchFamily="49" charset="-122"/>
                <a:ea typeface="黑体" panose="02010609060101010101" pitchFamily="49" charset="-122"/>
                <a:cs typeface="+mn-ea"/>
              </a:rPr>
              <a:t>取最大值，此结论是否正确？</a:t>
            </a:r>
            <a:endParaRPr lang="zh-CN" altLang="en-US" sz="2800" noProof="1">
              <a:latin typeface="黑体" panose="02010609060101010101" pitchFamily="49" charset="-122"/>
              <a:ea typeface="黑体" panose="02010609060101010101" pitchFamily="49" charset="-122"/>
            </a:endParaRPr>
          </a:p>
        </p:txBody>
      </p:sp>
      <p:sp>
        <p:nvSpPr>
          <p:cNvPr id="6152" name="TextBox 20"/>
          <p:cNvSpPr txBox="1"/>
          <p:nvPr/>
        </p:nvSpPr>
        <p:spPr>
          <a:xfrm>
            <a:off x="611188" y="2799160"/>
            <a:ext cx="3595856" cy="523220"/>
          </a:xfrm>
          <a:prstGeom prst="rect">
            <a:avLst/>
          </a:prstGeom>
          <a:noFill/>
          <a:ln w="9525">
            <a:noFill/>
            <a:miter/>
          </a:ln>
        </p:spPr>
        <p:txBody>
          <a:bodyPr wrap="none">
            <a:spAutoFit/>
          </a:bodyPr>
          <a:lstStyle/>
          <a:p>
            <a:pPr>
              <a:buFont typeface="Arial" panose="020B0604020202020204" pitchFamily="34" charset="0"/>
              <a:buNone/>
            </a:pPr>
            <a:r>
              <a:rPr lang="zh-CN" altLang="en-US" sz="2800">
                <a:solidFill>
                  <a:srgbClr val="228B8B"/>
                </a:solidFill>
                <a:latin typeface="黑体" panose="02010609060101010101" pitchFamily="49" charset="-122"/>
                <a:ea typeface="黑体" panose="02010609060101010101" pitchFamily="49" charset="-122"/>
              </a:rPr>
              <a:t>问题</a:t>
            </a:r>
            <a:r>
              <a:rPr lang="en-US" altLang="zh-CN" sz="2800">
                <a:solidFill>
                  <a:srgbClr val="228B8B"/>
                </a:solidFill>
                <a:latin typeface="黑体" panose="02010609060101010101" pitchFamily="49" charset="-122"/>
                <a:ea typeface="黑体" panose="02010609060101010101" pitchFamily="49" charset="-122"/>
              </a:rPr>
              <a:t>6</a:t>
            </a:r>
            <a:r>
              <a:rPr lang="en-US" altLang="zh-CN" sz="2800">
                <a:solidFill>
                  <a:srgbClr val="0070C0"/>
                </a:solidFill>
                <a:latin typeface="黑体" panose="02010609060101010101" pitchFamily="49" charset="-122"/>
                <a:ea typeface="黑体" panose="02010609060101010101" pitchFamily="49" charset="-122"/>
              </a:rPr>
              <a:t>  </a:t>
            </a:r>
            <a:r>
              <a:rPr lang="zh-CN" altLang="en-US" sz="2800">
                <a:latin typeface="黑体" panose="02010609060101010101" pitchFamily="49" charset="-122"/>
                <a:ea typeface="黑体" panose="02010609060101010101" pitchFamily="49" charset="-122"/>
              </a:rPr>
              <a:t>如何求最值？</a:t>
            </a:r>
          </a:p>
        </p:txBody>
      </p:sp>
      <p:sp>
        <p:nvSpPr>
          <p:cNvPr id="6153" name="TextBox 21"/>
          <p:cNvSpPr txBox="1">
            <a:spLocks noChangeArrowheads="1"/>
          </p:cNvSpPr>
          <p:nvPr/>
        </p:nvSpPr>
        <p:spPr bwMode="auto">
          <a:xfrm>
            <a:off x="539751" y="3267075"/>
            <a:ext cx="85328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由于</a:t>
            </a:r>
            <a:r>
              <a:rPr lang="en-US" altLang="zh-CN" sz="2800" b="1">
                <a:solidFill>
                  <a:srgbClr val="FF0000"/>
                </a:solidFill>
                <a:latin typeface="黑体" panose="02010609060101010101" pitchFamily="49" charset="-122"/>
                <a:ea typeface="黑体" panose="02010609060101010101" pitchFamily="49" charset="-122"/>
              </a:rPr>
              <a:t>30 </a:t>
            </a:r>
            <a:r>
              <a:rPr lang="zh-CN" altLang="en-US" sz="2800" b="1">
                <a:solidFill>
                  <a:srgbClr val="FF0000"/>
                </a:solidFill>
                <a:latin typeface="黑体" panose="02010609060101010101" pitchFamily="49" charset="-122"/>
                <a:ea typeface="黑体" panose="02010609060101010101" pitchFamily="49" charset="-122"/>
              </a:rPr>
              <a:t>＞</a:t>
            </a:r>
            <a:r>
              <a:rPr lang="en-US" altLang="zh-CN" sz="2800" b="1">
                <a:solidFill>
                  <a:srgbClr val="FF0000"/>
                </a:solidFill>
                <a:latin typeface="黑体" panose="02010609060101010101" pitchFamily="49" charset="-122"/>
                <a:ea typeface="黑体" panose="02010609060101010101" pitchFamily="49" charset="-122"/>
              </a:rPr>
              <a:t>18</a:t>
            </a:r>
            <a:r>
              <a:rPr lang="zh-CN" altLang="en-US" sz="2800" b="1">
                <a:solidFill>
                  <a:srgbClr val="FF0000"/>
                </a:solidFill>
                <a:latin typeface="黑体" panose="02010609060101010101" pitchFamily="49" charset="-122"/>
                <a:ea typeface="黑体" panose="02010609060101010101" pitchFamily="49" charset="-122"/>
              </a:rPr>
              <a:t>，</a:t>
            </a:r>
            <a:r>
              <a:rPr lang="zh-CN" altLang="en-US" sz="2800">
                <a:solidFill>
                  <a:srgbClr val="FF0000"/>
                </a:solidFill>
                <a:latin typeface="黑体" panose="02010609060101010101" pitchFamily="49" charset="-122"/>
                <a:ea typeface="黑体" panose="02010609060101010101" pitchFamily="49" charset="-122"/>
              </a:rPr>
              <a:t>因此只能利用函数的增减性求其最值</a:t>
            </a:r>
            <a:r>
              <a:rPr lang="en-US" altLang="zh-CN" sz="2800">
                <a:solidFill>
                  <a:srgbClr val="FF0000"/>
                </a:solidFill>
                <a:latin typeface="黑体" panose="02010609060101010101" pitchFamily="49" charset="-122"/>
                <a:ea typeface="黑体" panose="02010609060101010101" pitchFamily="49" charset="-122"/>
              </a:rPr>
              <a:t>.</a:t>
            </a:r>
            <a:r>
              <a:rPr lang="zh-CN" altLang="en-US" sz="2800">
                <a:solidFill>
                  <a:srgbClr val="FF0000"/>
                </a:solidFill>
                <a:latin typeface="黑体" panose="02010609060101010101" pitchFamily="49" charset="-122"/>
                <a:ea typeface="黑体" panose="02010609060101010101" pitchFamily="49" charset="-122"/>
              </a:rPr>
              <a:t>当</a:t>
            </a:r>
            <a:r>
              <a:rPr lang="en-US" altLang="zh-CN" sz="2800" b="1" i="1">
                <a:solidFill>
                  <a:srgbClr val="FF0000"/>
                </a:solidFill>
                <a:latin typeface="Times New Roman" panose="02020603050405020304" pitchFamily="18" charset="0"/>
                <a:ea typeface="黑体" panose="02010609060101010101" pitchFamily="49" charset="-122"/>
              </a:rPr>
              <a:t>x</a:t>
            </a:r>
            <a:r>
              <a:rPr lang="en-US" altLang="zh-CN" sz="2800">
                <a:solidFill>
                  <a:srgbClr val="FF0000"/>
                </a:solidFill>
                <a:latin typeface="黑体" panose="02010609060101010101" pitchFamily="49" charset="-122"/>
                <a:ea typeface="黑体" panose="02010609060101010101" pitchFamily="49" charset="-122"/>
              </a:rPr>
              <a:t>=18</a:t>
            </a:r>
            <a:r>
              <a:rPr lang="zh-CN" altLang="en-US" sz="2800">
                <a:solidFill>
                  <a:srgbClr val="FF0000"/>
                </a:solidFill>
                <a:latin typeface="黑体" panose="02010609060101010101" pitchFamily="49" charset="-122"/>
                <a:ea typeface="黑体" panose="02010609060101010101" pitchFamily="49" charset="-122"/>
              </a:rPr>
              <a:t>时，</a:t>
            </a:r>
            <a:r>
              <a:rPr lang="en-US" altLang="zh-CN" sz="2800" b="1" i="1">
                <a:solidFill>
                  <a:srgbClr val="FF0000"/>
                </a:solidFill>
                <a:latin typeface="Times New Roman" panose="02020603050405020304" pitchFamily="18" charset="0"/>
                <a:ea typeface="黑体" panose="02010609060101010101" pitchFamily="49" charset="-122"/>
              </a:rPr>
              <a:t>S</a:t>
            </a:r>
            <a:r>
              <a:rPr lang="zh-CN" altLang="en-US" sz="2800">
                <a:solidFill>
                  <a:srgbClr val="FF0000"/>
                </a:solidFill>
                <a:latin typeface="黑体" panose="02010609060101010101" pitchFamily="49" charset="-122"/>
                <a:ea typeface="黑体" panose="02010609060101010101" pitchFamily="49" charset="-122"/>
              </a:rPr>
              <a:t>有最大值是</a:t>
            </a:r>
            <a:r>
              <a:rPr lang="en-US" altLang="zh-CN" sz="2800">
                <a:solidFill>
                  <a:srgbClr val="FF0000"/>
                </a:solidFill>
                <a:latin typeface="黑体" panose="02010609060101010101" pitchFamily="49" charset="-122"/>
                <a:ea typeface="黑体" panose="02010609060101010101" pitchFamily="49" charset="-122"/>
              </a:rPr>
              <a:t>378.</a:t>
            </a:r>
          </a:p>
        </p:txBody>
      </p:sp>
      <p:sp>
        <p:nvSpPr>
          <p:cNvPr id="10" name="TextBox 19"/>
          <p:cNvSpPr txBox="1">
            <a:spLocks noChangeArrowheads="1"/>
          </p:cNvSpPr>
          <p:nvPr/>
        </p:nvSpPr>
        <p:spPr bwMode="auto">
          <a:xfrm>
            <a:off x="2019301" y="2140744"/>
            <a:ext cx="2879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a:solidFill>
                  <a:srgbClr val="FF0000"/>
                </a:solidFill>
                <a:latin typeface="黑体" panose="02010609060101010101" pitchFamily="49" charset="-122"/>
                <a:ea typeface="黑体" panose="02010609060101010101" pitchFamily="49" charset="-122"/>
              </a:rPr>
              <a:t> </a:t>
            </a:r>
            <a:r>
              <a:rPr lang="zh-CN" altLang="en-US" sz="2800">
                <a:solidFill>
                  <a:srgbClr val="FF0000"/>
                </a:solidFill>
                <a:latin typeface="黑体" panose="02010609060101010101" pitchFamily="49" charset="-122"/>
                <a:ea typeface="黑体" panose="02010609060101010101" pitchFamily="49" charset="-122"/>
              </a:rPr>
              <a:t>不正确</a:t>
            </a:r>
            <a:r>
              <a:rPr lang="en-US" altLang="zh-CN" sz="2800">
                <a:solidFill>
                  <a:srgbClr val="FF0000"/>
                </a:solidFill>
                <a:latin typeface="黑体" panose="02010609060101010101" pitchFamily="49" charset="-122"/>
                <a:ea typeface="黑体" panose="02010609060101010101" pitchFamily="49" charset="-122"/>
              </a:rPr>
              <a:t>.</a:t>
            </a:r>
          </a:p>
        </p:txBody>
      </p:sp>
      <p:sp>
        <p:nvSpPr>
          <p:cNvPr id="2" name="TextBox 18"/>
          <p:cNvSpPr txBox="1"/>
          <p:nvPr/>
        </p:nvSpPr>
        <p:spPr>
          <a:xfrm>
            <a:off x="611188" y="585788"/>
            <a:ext cx="5750292" cy="523220"/>
          </a:xfrm>
          <a:prstGeom prst="rect">
            <a:avLst/>
          </a:prstGeom>
          <a:noFill/>
          <a:ln w="9525">
            <a:noFill/>
            <a:miter/>
          </a:ln>
        </p:spPr>
        <p:txBody>
          <a:bodyPr wrap="none">
            <a:spAutoFit/>
          </a:bodyPr>
          <a:lstStyle/>
          <a:p>
            <a:r>
              <a:rPr lang="zh-CN" altLang="en-US" sz="28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800" noProof="1">
                <a:solidFill>
                  <a:schemeClr val="accent6">
                    <a:lumMod val="75000"/>
                  </a:schemeClr>
                </a:solidFill>
                <a:latin typeface="黑体" panose="02010609060101010101" pitchFamily="49" charset="-122"/>
                <a:ea typeface="黑体" panose="02010609060101010101" pitchFamily="49" charset="-122"/>
                <a:cs typeface="+mn-ea"/>
              </a:rPr>
              <a:t>4 </a:t>
            </a:r>
            <a:r>
              <a:rPr lang="zh-CN" altLang="en-US" sz="2800" noProof="1">
                <a:solidFill>
                  <a:srgbClr val="0070C0"/>
                </a:solidFill>
                <a:latin typeface="黑体" panose="02010609060101010101" pitchFamily="49" charset="-122"/>
                <a:ea typeface="黑体" panose="02010609060101010101" pitchFamily="49" charset="-122"/>
                <a:cs typeface="+mn-ea"/>
              </a:rPr>
              <a:t> </a:t>
            </a:r>
            <a:r>
              <a:rPr lang="zh-CN" altLang="en-US" sz="2800" noProof="1">
                <a:latin typeface="黑体" panose="02010609060101010101" pitchFamily="49" charset="-122"/>
                <a:ea typeface="黑体" panose="02010609060101010101" pitchFamily="49" charset="-122"/>
                <a:cs typeface="+mn-ea"/>
              </a:rPr>
              <a:t>如何求自变量的取值范围？</a:t>
            </a:r>
            <a:endParaRPr lang="zh-CN" altLang="en-US" sz="2800" noProof="1">
              <a:latin typeface="黑体" panose="02010609060101010101" pitchFamily="49" charset="-122"/>
              <a:ea typeface="黑体" panose="02010609060101010101" pitchFamily="49" charset="-122"/>
            </a:endParaRPr>
          </a:p>
        </p:txBody>
      </p:sp>
      <p:sp>
        <p:nvSpPr>
          <p:cNvPr id="3" name="TextBox 19"/>
          <p:cNvSpPr txBox="1">
            <a:spLocks noChangeArrowheads="1"/>
          </p:cNvSpPr>
          <p:nvPr/>
        </p:nvSpPr>
        <p:spPr bwMode="auto">
          <a:xfrm>
            <a:off x="2184401" y="1100138"/>
            <a:ext cx="23535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黑体" panose="02010609060101010101" pitchFamily="49" charset="-122"/>
                <a:ea typeface="黑体" panose="02010609060101010101" pitchFamily="49" charset="-122"/>
              </a:rPr>
              <a:t>0 </a:t>
            </a:r>
            <a:r>
              <a:rPr lang="zh-CN" altLang="en-US" sz="2800" b="1">
                <a:solidFill>
                  <a:srgbClr val="FF0000"/>
                </a:solidFill>
                <a:latin typeface="黑体" panose="02010609060101010101" pitchFamily="49" charset="-122"/>
                <a:ea typeface="黑体" panose="02010609060101010101" pitchFamily="49" charset="-122"/>
              </a:rPr>
              <a:t>＜ </a:t>
            </a:r>
            <a:r>
              <a:rPr lang="en-US" altLang="zh-CN" sz="2800" b="1" i="1">
                <a:solidFill>
                  <a:srgbClr val="FF0000"/>
                </a:solidFill>
                <a:latin typeface="Times New Roman" panose="02020603050405020304" pitchFamily="18" charset="0"/>
                <a:ea typeface="黑体" panose="02010609060101010101" pitchFamily="49" charset="-122"/>
              </a:rPr>
              <a:t>x</a:t>
            </a:r>
            <a:r>
              <a:rPr lang="en-US" altLang="zh-CN" sz="2800" b="1">
                <a:solidFill>
                  <a:srgbClr val="FF0000"/>
                </a:solidFill>
                <a:latin typeface="黑体" panose="02010609060101010101" pitchFamily="49" charset="-122"/>
                <a:ea typeface="黑体" panose="02010609060101010101" pitchFamily="49" charset="-122"/>
              </a:rPr>
              <a:t> ≤18.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149"/>
                                        </p:tgtEl>
                                        <p:attrNameLst>
                                          <p:attrName>style.visibility</p:attrName>
                                        </p:attrNameLst>
                                      </p:cBhvr>
                                      <p:to>
                                        <p:strVal val="visible"/>
                                      </p:to>
                                    </p:set>
                                    <p:anim calcmode="lin" valueType="num">
                                      <p:cBhvr additive="base">
                                        <p:cTn id="18" dur="500" fill="hold"/>
                                        <p:tgtEl>
                                          <p:spTgt spid="6149"/>
                                        </p:tgtEl>
                                        <p:attrNameLst>
                                          <p:attrName>ppt_x</p:attrName>
                                        </p:attrNameLst>
                                      </p:cBhvr>
                                      <p:tavLst>
                                        <p:tav tm="0">
                                          <p:val>
                                            <p:strVal val="#ppt_x"/>
                                          </p:val>
                                        </p:tav>
                                        <p:tav tm="100000">
                                          <p:val>
                                            <p:strVal val="#ppt_x"/>
                                          </p:val>
                                        </p:tav>
                                      </p:tavLst>
                                    </p:anim>
                                    <p:anim calcmode="lin" valueType="num">
                                      <p:cBhvr additive="base">
                                        <p:cTn id="19"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i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152"/>
                                        </p:tgtEl>
                                        <p:attrNameLst>
                                          <p:attrName>style.visibility</p:attrName>
                                        </p:attrNameLst>
                                      </p:cBhvr>
                                      <p:to>
                                        <p:strVal val="visible"/>
                                      </p:to>
                                    </p:set>
                                    <p:anim calcmode="lin" valueType="num">
                                      <p:cBhvr additive="base">
                                        <p:cTn id="29" dur="500" fill="hold"/>
                                        <p:tgtEl>
                                          <p:spTgt spid="6152"/>
                                        </p:tgtEl>
                                        <p:attrNameLst>
                                          <p:attrName>ppt_x</p:attrName>
                                        </p:attrNameLst>
                                      </p:cBhvr>
                                      <p:tavLst>
                                        <p:tav tm="0">
                                          <p:val>
                                            <p:strVal val="#ppt_x"/>
                                          </p:val>
                                        </p:tav>
                                        <p:tav tm="100000">
                                          <p:val>
                                            <p:strVal val="#ppt_x"/>
                                          </p:val>
                                        </p:tav>
                                      </p:tavLst>
                                    </p:anim>
                                    <p:anim calcmode="lin" valueType="num">
                                      <p:cBhvr additive="base">
                                        <p:cTn id="30"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153"/>
                                        </p:tgtEl>
                                        <p:attrNameLst>
                                          <p:attrName>style.visibility</p:attrName>
                                        </p:attrNameLst>
                                      </p:cBhvr>
                                      <p:to>
                                        <p:strVal val="visible"/>
                                      </p:to>
                                    </p:set>
                                    <p:anim calcmode="lin" valueType="num">
                                      <p:cBhvr additive="base">
                                        <p:cTn id="35" dur="500" fill="hold"/>
                                        <p:tgtEl>
                                          <p:spTgt spid="6153"/>
                                        </p:tgtEl>
                                        <p:attrNameLst>
                                          <p:attrName>ppt_x</p:attrName>
                                        </p:attrNameLst>
                                      </p:cBhvr>
                                      <p:tavLst>
                                        <p:tav tm="0">
                                          <p:val>
                                            <p:strVal val="#ppt_x"/>
                                          </p:val>
                                        </p:tav>
                                        <p:tav tm="100000">
                                          <p:val>
                                            <p:strVal val="#ppt_x"/>
                                          </p:val>
                                        </p:tav>
                                      </p:tavLst>
                                    </p:anim>
                                    <p:anim calcmode="lin" valueType="num">
                                      <p:cBhvr additive="base">
                                        <p:cTn id="36" dur="500" fill="hold"/>
                                        <p:tgtEl>
                                          <p:spTgt spid="6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2" grpId="0"/>
      <p:bldP spid="6153" grpId="0"/>
      <p:bldP spid="10"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2"/>
          <p:cNvSpPr txBox="1">
            <a:spLocks noChangeArrowheads="1"/>
          </p:cNvSpPr>
          <p:nvPr/>
        </p:nvSpPr>
        <p:spPr bwMode="auto">
          <a:xfrm>
            <a:off x="341314" y="1397794"/>
            <a:ext cx="8461375" cy="223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228B8B"/>
                </a:solidFill>
                <a:prstDash val="sysDash"/>
                <a:round/>
              </a14:hiddenLine>
            </a:ext>
          </a:extLst>
        </p:spPr>
        <p:txBody>
          <a:bodyPr>
            <a:spAutoFit/>
          </a:bodyPr>
          <a:lstStyle/>
          <a:p>
            <a:pPr>
              <a:lnSpc>
                <a:spcPct val="150000"/>
              </a:lnSpc>
            </a:pPr>
            <a:r>
              <a:rPr lang="zh-CN" altLang="en-US" sz="2400" noProof="1">
                <a:latin typeface="黑体" panose="02010609060101010101" pitchFamily="49" charset="-122"/>
                <a:ea typeface="黑体" panose="02010609060101010101" pitchFamily="49" charset="-122"/>
              </a:rPr>
              <a:t>   </a:t>
            </a:r>
            <a:r>
              <a:rPr lang="zh-CN" altLang="en-US" sz="2400" noProof="1">
                <a:latin typeface="Times New Roman" panose="02020603050405020304" pitchFamily="18" charset="0"/>
                <a:ea typeface="黑体" panose="02010609060101010101" pitchFamily="49" charset="-122"/>
              </a:rPr>
              <a:t> 实际问题中求解二次函数最值问题，不一定都取图象顶点处，要根据自变量的取值范围</a:t>
            </a:r>
            <a:r>
              <a:rPr lang="en-US" altLang="zh-CN" sz="2400" noProof="1">
                <a:latin typeface="Times New Roman" panose="02020603050405020304" pitchFamily="18" charset="0"/>
                <a:ea typeface="黑体" panose="02010609060101010101" pitchFamily="49" charset="-122"/>
              </a:rPr>
              <a:t>.</a:t>
            </a:r>
            <a:r>
              <a:rPr lang="zh-CN" altLang="en-US" sz="2400" noProof="1">
                <a:latin typeface="Times New Roman" panose="02020603050405020304" pitchFamily="18" charset="0"/>
                <a:ea typeface="黑体" panose="02010609060101010101" pitchFamily="49" charset="-122"/>
              </a:rPr>
              <a:t>通过变式</a:t>
            </a:r>
            <a:r>
              <a:rPr lang="en-US" altLang="zh-CN" sz="2400" noProof="1">
                <a:latin typeface="Times New Roman" panose="02020603050405020304" pitchFamily="18" charset="0"/>
                <a:ea typeface="黑体" panose="02010609060101010101" pitchFamily="49" charset="-122"/>
              </a:rPr>
              <a:t>1</a:t>
            </a:r>
            <a:r>
              <a:rPr lang="zh-CN" altLang="en-US" sz="2400" noProof="1">
                <a:latin typeface="Times New Roman" panose="02020603050405020304" pitchFamily="18" charset="0"/>
                <a:ea typeface="黑体" panose="02010609060101010101" pitchFamily="49" charset="-122"/>
              </a:rPr>
              <a:t>与变式</a:t>
            </a:r>
            <a:r>
              <a:rPr lang="en-US" altLang="zh-CN" sz="2400" noProof="1">
                <a:latin typeface="Times New Roman" panose="02020603050405020304" pitchFamily="18" charset="0"/>
                <a:ea typeface="黑体" panose="02010609060101010101" pitchFamily="49" charset="-122"/>
              </a:rPr>
              <a:t>2</a:t>
            </a:r>
            <a:r>
              <a:rPr lang="zh-CN" altLang="en-US" sz="2400" noProof="1">
                <a:latin typeface="Times New Roman" panose="02020603050405020304" pitchFamily="18" charset="0"/>
                <a:ea typeface="黑体" panose="02010609060101010101" pitchFamily="49" charset="-122"/>
              </a:rPr>
              <a:t>的对比，希望同学们能够理解函数图象的顶点、端点与最值的关系，以及何时取顶点处、何时取端点处才有符合实际的最值</a:t>
            </a:r>
            <a:r>
              <a:rPr lang="en-US" altLang="zh-CN" sz="2400" noProof="1">
                <a:latin typeface="Times New Roman" panose="02020603050405020304" pitchFamily="18" charset="0"/>
                <a:ea typeface="黑体" panose="02010609060101010101" pitchFamily="49" charset="-122"/>
              </a:rPr>
              <a:t>.</a:t>
            </a:r>
          </a:p>
        </p:txBody>
      </p:sp>
      <p:sp>
        <p:nvSpPr>
          <p:cNvPr id="218115" name="圆角矩形 31"/>
          <p:cNvSpPr>
            <a:spLocks noChangeArrowheads="1"/>
          </p:cNvSpPr>
          <p:nvPr/>
        </p:nvSpPr>
        <p:spPr bwMode="auto">
          <a:xfrm>
            <a:off x="341313" y="722710"/>
            <a:ext cx="1751012" cy="417909"/>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800" b="1">
                <a:latin typeface="微软雅黑" panose="020B0503020204020204" pitchFamily="34" charset="-122"/>
                <a:ea typeface="微软雅黑" panose="020B0503020204020204" pitchFamily="34" charset="-122"/>
              </a:rPr>
              <a:t>方法总结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39"/>
                                        </p:tgtEl>
                                        <p:attrNameLst>
                                          <p:attrName>style.visibility</p:attrName>
                                        </p:attrNameLst>
                                      </p:cBhvr>
                                      <p:to>
                                        <p:strVal val="visible"/>
                                      </p:to>
                                    </p:set>
                                    <p:anim calcmode="discrete" valueType="clr">
                                      <p:cBhvr override="childStyle">
                                        <p:cTn id="7" dur="80"/>
                                        <p:tgtEl>
                                          <p:spTgt spid="1433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9"/>
                                        </p:tgtEl>
                                        <p:attrNameLst>
                                          <p:attrName>fillcolor</p:attrName>
                                        </p:attrNameLst>
                                      </p:cBhvr>
                                      <p:tavLst>
                                        <p:tav tm="0">
                                          <p:val>
                                            <p:clrVal>
                                              <a:schemeClr val="accent2"/>
                                            </p:clrVal>
                                          </p:val>
                                        </p:tav>
                                        <p:tav tm="50000">
                                          <p:val>
                                            <p:clrVal>
                                              <a:schemeClr val="hlink"/>
                                            </p:clrVal>
                                          </p:val>
                                        </p:tav>
                                      </p:tavLst>
                                    </p:anim>
                                    <p:set>
                                      <p:cBhvr>
                                        <p:cTn id="9" dur="80"/>
                                        <p:tgtEl>
                                          <p:spTgt spid="1433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ldLvl="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圆角矩形 31"/>
          <p:cNvSpPr>
            <a:spLocks noChangeArrowheads="1"/>
          </p:cNvSpPr>
          <p:nvPr/>
        </p:nvSpPr>
        <p:spPr bwMode="auto">
          <a:xfrm>
            <a:off x="333376" y="522685"/>
            <a:ext cx="1508125" cy="367903"/>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知识要点</a:t>
            </a:r>
          </a:p>
        </p:txBody>
      </p:sp>
      <p:sp>
        <p:nvSpPr>
          <p:cNvPr id="15363" name="矩形 112"/>
          <p:cNvSpPr>
            <a:spLocks noChangeArrowheads="1"/>
          </p:cNvSpPr>
          <p:nvPr/>
        </p:nvSpPr>
        <p:spPr bwMode="auto">
          <a:xfrm>
            <a:off x="333375" y="1114426"/>
            <a:ext cx="6851650" cy="440531"/>
          </a:xfrm>
          <a:prstGeom prst="rect">
            <a:avLst/>
          </a:prstGeom>
          <a:noFill/>
          <a:ln>
            <a:noFill/>
          </a:ln>
          <a:extLst>
            <a:ext uri="{909E8E84-426E-40DD-AFC4-6F175D3DCCD1}">
              <a14:hiddenFill xmlns:a14="http://schemas.microsoft.com/office/drawing/2010/main">
                <a:solidFill>
                  <a:srgbClr val="007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 typeface="Arial" panose="020B0604020202020204" pitchFamily="34" charset="0"/>
              <a:buNone/>
            </a:pPr>
            <a:r>
              <a:rPr lang="zh-CN" altLang="en-US" sz="2800" b="1" dirty="0">
                <a:latin typeface="微软雅黑" panose="020B0503020204020204" pitchFamily="34" charset="-122"/>
                <a:ea typeface="微软雅黑" panose="020B0503020204020204" pitchFamily="34" charset="-122"/>
              </a:rPr>
              <a:t>二次函数解决几何面积最值问题的方法</a:t>
            </a:r>
          </a:p>
        </p:txBody>
      </p:sp>
      <p:sp>
        <p:nvSpPr>
          <p:cNvPr id="6" name="Text Box 5"/>
          <p:cNvSpPr txBox="1">
            <a:spLocks noChangeArrowheads="1"/>
          </p:cNvSpPr>
          <p:nvPr/>
        </p:nvSpPr>
        <p:spPr bwMode="auto">
          <a:xfrm>
            <a:off x="333376" y="1665685"/>
            <a:ext cx="798512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228B8B"/>
                </a:solidFill>
                <a:prstDash val="sysDash"/>
                <a:round/>
              </a14:hiddenLine>
            </a:ext>
          </a:extLst>
        </p:spPr>
        <p:txBody>
          <a:bodyPr>
            <a:spAutoFit/>
          </a:bodyPr>
          <a:lstStyle/>
          <a:p>
            <a:pPr>
              <a:lnSpc>
                <a:spcPct val="150000"/>
              </a:lnSpc>
              <a:spcBef>
                <a:spcPct val="50000"/>
              </a:spcBef>
              <a:buFont typeface="Arial" panose="020B0604020202020204" pitchFamily="34" charset="0"/>
              <a:buNone/>
            </a:pPr>
            <a:r>
              <a:rPr lang="en-US" altLang="zh-CN" sz="2800" dirty="0">
                <a:solidFill>
                  <a:srgbClr val="FF0000"/>
                </a:solidFill>
                <a:latin typeface="黑体" panose="02010609060101010101" pitchFamily="49" charset="-122"/>
                <a:ea typeface="黑体" panose="02010609060101010101" pitchFamily="49" charset="-122"/>
              </a:rPr>
              <a:t>1.</a:t>
            </a:r>
            <a:r>
              <a:rPr lang="zh-CN" altLang="en-US" sz="2800" dirty="0">
                <a:solidFill>
                  <a:srgbClr val="FF0000"/>
                </a:solidFill>
                <a:latin typeface="黑体" panose="02010609060101010101" pitchFamily="49" charset="-122"/>
                <a:ea typeface="黑体" panose="02010609060101010101" pitchFamily="49" charset="-122"/>
              </a:rPr>
              <a:t>求出函数解析式和自变量的取值范围；</a:t>
            </a:r>
          </a:p>
          <a:p>
            <a:pPr>
              <a:lnSpc>
                <a:spcPct val="150000"/>
              </a:lnSpc>
              <a:spcBef>
                <a:spcPct val="50000"/>
              </a:spcBef>
              <a:buFont typeface="Arial" panose="020B0604020202020204" pitchFamily="34" charset="0"/>
              <a:buNone/>
            </a:pPr>
            <a:r>
              <a:rPr lang="en-US" altLang="zh-CN" sz="2800" dirty="0">
                <a:solidFill>
                  <a:srgbClr val="FF0000"/>
                </a:solidFill>
                <a:latin typeface="黑体" panose="02010609060101010101" pitchFamily="49" charset="-122"/>
                <a:ea typeface="黑体" panose="02010609060101010101" pitchFamily="49" charset="-122"/>
              </a:rPr>
              <a:t>2.</a:t>
            </a:r>
            <a:r>
              <a:rPr lang="zh-CN" altLang="en-US" sz="2800" dirty="0">
                <a:solidFill>
                  <a:srgbClr val="FF0000"/>
                </a:solidFill>
                <a:latin typeface="黑体" panose="02010609060101010101" pitchFamily="49" charset="-122"/>
                <a:ea typeface="黑体" panose="02010609060101010101" pitchFamily="49" charset="-122"/>
              </a:rPr>
              <a:t>配方变形，或利用公式求它的最大值或最小值</a:t>
            </a:r>
            <a:r>
              <a:rPr lang="en-US" altLang="zh-CN" sz="2800" dirty="0">
                <a:solidFill>
                  <a:srgbClr val="FF0000"/>
                </a:solidFill>
                <a:latin typeface="黑体" panose="02010609060101010101" pitchFamily="49" charset="-122"/>
                <a:ea typeface="黑体" panose="02010609060101010101" pitchFamily="49" charset="-122"/>
              </a:rPr>
              <a:t>,</a:t>
            </a:r>
          </a:p>
          <a:p>
            <a:pPr>
              <a:lnSpc>
                <a:spcPct val="150000"/>
              </a:lnSpc>
              <a:spcBef>
                <a:spcPct val="50000"/>
              </a:spcBef>
              <a:buFont typeface="Arial" panose="020B0604020202020204" pitchFamily="34" charset="0"/>
              <a:buNone/>
            </a:pPr>
            <a:r>
              <a:rPr lang="en-US" altLang="zh-CN" sz="2800" dirty="0">
                <a:solidFill>
                  <a:srgbClr val="FF0000"/>
                </a:solidFill>
                <a:latin typeface="黑体" panose="02010609060101010101" pitchFamily="49" charset="-122"/>
                <a:ea typeface="黑体" panose="02010609060101010101" pitchFamily="49" charset="-122"/>
              </a:rPr>
              <a:t>3.</a:t>
            </a:r>
            <a:r>
              <a:rPr lang="zh-CN" altLang="en-US" sz="2800" dirty="0">
                <a:solidFill>
                  <a:srgbClr val="FF0000"/>
                </a:solidFill>
                <a:latin typeface="黑体" panose="02010609060101010101" pitchFamily="49" charset="-122"/>
                <a:ea typeface="黑体" panose="02010609060101010101" pitchFamily="49" charset="-122"/>
              </a:rPr>
              <a:t>检查求得的最大值或最小值对应的自变量的值必须在自变量的取值范围内</a:t>
            </a:r>
            <a:r>
              <a:rPr lang="en-US" altLang="zh-CN" sz="2800" dirty="0">
                <a:solidFill>
                  <a:srgbClr val="FF0000"/>
                </a:solidFill>
                <a:latin typeface="黑体" panose="02010609060101010101" pitchFamily="49" charset="-122"/>
                <a:ea typeface="黑体" panose="02010609060101010101"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ldLvl="0"/>
      <p:bldP spid="6"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315914" y="789385"/>
            <a:ext cx="8353425" cy="1961243"/>
          </a:xfrm>
          <a:prstGeom prst="rect">
            <a:avLst/>
          </a:prstGeom>
          <a:noFill/>
          <a:ln w="9525" algn="ctr">
            <a:noFill/>
            <a:miter lim="800000"/>
          </a:ln>
        </p:spPr>
        <p:txBody>
          <a:bodyPr>
            <a:spAutoFit/>
          </a:bodyPr>
          <a:lstStyle/>
          <a:p>
            <a:pPr>
              <a:lnSpc>
                <a:spcPct val="130000"/>
              </a:lnSpc>
              <a:buFont typeface="Arial" panose="020B0604020202020204" pitchFamily="34" charset="0"/>
              <a:buNone/>
            </a:pPr>
            <a:r>
              <a:rPr lang="zh-CN" altLang="en-US" sz="2400" dirty="0">
                <a:solidFill>
                  <a:srgbClr val="228B8B"/>
                </a:solidFill>
                <a:latin typeface="Times New Roman" panose="02020603050405020304" pitchFamily="18" charset="0"/>
                <a:ea typeface="黑体" panose="02010609060101010101" pitchFamily="49" charset="-122"/>
              </a:rPr>
              <a:t>例</a:t>
            </a:r>
            <a:r>
              <a:rPr lang="en-US" altLang="zh-CN" sz="2400" dirty="0">
                <a:solidFill>
                  <a:srgbClr val="228B8B"/>
                </a:solidFill>
                <a:latin typeface="Times New Roman" panose="02020603050405020304" pitchFamily="18" charset="0"/>
                <a:ea typeface="黑体" panose="02010609060101010101" pitchFamily="49" charset="-122"/>
              </a:rPr>
              <a:t>2</a:t>
            </a:r>
            <a:r>
              <a:rPr lang="en-US" altLang="zh-CN" sz="2400" dirty="0">
                <a:solidFill>
                  <a:srgbClr val="0070C0"/>
                </a:solidFill>
                <a:latin typeface="Times New Roman" panose="02020603050405020304" pitchFamily="18" charset="0"/>
                <a:ea typeface="黑体" panose="02010609060101010101" pitchFamily="49" charset="-122"/>
              </a:rPr>
              <a:t> </a:t>
            </a:r>
            <a:r>
              <a:rPr lang="zh-CN" altLang="en-US" sz="2400" dirty="0">
                <a:latin typeface="Times New Roman" panose="02020603050405020304" pitchFamily="18" charset="0"/>
                <a:ea typeface="黑体" panose="02010609060101010101" pitchFamily="49" charset="-122"/>
              </a:rPr>
              <a:t>用某建筑物的窗户如图所示，它的上半部分是半圆，下半部分是矩形，制造窗框的材料总长</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图中所有黑线的长度和</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为</a:t>
            </a:r>
            <a:r>
              <a:rPr lang="en-US" altLang="zh-CN" sz="2400" dirty="0">
                <a:latin typeface="Times New Roman" panose="02020603050405020304" pitchFamily="18" charset="0"/>
                <a:ea typeface="黑体" panose="02010609060101010101" pitchFamily="49" charset="-122"/>
              </a:rPr>
              <a:t>15m.</a:t>
            </a:r>
            <a:r>
              <a:rPr lang="zh-CN" altLang="en-US" sz="2400" dirty="0">
                <a:latin typeface="Times New Roman" panose="02020603050405020304" pitchFamily="18" charset="0"/>
                <a:ea typeface="黑体" panose="02010609060101010101" pitchFamily="49" charset="-122"/>
              </a:rPr>
              <a:t>当</a:t>
            </a:r>
            <a:r>
              <a:rPr lang="en-US" altLang="zh-CN" sz="2400" i="1" dirty="0">
                <a:latin typeface="Times New Roman" panose="02020603050405020304" pitchFamily="18" charset="0"/>
                <a:ea typeface="黑体" panose="02010609060101010101" pitchFamily="49" charset="-122"/>
              </a:rPr>
              <a:t>x</a:t>
            </a:r>
            <a:r>
              <a:rPr lang="zh-CN" altLang="en-US" sz="2400" dirty="0">
                <a:latin typeface="Times New Roman" panose="02020603050405020304" pitchFamily="18" charset="0"/>
                <a:ea typeface="黑体" panose="02010609060101010101" pitchFamily="49" charset="-122"/>
              </a:rPr>
              <a:t>等于多少时，窗户通过的光线最多？</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结果精确到</a:t>
            </a:r>
            <a:r>
              <a:rPr lang="en-US" altLang="zh-CN" sz="2400" dirty="0">
                <a:latin typeface="Times New Roman" panose="02020603050405020304" pitchFamily="18" charset="0"/>
                <a:ea typeface="黑体" panose="02010609060101010101" pitchFamily="49" charset="-122"/>
              </a:rPr>
              <a:t>0.01m)</a:t>
            </a:r>
            <a:r>
              <a:rPr lang="zh-CN" altLang="en-US" sz="2400" dirty="0">
                <a:latin typeface="Times New Roman" panose="02020603050405020304" pitchFamily="18" charset="0"/>
                <a:ea typeface="黑体" panose="02010609060101010101" pitchFamily="49" charset="-122"/>
              </a:rPr>
              <a:t>此时，窗户的面积是多少？</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结果精确到</a:t>
            </a:r>
            <a:r>
              <a:rPr lang="en-US" altLang="zh-CN" sz="2400" dirty="0">
                <a:latin typeface="Times New Roman" panose="02020603050405020304" pitchFamily="18" charset="0"/>
                <a:ea typeface="黑体" panose="02010609060101010101" pitchFamily="49" charset="-122"/>
              </a:rPr>
              <a:t>0.01m</a:t>
            </a:r>
            <a:r>
              <a:rPr lang="en-US" altLang="zh-CN" sz="2400" baseline="30000" dirty="0">
                <a:latin typeface="Times New Roman" panose="02020603050405020304" pitchFamily="18" charset="0"/>
                <a:ea typeface="黑体" panose="02010609060101010101" pitchFamily="49" charset="-122"/>
              </a:rPr>
              <a:t>2</a:t>
            </a:r>
            <a:r>
              <a:rPr lang="en-US" altLang="zh-CN" sz="2400" dirty="0">
                <a:latin typeface="Times New Roman" panose="02020603050405020304" pitchFamily="18" charset="0"/>
                <a:ea typeface="黑体" panose="02010609060101010101" pitchFamily="49" charset="-122"/>
              </a:rPr>
              <a:t>)</a:t>
            </a:r>
          </a:p>
        </p:txBody>
      </p:sp>
      <p:sp>
        <p:nvSpPr>
          <p:cNvPr id="222211" name="圆角矩形 31"/>
          <p:cNvSpPr>
            <a:spLocks noChangeArrowheads="1"/>
          </p:cNvSpPr>
          <p:nvPr/>
        </p:nvSpPr>
        <p:spPr bwMode="auto">
          <a:xfrm>
            <a:off x="485776" y="406004"/>
            <a:ext cx="1685925" cy="383381"/>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典例精析</a:t>
            </a:r>
            <a:endParaRPr lang="zh-CN" altLang="en-US" sz="2800"/>
          </a:p>
        </p:txBody>
      </p:sp>
      <p:grpSp>
        <p:nvGrpSpPr>
          <p:cNvPr id="222212" name="组合 20"/>
          <p:cNvGrpSpPr/>
          <p:nvPr/>
        </p:nvGrpSpPr>
        <p:grpSpPr bwMode="auto">
          <a:xfrm>
            <a:off x="6257925" y="2843212"/>
            <a:ext cx="2317750" cy="1836420"/>
            <a:chOff x="8108" y="5983"/>
            <a:chExt cx="3650" cy="3855"/>
          </a:xfrm>
        </p:grpSpPr>
        <p:grpSp>
          <p:nvGrpSpPr>
            <p:cNvPr id="222213" name="组合 16"/>
            <p:cNvGrpSpPr/>
            <p:nvPr/>
          </p:nvGrpSpPr>
          <p:grpSpPr bwMode="auto">
            <a:xfrm>
              <a:off x="8584" y="5983"/>
              <a:ext cx="3174" cy="3855"/>
              <a:chOff x="8808" y="6075"/>
              <a:chExt cx="3174" cy="3855"/>
            </a:xfrm>
          </p:grpSpPr>
          <p:grpSp>
            <p:nvGrpSpPr>
              <p:cNvPr id="222214" name="组合 11"/>
              <p:cNvGrpSpPr/>
              <p:nvPr/>
            </p:nvGrpSpPr>
            <p:grpSpPr bwMode="auto">
              <a:xfrm>
                <a:off x="8808" y="6100"/>
                <a:ext cx="3174" cy="3831"/>
                <a:chOff x="7994" y="5626"/>
                <a:chExt cx="3174" cy="3831"/>
              </a:xfrm>
            </p:grpSpPr>
            <p:sp>
              <p:nvSpPr>
                <p:cNvPr id="222215" name="椭圆 3"/>
                <p:cNvSpPr>
                  <a:spLocks noChangeArrowheads="1"/>
                </p:cNvSpPr>
                <p:nvPr/>
              </p:nvSpPr>
              <p:spPr bwMode="auto">
                <a:xfrm>
                  <a:off x="8052" y="5626"/>
                  <a:ext cx="3061" cy="2861"/>
                </a:xfrm>
                <a:prstGeom prst="ellipse">
                  <a:avLst/>
                </a:prstGeom>
                <a:noFill/>
                <a:ln w="25400">
                  <a:solidFill>
                    <a:schemeClr val="tx1"/>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5" name="矩形 4"/>
                <p:cNvSpPr/>
                <p:nvPr/>
              </p:nvSpPr>
              <p:spPr>
                <a:xfrm>
                  <a:off x="7993" y="7061"/>
                  <a:ext cx="3175" cy="1512"/>
                </a:xfrm>
                <a:prstGeom prst="rect">
                  <a:avLst/>
                </a:prstGeom>
                <a:solidFill>
                  <a:schemeClr val="accent5"/>
                </a:solidFill>
                <a:ln w="9525" cap="flat" cmpd="sng" algn="ctr">
                  <a:noFill/>
                  <a:prstDash val="solid"/>
                  <a:round/>
                  <a:headEnd type="none" w="med" len="med"/>
                  <a:tailEnd type="none" w="med" len="med"/>
                </a:ln>
              </p:spPr>
              <p:txBody>
                <a:bodyPr/>
                <a:lstStyle/>
                <a:p>
                  <a:pPr>
                    <a:buFont typeface="Arial" panose="020B0604020202020204" pitchFamily="34" charset="0"/>
                    <a:buNone/>
                  </a:pPr>
                  <a:endParaRPr lang="zh-CN" altLang="en-US" noProof="1"/>
                </a:p>
              </p:txBody>
            </p:sp>
            <p:cxnSp>
              <p:nvCxnSpPr>
                <p:cNvPr id="222217" name="直接连接符 5"/>
                <p:cNvCxnSpPr>
                  <a:cxnSpLocks noChangeShapeType="1"/>
                  <a:endCxn id="222215" idx="6"/>
                </p:cNvCxnSpPr>
                <p:nvPr/>
              </p:nvCxnSpPr>
              <p:spPr bwMode="auto">
                <a:xfrm flipV="1">
                  <a:off x="8052" y="7057"/>
                  <a:ext cx="3061" cy="4"/>
                </a:xfrm>
                <a:prstGeom prst="line">
                  <a:avLst/>
                </a:prstGeom>
                <a:noFill/>
                <a:ln w="25400">
                  <a:solidFill>
                    <a:schemeClr val="tx1"/>
                  </a:solidFill>
                  <a:round/>
                </a:ln>
              </p:spPr>
            </p:cxnSp>
            <p:cxnSp>
              <p:nvCxnSpPr>
                <p:cNvPr id="222218" name="直接连接符 6"/>
                <p:cNvCxnSpPr>
                  <a:cxnSpLocks noChangeShapeType="1"/>
                  <a:endCxn id="222215" idx="6"/>
                </p:cNvCxnSpPr>
                <p:nvPr/>
              </p:nvCxnSpPr>
              <p:spPr bwMode="auto">
                <a:xfrm>
                  <a:off x="8055" y="7075"/>
                  <a:ext cx="0" cy="2382"/>
                </a:xfrm>
                <a:prstGeom prst="line">
                  <a:avLst/>
                </a:prstGeom>
                <a:noFill/>
                <a:ln w="25400">
                  <a:solidFill>
                    <a:schemeClr val="tx1"/>
                  </a:solidFill>
                  <a:round/>
                </a:ln>
              </p:spPr>
            </p:cxnSp>
            <p:cxnSp>
              <p:nvCxnSpPr>
                <p:cNvPr id="222219" name="直接连接符 7"/>
                <p:cNvCxnSpPr>
                  <a:cxnSpLocks noChangeShapeType="1"/>
                  <a:endCxn id="222215" idx="6"/>
                </p:cNvCxnSpPr>
                <p:nvPr/>
              </p:nvCxnSpPr>
              <p:spPr bwMode="auto">
                <a:xfrm>
                  <a:off x="9059" y="7058"/>
                  <a:ext cx="0" cy="2382"/>
                </a:xfrm>
                <a:prstGeom prst="line">
                  <a:avLst/>
                </a:prstGeom>
                <a:noFill/>
                <a:ln w="25400">
                  <a:solidFill>
                    <a:schemeClr val="tx1"/>
                  </a:solidFill>
                  <a:round/>
                </a:ln>
              </p:spPr>
            </p:cxnSp>
            <p:cxnSp>
              <p:nvCxnSpPr>
                <p:cNvPr id="222220" name="直接连接符 8"/>
                <p:cNvCxnSpPr>
                  <a:cxnSpLocks noChangeShapeType="1"/>
                  <a:endCxn id="222215" idx="6"/>
                </p:cNvCxnSpPr>
                <p:nvPr/>
              </p:nvCxnSpPr>
              <p:spPr bwMode="auto">
                <a:xfrm>
                  <a:off x="10098" y="7075"/>
                  <a:ext cx="0" cy="2382"/>
                </a:xfrm>
                <a:prstGeom prst="line">
                  <a:avLst/>
                </a:prstGeom>
                <a:noFill/>
                <a:ln w="25400">
                  <a:solidFill>
                    <a:schemeClr val="tx1"/>
                  </a:solidFill>
                  <a:round/>
                </a:ln>
              </p:spPr>
            </p:cxnSp>
            <p:cxnSp>
              <p:nvCxnSpPr>
                <p:cNvPr id="222221" name="直接连接符 9"/>
                <p:cNvCxnSpPr>
                  <a:cxnSpLocks noChangeShapeType="1"/>
                  <a:endCxn id="222215" idx="6"/>
                </p:cNvCxnSpPr>
                <p:nvPr/>
              </p:nvCxnSpPr>
              <p:spPr bwMode="auto">
                <a:xfrm>
                  <a:off x="11100" y="7057"/>
                  <a:ext cx="0" cy="2382"/>
                </a:xfrm>
                <a:prstGeom prst="line">
                  <a:avLst/>
                </a:prstGeom>
                <a:noFill/>
                <a:ln w="25400">
                  <a:solidFill>
                    <a:schemeClr val="tx1"/>
                  </a:solidFill>
                  <a:round/>
                </a:ln>
              </p:spPr>
            </p:cxnSp>
            <p:cxnSp>
              <p:nvCxnSpPr>
                <p:cNvPr id="222222" name="直接连接符 10"/>
                <p:cNvCxnSpPr>
                  <a:cxnSpLocks noChangeShapeType="1"/>
                  <a:endCxn id="222215" idx="6"/>
                </p:cNvCxnSpPr>
                <p:nvPr/>
              </p:nvCxnSpPr>
              <p:spPr bwMode="auto">
                <a:xfrm flipV="1">
                  <a:off x="8055" y="9435"/>
                  <a:ext cx="3061" cy="4"/>
                </a:xfrm>
                <a:prstGeom prst="line">
                  <a:avLst/>
                </a:prstGeom>
                <a:noFill/>
                <a:ln w="25400">
                  <a:solidFill>
                    <a:schemeClr val="tx1"/>
                  </a:solidFill>
                  <a:round/>
                </a:ln>
              </p:spPr>
            </p:cxnSp>
          </p:grpSp>
          <p:cxnSp>
            <p:nvCxnSpPr>
              <p:cNvPr id="222223" name="直接连接符 13"/>
              <p:cNvCxnSpPr>
                <a:cxnSpLocks noChangeShapeType="1"/>
                <a:endCxn id="222215" idx="6"/>
              </p:cNvCxnSpPr>
              <p:nvPr/>
            </p:nvCxnSpPr>
            <p:spPr bwMode="auto">
              <a:xfrm flipV="1">
                <a:off x="10375" y="6075"/>
                <a:ext cx="0" cy="1480"/>
              </a:xfrm>
              <a:prstGeom prst="line">
                <a:avLst/>
              </a:prstGeom>
              <a:noFill/>
              <a:ln w="25400">
                <a:solidFill>
                  <a:schemeClr val="tx1"/>
                </a:solidFill>
                <a:round/>
              </a:ln>
            </p:spPr>
          </p:cxnSp>
          <p:cxnSp>
            <p:nvCxnSpPr>
              <p:cNvPr id="222224" name="直接连接符 14"/>
              <p:cNvCxnSpPr>
                <a:cxnSpLocks noChangeShapeType="1"/>
                <a:endCxn id="222215" idx="6"/>
              </p:cNvCxnSpPr>
              <p:nvPr/>
            </p:nvCxnSpPr>
            <p:spPr bwMode="auto">
              <a:xfrm flipV="1">
                <a:off x="10369" y="6471"/>
                <a:ext cx="1084" cy="1061"/>
              </a:xfrm>
              <a:prstGeom prst="line">
                <a:avLst/>
              </a:prstGeom>
              <a:noFill/>
              <a:ln w="25400">
                <a:solidFill>
                  <a:schemeClr val="tx1"/>
                </a:solidFill>
                <a:round/>
              </a:ln>
            </p:spPr>
          </p:cxnSp>
          <p:cxnSp>
            <p:nvCxnSpPr>
              <p:cNvPr id="222225" name="直接连接符 15"/>
              <p:cNvCxnSpPr>
                <a:cxnSpLocks noChangeShapeType="1"/>
                <a:endCxn id="222215" idx="1"/>
              </p:cNvCxnSpPr>
              <p:nvPr/>
            </p:nvCxnSpPr>
            <p:spPr bwMode="auto">
              <a:xfrm flipH="1" flipV="1">
                <a:off x="9314" y="6519"/>
                <a:ext cx="1081" cy="1061"/>
              </a:xfrm>
              <a:prstGeom prst="line">
                <a:avLst/>
              </a:prstGeom>
              <a:noFill/>
              <a:ln w="25400">
                <a:solidFill>
                  <a:schemeClr val="tx1"/>
                </a:solidFill>
                <a:round/>
              </a:ln>
            </p:spPr>
          </p:cxnSp>
        </p:grpSp>
        <p:sp>
          <p:nvSpPr>
            <p:cNvPr id="222226" name="文本框 17"/>
            <p:cNvSpPr txBox="1">
              <a:spLocks noChangeArrowheads="1"/>
            </p:cNvSpPr>
            <p:nvPr/>
          </p:nvSpPr>
          <p:spPr bwMode="auto">
            <a:xfrm>
              <a:off x="9414" y="6221"/>
              <a:ext cx="541"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rPr>
                <a:t>x</a:t>
              </a:r>
            </a:p>
          </p:txBody>
        </p:sp>
        <p:sp>
          <p:nvSpPr>
            <p:cNvPr id="222227" name="文本框 18"/>
            <p:cNvSpPr txBox="1">
              <a:spLocks noChangeArrowheads="1"/>
            </p:cNvSpPr>
            <p:nvPr/>
          </p:nvSpPr>
          <p:spPr bwMode="auto">
            <a:xfrm>
              <a:off x="10357" y="6260"/>
              <a:ext cx="541"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sym typeface="宋体" panose="02010600030101010101" pitchFamily="2" charset="-122"/>
                </a:rPr>
                <a:t>x</a:t>
              </a:r>
              <a:endParaRPr lang="en-US" altLang="zh-CN" sz="2800" i="1">
                <a:latin typeface="Times New Roman" panose="02020603050405020304" pitchFamily="18" charset="0"/>
                <a:ea typeface="黑体" panose="02010609060101010101" pitchFamily="49" charset="-122"/>
              </a:endParaRPr>
            </a:p>
          </p:txBody>
        </p:sp>
        <p:sp>
          <p:nvSpPr>
            <p:cNvPr id="222228" name="文本框 19"/>
            <p:cNvSpPr txBox="1">
              <a:spLocks noChangeArrowheads="1"/>
            </p:cNvSpPr>
            <p:nvPr/>
          </p:nvSpPr>
          <p:spPr bwMode="auto">
            <a:xfrm>
              <a:off x="8108" y="8047"/>
              <a:ext cx="541"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sym typeface="宋体" panose="02010600030101010101" pitchFamily="2" charset="-122"/>
                </a:rPr>
                <a:t>y</a:t>
              </a:r>
              <a:endParaRPr lang="en-US" altLang="zh-CN" sz="2800" i="1">
                <a:latin typeface="Times New Roman" panose="02020603050405020304" pitchFamily="18" charset="0"/>
                <a:ea typeface="黑体" panose="02010609060101010101" pitchFamily="49" charset="-122"/>
              </a:endParaRPr>
            </a:p>
          </p:txBody>
        </p:sp>
      </p:grpSp>
      <p:sp>
        <p:nvSpPr>
          <p:cNvPr id="22" name="文本框 21"/>
          <p:cNvSpPr txBox="1">
            <a:spLocks noChangeArrowheads="1"/>
          </p:cNvSpPr>
          <p:nvPr/>
        </p:nvSpPr>
        <p:spPr bwMode="auto">
          <a:xfrm>
            <a:off x="485776" y="2956323"/>
            <a:ext cx="3332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a:solidFill>
                  <a:srgbClr val="FF0000"/>
                </a:solidFill>
                <a:latin typeface="Times New Roman" panose="02020603050405020304" pitchFamily="18" charset="0"/>
                <a:ea typeface="黑体" panose="02010609060101010101" pitchFamily="49" charset="-122"/>
              </a:rPr>
              <a:t>解：∵</a:t>
            </a:r>
            <a:r>
              <a:rPr lang="en-US" altLang="zh-CN" sz="2800">
                <a:solidFill>
                  <a:srgbClr val="FF0000"/>
                </a:solidFill>
                <a:latin typeface="Times New Roman" panose="02020603050405020304" pitchFamily="18" charset="0"/>
                <a:ea typeface="黑体" panose="02010609060101010101" pitchFamily="49" charset="-122"/>
              </a:rPr>
              <a:t>7</a:t>
            </a:r>
            <a:r>
              <a:rPr lang="en-US" altLang="zh-CN" sz="2800" i="1">
                <a:solidFill>
                  <a:srgbClr val="FF0000"/>
                </a:solidFill>
                <a:latin typeface="Times New Roman" panose="02020603050405020304" pitchFamily="18" charset="0"/>
                <a:ea typeface="黑体" panose="02010609060101010101" pitchFamily="49" charset="-122"/>
              </a:rPr>
              <a:t>x</a:t>
            </a:r>
            <a:r>
              <a:rPr lang="en-US" altLang="zh-CN" sz="2800">
                <a:solidFill>
                  <a:srgbClr val="FF0000"/>
                </a:solidFill>
                <a:latin typeface="Times New Roman" panose="02020603050405020304" pitchFamily="18" charset="0"/>
                <a:ea typeface="黑体" panose="02010609060101010101" pitchFamily="49" charset="-122"/>
              </a:rPr>
              <a:t>+4</a:t>
            </a:r>
            <a:r>
              <a:rPr lang="en-US" altLang="zh-CN" sz="2800" i="1">
                <a:solidFill>
                  <a:srgbClr val="FF0000"/>
                </a:solidFill>
                <a:latin typeface="Times New Roman" panose="02020603050405020304" pitchFamily="18" charset="0"/>
                <a:ea typeface="黑体" panose="02010609060101010101" pitchFamily="49" charset="-122"/>
              </a:rPr>
              <a:t>y</a:t>
            </a:r>
            <a:r>
              <a:rPr lang="en-US" altLang="zh-CN" sz="2800">
                <a:solidFill>
                  <a:srgbClr val="FF0000"/>
                </a:solidFill>
                <a:latin typeface="Times New Roman" panose="02020603050405020304" pitchFamily="18" charset="0"/>
                <a:ea typeface="黑体" panose="02010609060101010101" pitchFamily="49" charset="-122"/>
              </a:rPr>
              <a:t>+π</a:t>
            </a:r>
            <a:r>
              <a:rPr lang="en-US" altLang="zh-CN" sz="2800" i="1">
                <a:solidFill>
                  <a:srgbClr val="FF0000"/>
                </a:solidFill>
                <a:latin typeface="Times New Roman" panose="02020603050405020304" pitchFamily="18" charset="0"/>
                <a:ea typeface="黑体" panose="02010609060101010101" pitchFamily="49" charset="-122"/>
              </a:rPr>
              <a:t>x</a:t>
            </a:r>
            <a:r>
              <a:rPr lang="en-US" altLang="zh-CN" sz="2800">
                <a:solidFill>
                  <a:srgbClr val="FF0000"/>
                </a:solidFill>
                <a:latin typeface="Times New Roman" panose="02020603050405020304" pitchFamily="18" charset="0"/>
                <a:ea typeface="黑体" panose="02010609060101010101" pitchFamily="49" charset="-122"/>
              </a:rPr>
              <a:t>=15,</a:t>
            </a:r>
          </a:p>
        </p:txBody>
      </p:sp>
      <p:graphicFrame>
        <p:nvGraphicFramePr>
          <p:cNvPr id="23" name="Object 10"/>
          <p:cNvGraphicFramePr/>
          <p:nvPr/>
        </p:nvGraphicFramePr>
        <p:xfrm>
          <a:off x="1309689" y="3409950"/>
          <a:ext cx="2433637" cy="594122"/>
        </p:xfrm>
        <a:graphic>
          <a:graphicData uri="http://schemas.openxmlformats.org/presentationml/2006/ole">
            <mc:AlternateContent xmlns:mc="http://schemas.openxmlformats.org/markup-compatibility/2006">
              <mc:Choice xmlns:v="urn:schemas-microsoft-com:vml" Requires="v">
                <p:oleObj spid="_x0000_s222243" r:id="rId3" imgW="1206500" imgH="393700" progId="Equation.DSMT4">
                  <p:embed/>
                </p:oleObj>
              </mc:Choice>
              <mc:Fallback>
                <p:oleObj r:id="rId3" imgW="1206500" imgH="393700" progId="Equation.DSMT4">
                  <p:embed/>
                  <p:pic>
                    <p:nvPicPr>
                      <p:cNvPr id="0" name="Object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9689" y="3409950"/>
                        <a:ext cx="2433637" cy="5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6" name="Object 10"/>
          <p:cNvGraphicFramePr/>
          <p:nvPr/>
        </p:nvGraphicFramePr>
        <p:xfrm>
          <a:off x="1309689" y="4004073"/>
          <a:ext cx="4638675" cy="592931"/>
        </p:xfrm>
        <a:graphic>
          <a:graphicData uri="http://schemas.openxmlformats.org/presentationml/2006/ole">
            <mc:AlternateContent xmlns:mc="http://schemas.openxmlformats.org/markup-compatibility/2006">
              <mc:Choice xmlns:v="urn:schemas-microsoft-com:vml" Requires="v">
                <p:oleObj spid="_x0000_s222244" r:id="rId5" imgW="2298700" imgH="393700" progId="Equation.DSMT4">
                  <p:embed/>
                </p:oleObj>
              </mc:Choice>
              <mc:Fallback>
                <p:oleObj r:id="rId5" imgW="2298700" imgH="393700" progId="Equation.DSMT4">
                  <p:embed/>
                  <p:pic>
                    <p:nvPicPr>
                      <p:cNvPr id="0" name="Object 1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9689" y="4004073"/>
                        <a:ext cx="4638675"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8" name="文本框 27"/>
          <p:cNvSpPr txBox="1">
            <a:spLocks noChangeArrowheads="1"/>
          </p:cNvSpPr>
          <p:nvPr/>
        </p:nvSpPr>
        <p:spPr bwMode="auto">
          <a:xfrm>
            <a:off x="1193800" y="4595813"/>
            <a:ext cx="23182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∴0</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i="1">
                <a:solidFill>
                  <a:srgbClr val="FF0000"/>
                </a:solidFill>
                <a:latin typeface="Times New Roman" panose="02020603050405020304" pitchFamily="18" charset="0"/>
                <a:ea typeface="黑体" panose="02010609060101010101" pitchFamily="49" charset="-122"/>
                <a:sym typeface="宋体" panose="02010600030101010101" pitchFamily="2" charset="-122"/>
              </a:rPr>
              <a:t>x</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1.48.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576263" y="453629"/>
            <a:ext cx="3995004" cy="523220"/>
          </a:xfrm>
          <a:prstGeom prst="rect">
            <a:avLst/>
          </a:prstGeom>
          <a:noFill/>
        </p:spPr>
        <p:txBody>
          <a:bodyPr wrap="none">
            <a:spAutoFit/>
          </a:bodyPr>
          <a:lstStyle/>
          <a:p>
            <a:r>
              <a:rPr kumimoji="1" lang="zh-CN" altLang="en-US" sz="2800" dirty="0">
                <a:solidFill>
                  <a:srgbClr val="FF0000"/>
                </a:solidFill>
                <a:latin typeface="Times New Roman" panose="02020603050405020304" pitchFamily="18" charset="0"/>
                <a:ea typeface="黑体" panose="02010609060101010101" pitchFamily="49" charset="-122"/>
                <a:sym typeface="+mn-ea"/>
              </a:rPr>
              <a:t>设窗户的面积是</a:t>
            </a:r>
            <a:r>
              <a:rPr kumimoji="1" lang="en-US" altLang="zh-CN" sz="2800" i="1" dirty="0">
                <a:solidFill>
                  <a:srgbClr val="FF0000"/>
                </a:solidFill>
                <a:latin typeface="Times New Roman" panose="02020603050405020304" pitchFamily="18" charset="0"/>
                <a:ea typeface="黑体" panose="02010609060101010101" pitchFamily="49" charset="-122"/>
                <a:sym typeface="+mn-ea"/>
              </a:rPr>
              <a:t>S </a:t>
            </a:r>
            <a:r>
              <a:rPr kumimoji="1" lang="en-US" altLang="zh-CN" sz="2800" dirty="0">
                <a:solidFill>
                  <a:srgbClr val="FF0000"/>
                </a:solidFill>
                <a:latin typeface="Times New Roman" panose="02020603050405020304" pitchFamily="18" charset="0"/>
                <a:ea typeface="黑体" panose="02010609060101010101" pitchFamily="49" charset="-122"/>
                <a:sym typeface="+mn-ea"/>
              </a:rPr>
              <a:t>m</a:t>
            </a:r>
            <a:r>
              <a:rPr kumimoji="1" lang="en-US" altLang="zh-CN" sz="2800" baseline="30000" dirty="0">
                <a:solidFill>
                  <a:srgbClr val="FF0000"/>
                </a:solidFill>
                <a:latin typeface="Times New Roman" panose="02020603050405020304" pitchFamily="18" charset="0"/>
                <a:ea typeface="黑体" panose="02010609060101010101" pitchFamily="49" charset="-122"/>
                <a:sym typeface="+mn-ea"/>
              </a:rPr>
              <a:t>2</a:t>
            </a:r>
            <a:r>
              <a:rPr kumimoji="1" lang="en-US" altLang="zh-CN" sz="2800" dirty="0">
                <a:solidFill>
                  <a:srgbClr val="FF0000"/>
                </a:solidFill>
                <a:latin typeface="Times New Roman" panose="02020603050405020304" pitchFamily="18" charset="0"/>
                <a:ea typeface="黑体" panose="02010609060101010101" pitchFamily="49" charset="-122"/>
                <a:sym typeface="+mn-ea"/>
              </a:rPr>
              <a:t>,  </a:t>
            </a:r>
            <a:r>
              <a:rPr kumimoji="1" lang="zh-CN" altLang="en-US" sz="2800" dirty="0">
                <a:solidFill>
                  <a:srgbClr val="FF0000"/>
                </a:solidFill>
                <a:latin typeface="Times New Roman" panose="02020603050405020304" pitchFamily="18" charset="0"/>
                <a:ea typeface="黑体" panose="02010609060101010101" pitchFamily="49" charset="-122"/>
                <a:sym typeface="+mn-ea"/>
              </a:rPr>
              <a:t>则</a:t>
            </a:r>
          </a:p>
        </p:txBody>
      </p:sp>
      <p:graphicFrame>
        <p:nvGraphicFramePr>
          <p:cNvPr id="23" name="Object 10"/>
          <p:cNvGraphicFramePr/>
          <p:nvPr/>
        </p:nvGraphicFramePr>
        <p:xfrm>
          <a:off x="1317625" y="845344"/>
          <a:ext cx="2051050" cy="592931"/>
        </p:xfrm>
        <a:graphic>
          <a:graphicData uri="http://schemas.openxmlformats.org/presentationml/2006/ole">
            <mc:AlternateContent xmlns:mc="http://schemas.openxmlformats.org/markup-compatibility/2006">
              <mc:Choice xmlns:v="urn:schemas-microsoft-com:vml" Requires="v">
                <p:oleObj spid="_x0000_s223263" r:id="rId3" imgW="1016000" imgH="393700" progId="Equation.DSMT4">
                  <p:embed/>
                </p:oleObj>
              </mc:Choice>
              <mc:Fallback>
                <p:oleObj r:id="rId3" imgW="1016000" imgH="393700" progId="Equation.DSMT4">
                  <p:embed/>
                  <p:pic>
                    <p:nvPicPr>
                      <p:cNvPr id="0" name="Object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7625" y="845344"/>
                        <a:ext cx="2051050"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 name="Object 10"/>
          <p:cNvGraphicFramePr/>
          <p:nvPr/>
        </p:nvGraphicFramePr>
        <p:xfrm>
          <a:off x="1563689" y="1438275"/>
          <a:ext cx="3279775" cy="594122"/>
        </p:xfrm>
        <a:graphic>
          <a:graphicData uri="http://schemas.openxmlformats.org/presentationml/2006/ole">
            <mc:AlternateContent xmlns:mc="http://schemas.openxmlformats.org/markup-compatibility/2006">
              <mc:Choice xmlns:v="urn:schemas-microsoft-com:vml" Requires="v">
                <p:oleObj spid="_x0000_s223264" r:id="rId5" imgW="1625600" imgH="393700" progId="Equation.DSMT4">
                  <p:embed/>
                </p:oleObj>
              </mc:Choice>
              <mc:Fallback>
                <p:oleObj r:id="rId5" imgW="1625600" imgH="393700" progId="Equation.DSMT4">
                  <p:embed/>
                  <p:pic>
                    <p:nvPicPr>
                      <p:cNvPr id="0" name="Object 1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3689" y="1438275"/>
                        <a:ext cx="3279775" cy="5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 name="Object 10"/>
          <p:cNvGraphicFramePr/>
          <p:nvPr/>
        </p:nvGraphicFramePr>
        <p:xfrm>
          <a:off x="1563689" y="2032398"/>
          <a:ext cx="1793875" cy="592931"/>
        </p:xfrm>
        <a:graphic>
          <a:graphicData uri="http://schemas.openxmlformats.org/presentationml/2006/ole">
            <mc:AlternateContent xmlns:mc="http://schemas.openxmlformats.org/markup-compatibility/2006">
              <mc:Choice xmlns:v="urn:schemas-microsoft-com:vml" Requires="v">
                <p:oleObj spid="_x0000_s223265" r:id="rId7" imgW="889000" imgH="393700" progId="Equation.DSMT4">
                  <p:embed/>
                </p:oleObj>
              </mc:Choice>
              <mc:Fallback>
                <p:oleObj r:id="rId7" imgW="889000" imgH="393700" progId="Equation.DSMT4">
                  <p:embed/>
                  <p:pic>
                    <p:nvPicPr>
                      <p:cNvPr id="0" name="Object 10"/>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3689" y="2032398"/>
                        <a:ext cx="1793875"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 name="Object 10"/>
          <p:cNvGraphicFramePr/>
          <p:nvPr/>
        </p:nvGraphicFramePr>
        <p:xfrm>
          <a:off x="1563689" y="2689623"/>
          <a:ext cx="2663825" cy="592931"/>
        </p:xfrm>
        <a:graphic>
          <a:graphicData uri="http://schemas.openxmlformats.org/presentationml/2006/ole">
            <mc:AlternateContent xmlns:mc="http://schemas.openxmlformats.org/markup-compatibility/2006">
              <mc:Choice xmlns:v="urn:schemas-microsoft-com:vml" Requires="v">
                <p:oleObj spid="_x0000_s223266" r:id="rId9" imgW="1320165" imgH="393700" progId="Equation.DSMT4">
                  <p:embed/>
                </p:oleObj>
              </mc:Choice>
              <mc:Fallback>
                <p:oleObj r:id="rId9" imgW="1320165" imgH="393700" progId="Equation.DSMT4">
                  <p:embed/>
                  <p:pic>
                    <p:nvPicPr>
                      <p:cNvPr id="0" name="Object 10"/>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63689" y="2689623"/>
                        <a:ext cx="2663825"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8" name="Object 10"/>
          <p:cNvGraphicFramePr/>
          <p:nvPr/>
        </p:nvGraphicFramePr>
        <p:xfrm>
          <a:off x="576264" y="3332560"/>
          <a:ext cx="5076825" cy="592931"/>
        </p:xfrm>
        <a:graphic>
          <a:graphicData uri="http://schemas.openxmlformats.org/presentationml/2006/ole">
            <mc:AlternateContent xmlns:mc="http://schemas.openxmlformats.org/markup-compatibility/2006">
              <mc:Choice xmlns:v="urn:schemas-microsoft-com:vml" Requires="v">
                <p:oleObj spid="_x0000_s223267" r:id="rId11" imgW="2514600" imgH="393700" progId="Equation.DSMT4">
                  <p:embed/>
                </p:oleObj>
              </mc:Choice>
              <mc:Fallback>
                <p:oleObj r:id="rId11" imgW="2514600" imgH="393700" progId="Equation.DSMT4">
                  <p:embed/>
                  <p:pic>
                    <p:nvPicPr>
                      <p:cNvPr id="0" name="Object 10"/>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6264" y="3332560"/>
                        <a:ext cx="5076825"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 name="文本框 9"/>
          <p:cNvSpPr txBox="1"/>
          <p:nvPr/>
        </p:nvSpPr>
        <p:spPr>
          <a:xfrm>
            <a:off x="576264" y="3965972"/>
            <a:ext cx="7893508" cy="1212640"/>
          </a:xfrm>
          <a:prstGeom prst="rect">
            <a:avLst/>
          </a:prstGeom>
          <a:noFill/>
        </p:spPr>
        <p:txBody>
          <a:bodyPr wrap="none">
            <a:spAutoFit/>
          </a:bodyPr>
          <a:lstStyle/>
          <a:p>
            <a:pPr>
              <a:lnSpc>
                <a:spcPct val="130000"/>
              </a:lnSpc>
            </a:pPr>
            <a:r>
              <a:rPr kumimoji="1" lang="en-US" altLang="zh-CN" sz="2800" dirty="0">
                <a:solidFill>
                  <a:srgbClr val="FF0000"/>
                </a:solidFill>
                <a:latin typeface="Times New Roman" panose="02020603050405020304" pitchFamily="18" charset="0"/>
                <a:ea typeface="黑体" panose="02010609060101010101" pitchFamily="49" charset="-122"/>
                <a:sym typeface="+mn-ea"/>
              </a:rPr>
              <a:t>     </a:t>
            </a:r>
            <a:r>
              <a:rPr kumimoji="1" lang="zh-CN" altLang="en-US" sz="2800" dirty="0">
                <a:solidFill>
                  <a:srgbClr val="FF0000"/>
                </a:solidFill>
                <a:latin typeface="Times New Roman" panose="02020603050405020304" pitchFamily="18" charset="0"/>
                <a:ea typeface="黑体" panose="02010609060101010101" pitchFamily="49" charset="-122"/>
                <a:sym typeface="+mn-ea"/>
              </a:rPr>
              <a:t>因此，当</a:t>
            </a:r>
            <a:r>
              <a:rPr kumimoji="1" lang="en-US" altLang="zh-CN" sz="2800" i="1" dirty="0">
                <a:solidFill>
                  <a:srgbClr val="FF0000"/>
                </a:solidFill>
                <a:latin typeface="Times New Roman" panose="02020603050405020304" pitchFamily="18" charset="0"/>
                <a:ea typeface="黑体" panose="02010609060101010101" pitchFamily="49" charset="-122"/>
                <a:sym typeface="+mn-ea"/>
              </a:rPr>
              <a:t>x</a:t>
            </a:r>
            <a:r>
              <a:rPr kumimoji="1" lang="zh-CN" altLang="en-US" sz="2800" dirty="0">
                <a:solidFill>
                  <a:srgbClr val="FF0000"/>
                </a:solidFill>
                <a:latin typeface="Times New Roman" panose="02020603050405020304" pitchFamily="18" charset="0"/>
                <a:ea typeface="黑体" panose="02010609060101010101" pitchFamily="49" charset="-122"/>
                <a:sym typeface="+mn-ea"/>
              </a:rPr>
              <a:t>约为</a:t>
            </a:r>
            <a:r>
              <a:rPr kumimoji="1" lang="en-US" altLang="zh-CN" sz="2800" dirty="0">
                <a:solidFill>
                  <a:srgbClr val="FF0000"/>
                </a:solidFill>
                <a:latin typeface="Times New Roman" panose="02020603050405020304" pitchFamily="18" charset="0"/>
                <a:ea typeface="黑体" panose="02010609060101010101" pitchFamily="49" charset="-122"/>
                <a:sym typeface="+mn-ea"/>
              </a:rPr>
              <a:t>1.07m</a:t>
            </a:r>
            <a:r>
              <a:rPr kumimoji="1" lang="zh-CN" altLang="en-US" sz="2800" dirty="0">
                <a:solidFill>
                  <a:srgbClr val="FF0000"/>
                </a:solidFill>
                <a:latin typeface="Times New Roman" panose="02020603050405020304" pitchFamily="18" charset="0"/>
                <a:ea typeface="黑体" panose="02010609060101010101" pitchFamily="49" charset="-122"/>
                <a:sym typeface="+mn-ea"/>
              </a:rPr>
              <a:t>时，窗户通过的光线最多</a:t>
            </a:r>
            <a:r>
              <a:rPr kumimoji="1" lang="en-US" altLang="zh-CN" sz="2800" dirty="0">
                <a:solidFill>
                  <a:srgbClr val="FF0000"/>
                </a:solidFill>
                <a:latin typeface="Times New Roman" panose="02020603050405020304" pitchFamily="18" charset="0"/>
                <a:ea typeface="黑体" panose="02010609060101010101" pitchFamily="49" charset="-122"/>
                <a:sym typeface="+mn-ea"/>
              </a:rPr>
              <a:t>.</a:t>
            </a:r>
          </a:p>
          <a:p>
            <a:pPr>
              <a:lnSpc>
                <a:spcPct val="130000"/>
              </a:lnSpc>
            </a:pPr>
            <a:r>
              <a:rPr kumimoji="1" lang="zh-CN" altLang="en-US" sz="2800" dirty="0">
                <a:solidFill>
                  <a:srgbClr val="FF0000"/>
                </a:solidFill>
                <a:latin typeface="Times New Roman" panose="02020603050405020304" pitchFamily="18" charset="0"/>
                <a:ea typeface="黑体" panose="02010609060101010101" pitchFamily="49" charset="-122"/>
                <a:sym typeface="+mn-ea"/>
              </a:rPr>
              <a:t>此时，窗户的面积约为</a:t>
            </a:r>
            <a:r>
              <a:rPr kumimoji="1" lang="en-US" altLang="zh-CN" sz="2800" dirty="0">
                <a:solidFill>
                  <a:srgbClr val="FF0000"/>
                </a:solidFill>
                <a:latin typeface="Times New Roman" panose="02020603050405020304" pitchFamily="18" charset="0"/>
                <a:ea typeface="黑体" panose="02010609060101010101" pitchFamily="49" charset="-122"/>
                <a:sym typeface="+mn-ea"/>
              </a:rPr>
              <a:t>4.02</a:t>
            </a:r>
            <a:r>
              <a:rPr kumimoji="1" lang="en-US" altLang="zh-CN" sz="2800" i="1" dirty="0">
                <a:solidFill>
                  <a:srgbClr val="FF0000"/>
                </a:solidFill>
                <a:latin typeface="Times New Roman" panose="02020603050405020304" pitchFamily="18" charset="0"/>
                <a:ea typeface="黑体" panose="02010609060101010101" pitchFamily="49" charset="-122"/>
                <a:sym typeface="+mn-ea"/>
              </a:rPr>
              <a:t> </a:t>
            </a:r>
            <a:r>
              <a:rPr kumimoji="1" lang="en-US" altLang="zh-CN" sz="2800" dirty="0">
                <a:solidFill>
                  <a:srgbClr val="FF0000"/>
                </a:solidFill>
                <a:latin typeface="Times New Roman" panose="02020603050405020304" pitchFamily="18" charset="0"/>
                <a:ea typeface="黑体" panose="02010609060101010101" pitchFamily="49" charset="-122"/>
                <a:sym typeface="+mn-ea"/>
              </a:rPr>
              <a:t>m</a:t>
            </a:r>
            <a:r>
              <a:rPr kumimoji="1" lang="en-US" altLang="zh-CN" sz="2800" baseline="30000" dirty="0">
                <a:solidFill>
                  <a:srgbClr val="FF0000"/>
                </a:solidFill>
                <a:latin typeface="Times New Roman" panose="02020603050405020304" pitchFamily="18" charset="0"/>
                <a:ea typeface="黑体" panose="02010609060101010101" pitchFamily="49" charset="-122"/>
                <a:sym typeface="+mn-ea"/>
              </a:rPr>
              <a:t>2</a:t>
            </a:r>
            <a:r>
              <a:rPr kumimoji="1" lang="zh-CN" altLang="en-US" sz="2800" dirty="0">
                <a:solidFill>
                  <a:srgbClr val="FF0000"/>
                </a:solidFill>
                <a:latin typeface="Times New Roman" panose="02020603050405020304" pitchFamily="18" charset="0"/>
                <a:ea typeface="黑体" panose="02010609060101010101" pitchFamily="49" charset="-122"/>
                <a:sym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ox(in)">
                                      <p:cBhvr>
                                        <p:cTn id="13" dur="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ox(i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ox(i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Rectangle 10"/>
          <p:cNvSpPr>
            <a:spLocks noChangeArrowheads="1"/>
          </p:cNvSpPr>
          <p:nvPr/>
        </p:nvSpPr>
        <p:spPr bwMode="auto">
          <a:xfrm>
            <a:off x="0" y="-184666"/>
            <a:ext cx="184731" cy="369332"/>
          </a:xfrm>
          <a:prstGeom prst="rect">
            <a:avLst/>
          </a:prstGeom>
          <a:noFill/>
          <a:ln w="9525">
            <a:noFill/>
            <a:miter lim="800000"/>
          </a:ln>
          <a:effectLst>
            <a:prstShdw prst="shdw17" dist="17961" dir="2700000">
              <a:schemeClr val="accent1">
                <a:gamma/>
                <a:shade val="60000"/>
                <a:invGamma/>
              </a:schemeClr>
            </a:prstShdw>
          </a:effectLst>
        </p:spPr>
        <p:txBody>
          <a:bodyPr wrap="none" anchor="ctr">
            <a:spAutoFit/>
          </a:bodyPr>
          <a:lstStyle/>
          <a:p>
            <a:pPr>
              <a:buFont typeface="Arial" panose="020B0604020202020204" pitchFamily="34" charset="0"/>
              <a:buNone/>
              <a:defRPr/>
            </a:pPr>
            <a:endParaRPr lang="zh-CN" altLang="en-US"/>
          </a:p>
        </p:txBody>
      </p:sp>
      <p:grpSp>
        <p:nvGrpSpPr>
          <p:cNvPr id="224259" name="组合 6147"/>
          <p:cNvGrpSpPr/>
          <p:nvPr/>
        </p:nvGrpSpPr>
        <p:grpSpPr bwMode="auto">
          <a:xfrm>
            <a:off x="179389" y="141685"/>
            <a:ext cx="5050155" cy="739244"/>
            <a:chOff x="0" y="0"/>
            <a:chExt cx="7953" cy="1551"/>
          </a:xfrm>
        </p:grpSpPr>
        <p:sp>
          <p:nvSpPr>
            <p:cNvPr id="224260"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24261"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a:p>
          </p:txBody>
        </p:sp>
        <p:sp>
          <p:nvSpPr>
            <p:cNvPr id="224262"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224263" name="文本框 6151"/>
            <p:cNvSpPr txBox="1">
              <a:spLocks noChangeArrowheads="1"/>
            </p:cNvSpPr>
            <p:nvPr/>
          </p:nvSpPr>
          <p:spPr bwMode="auto">
            <a:xfrm>
              <a:off x="877" y="431"/>
              <a:ext cx="7076"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b="1">
                  <a:solidFill>
                    <a:srgbClr val="006666"/>
                  </a:solidFill>
                  <a:latin typeface="微软雅黑" panose="020B0503020204020204" pitchFamily="34" charset="-122"/>
                  <a:ea typeface="微软雅黑" panose="020B0503020204020204" pitchFamily="34" charset="-122"/>
                  <a:sym typeface="宋体" panose="02010600030101010101" pitchFamily="2" charset="-122"/>
                </a:rPr>
                <a:t>利用二次函数解决拱桥问题</a:t>
              </a:r>
            </a:p>
          </p:txBody>
        </p:sp>
        <p:sp>
          <p:nvSpPr>
            <p:cNvPr id="224264" name="文本框 6152"/>
            <p:cNvSpPr txBox="1">
              <a:spLocks noChangeArrowheads="1"/>
            </p:cNvSpPr>
            <p:nvPr/>
          </p:nvSpPr>
          <p:spPr bwMode="auto">
            <a:xfrm>
              <a:off x="0" y="453"/>
              <a:ext cx="872"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a:solidFill>
                    <a:schemeClr val="accent1"/>
                  </a:solidFill>
                  <a:ea typeface="微软雅黑" panose="020B0503020204020204" pitchFamily="34" charset="-122"/>
                </a:rPr>
                <a:t>二</a:t>
              </a:r>
            </a:p>
          </p:txBody>
        </p:sp>
      </p:grpSp>
      <p:sp>
        <p:nvSpPr>
          <p:cNvPr id="18" name="Text Box 2"/>
          <p:cNvSpPr txBox="1">
            <a:spLocks noChangeArrowheads="1"/>
          </p:cNvSpPr>
          <p:nvPr/>
        </p:nvSpPr>
        <p:spPr bwMode="auto">
          <a:xfrm>
            <a:off x="1" y="713185"/>
            <a:ext cx="8964613" cy="1379545"/>
          </a:xfrm>
          <a:prstGeom prst="rect">
            <a:avLst/>
          </a:prstGeom>
          <a:noFill/>
          <a:ln w="9525">
            <a:noFill/>
            <a:miter lim="800000"/>
          </a:ln>
          <a:effectLst/>
        </p:spPr>
        <p:txBody>
          <a:bodyPr>
            <a:spAutoFit/>
          </a:bodyPr>
          <a:lstStyle/>
          <a:p>
            <a:pPr>
              <a:lnSpc>
                <a:spcPct val="120000"/>
              </a:lnSpc>
              <a:spcBef>
                <a:spcPts val="0"/>
              </a:spcBef>
              <a:buFont typeface="Arial" panose="020B0604020202020204" pitchFamily="34" charset="0"/>
              <a:buNone/>
              <a:defRPr/>
            </a:pPr>
            <a:r>
              <a:rPr lang="zh-CN" altLang="en-US" sz="2400" dirty="0">
                <a:solidFill>
                  <a:schemeClr val="accent6">
                    <a:lumMod val="75000"/>
                  </a:schemeClr>
                </a:solidFill>
                <a:latin typeface="黑体" panose="02010609060101010101" pitchFamily="49" charset="-122"/>
                <a:ea typeface="黑体" panose="02010609060101010101" pitchFamily="49" charset="-122"/>
              </a:rPr>
              <a:t>例</a:t>
            </a:r>
            <a:r>
              <a:rPr lang="en-US" altLang="zh-CN" sz="2400" dirty="0">
                <a:solidFill>
                  <a:schemeClr val="accent6">
                    <a:lumMod val="75000"/>
                  </a:schemeClr>
                </a:solidFill>
                <a:latin typeface="黑体" panose="02010609060101010101" pitchFamily="49" charset="-122"/>
                <a:ea typeface="黑体" panose="02010609060101010101" pitchFamily="49" charset="-122"/>
              </a:rPr>
              <a:t>3 </a:t>
            </a:r>
            <a:r>
              <a:rPr lang="zh-CN" altLang="en-US" sz="2400" dirty="0">
                <a:solidFill>
                  <a:srgbClr val="14141E"/>
                </a:solidFill>
                <a:latin typeface="黑体" panose="02010609060101010101" pitchFamily="49" charset="-122"/>
                <a:ea typeface="黑体" panose="02010609060101010101" pitchFamily="49" charset="-122"/>
              </a:rPr>
              <a:t>要使运动员坐着船从圣火的拱形桥下穿过入场，现知拱形底座顶部离水面</a:t>
            </a:r>
            <a:r>
              <a:rPr lang="en-US" altLang="zh-CN" sz="2400" b="1" dirty="0">
                <a:solidFill>
                  <a:srgbClr val="14141E"/>
                </a:solidFill>
                <a:latin typeface="Times New Roman" panose="02020603050405020304" pitchFamily="18" charset="0"/>
                <a:ea typeface="黑体" panose="02010609060101010101" pitchFamily="49" charset="-122"/>
                <a:cs typeface="Times New Roman" panose="02020603050405020304" pitchFamily="18" charset="0"/>
              </a:rPr>
              <a:t>2 m</a:t>
            </a:r>
            <a:r>
              <a:rPr lang="en-US" altLang="zh-CN" sz="2400" dirty="0">
                <a:solidFill>
                  <a:srgbClr val="14141E"/>
                </a:solidFill>
                <a:latin typeface="黑体" panose="02010609060101010101" pitchFamily="49" charset="-122"/>
                <a:ea typeface="黑体" panose="02010609060101010101" pitchFamily="49" charset="-122"/>
              </a:rPr>
              <a:t>,</a:t>
            </a:r>
            <a:r>
              <a:rPr lang="zh-CN" altLang="en-US" sz="2400" dirty="0">
                <a:solidFill>
                  <a:srgbClr val="14141E"/>
                </a:solidFill>
                <a:latin typeface="黑体" panose="02010609060101010101" pitchFamily="49" charset="-122"/>
                <a:ea typeface="黑体" panose="02010609060101010101" pitchFamily="49" charset="-122"/>
              </a:rPr>
              <a:t>水面宽</a:t>
            </a:r>
            <a:r>
              <a:rPr lang="en-US" altLang="zh-CN" sz="2400" b="1" dirty="0">
                <a:solidFill>
                  <a:srgbClr val="14141E"/>
                </a:solidFill>
                <a:latin typeface="Times New Roman" panose="02020603050405020304" pitchFamily="18" charset="0"/>
                <a:ea typeface="黑体" panose="02010609060101010101" pitchFamily="49" charset="-122"/>
                <a:cs typeface="Times New Roman" panose="02020603050405020304" pitchFamily="18" charset="0"/>
              </a:rPr>
              <a:t>4 m</a:t>
            </a:r>
            <a:r>
              <a:rPr lang="en-US" altLang="zh-CN" sz="2400" dirty="0">
                <a:solidFill>
                  <a:srgbClr val="14141E"/>
                </a:solidFill>
                <a:latin typeface="黑体" panose="02010609060101010101" pitchFamily="49" charset="-122"/>
                <a:ea typeface="黑体" panose="02010609060101010101" pitchFamily="49" charset="-122"/>
              </a:rPr>
              <a:t>,</a:t>
            </a:r>
            <a:r>
              <a:rPr lang="zh-CN" altLang="en-US" sz="2400" dirty="0">
                <a:solidFill>
                  <a:srgbClr val="14141E"/>
                </a:solidFill>
                <a:latin typeface="黑体" panose="02010609060101010101" pitchFamily="49" charset="-122"/>
                <a:ea typeface="黑体" panose="02010609060101010101" pitchFamily="49" charset="-122"/>
              </a:rPr>
              <a:t>为了船能顺利通过，需要把水面下降</a:t>
            </a:r>
            <a:r>
              <a:rPr lang="en-US" altLang="zh-CN" sz="2400" b="1" dirty="0">
                <a:solidFill>
                  <a:srgbClr val="14141E"/>
                </a:solidFill>
                <a:latin typeface="Times New Roman" panose="02020603050405020304" pitchFamily="18" charset="0"/>
                <a:ea typeface="黑体" panose="02010609060101010101" pitchFamily="49" charset="-122"/>
                <a:cs typeface="Times New Roman" panose="02020603050405020304" pitchFamily="18" charset="0"/>
              </a:rPr>
              <a:t>1 m</a:t>
            </a:r>
            <a:r>
              <a:rPr lang="en-US" altLang="zh-CN" sz="2400" dirty="0">
                <a:solidFill>
                  <a:srgbClr val="14141E"/>
                </a:solidFill>
                <a:latin typeface="黑体" panose="02010609060101010101" pitchFamily="49" charset="-122"/>
                <a:ea typeface="黑体" panose="02010609060101010101" pitchFamily="49" charset="-122"/>
              </a:rPr>
              <a:t>,</a:t>
            </a:r>
            <a:r>
              <a:rPr lang="zh-CN" altLang="en-US" sz="2400" dirty="0">
                <a:solidFill>
                  <a:srgbClr val="14141E"/>
                </a:solidFill>
                <a:latin typeface="黑体" panose="02010609060101010101" pitchFamily="49" charset="-122"/>
                <a:ea typeface="黑体" panose="02010609060101010101" pitchFamily="49" charset="-122"/>
              </a:rPr>
              <a:t>问此时水面宽度增加多少</a:t>
            </a:r>
            <a:r>
              <a:rPr lang="en-US" altLang="zh-CN" sz="2400" dirty="0">
                <a:solidFill>
                  <a:srgbClr val="14141E"/>
                </a:solidFill>
                <a:latin typeface="黑体" panose="02010609060101010101" pitchFamily="49" charset="-122"/>
                <a:ea typeface="黑体" panose="02010609060101010101" pitchFamily="49" charset="-122"/>
              </a:rPr>
              <a:t>?</a:t>
            </a:r>
          </a:p>
        </p:txBody>
      </p:sp>
      <p:grpSp>
        <p:nvGrpSpPr>
          <p:cNvPr id="224266" name="Group 38"/>
          <p:cNvGrpSpPr/>
          <p:nvPr/>
        </p:nvGrpSpPr>
        <p:grpSpPr bwMode="auto">
          <a:xfrm>
            <a:off x="4792663" y="2183607"/>
            <a:ext cx="4159250" cy="2641997"/>
            <a:chOff x="3061" y="1344"/>
            <a:chExt cx="2631" cy="2733"/>
          </a:xfrm>
        </p:grpSpPr>
        <p:pic>
          <p:nvPicPr>
            <p:cNvPr id="224267" name="Picture 4" descr="底座"/>
            <p:cNvPicPr>
              <a:picLocks noChangeAspect="1" noChangeArrowheads="1"/>
            </p:cNvPicPr>
            <p:nvPr/>
          </p:nvPicPr>
          <p:blipFill>
            <a:blip r:embed="rId3"/>
            <a:srcRect/>
            <a:stretch>
              <a:fillRect/>
            </a:stretch>
          </p:blipFill>
          <p:spPr bwMode="auto">
            <a:xfrm>
              <a:off x="3061" y="1344"/>
              <a:ext cx="2623" cy="2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4268" name="Picture 5" descr="shui"/>
            <p:cNvPicPr>
              <a:picLocks noChangeAspect="1" noChangeArrowheads="1"/>
            </p:cNvPicPr>
            <p:nvPr/>
          </p:nvPicPr>
          <p:blipFill>
            <a:blip r:embed="rId4"/>
            <a:srcRect/>
            <a:stretch>
              <a:fillRect/>
            </a:stretch>
          </p:blipFill>
          <p:spPr bwMode="auto">
            <a:xfrm>
              <a:off x="3061" y="3793"/>
              <a:ext cx="2631"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Line 24"/>
          <p:cNvSpPr>
            <a:spLocks noChangeShapeType="1"/>
          </p:cNvSpPr>
          <p:nvPr/>
        </p:nvSpPr>
        <p:spPr bwMode="auto">
          <a:xfrm flipV="1">
            <a:off x="971550" y="2518173"/>
            <a:ext cx="0" cy="1026319"/>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3" name="Line 27"/>
          <p:cNvSpPr>
            <a:spLocks noChangeShapeType="1"/>
          </p:cNvSpPr>
          <p:nvPr/>
        </p:nvSpPr>
        <p:spPr bwMode="auto">
          <a:xfrm flipV="1">
            <a:off x="3492500" y="2516982"/>
            <a:ext cx="0" cy="1026319"/>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4" name="Freeform 30"/>
          <p:cNvSpPr>
            <a:spLocks noChangeArrowheads="1"/>
          </p:cNvSpPr>
          <p:nvPr/>
        </p:nvSpPr>
        <p:spPr bwMode="auto">
          <a:xfrm>
            <a:off x="4957763" y="2539603"/>
            <a:ext cx="3886200" cy="2213372"/>
          </a:xfrm>
          <a:custGeom>
            <a:avLst/>
            <a:gdLst>
              <a:gd name="T0" fmla="*/ 0 w 2222"/>
              <a:gd name="T1" fmla="*/ 1996 h 1996"/>
              <a:gd name="T2" fmla="*/ 1088 w 2222"/>
              <a:gd name="T3" fmla="*/ 0 h 1996"/>
              <a:gd name="T4" fmla="*/ 2222 w 2222"/>
              <a:gd name="T5" fmla="*/ 1996 h 1996"/>
            </a:gdLst>
            <a:ahLst/>
            <a:cxnLst>
              <a:cxn ang="0">
                <a:pos x="T0" y="T1"/>
              </a:cxn>
              <a:cxn ang="0">
                <a:pos x="T2" y="T3"/>
              </a:cxn>
              <a:cxn ang="0">
                <a:pos x="T4" y="T5"/>
              </a:cxn>
            </a:cxnLst>
            <a:rect l="0" t="0" r="r" b="b"/>
            <a:pathLst>
              <a:path w="2222" h="1996">
                <a:moveTo>
                  <a:pt x="0" y="1996"/>
                </a:moveTo>
                <a:cubicBezTo>
                  <a:pt x="359" y="998"/>
                  <a:pt x="718" y="0"/>
                  <a:pt x="1088" y="0"/>
                </a:cubicBezTo>
                <a:cubicBezTo>
                  <a:pt x="1458" y="0"/>
                  <a:pt x="1840" y="998"/>
                  <a:pt x="2222" y="1996"/>
                </a:cubicBezTo>
              </a:path>
            </a:pathLst>
          </a:custGeom>
          <a:noFill/>
          <a:ln w="57150">
            <a:solidFill>
              <a:srgbClr val="FF00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grpSp>
        <p:nvGrpSpPr>
          <p:cNvPr id="4" name="Group 34"/>
          <p:cNvGrpSpPr/>
          <p:nvPr/>
        </p:nvGrpSpPr>
        <p:grpSpPr bwMode="auto">
          <a:xfrm>
            <a:off x="107950" y="1815703"/>
            <a:ext cx="4140200" cy="3033713"/>
            <a:chOff x="91" y="1427"/>
            <a:chExt cx="2880" cy="2547"/>
          </a:xfrm>
        </p:grpSpPr>
        <p:grpSp>
          <p:nvGrpSpPr>
            <p:cNvPr id="224273" name="Group 18"/>
            <p:cNvGrpSpPr/>
            <p:nvPr/>
          </p:nvGrpSpPr>
          <p:grpSpPr bwMode="auto">
            <a:xfrm>
              <a:off x="91" y="1427"/>
              <a:ext cx="2880" cy="2547"/>
              <a:chOff x="770" y="1518"/>
              <a:chExt cx="1656" cy="2547"/>
            </a:xfrm>
          </p:grpSpPr>
          <p:grpSp>
            <p:nvGrpSpPr>
              <p:cNvPr id="224274" name="Group 12"/>
              <p:cNvGrpSpPr/>
              <p:nvPr/>
            </p:nvGrpSpPr>
            <p:grpSpPr bwMode="auto">
              <a:xfrm>
                <a:off x="770" y="2115"/>
                <a:ext cx="1656" cy="388"/>
                <a:chOff x="0" y="2341"/>
                <a:chExt cx="3152" cy="356"/>
              </a:xfrm>
            </p:grpSpPr>
            <p:sp>
              <p:nvSpPr>
                <p:cNvPr id="224275" name="Line 13"/>
                <p:cNvSpPr>
                  <a:spLocks noChangeShapeType="1"/>
                </p:cNvSpPr>
                <p:nvPr/>
              </p:nvSpPr>
              <p:spPr bwMode="auto">
                <a:xfrm>
                  <a:off x="0" y="2341"/>
                  <a:ext cx="3152" cy="0"/>
                </a:xfrm>
                <a:prstGeom prst="line">
                  <a:avLst/>
                </a:prstGeom>
                <a:noFill/>
                <a:ln w="381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4276" name="Text Box 14"/>
                <p:cNvSpPr txBox="1">
                  <a:spLocks noChangeArrowheads="1"/>
                </p:cNvSpPr>
                <p:nvPr/>
              </p:nvSpPr>
              <p:spPr bwMode="auto">
                <a:xfrm>
                  <a:off x="2764" y="2341"/>
                  <a:ext cx="319"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grpSp>
          <p:sp>
            <p:nvSpPr>
              <p:cNvPr id="224277" name="Line 15"/>
              <p:cNvSpPr>
                <a:spLocks noChangeShapeType="1"/>
              </p:cNvSpPr>
              <p:nvPr/>
            </p:nvSpPr>
            <p:spPr bwMode="auto">
              <a:xfrm flipV="1">
                <a:off x="1610" y="1571"/>
                <a:ext cx="0" cy="2494"/>
              </a:xfrm>
              <a:prstGeom prst="line">
                <a:avLst/>
              </a:prstGeom>
              <a:noFill/>
              <a:ln w="381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4278" name="Text Box 16"/>
              <p:cNvSpPr txBox="1">
                <a:spLocks noChangeArrowheads="1"/>
              </p:cNvSpPr>
              <p:nvPr/>
            </p:nvSpPr>
            <p:spPr bwMode="auto">
              <a:xfrm>
                <a:off x="1461" y="1518"/>
                <a:ext cx="277"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y</a:t>
                </a:r>
                <a:endParaRPr lang="en-US" altLang="zh-CN" sz="2400" b="1" i="1">
                  <a:latin typeface="Times New Roman" panose="02020603050405020304" pitchFamily="18" charset="0"/>
                  <a:cs typeface="Times New Roman" panose="02020603050405020304" pitchFamily="18" charset="0"/>
                </a:endParaRPr>
              </a:p>
            </p:txBody>
          </p:sp>
        </p:grpSp>
        <p:sp>
          <p:nvSpPr>
            <p:cNvPr id="224279" name="Text Box 19"/>
            <p:cNvSpPr txBox="1">
              <a:spLocks noChangeArrowheads="1"/>
            </p:cNvSpPr>
            <p:nvPr/>
          </p:nvSpPr>
          <p:spPr bwMode="auto">
            <a:xfrm>
              <a:off x="1242" y="2016"/>
              <a:ext cx="423"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800" b="1" i="1">
                  <a:latin typeface="Times New Roman" panose="02020603050405020304" pitchFamily="18" charset="0"/>
                </a:rPr>
                <a:t>O</a:t>
              </a:r>
            </a:p>
          </p:txBody>
        </p:sp>
      </p:grpSp>
      <p:sp>
        <p:nvSpPr>
          <p:cNvPr id="33" name="Line 35"/>
          <p:cNvSpPr>
            <a:spLocks noChangeShapeType="1"/>
          </p:cNvSpPr>
          <p:nvPr/>
        </p:nvSpPr>
        <p:spPr bwMode="auto">
          <a:xfrm>
            <a:off x="684213" y="4137422"/>
            <a:ext cx="3168650"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34" name="Text Box 36"/>
          <p:cNvSpPr txBox="1">
            <a:spLocks noChangeArrowheads="1"/>
          </p:cNvSpPr>
          <p:nvPr/>
        </p:nvSpPr>
        <p:spPr bwMode="auto">
          <a:xfrm>
            <a:off x="2195514" y="4164806"/>
            <a:ext cx="574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0000FF"/>
                </a:solidFill>
                <a:latin typeface="Times New Roman" panose="02020603050405020304" pitchFamily="18" charset="0"/>
              </a:rPr>
              <a:t>-3</a:t>
            </a:r>
            <a:endParaRPr lang="en-US" altLang="zh-CN" sz="2400" b="1">
              <a:latin typeface="Times New Roman" panose="02020603050405020304" pitchFamily="18" charset="0"/>
              <a:cs typeface="Times New Roman" panose="02020603050405020304" pitchFamily="18" charset="0"/>
            </a:endParaRPr>
          </a:p>
        </p:txBody>
      </p:sp>
      <p:sp>
        <p:nvSpPr>
          <p:cNvPr id="35" name="Text Box 23"/>
          <p:cNvSpPr txBox="1">
            <a:spLocks noChangeArrowheads="1"/>
          </p:cNvSpPr>
          <p:nvPr/>
        </p:nvSpPr>
        <p:spPr bwMode="auto">
          <a:xfrm>
            <a:off x="-107950" y="2996804"/>
            <a:ext cx="14398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endParaRPr lang="en-US" altLang="zh-CN" sz="2400" b="1">
              <a:solidFill>
                <a:srgbClr val="0000FF"/>
              </a:solidFill>
              <a:latin typeface="Times New Roman" panose="02020603050405020304" pitchFamily="18" charset="0"/>
            </a:endParaRPr>
          </a:p>
          <a:p>
            <a:pPr>
              <a:spcBef>
                <a:spcPct val="50000"/>
              </a:spcBef>
              <a:buFont typeface="Arial" panose="020B0604020202020204" pitchFamily="34" charset="0"/>
              <a:buNone/>
            </a:pPr>
            <a:r>
              <a:rPr lang="en-US" altLang="zh-CN" sz="2400" b="1">
                <a:solidFill>
                  <a:srgbClr val="0000FF"/>
                </a:solidFill>
                <a:latin typeface="Times New Roman" panose="02020603050405020304" pitchFamily="18" charset="0"/>
              </a:rPr>
              <a:t>(-2,-2)</a:t>
            </a:r>
            <a:r>
              <a:rPr lang="en-US" altLang="zh-CN" sz="2400" b="1">
                <a:latin typeface="Times New Roman" panose="02020603050405020304" pitchFamily="18" charset="0"/>
              </a:rPr>
              <a:t> ●</a:t>
            </a:r>
            <a:endParaRPr lang="en-US" altLang="zh-CN" sz="2400" b="1">
              <a:latin typeface="Times New Roman" panose="02020603050405020304" pitchFamily="18" charset="0"/>
              <a:cs typeface="Times New Roman" panose="02020603050405020304" pitchFamily="18" charset="0"/>
            </a:endParaRPr>
          </a:p>
        </p:txBody>
      </p:sp>
      <p:sp>
        <p:nvSpPr>
          <p:cNvPr id="36" name="Text Box 22"/>
          <p:cNvSpPr txBox="1">
            <a:spLocks noChangeArrowheads="1"/>
          </p:cNvSpPr>
          <p:nvPr/>
        </p:nvSpPr>
        <p:spPr bwMode="auto">
          <a:xfrm>
            <a:off x="3236913" y="3005138"/>
            <a:ext cx="165576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0000FF"/>
                </a:solidFill>
                <a:latin typeface="Times New Roman" panose="02020603050405020304" pitchFamily="18" charset="0"/>
              </a:rPr>
              <a:t> </a:t>
            </a:r>
          </a:p>
          <a:p>
            <a:pPr>
              <a:spcBef>
                <a:spcPct val="50000"/>
              </a:spcBef>
              <a:buFont typeface="Arial" panose="020B0604020202020204" pitchFamily="34" charset="0"/>
              <a:buNone/>
            </a:pPr>
            <a:r>
              <a:rPr lang="en-US" altLang="zh-CN" sz="2400" b="1">
                <a:latin typeface="Times New Roman" panose="02020603050405020304" pitchFamily="18" charset="0"/>
              </a:rPr>
              <a:t>● </a:t>
            </a:r>
            <a:r>
              <a:rPr lang="en-US" altLang="zh-CN" sz="2400" b="1">
                <a:solidFill>
                  <a:srgbClr val="0000FF"/>
                </a:solidFill>
                <a:latin typeface="Times New Roman" panose="02020603050405020304" pitchFamily="18" charset="0"/>
              </a:rPr>
              <a:t>(2,-2)</a:t>
            </a:r>
            <a:endParaRPr lang="en-US" altLang="zh-CN" sz="2400" b="1">
              <a:solidFill>
                <a:srgbClr val="0000FF"/>
              </a:solidFill>
              <a:latin typeface="Times New Roman" panose="02020603050405020304" pitchFamily="18" charset="0"/>
              <a:cs typeface="Times New Roman" panose="02020603050405020304" pitchFamily="18" charset="0"/>
            </a:endParaRPr>
          </a:p>
        </p:txBody>
      </p:sp>
      <p:sp>
        <p:nvSpPr>
          <p:cNvPr id="37" name="Line 45"/>
          <p:cNvSpPr>
            <a:spLocks noChangeShapeType="1"/>
          </p:cNvSpPr>
          <p:nvPr/>
        </p:nvSpPr>
        <p:spPr bwMode="auto">
          <a:xfrm flipV="1">
            <a:off x="1044576" y="3543300"/>
            <a:ext cx="2447925"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38" name="Text Box 47"/>
          <p:cNvSpPr txBox="1">
            <a:spLocks noChangeArrowheads="1"/>
          </p:cNvSpPr>
          <p:nvPr/>
        </p:nvSpPr>
        <p:spPr bwMode="auto">
          <a:xfrm>
            <a:off x="1619250" y="3543300"/>
            <a:ext cx="7191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latin typeface="Times New Roman" panose="02020603050405020304" pitchFamily="18" charset="0"/>
              </a:rPr>
              <a:t>4</a:t>
            </a:r>
            <a:r>
              <a:rPr lang="zh-CN" altLang="en-US" sz="2400">
                <a:latin typeface="黑体" panose="02010609060101010101" pitchFamily="49" charset="-122"/>
                <a:ea typeface="黑体" panose="02010609060101010101" pitchFamily="49" charset="-122"/>
              </a:rPr>
              <a:t>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2000"/>
                                        <p:tgtEl>
                                          <p:spTgt spid="24"/>
                                        </p:tgtEl>
                                      </p:cBhvr>
                                    </p:animEffect>
                                  </p:childTnLst>
                                </p:cTn>
                              </p:par>
                            </p:childTnLst>
                          </p:cTn>
                        </p:par>
                        <p:par>
                          <p:cTn id="8" fill="hold">
                            <p:stCondLst>
                              <p:cond delay="2000"/>
                            </p:stCondLst>
                            <p:childTnLst>
                              <p:par>
                                <p:cTn id="9" presetID="35" presetClass="path" presetSubtype="0" accel="50000" decel="50000" fill="hold" grpId="1" nodeType="afterEffect">
                                  <p:stCondLst>
                                    <p:cond delay="0"/>
                                  </p:stCondLst>
                                  <p:childTnLst>
                                    <p:animMotion origin="layout" path="M 5.55556E-7 1.85185E-6 L -0.51198 0.00532 " pathEditMode="relative" rAng="0" ptsTypes="AA">
                                      <p:cBhvr>
                                        <p:cTn id="10" dur="2000" fill="hold"/>
                                        <p:tgtEl>
                                          <p:spTgt spid="24"/>
                                        </p:tgtEl>
                                        <p:attrNameLst>
                                          <p:attrName>ppt_x</p:attrName>
                                          <p:attrName>ppt_y</p:attrName>
                                        </p:attrNameLst>
                                      </p:cBhvr>
                                      <p:rCtr x="-200" y="0"/>
                                    </p:animMotion>
                                  </p:childTnLst>
                                </p:cTn>
                              </p:par>
                            </p:childTnLst>
                          </p:cTn>
                        </p:par>
                        <p:par>
                          <p:cTn id="11" fill="hold">
                            <p:stCondLst>
                              <p:cond delay="4000"/>
                            </p:stCondLst>
                            <p:childTnLst>
                              <p:par>
                                <p:cTn id="12" presetID="53" presetClass="entr" presetSubtype="16" fill="hold" grpId="1" nodeType="after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500" fill="hold"/>
                                        <p:tgtEl>
                                          <p:spTgt spid="37"/>
                                        </p:tgtEl>
                                        <p:attrNameLst>
                                          <p:attrName>ppt_w</p:attrName>
                                        </p:attrNameLst>
                                      </p:cBhvr>
                                      <p:tavLst>
                                        <p:tav tm="0">
                                          <p:val>
                                            <p:fltVal val="0"/>
                                          </p:val>
                                        </p:tav>
                                        <p:tav tm="100000">
                                          <p:val>
                                            <p:strVal val="#ppt_w"/>
                                          </p:val>
                                        </p:tav>
                                      </p:tavLst>
                                    </p:anim>
                                    <p:anim calcmode="lin" valueType="num">
                                      <p:cBhvr>
                                        <p:cTn id="15" dur="500" fill="hold"/>
                                        <p:tgtEl>
                                          <p:spTgt spid="37"/>
                                        </p:tgtEl>
                                        <p:attrNameLst>
                                          <p:attrName>ppt_h</p:attrName>
                                        </p:attrNameLst>
                                      </p:cBhvr>
                                      <p:tavLst>
                                        <p:tav tm="0">
                                          <p:val>
                                            <p:fltVal val="0"/>
                                          </p:val>
                                        </p:tav>
                                        <p:tav tm="100000">
                                          <p:val>
                                            <p:strVal val="#ppt_h"/>
                                          </p:val>
                                        </p:tav>
                                      </p:tavLst>
                                    </p:anim>
                                    <p:animEffect transition="in" filter="fade">
                                      <p:cBhvr>
                                        <p:cTn id="16" dur="500"/>
                                        <p:tgtEl>
                                          <p:spTgt spid="37"/>
                                        </p:tgtEl>
                                      </p:cBhvr>
                                    </p:animEffect>
                                  </p:childTnLst>
                                </p:cTn>
                              </p:par>
                            </p:childTnLst>
                          </p:cTn>
                        </p:par>
                        <p:par>
                          <p:cTn id="17" fill="hold">
                            <p:stCondLst>
                              <p:cond delay="4500"/>
                            </p:stCondLst>
                            <p:childTnLst>
                              <p:par>
                                <p:cTn id="18" presetID="1" presetClass="entr" presetSubtype="0" fill="hold" grpId="0" nodeType="afterEffect">
                                  <p:stCondLst>
                                    <p:cond delay="0"/>
                                  </p:stCondLst>
                                  <p:childTnLst>
                                    <p:set>
                                      <p:cBhvr>
                                        <p:cTn id="19" dur="1" fill="hold">
                                          <p:stCondLst>
                                            <p:cond delay="499"/>
                                          </p:stCondLst>
                                        </p:cTn>
                                        <p:tgtEl>
                                          <p:spTgt spid="3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500"/>
                                        <p:tgtEl>
                                          <p:spTgt spid="22"/>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35"/>
                                        </p:tgtEl>
                                        <p:attrNameLst>
                                          <p:attrName>style.visibility</p:attrName>
                                        </p:attrNameLst>
                                      </p:cBhvr>
                                      <p:to>
                                        <p:strVal val="visible"/>
                                      </p:to>
                                    </p:set>
                                  </p:childTnLst>
                                </p:cTn>
                              </p:par>
                            </p:childTnLst>
                          </p:cTn>
                        </p:par>
                        <p:par>
                          <p:cTn id="35" fill="hold">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up)">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53" presetClass="entr" presetSubtype="16" repeatCount="2000" fill="hold" grpId="1"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1000" fill="hold"/>
                                        <p:tgtEl>
                                          <p:spTgt spid="33"/>
                                        </p:tgtEl>
                                        <p:attrNameLst>
                                          <p:attrName>ppt_w</p:attrName>
                                        </p:attrNameLst>
                                      </p:cBhvr>
                                      <p:tavLst>
                                        <p:tav tm="0">
                                          <p:val>
                                            <p:fltVal val="0"/>
                                          </p:val>
                                        </p:tav>
                                        <p:tav tm="100000">
                                          <p:val>
                                            <p:strVal val="#ppt_w"/>
                                          </p:val>
                                        </p:tav>
                                      </p:tavLst>
                                    </p:anim>
                                    <p:anim calcmode="lin" valueType="num">
                                      <p:cBhvr>
                                        <p:cTn id="48" dur="1000" fill="hold"/>
                                        <p:tgtEl>
                                          <p:spTgt spid="33"/>
                                        </p:tgtEl>
                                        <p:attrNameLst>
                                          <p:attrName>ppt_h</p:attrName>
                                        </p:attrNameLst>
                                      </p:cBhvr>
                                      <p:tavLst>
                                        <p:tav tm="0">
                                          <p:val>
                                            <p:fltVal val="0"/>
                                          </p:val>
                                        </p:tav>
                                        <p:tav tm="100000">
                                          <p:val>
                                            <p:strVal val="#ppt_h"/>
                                          </p:val>
                                        </p:tav>
                                      </p:tavLst>
                                    </p:anim>
                                    <p:animEffect transition="in" filter="fade">
                                      <p:cBhvr>
                                        <p:cTn id="49" dur="1000"/>
                                        <p:tgtEl>
                                          <p:spTgt spid="33"/>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23" grpId="0" bldLvl="0" animBg="1"/>
      <p:bldP spid="24" grpId="0" bldLvl="0" animBg="1"/>
      <p:bldP spid="24" grpId="1" bldLvl="0" animBg="1"/>
      <p:bldP spid="33" grpId="0" animBg="1"/>
      <p:bldP spid="33" grpId="1" bldLvl="0" animBg="1"/>
      <p:bldP spid="34" grpId="0"/>
      <p:bldP spid="35" grpId="0"/>
      <p:bldP spid="36" grpId="0"/>
      <p:bldP spid="37" grpId="0" animBg="1"/>
      <p:bldP spid="37" grpId="1" bldLvl="0" animBg="1"/>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p:nvPr/>
        </p:nvGrpSpPr>
        <p:grpSpPr bwMode="auto">
          <a:xfrm>
            <a:off x="4283075" y="3165873"/>
            <a:ext cx="4572000" cy="1714500"/>
            <a:chOff x="2880" y="2523"/>
            <a:chExt cx="2880" cy="1440"/>
          </a:xfrm>
        </p:grpSpPr>
        <p:grpSp>
          <p:nvGrpSpPr>
            <p:cNvPr id="226307" name="Group 38"/>
            <p:cNvGrpSpPr/>
            <p:nvPr/>
          </p:nvGrpSpPr>
          <p:grpSpPr bwMode="auto">
            <a:xfrm>
              <a:off x="2880" y="2523"/>
              <a:ext cx="2880" cy="1440"/>
              <a:chOff x="2880" y="2523"/>
              <a:chExt cx="2880" cy="1440"/>
            </a:xfrm>
          </p:grpSpPr>
          <p:sp>
            <p:nvSpPr>
              <p:cNvPr id="226308" name="Rectangle 39"/>
              <p:cNvSpPr>
                <a:spLocks noChangeArrowheads="1"/>
              </p:cNvSpPr>
              <p:nvPr/>
            </p:nvSpPr>
            <p:spPr bwMode="auto">
              <a:xfrm>
                <a:off x="2880" y="2614"/>
                <a:ext cx="2880" cy="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当         时，</a:t>
                </a:r>
              </a:p>
              <a:p>
                <a:pPr>
                  <a:lnSpc>
                    <a:spcPct val="120000"/>
                  </a:lnSpc>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所以，水面下降</a:t>
                </a:r>
                <a:r>
                  <a:rPr lang="en-US" altLang="zh-CN" sz="2400">
                    <a:solidFill>
                      <a:srgbClr val="FF0000"/>
                    </a:solidFill>
                    <a:latin typeface="黑体" panose="02010609060101010101" pitchFamily="49" charset="-122"/>
                    <a:ea typeface="黑体" panose="02010609060101010101" pitchFamily="49" charset="-122"/>
                  </a:rPr>
                  <a:t>1</a:t>
                </a:r>
                <a:r>
                  <a:rPr lang="en-US" altLang="zh-CN" sz="2400" b="1">
                    <a:solidFill>
                      <a:srgbClr val="FF0000"/>
                    </a:solidFill>
                    <a:latin typeface="Times New Roman" panose="02020603050405020304" pitchFamily="18" charset="0"/>
                    <a:ea typeface="黑体" panose="02010609060101010101" pitchFamily="49" charset="-122"/>
                  </a:rPr>
                  <a:t>m</a:t>
                </a:r>
                <a:r>
                  <a:rPr lang="zh-CN" altLang="en-US" sz="2400">
                    <a:solidFill>
                      <a:srgbClr val="FF0000"/>
                    </a:solidFill>
                    <a:latin typeface="黑体" panose="02010609060101010101" pitchFamily="49" charset="-122"/>
                    <a:ea typeface="黑体" panose="02010609060101010101" pitchFamily="49" charset="-122"/>
                  </a:rPr>
                  <a:t>，水面的宽度为       </a:t>
                </a:r>
                <a:r>
                  <a:rPr lang="zh-CN" altLang="en-US" sz="2400" b="1">
                    <a:solidFill>
                      <a:srgbClr val="FF0000"/>
                    </a:solidFill>
                    <a:latin typeface="Times New Roman" panose="02020603050405020304" pitchFamily="18" charset="0"/>
                    <a:ea typeface="黑体" panose="02010609060101010101" pitchFamily="49" charset="-122"/>
                  </a:rPr>
                  <a:t> </a:t>
                </a:r>
                <a:r>
                  <a:rPr lang="en-US" altLang="zh-CN" sz="2400" b="1">
                    <a:solidFill>
                      <a:srgbClr val="FF0000"/>
                    </a:solidFill>
                    <a:latin typeface="Times New Roman" panose="02020603050405020304" pitchFamily="18" charset="0"/>
                    <a:ea typeface="黑体" panose="02010609060101010101" pitchFamily="49" charset="-122"/>
                  </a:rPr>
                  <a:t>m</a:t>
                </a:r>
                <a:r>
                  <a:rPr lang="en-US" altLang="zh-CN" sz="2400">
                    <a:solidFill>
                      <a:srgbClr val="FF0000"/>
                    </a:solidFill>
                    <a:latin typeface="黑体" panose="02010609060101010101" pitchFamily="49" charset="-122"/>
                    <a:ea typeface="黑体" panose="02010609060101010101" pitchFamily="49" charset="-122"/>
                  </a:rPr>
                  <a:t>.</a:t>
                </a:r>
              </a:p>
            </p:txBody>
          </p:sp>
          <p:graphicFrame>
            <p:nvGraphicFramePr>
              <p:cNvPr id="226309" name="Object 39"/>
              <p:cNvGraphicFramePr/>
              <p:nvPr/>
            </p:nvGraphicFramePr>
            <p:xfrm>
              <a:off x="3198" y="2568"/>
              <a:ext cx="772" cy="353"/>
            </p:xfrm>
            <a:graphic>
              <a:graphicData uri="http://schemas.openxmlformats.org/presentationml/2006/ole">
                <mc:AlternateContent xmlns:mc="http://schemas.openxmlformats.org/markup-compatibility/2006">
                  <mc:Choice xmlns:v="urn:schemas-microsoft-com:vml" Requires="v">
                    <p:oleObj spid="_x0000_s226378" r:id="rId4" imgW="445135" imgH="203200" progId="Equation.DSMT4">
                      <p:embed/>
                    </p:oleObj>
                  </mc:Choice>
                  <mc:Fallback>
                    <p:oleObj r:id="rId4" imgW="445135" imgH="203200" progId="Equation.DSMT4">
                      <p:embed/>
                      <p:pic>
                        <p:nvPicPr>
                          <p:cNvPr id="0" name="Object 3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8" y="2568"/>
                            <a:ext cx="772"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26310" name="Object 40"/>
              <p:cNvGraphicFramePr/>
              <p:nvPr/>
            </p:nvGraphicFramePr>
            <p:xfrm>
              <a:off x="4286" y="2523"/>
              <a:ext cx="996" cy="390"/>
            </p:xfrm>
            <a:graphic>
              <a:graphicData uri="http://schemas.openxmlformats.org/presentationml/2006/ole">
                <mc:AlternateContent xmlns:mc="http://schemas.openxmlformats.org/markup-compatibility/2006">
                  <mc:Choice xmlns:v="urn:schemas-microsoft-com:vml" Requires="v">
                    <p:oleObj spid="_x0000_s226379" r:id="rId6" imgW="584200" imgH="228600" progId="Equation.DSMT4">
                      <p:embed/>
                    </p:oleObj>
                  </mc:Choice>
                  <mc:Fallback>
                    <p:oleObj r:id="rId6" imgW="584200" imgH="228600" progId="Equation.DSMT4">
                      <p:embed/>
                      <p:pic>
                        <p:nvPicPr>
                          <p:cNvPr id="0" name="Object 4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6" y="2523"/>
                            <a:ext cx="996"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aphicFrame>
          <p:nvGraphicFramePr>
            <p:cNvPr id="226311" name="Object 41"/>
            <p:cNvGraphicFramePr/>
            <p:nvPr/>
          </p:nvGraphicFramePr>
          <p:xfrm>
            <a:off x="3243" y="3249"/>
            <a:ext cx="463" cy="333"/>
          </p:xfrm>
          <a:graphic>
            <a:graphicData uri="http://schemas.openxmlformats.org/presentationml/2006/ole">
              <mc:AlternateContent xmlns:mc="http://schemas.openxmlformats.org/markup-compatibility/2006">
                <mc:Choice xmlns:v="urn:schemas-microsoft-com:vml" Requires="v">
                  <p:oleObj spid="_x0000_s226380" r:id="rId8" imgW="317500" imgH="228600" progId="Equation.DSMT4">
                    <p:embed/>
                  </p:oleObj>
                </mc:Choice>
                <mc:Fallback>
                  <p:oleObj r:id="rId8" imgW="317500" imgH="228600" progId="Equation.DSMT4">
                    <p:embed/>
                    <p:pic>
                      <p:nvPicPr>
                        <p:cNvPr id="0" name="Object 4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43" y="3249"/>
                          <a:ext cx="463"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pSp>
        <p:nvGrpSpPr>
          <p:cNvPr id="4" name="Group 88"/>
          <p:cNvGrpSpPr/>
          <p:nvPr/>
        </p:nvGrpSpPr>
        <p:grpSpPr bwMode="auto">
          <a:xfrm>
            <a:off x="3348038" y="4379119"/>
            <a:ext cx="5473700" cy="527447"/>
            <a:chOff x="2109" y="3678"/>
            <a:chExt cx="3448" cy="443"/>
          </a:xfrm>
        </p:grpSpPr>
        <p:graphicFrame>
          <p:nvGraphicFramePr>
            <p:cNvPr id="226313" name="Object 42"/>
            <p:cNvGraphicFramePr/>
            <p:nvPr/>
          </p:nvGraphicFramePr>
          <p:xfrm>
            <a:off x="4168" y="3678"/>
            <a:ext cx="926" cy="443"/>
          </p:xfrm>
          <a:graphic>
            <a:graphicData uri="http://schemas.openxmlformats.org/presentationml/2006/ole">
              <mc:AlternateContent xmlns:mc="http://schemas.openxmlformats.org/markup-compatibility/2006">
                <mc:Choice xmlns:v="urn:schemas-microsoft-com:vml" Requires="v">
                  <p:oleObj spid="_x0000_s226381" r:id="rId10" imgW="635000" imgH="304800" progId="Equation.DSMT4">
                    <p:embed/>
                  </p:oleObj>
                </mc:Choice>
                <mc:Fallback>
                  <p:oleObj r:id="rId10" imgW="635000" imgH="304800" progId="Equation.DSMT4">
                    <p:embed/>
                    <p:pic>
                      <p:nvPicPr>
                        <p:cNvPr id="0" name="Object 42"/>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68" y="3678"/>
                          <a:ext cx="92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26314" name="Text Box 45"/>
            <p:cNvSpPr txBox="1">
              <a:spLocks noChangeArrowheads="1"/>
            </p:cNvSpPr>
            <p:nvPr/>
          </p:nvSpPr>
          <p:spPr bwMode="auto">
            <a:xfrm>
              <a:off x="2109" y="3724"/>
              <a:ext cx="344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所以水面的宽度增加了      　　  </a:t>
              </a:r>
              <a:r>
                <a:rPr lang="en-US" altLang="zh-CN" sz="2400" b="1">
                  <a:solidFill>
                    <a:srgbClr val="FF0000"/>
                  </a:solidFill>
                  <a:latin typeface="Times New Roman" panose="02020603050405020304" pitchFamily="18" charset="0"/>
                  <a:ea typeface="黑体" panose="02010609060101010101" pitchFamily="49" charset="-122"/>
                </a:rPr>
                <a:t>m.</a:t>
              </a:r>
            </a:p>
          </p:txBody>
        </p:sp>
      </p:grpSp>
      <p:sp>
        <p:nvSpPr>
          <p:cNvPr id="27" name="Rectangle 50"/>
          <p:cNvSpPr>
            <a:spLocks noChangeArrowheads="1"/>
          </p:cNvSpPr>
          <p:nvPr/>
        </p:nvSpPr>
        <p:spPr bwMode="auto">
          <a:xfrm>
            <a:off x="4211639" y="303610"/>
            <a:ext cx="3717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解：建立如图所示坐标系</a:t>
            </a:r>
            <a:r>
              <a:rPr lang="en-US" altLang="zh-CN" sz="2400">
                <a:solidFill>
                  <a:srgbClr val="FF0000"/>
                </a:solidFill>
                <a:latin typeface="黑体" panose="02010609060101010101" pitchFamily="49" charset="-122"/>
                <a:ea typeface="黑体" panose="02010609060101010101" pitchFamily="49" charset="-122"/>
              </a:rPr>
              <a:t>,</a:t>
            </a:r>
          </a:p>
        </p:txBody>
      </p:sp>
      <p:graphicFrame>
        <p:nvGraphicFramePr>
          <p:cNvPr id="28" name="Object 43"/>
          <p:cNvGraphicFramePr/>
          <p:nvPr/>
        </p:nvGraphicFramePr>
        <p:xfrm>
          <a:off x="7050089" y="573882"/>
          <a:ext cx="1241425" cy="408385"/>
        </p:xfrm>
        <a:graphic>
          <a:graphicData uri="http://schemas.openxmlformats.org/presentationml/2006/ole">
            <mc:AlternateContent xmlns:mc="http://schemas.openxmlformats.org/markup-compatibility/2006">
              <mc:Choice xmlns:v="urn:schemas-microsoft-com:vml" Requires="v">
                <p:oleObj spid="_x0000_s226382" r:id="rId12" imgW="521335" imgH="229235" progId="Equation.DSMT4">
                  <p:embed/>
                </p:oleObj>
              </mc:Choice>
              <mc:Fallback>
                <p:oleObj r:id="rId12" imgW="521335" imgH="229235" progId="Equation.DSMT4">
                  <p:embed/>
                  <p:pic>
                    <p:nvPicPr>
                      <p:cNvPr id="0" name="Object 4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50089" y="573882"/>
                        <a:ext cx="1241425" cy="408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9" name="Rectangle 53"/>
          <p:cNvSpPr>
            <a:spLocks noChangeArrowheads="1"/>
          </p:cNvSpPr>
          <p:nvPr/>
        </p:nvSpPr>
        <p:spPr bwMode="auto">
          <a:xfrm>
            <a:off x="4330700" y="987028"/>
            <a:ext cx="4597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由抛物线经过点（</a:t>
            </a:r>
            <a:r>
              <a:rPr lang="en-US" altLang="zh-CN" sz="2400" b="1">
                <a:solidFill>
                  <a:srgbClr val="FF0000"/>
                </a:solidFill>
                <a:latin typeface="Times New Roman" panose="02020603050405020304" pitchFamily="18" charset="0"/>
                <a:ea typeface="黑体" panose="02010609060101010101" pitchFamily="49" charset="-122"/>
              </a:rPr>
              <a:t>2</a:t>
            </a:r>
            <a:r>
              <a:rPr lang="zh-CN" altLang="en-US" sz="2400" b="1">
                <a:solidFill>
                  <a:srgbClr val="FF0000"/>
                </a:solidFill>
                <a:latin typeface="Times New Roman" panose="02020603050405020304" pitchFamily="18" charset="0"/>
                <a:ea typeface="黑体" panose="02010609060101010101" pitchFamily="49" charset="-122"/>
              </a:rPr>
              <a:t>，</a:t>
            </a:r>
            <a:r>
              <a:rPr lang="en-US" altLang="zh-CN" sz="2400" b="1">
                <a:solidFill>
                  <a:srgbClr val="FF0000"/>
                </a:solidFill>
                <a:latin typeface="Times New Roman" panose="02020603050405020304" pitchFamily="18" charset="0"/>
                <a:ea typeface="黑体" panose="02010609060101010101" pitchFamily="49" charset="-122"/>
              </a:rPr>
              <a:t>-2</a:t>
            </a:r>
            <a:r>
              <a:rPr lang="zh-CN" altLang="en-US" sz="2400">
                <a:solidFill>
                  <a:srgbClr val="FF0000"/>
                </a:solidFill>
                <a:latin typeface="黑体" panose="02010609060101010101" pitchFamily="49" charset="-122"/>
                <a:ea typeface="黑体" panose="02010609060101010101" pitchFamily="49" charset="-122"/>
              </a:rPr>
              <a:t>），可得</a:t>
            </a:r>
          </a:p>
        </p:txBody>
      </p:sp>
      <p:grpSp>
        <p:nvGrpSpPr>
          <p:cNvPr id="5" name="Group 54"/>
          <p:cNvGrpSpPr/>
          <p:nvPr/>
        </p:nvGrpSpPr>
        <p:grpSpPr bwMode="auto">
          <a:xfrm>
            <a:off x="4364039" y="1760935"/>
            <a:ext cx="4186237" cy="947738"/>
            <a:chOff x="2749" y="1207"/>
            <a:chExt cx="2637" cy="796"/>
          </a:xfrm>
        </p:grpSpPr>
        <p:graphicFrame>
          <p:nvGraphicFramePr>
            <p:cNvPr id="226319" name="Object 44"/>
            <p:cNvGraphicFramePr/>
            <p:nvPr/>
          </p:nvGraphicFramePr>
          <p:xfrm>
            <a:off x="3931" y="1480"/>
            <a:ext cx="895" cy="523"/>
          </p:xfrm>
          <a:graphic>
            <a:graphicData uri="http://schemas.openxmlformats.org/presentationml/2006/ole">
              <mc:AlternateContent xmlns:mc="http://schemas.openxmlformats.org/markup-compatibility/2006">
                <mc:Choice xmlns:v="urn:schemas-microsoft-com:vml" Requires="v">
                  <p:oleObj spid="_x0000_s226383" r:id="rId14" imgW="673100" imgH="393700" progId="Equation.DSMT4">
                    <p:embed/>
                  </p:oleObj>
                </mc:Choice>
                <mc:Fallback>
                  <p:oleObj r:id="rId14" imgW="673100" imgH="393700" progId="Equation.DSMT4">
                    <p:embed/>
                    <p:pic>
                      <p:nvPicPr>
                        <p:cNvPr id="0" name="Object 44"/>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31" y="1480"/>
                          <a:ext cx="895"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26320" name="Rectangle 56"/>
            <p:cNvSpPr>
              <a:spLocks noChangeArrowheads="1"/>
            </p:cNvSpPr>
            <p:nvPr/>
          </p:nvSpPr>
          <p:spPr bwMode="auto">
            <a:xfrm>
              <a:off x="2749" y="1207"/>
              <a:ext cx="2637"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所以，这条抛物线的解析式为</a:t>
              </a:r>
            </a:p>
          </p:txBody>
        </p:sp>
      </p:grpSp>
      <p:grpSp>
        <p:nvGrpSpPr>
          <p:cNvPr id="6" name="Group 57"/>
          <p:cNvGrpSpPr/>
          <p:nvPr/>
        </p:nvGrpSpPr>
        <p:grpSpPr bwMode="auto">
          <a:xfrm>
            <a:off x="3924300" y="2625329"/>
            <a:ext cx="4800600" cy="744140"/>
            <a:chOff x="2664" y="1797"/>
            <a:chExt cx="3024" cy="625"/>
          </a:xfrm>
        </p:grpSpPr>
        <p:graphicFrame>
          <p:nvGraphicFramePr>
            <p:cNvPr id="226322" name="Object 45"/>
            <p:cNvGraphicFramePr/>
            <p:nvPr/>
          </p:nvGraphicFramePr>
          <p:xfrm>
            <a:off x="3833" y="2069"/>
            <a:ext cx="839" cy="353"/>
          </p:xfrm>
          <a:graphic>
            <a:graphicData uri="http://schemas.openxmlformats.org/presentationml/2006/ole">
              <mc:AlternateContent xmlns:mc="http://schemas.openxmlformats.org/markup-compatibility/2006">
                <mc:Choice xmlns:v="urn:schemas-microsoft-com:vml" Requires="v">
                  <p:oleObj spid="_x0000_s226384" r:id="rId16" imgW="483235" imgH="203200" progId="Equation.DSMT4">
                    <p:embed/>
                  </p:oleObj>
                </mc:Choice>
                <mc:Fallback>
                  <p:oleObj r:id="rId16" imgW="483235" imgH="203200" progId="Equation.DSMT4">
                    <p:embed/>
                    <p:pic>
                      <p:nvPicPr>
                        <p:cNvPr id="0" name="Object 45"/>
                        <p:cNvPicPr>
                          <a:picLocks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33" y="2069"/>
                          <a:ext cx="839"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26323" name="Rectangle 59"/>
            <p:cNvSpPr>
              <a:spLocks noChangeArrowheads="1"/>
            </p:cNvSpPr>
            <p:nvPr/>
          </p:nvSpPr>
          <p:spPr bwMode="auto">
            <a:xfrm>
              <a:off x="2664" y="1797"/>
              <a:ext cx="3024"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当水面下降</a:t>
              </a:r>
              <a:r>
                <a:rPr lang="en-US" altLang="zh-CN" sz="2400">
                  <a:solidFill>
                    <a:srgbClr val="FF0000"/>
                  </a:solidFill>
                  <a:latin typeface="黑体" panose="02010609060101010101" pitchFamily="49" charset="-122"/>
                  <a:ea typeface="黑体" panose="02010609060101010101" pitchFamily="49" charset="-122"/>
                </a:rPr>
                <a:t>1m</a:t>
              </a:r>
              <a:r>
                <a:rPr lang="zh-CN" altLang="en-US" sz="2400">
                  <a:solidFill>
                    <a:srgbClr val="FF0000"/>
                  </a:solidFill>
                  <a:latin typeface="黑体" panose="02010609060101010101" pitchFamily="49" charset="-122"/>
                  <a:ea typeface="黑体" panose="02010609060101010101" pitchFamily="49" charset="-122"/>
                </a:rPr>
                <a:t>时，水面的纵坐标为</a:t>
              </a:r>
            </a:p>
          </p:txBody>
        </p:sp>
      </p:grpSp>
      <p:grpSp>
        <p:nvGrpSpPr>
          <p:cNvPr id="226324" name="Group 94"/>
          <p:cNvGrpSpPr/>
          <p:nvPr/>
        </p:nvGrpSpPr>
        <p:grpSpPr bwMode="auto">
          <a:xfrm>
            <a:off x="-252413" y="357188"/>
            <a:ext cx="4608513" cy="3078956"/>
            <a:chOff x="-159" y="300"/>
            <a:chExt cx="2903" cy="2586"/>
          </a:xfrm>
        </p:grpSpPr>
        <p:sp>
          <p:nvSpPr>
            <p:cNvPr id="226325" name="Line 67"/>
            <p:cNvSpPr>
              <a:spLocks noChangeShapeType="1"/>
            </p:cNvSpPr>
            <p:nvPr/>
          </p:nvSpPr>
          <p:spPr bwMode="auto">
            <a:xfrm flipV="1">
              <a:off x="567" y="936"/>
              <a:ext cx="0" cy="862"/>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26" name="Line 68"/>
            <p:cNvSpPr>
              <a:spLocks noChangeShapeType="1"/>
            </p:cNvSpPr>
            <p:nvPr/>
          </p:nvSpPr>
          <p:spPr bwMode="auto">
            <a:xfrm>
              <a:off x="612" y="1798"/>
              <a:ext cx="681"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27" name="Line 69"/>
            <p:cNvSpPr>
              <a:spLocks noChangeShapeType="1"/>
            </p:cNvSpPr>
            <p:nvPr/>
          </p:nvSpPr>
          <p:spPr bwMode="auto">
            <a:xfrm flipH="1">
              <a:off x="1293" y="1798"/>
              <a:ext cx="725"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28" name="Line 70"/>
            <p:cNvSpPr>
              <a:spLocks noChangeShapeType="1"/>
            </p:cNvSpPr>
            <p:nvPr/>
          </p:nvSpPr>
          <p:spPr bwMode="auto">
            <a:xfrm flipV="1">
              <a:off x="2018" y="936"/>
              <a:ext cx="0" cy="862"/>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29" name="Line 80"/>
            <p:cNvSpPr>
              <a:spLocks noChangeShapeType="1"/>
            </p:cNvSpPr>
            <p:nvPr/>
          </p:nvSpPr>
          <p:spPr bwMode="auto">
            <a:xfrm>
              <a:off x="385" y="2251"/>
              <a:ext cx="1860"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30" name="Text Box 81"/>
            <p:cNvSpPr txBox="1">
              <a:spLocks noChangeArrowheads="1"/>
            </p:cNvSpPr>
            <p:nvPr/>
          </p:nvSpPr>
          <p:spPr bwMode="auto">
            <a:xfrm>
              <a:off x="1020" y="2228"/>
              <a:ext cx="36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rPr>
                <a:t>-3</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226331" name="Freeform 82"/>
            <p:cNvSpPr>
              <a:spLocks noChangeArrowheads="1"/>
            </p:cNvSpPr>
            <p:nvPr/>
          </p:nvSpPr>
          <p:spPr bwMode="auto">
            <a:xfrm>
              <a:off x="204" y="935"/>
              <a:ext cx="2222" cy="1769"/>
            </a:xfrm>
            <a:custGeom>
              <a:avLst/>
              <a:gdLst>
                <a:gd name="T0" fmla="*/ 0 w 2222"/>
                <a:gd name="T1" fmla="*/ 1996 h 1996"/>
                <a:gd name="T2" fmla="*/ 1088 w 2222"/>
                <a:gd name="T3" fmla="*/ 0 h 1996"/>
                <a:gd name="T4" fmla="*/ 2222 w 2222"/>
                <a:gd name="T5" fmla="*/ 1996 h 1996"/>
              </a:gdLst>
              <a:ahLst/>
              <a:cxnLst>
                <a:cxn ang="0">
                  <a:pos x="T0" y="T1"/>
                </a:cxn>
                <a:cxn ang="0">
                  <a:pos x="T2" y="T3"/>
                </a:cxn>
                <a:cxn ang="0">
                  <a:pos x="T4" y="T5"/>
                </a:cxn>
              </a:cxnLst>
              <a:rect l="0" t="0" r="r" b="b"/>
              <a:pathLst>
                <a:path w="2222" h="1996">
                  <a:moveTo>
                    <a:pt x="0" y="1996"/>
                  </a:moveTo>
                  <a:cubicBezTo>
                    <a:pt x="359" y="998"/>
                    <a:pt x="718" y="0"/>
                    <a:pt x="1088" y="0"/>
                  </a:cubicBezTo>
                  <a:cubicBezTo>
                    <a:pt x="1458" y="0"/>
                    <a:pt x="1840" y="998"/>
                    <a:pt x="2222" y="1996"/>
                  </a:cubicBezTo>
                </a:path>
              </a:pathLst>
            </a:custGeom>
            <a:noFill/>
            <a:ln w="57150">
              <a:solidFill>
                <a:srgbClr val="FF00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grpSp>
          <p:nvGrpSpPr>
            <p:cNvPr id="226332" name="Group 71"/>
            <p:cNvGrpSpPr/>
            <p:nvPr/>
          </p:nvGrpSpPr>
          <p:grpSpPr bwMode="auto">
            <a:xfrm>
              <a:off x="-159" y="300"/>
              <a:ext cx="2903" cy="2586"/>
              <a:chOff x="91" y="1388"/>
              <a:chExt cx="2903" cy="2586"/>
            </a:xfrm>
          </p:grpSpPr>
          <p:grpSp>
            <p:nvGrpSpPr>
              <p:cNvPr id="226333" name="Group 72"/>
              <p:cNvGrpSpPr/>
              <p:nvPr/>
            </p:nvGrpSpPr>
            <p:grpSpPr bwMode="auto">
              <a:xfrm>
                <a:off x="91" y="1388"/>
                <a:ext cx="2903" cy="2586"/>
                <a:chOff x="770" y="1479"/>
                <a:chExt cx="1669" cy="2586"/>
              </a:xfrm>
            </p:grpSpPr>
            <p:grpSp>
              <p:nvGrpSpPr>
                <p:cNvPr id="226334" name="Group 73"/>
                <p:cNvGrpSpPr/>
                <p:nvPr/>
              </p:nvGrpSpPr>
              <p:grpSpPr bwMode="auto">
                <a:xfrm>
                  <a:off x="770" y="2069"/>
                  <a:ext cx="1669" cy="388"/>
                  <a:chOff x="0" y="2299"/>
                  <a:chExt cx="3177" cy="356"/>
                </a:xfrm>
              </p:grpSpPr>
              <p:sp>
                <p:nvSpPr>
                  <p:cNvPr id="226335" name="Line 74"/>
                  <p:cNvSpPr>
                    <a:spLocks noChangeShapeType="1"/>
                  </p:cNvSpPr>
                  <p:nvPr/>
                </p:nvSpPr>
                <p:spPr bwMode="auto">
                  <a:xfrm>
                    <a:off x="0" y="2341"/>
                    <a:ext cx="3152" cy="0"/>
                  </a:xfrm>
                  <a:prstGeom prst="line">
                    <a:avLst/>
                  </a:prstGeom>
                  <a:noFill/>
                  <a:ln w="381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36" name="Text Box 75"/>
                  <p:cNvSpPr txBox="1">
                    <a:spLocks noChangeArrowheads="1"/>
                  </p:cNvSpPr>
                  <p:nvPr/>
                </p:nvSpPr>
                <p:spPr bwMode="auto">
                  <a:xfrm>
                    <a:off x="2858" y="2299"/>
                    <a:ext cx="319"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grpSp>
            <p:sp>
              <p:nvSpPr>
                <p:cNvPr id="226337" name="Line 76"/>
                <p:cNvSpPr>
                  <a:spLocks noChangeShapeType="1"/>
                </p:cNvSpPr>
                <p:nvPr/>
              </p:nvSpPr>
              <p:spPr bwMode="auto">
                <a:xfrm flipV="1">
                  <a:off x="1610" y="1571"/>
                  <a:ext cx="0" cy="2494"/>
                </a:xfrm>
                <a:prstGeom prst="line">
                  <a:avLst/>
                </a:prstGeom>
                <a:noFill/>
                <a:ln w="381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6338" name="Text Box 77"/>
                <p:cNvSpPr txBox="1">
                  <a:spLocks noChangeArrowheads="1"/>
                </p:cNvSpPr>
                <p:nvPr/>
              </p:nvSpPr>
              <p:spPr bwMode="auto">
                <a:xfrm>
                  <a:off x="1458" y="1479"/>
                  <a:ext cx="277"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y</a:t>
                  </a:r>
                  <a:endParaRPr lang="en-US" altLang="zh-CN" sz="2400" b="1" i="1">
                    <a:latin typeface="Times New Roman" panose="02020603050405020304" pitchFamily="18" charset="0"/>
                    <a:cs typeface="Times New Roman" panose="02020603050405020304" pitchFamily="18" charset="0"/>
                  </a:endParaRPr>
                </a:p>
              </p:txBody>
            </p:sp>
          </p:grpSp>
          <p:sp>
            <p:nvSpPr>
              <p:cNvPr id="226339" name="Text Box 78"/>
              <p:cNvSpPr txBox="1">
                <a:spLocks noChangeArrowheads="1"/>
              </p:cNvSpPr>
              <p:nvPr/>
            </p:nvSpPr>
            <p:spPr bwMode="auto">
              <a:xfrm>
                <a:off x="1341" y="1979"/>
                <a:ext cx="63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O</a:t>
                </a:r>
                <a:endParaRPr lang="en-US" altLang="zh-CN" sz="2400" b="1" i="1">
                  <a:latin typeface="Times New Roman" panose="02020603050405020304" pitchFamily="18" charset="0"/>
                  <a:cs typeface="Times New Roman" panose="02020603050405020304" pitchFamily="18" charset="0"/>
                </a:endParaRPr>
              </a:p>
            </p:txBody>
          </p:sp>
        </p:grpSp>
        <p:sp>
          <p:nvSpPr>
            <p:cNvPr id="226340" name="Text Box 79"/>
            <p:cNvSpPr txBox="1">
              <a:spLocks noChangeArrowheads="1"/>
            </p:cNvSpPr>
            <p:nvPr/>
          </p:nvSpPr>
          <p:spPr bwMode="auto">
            <a:xfrm>
              <a:off x="-23" y="1350"/>
              <a:ext cx="907" cy="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endParaRPr lang="en-US" altLang="zh-CN" sz="2400" b="1" i="1">
                <a:solidFill>
                  <a:srgbClr val="0000FF"/>
                </a:solidFill>
                <a:latin typeface="Times New Roman" panose="02020603050405020304" pitchFamily="18" charset="0"/>
              </a:endParaRPr>
            </a:p>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rPr>
                <a:t>(-2,-2) </a:t>
              </a:r>
              <a:r>
                <a:rPr lang="en-US" altLang="zh-CN" sz="2400" b="1" i="1">
                  <a:latin typeface="Times New Roman" panose="02020603050405020304" pitchFamily="18" charset="0"/>
                </a:rPr>
                <a:t>●</a:t>
              </a:r>
              <a:endParaRPr lang="en-US" altLang="zh-CN" sz="2400" b="1" i="1">
                <a:latin typeface="Times New Roman" panose="02020603050405020304" pitchFamily="18" charset="0"/>
                <a:cs typeface="Times New Roman" panose="02020603050405020304" pitchFamily="18" charset="0"/>
              </a:endParaRPr>
            </a:p>
          </p:txBody>
        </p:sp>
      </p:grpSp>
      <p:sp>
        <p:nvSpPr>
          <p:cNvPr id="226341" name="Text Box 83"/>
          <p:cNvSpPr txBox="1">
            <a:spLocks noChangeArrowheads="1"/>
          </p:cNvSpPr>
          <p:nvPr/>
        </p:nvSpPr>
        <p:spPr bwMode="auto">
          <a:xfrm>
            <a:off x="2987676" y="1600200"/>
            <a:ext cx="16557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0000FF"/>
                </a:solidFill>
              </a:rPr>
              <a:t> </a:t>
            </a:r>
          </a:p>
          <a:p>
            <a:pPr>
              <a:spcBef>
                <a:spcPct val="50000"/>
              </a:spcBef>
              <a:buFont typeface="Arial" panose="020B0604020202020204" pitchFamily="34" charset="0"/>
              <a:buNone/>
            </a:pPr>
            <a:r>
              <a:rPr lang="en-US" altLang="zh-CN" b="1"/>
              <a:t>●</a:t>
            </a:r>
            <a:r>
              <a:rPr lang="en-US" altLang="zh-CN" sz="1600" b="1"/>
              <a:t> </a:t>
            </a:r>
            <a:r>
              <a:rPr lang="en-US" altLang="zh-CN" sz="2400" b="1">
                <a:solidFill>
                  <a:srgbClr val="FF0000"/>
                </a:solidFill>
                <a:latin typeface="Times New Roman" panose="02020603050405020304" pitchFamily="18" charset="0"/>
              </a:rPr>
              <a:t>(2,-2)</a:t>
            </a:r>
            <a:endParaRPr lang="en-US" altLang="zh-CN" sz="2400" b="1">
              <a:solidFill>
                <a:srgbClr val="FF0000"/>
              </a:solidFill>
              <a:latin typeface="Times New Roman" panose="02020603050405020304" pitchFamily="18" charset="0"/>
              <a:cs typeface="Times New Roman" panose="02020603050405020304" pitchFamily="18" charset="0"/>
            </a:endParaRPr>
          </a:p>
        </p:txBody>
      </p:sp>
      <p:graphicFrame>
        <p:nvGraphicFramePr>
          <p:cNvPr id="54" name="Object 46"/>
          <p:cNvGraphicFramePr/>
          <p:nvPr/>
        </p:nvGraphicFramePr>
        <p:xfrm>
          <a:off x="6170614" y="1229916"/>
          <a:ext cx="1239837" cy="557213"/>
        </p:xfrm>
        <a:graphic>
          <a:graphicData uri="http://schemas.openxmlformats.org/presentationml/2006/ole">
            <mc:AlternateContent xmlns:mc="http://schemas.openxmlformats.org/markup-compatibility/2006">
              <mc:Choice xmlns:v="urn:schemas-microsoft-com:vml" Requires="v">
                <p:oleObj spid="_x0000_s226385" r:id="rId18" imgW="534035" imgH="394335" progId="Equation.DSMT4">
                  <p:embed/>
                </p:oleObj>
              </mc:Choice>
              <mc:Fallback>
                <p:oleObj r:id="rId18" imgW="534035" imgH="394335" progId="Equation.DSMT4">
                  <p:embed/>
                  <p:pic>
                    <p:nvPicPr>
                      <p:cNvPr id="0" name="Object 46"/>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170614" y="1229916"/>
                        <a:ext cx="12398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5" name="Rectangle 90"/>
          <p:cNvSpPr>
            <a:spLocks noChangeArrowheads="1"/>
          </p:cNvSpPr>
          <p:nvPr/>
        </p:nvSpPr>
        <p:spPr bwMode="auto">
          <a:xfrm>
            <a:off x="3924300" y="627460"/>
            <a:ext cx="3024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设二次函数解析式为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blinds(horizontal)">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blinds(horizontal)">
                                      <p:cBhvr>
                                        <p:cTn id="12" dur="500"/>
                                        <p:tgtEl>
                                          <p:spTgt spid="55"/>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linds(horizontal)">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linds(horizontal)">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blinds(horizontal)">
                                      <p:cBhvr>
                                        <p:cTn id="26" dur="500"/>
                                        <p:tgtEl>
                                          <p:spTgt spid="5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up)">
                                      <p:cBhvr>
                                        <p:cTn id="41" dur="50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left)">
                                      <p:cBhvr>
                                        <p:cTn id="4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MH_SubTitle_4"/>
          <p:cNvSpPr txBox="1">
            <a:spLocks noChangeArrowheads="1"/>
          </p:cNvSpPr>
          <p:nvPr/>
        </p:nvSpPr>
        <p:spPr bwMode="auto">
          <a:xfrm>
            <a:off x="3286126" y="910829"/>
            <a:ext cx="1928813" cy="475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p>
            <a:pPr>
              <a:lnSpc>
                <a:spcPct val="110000"/>
              </a:lnSpc>
              <a:buFont typeface="Arial" panose="020B0604020202020204" pitchFamily="34" charset="0"/>
              <a:buNone/>
            </a:pPr>
            <a:r>
              <a:rPr lang="zh-CN" altLang="en-US" sz="3200" b="1">
                <a:solidFill>
                  <a:schemeClr val="tx2"/>
                </a:solidFill>
                <a:latin typeface="微软雅黑" panose="020B0503020204020204" pitchFamily="34" charset="-122"/>
                <a:ea typeface="微软雅黑" panose="020B0503020204020204" pitchFamily="34" charset="-122"/>
              </a:rPr>
              <a:t>学习目标</a:t>
            </a:r>
          </a:p>
        </p:txBody>
      </p:sp>
      <p:sp>
        <p:nvSpPr>
          <p:cNvPr id="11" name="TextBox 10"/>
          <p:cNvSpPr txBox="1">
            <a:spLocks noChangeArrowheads="1"/>
          </p:cNvSpPr>
          <p:nvPr/>
        </p:nvSpPr>
        <p:spPr bwMode="auto">
          <a:xfrm>
            <a:off x="474664" y="1614488"/>
            <a:ext cx="84931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800" dirty="0">
                <a:latin typeface="黑体" panose="02010609060101010101" pitchFamily="49" charset="-122"/>
                <a:ea typeface="黑体" panose="02010609060101010101" pitchFamily="49" charset="-122"/>
              </a:rPr>
              <a:t>1.</a:t>
            </a:r>
            <a:r>
              <a:rPr lang="zh-CN" altLang="zh-CN" sz="2800" dirty="0">
                <a:latin typeface="黑体" panose="02010609060101010101" pitchFamily="49" charset="-122"/>
                <a:ea typeface="黑体" panose="02010609060101010101" pitchFamily="49" charset="-122"/>
              </a:rPr>
              <a:t>分析实际问题中变量之间的二次函数关系</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（难点）</a:t>
            </a:r>
            <a:endParaRPr lang="zh-CN" altLang="zh-CN" sz="2800" dirty="0">
              <a:latin typeface="黑体" panose="02010609060101010101" pitchFamily="49" charset="-122"/>
              <a:ea typeface="黑体" panose="02010609060101010101" pitchFamily="49" charset="-122"/>
            </a:endParaRPr>
          </a:p>
          <a:p>
            <a:pPr>
              <a:lnSpc>
                <a:spcPct val="150000"/>
              </a:lnSpc>
              <a:buFont typeface="Arial" panose="020B0604020202020204" pitchFamily="34" charset="0"/>
              <a:buNone/>
            </a:pPr>
            <a:r>
              <a:rPr lang="en-US" altLang="zh-CN" sz="2800" dirty="0">
                <a:latin typeface="黑体" panose="02010609060101010101" pitchFamily="49" charset="-122"/>
                <a:ea typeface="黑体" panose="02010609060101010101" pitchFamily="49" charset="-122"/>
              </a:rPr>
              <a:t>2.</a:t>
            </a:r>
            <a:r>
              <a:rPr lang="zh-CN" altLang="zh-CN" sz="2800" dirty="0">
                <a:latin typeface="黑体" panose="02010609060101010101" pitchFamily="49" charset="-122"/>
                <a:ea typeface="黑体" panose="02010609060101010101" pitchFamily="49" charset="-122"/>
              </a:rPr>
              <a:t>会运用二次函数求实际问题中的最大值或最小值</a:t>
            </a:r>
            <a:r>
              <a:rPr lang="en-US" altLang="zh-CN" sz="2800" dirty="0">
                <a:latin typeface="黑体" panose="02010609060101010101" pitchFamily="49" charset="-122"/>
                <a:ea typeface="黑体" panose="02010609060101010101" pitchFamily="49" charset="-122"/>
              </a:rPr>
              <a:t>.</a:t>
            </a:r>
            <a:endParaRPr lang="zh-CN" altLang="zh-CN" sz="2800" dirty="0">
              <a:latin typeface="黑体" panose="02010609060101010101" pitchFamily="49" charset="-122"/>
              <a:ea typeface="黑体" panose="02010609060101010101" pitchFamily="49" charset="-122"/>
            </a:endParaRPr>
          </a:p>
          <a:p>
            <a:pPr>
              <a:lnSpc>
                <a:spcPct val="150000"/>
              </a:lnSpc>
              <a:buFont typeface="Arial" panose="020B0604020202020204" pitchFamily="34" charset="0"/>
              <a:buNone/>
            </a:pPr>
            <a:r>
              <a:rPr lang="en-US" altLang="zh-CN" sz="2800" dirty="0">
                <a:latin typeface="黑体" panose="02010609060101010101" pitchFamily="49" charset="-122"/>
                <a:ea typeface="黑体" panose="02010609060101010101" pitchFamily="49" charset="-122"/>
              </a:rPr>
              <a:t>3.</a:t>
            </a:r>
            <a:r>
              <a:rPr lang="zh-CN" altLang="zh-CN" sz="2800" dirty="0">
                <a:latin typeface="黑体" panose="02010609060101010101" pitchFamily="49" charset="-122"/>
                <a:ea typeface="黑体" panose="02010609060101010101" pitchFamily="49" charset="-122"/>
              </a:rPr>
              <a:t>能应用二次函数的性质解决图形中最大面积问题</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（重点）</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p:nvPr/>
        </p:nvGrpSpPr>
        <p:grpSpPr bwMode="auto">
          <a:xfrm>
            <a:off x="684213" y="1332310"/>
            <a:ext cx="4032250" cy="2322909"/>
            <a:chOff x="1904" y="800"/>
            <a:chExt cx="2065" cy="1723"/>
          </a:xfrm>
        </p:grpSpPr>
        <p:sp>
          <p:nvSpPr>
            <p:cNvPr id="228355" name="Line 22"/>
            <p:cNvSpPr>
              <a:spLocks noChangeShapeType="1"/>
            </p:cNvSpPr>
            <p:nvPr/>
          </p:nvSpPr>
          <p:spPr bwMode="auto">
            <a:xfrm>
              <a:off x="1904" y="1724"/>
              <a:ext cx="1656" cy="0"/>
            </a:xfrm>
            <a:prstGeom prst="line">
              <a:avLst/>
            </a:prstGeom>
            <a:noFill/>
            <a:ln w="4445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8356" name="Text Box 23"/>
            <p:cNvSpPr txBox="1">
              <a:spLocks noChangeArrowheads="1"/>
            </p:cNvSpPr>
            <p:nvPr/>
          </p:nvSpPr>
          <p:spPr bwMode="auto">
            <a:xfrm>
              <a:off x="3402" y="1661"/>
              <a:ext cx="567"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sp>
          <p:nvSpPr>
            <p:cNvPr id="228357" name="Line 24"/>
            <p:cNvSpPr>
              <a:spLocks noChangeShapeType="1"/>
            </p:cNvSpPr>
            <p:nvPr/>
          </p:nvSpPr>
          <p:spPr bwMode="auto">
            <a:xfrm flipV="1">
              <a:off x="2731" y="888"/>
              <a:ext cx="0" cy="1635"/>
            </a:xfrm>
            <a:prstGeom prst="line">
              <a:avLst/>
            </a:prstGeom>
            <a:noFill/>
            <a:ln w="4445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8358" name="Text Box 25"/>
            <p:cNvSpPr txBox="1">
              <a:spLocks noChangeArrowheads="1"/>
            </p:cNvSpPr>
            <p:nvPr/>
          </p:nvSpPr>
          <p:spPr bwMode="auto">
            <a:xfrm>
              <a:off x="2500" y="800"/>
              <a:ext cx="277"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y</a:t>
              </a:r>
              <a:endParaRPr lang="en-US" altLang="zh-CN" sz="2400" b="1" i="1">
                <a:latin typeface="Times New Roman" panose="02020603050405020304" pitchFamily="18" charset="0"/>
                <a:cs typeface="Times New Roman" panose="02020603050405020304" pitchFamily="18" charset="0"/>
              </a:endParaRPr>
            </a:p>
          </p:txBody>
        </p:sp>
      </p:grpSp>
      <p:grpSp>
        <p:nvGrpSpPr>
          <p:cNvPr id="3" name="Group 34"/>
          <p:cNvGrpSpPr/>
          <p:nvPr/>
        </p:nvGrpSpPr>
        <p:grpSpPr bwMode="auto">
          <a:xfrm>
            <a:off x="4859338" y="1277542"/>
            <a:ext cx="3638550" cy="2107406"/>
            <a:chOff x="3061" y="618"/>
            <a:chExt cx="2292" cy="1770"/>
          </a:xfrm>
        </p:grpSpPr>
        <p:grpSp>
          <p:nvGrpSpPr>
            <p:cNvPr id="228360" name="Group 27"/>
            <p:cNvGrpSpPr/>
            <p:nvPr/>
          </p:nvGrpSpPr>
          <p:grpSpPr bwMode="auto">
            <a:xfrm>
              <a:off x="3061" y="1885"/>
              <a:ext cx="2292" cy="388"/>
              <a:chOff x="0" y="2341"/>
              <a:chExt cx="3152" cy="348"/>
            </a:xfrm>
          </p:grpSpPr>
          <p:sp>
            <p:nvSpPr>
              <p:cNvPr id="228361" name="Line 28"/>
              <p:cNvSpPr>
                <a:spLocks noChangeShapeType="1"/>
              </p:cNvSpPr>
              <p:nvPr/>
            </p:nvSpPr>
            <p:spPr bwMode="auto">
              <a:xfrm>
                <a:off x="0" y="2341"/>
                <a:ext cx="3152" cy="0"/>
              </a:xfrm>
              <a:prstGeom prst="line">
                <a:avLst/>
              </a:prstGeom>
              <a:noFill/>
              <a:ln w="4445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8362" name="Text Box 29"/>
              <p:cNvSpPr txBox="1">
                <a:spLocks noChangeArrowheads="1"/>
              </p:cNvSpPr>
              <p:nvPr/>
            </p:nvSpPr>
            <p:spPr bwMode="auto">
              <a:xfrm>
                <a:off x="2764" y="2341"/>
                <a:ext cx="319" cy="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x</a:t>
                </a:r>
                <a:endParaRPr lang="en-US" altLang="zh-CN" sz="2400" b="1" i="1">
                  <a:latin typeface="Times New Roman" panose="02020603050405020304" pitchFamily="18" charset="0"/>
                  <a:cs typeface="Times New Roman" panose="02020603050405020304" pitchFamily="18" charset="0"/>
                </a:endParaRPr>
              </a:p>
            </p:txBody>
          </p:sp>
        </p:grpSp>
        <p:sp>
          <p:nvSpPr>
            <p:cNvPr id="228363" name="Line 30"/>
            <p:cNvSpPr>
              <a:spLocks noChangeShapeType="1"/>
            </p:cNvSpPr>
            <p:nvPr/>
          </p:nvSpPr>
          <p:spPr bwMode="auto">
            <a:xfrm flipV="1">
              <a:off x="3798" y="709"/>
              <a:ext cx="0" cy="1679"/>
            </a:xfrm>
            <a:prstGeom prst="line">
              <a:avLst/>
            </a:prstGeom>
            <a:noFill/>
            <a:ln w="4445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8364" name="Text Box 31"/>
            <p:cNvSpPr txBox="1">
              <a:spLocks noChangeArrowheads="1"/>
            </p:cNvSpPr>
            <p:nvPr/>
          </p:nvSpPr>
          <p:spPr bwMode="auto">
            <a:xfrm>
              <a:off x="3560" y="618"/>
              <a:ext cx="384"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0">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rPr>
                <a:t>y</a:t>
              </a:r>
              <a:endParaRPr lang="en-US" altLang="zh-CN" sz="2400" b="1" i="1">
                <a:latin typeface="Times New Roman" panose="02020603050405020304" pitchFamily="18" charset="0"/>
                <a:cs typeface="Times New Roman" panose="02020603050405020304" pitchFamily="18" charset="0"/>
              </a:endParaRPr>
            </a:p>
          </p:txBody>
        </p:sp>
      </p:grpSp>
      <p:sp>
        <p:nvSpPr>
          <p:cNvPr id="228365" name="Freeform 32"/>
          <p:cNvSpPr>
            <a:spLocks noChangeArrowheads="1"/>
          </p:cNvSpPr>
          <p:nvPr/>
        </p:nvSpPr>
        <p:spPr bwMode="auto">
          <a:xfrm>
            <a:off x="1042989" y="1764507"/>
            <a:ext cx="2447925" cy="1512094"/>
          </a:xfrm>
          <a:custGeom>
            <a:avLst/>
            <a:gdLst>
              <a:gd name="T0" fmla="*/ 0 w 1678"/>
              <a:gd name="T1" fmla="*/ 1097 h 1097"/>
              <a:gd name="T2" fmla="*/ 862 w 1678"/>
              <a:gd name="T3" fmla="*/ 8 h 1097"/>
              <a:gd name="T4" fmla="*/ 1678 w 1678"/>
              <a:gd name="T5" fmla="*/ 1051 h 1097"/>
            </a:gdLst>
            <a:ahLst/>
            <a:cxnLst>
              <a:cxn ang="0">
                <a:pos x="T0" y="T1"/>
              </a:cxn>
              <a:cxn ang="0">
                <a:pos x="T2" y="T3"/>
              </a:cxn>
              <a:cxn ang="0">
                <a:pos x="T4" y="T5"/>
              </a:cxn>
            </a:cxnLst>
            <a:rect l="0" t="0" r="r" b="b"/>
            <a:pathLst>
              <a:path w="1678" h="1097">
                <a:moveTo>
                  <a:pt x="0" y="1097"/>
                </a:moveTo>
                <a:cubicBezTo>
                  <a:pt x="291" y="556"/>
                  <a:pt x="582" y="16"/>
                  <a:pt x="862" y="8"/>
                </a:cubicBezTo>
                <a:cubicBezTo>
                  <a:pt x="1142" y="0"/>
                  <a:pt x="1542" y="877"/>
                  <a:pt x="1678" y="1051"/>
                </a:cubicBezTo>
              </a:path>
            </a:pathLst>
          </a:custGeom>
          <a:noFill/>
          <a:ln w="31750">
            <a:solidFill>
              <a:srgbClr val="FF00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28366" name="Freeform 33"/>
          <p:cNvSpPr>
            <a:spLocks noChangeArrowheads="1"/>
          </p:cNvSpPr>
          <p:nvPr/>
        </p:nvSpPr>
        <p:spPr bwMode="auto">
          <a:xfrm>
            <a:off x="5616576" y="1991916"/>
            <a:ext cx="2411413" cy="1521619"/>
          </a:xfrm>
          <a:custGeom>
            <a:avLst/>
            <a:gdLst>
              <a:gd name="T0" fmla="*/ 0 w 1678"/>
              <a:gd name="T1" fmla="*/ 1097 h 1097"/>
              <a:gd name="T2" fmla="*/ 862 w 1678"/>
              <a:gd name="T3" fmla="*/ 8 h 1097"/>
              <a:gd name="T4" fmla="*/ 1678 w 1678"/>
              <a:gd name="T5" fmla="*/ 1051 h 1097"/>
            </a:gdLst>
            <a:ahLst/>
            <a:cxnLst>
              <a:cxn ang="0">
                <a:pos x="T0" y="T1"/>
              </a:cxn>
              <a:cxn ang="0">
                <a:pos x="T2" y="T3"/>
              </a:cxn>
              <a:cxn ang="0">
                <a:pos x="T4" y="T5"/>
              </a:cxn>
            </a:cxnLst>
            <a:rect l="0" t="0" r="r" b="b"/>
            <a:pathLst>
              <a:path w="1678" h="1097">
                <a:moveTo>
                  <a:pt x="0" y="1097"/>
                </a:moveTo>
                <a:cubicBezTo>
                  <a:pt x="291" y="556"/>
                  <a:pt x="582" y="16"/>
                  <a:pt x="862" y="8"/>
                </a:cubicBezTo>
                <a:cubicBezTo>
                  <a:pt x="1142" y="0"/>
                  <a:pt x="1542" y="877"/>
                  <a:pt x="1678" y="1051"/>
                </a:cubicBezTo>
              </a:path>
            </a:pathLst>
          </a:custGeom>
          <a:noFill/>
          <a:ln w="31750">
            <a:solidFill>
              <a:srgbClr val="FF00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28367" name="Line 36"/>
          <p:cNvSpPr>
            <a:spLocks noChangeShapeType="1"/>
          </p:cNvSpPr>
          <p:nvPr/>
        </p:nvSpPr>
        <p:spPr bwMode="auto">
          <a:xfrm>
            <a:off x="1476376" y="2574131"/>
            <a:ext cx="1655763"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8368" name="Line 37"/>
          <p:cNvSpPr>
            <a:spLocks noChangeShapeType="1"/>
          </p:cNvSpPr>
          <p:nvPr/>
        </p:nvSpPr>
        <p:spPr bwMode="auto">
          <a:xfrm>
            <a:off x="6011863" y="2789635"/>
            <a:ext cx="1655762"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28369" name="Text Box 38"/>
          <p:cNvSpPr txBox="1">
            <a:spLocks noChangeArrowheads="1"/>
          </p:cNvSpPr>
          <p:nvPr/>
        </p:nvSpPr>
        <p:spPr bwMode="auto">
          <a:xfrm>
            <a:off x="179388" y="195263"/>
            <a:ext cx="896461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2400">
                <a:solidFill>
                  <a:srgbClr val="14141E"/>
                </a:solidFill>
                <a:latin typeface="黑体" panose="02010609060101010101" pitchFamily="49" charset="-122"/>
                <a:ea typeface="黑体" panose="02010609060101010101" pitchFamily="49" charset="-122"/>
              </a:rPr>
              <a:t>    </a:t>
            </a:r>
            <a:r>
              <a:rPr lang="zh-CN" altLang="en-US" sz="2400">
                <a:solidFill>
                  <a:srgbClr val="14141E"/>
                </a:solidFill>
                <a:latin typeface="黑体" panose="02010609060101010101" pitchFamily="49" charset="-122"/>
                <a:ea typeface="黑体" panose="02010609060101010101" pitchFamily="49" charset="-122"/>
              </a:rPr>
              <a:t>如果要使运动员坐着船从圣火的拱形底座下穿过入场，现已知拱形底座顶部离水面 </a:t>
            </a:r>
            <a:r>
              <a:rPr lang="en-US" altLang="zh-CN" sz="2400" b="1">
                <a:solidFill>
                  <a:srgbClr val="14141E"/>
                </a:solidFill>
                <a:latin typeface="Times New Roman" panose="02020603050405020304" pitchFamily="18" charset="0"/>
                <a:ea typeface="黑体" panose="02010609060101010101" pitchFamily="49" charset="-122"/>
              </a:rPr>
              <a:t>2 m</a:t>
            </a:r>
            <a:r>
              <a:rPr lang="en-US" altLang="zh-CN" sz="2400">
                <a:solidFill>
                  <a:srgbClr val="14141E"/>
                </a:solidFill>
                <a:latin typeface="黑体" panose="02010609060101010101" pitchFamily="49" charset="-122"/>
                <a:ea typeface="黑体" panose="02010609060101010101" pitchFamily="49" charset="-122"/>
              </a:rPr>
              <a:t>,</a:t>
            </a:r>
            <a:r>
              <a:rPr lang="zh-CN" altLang="en-US" sz="2400">
                <a:solidFill>
                  <a:srgbClr val="14141E"/>
                </a:solidFill>
                <a:latin typeface="黑体" panose="02010609060101010101" pitchFamily="49" charset="-122"/>
                <a:ea typeface="黑体" panose="02010609060101010101" pitchFamily="49" charset="-122"/>
              </a:rPr>
              <a:t>水面宽 </a:t>
            </a:r>
            <a:r>
              <a:rPr lang="en-US" altLang="zh-CN" sz="2400" b="1">
                <a:solidFill>
                  <a:srgbClr val="14141E"/>
                </a:solidFill>
                <a:latin typeface="Times New Roman" panose="02020603050405020304" pitchFamily="18" charset="0"/>
                <a:ea typeface="黑体" panose="02010609060101010101" pitchFamily="49" charset="-122"/>
              </a:rPr>
              <a:t>4 m,</a:t>
            </a:r>
            <a:r>
              <a:rPr lang="zh-CN" altLang="en-US" sz="2400">
                <a:solidFill>
                  <a:srgbClr val="14141E"/>
                </a:solidFill>
                <a:latin typeface="黑体" panose="02010609060101010101" pitchFamily="49" charset="-122"/>
                <a:ea typeface="黑体" panose="02010609060101010101" pitchFamily="49" charset="-122"/>
              </a:rPr>
              <a:t>为了船能顺利通过，需要把水面下降 </a:t>
            </a:r>
            <a:r>
              <a:rPr lang="en-US" altLang="zh-CN" sz="2400" b="1">
                <a:solidFill>
                  <a:srgbClr val="14141E"/>
                </a:solidFill>
                <a:latin typeface="Times New Roman" panose="02020603050405020304" pitchFamily="18" charset="0"/>
                <a:ea typeface="黑体" panose="02010609060101010101" pitchFamily="49" charset="-122"/>
              </a:rPr>
              <a:t>1 m</a:t>
            </a:r>
            <a:r>
              <a:rPr lang="en-US" altLang="zh-CN" sz="2400">
                <a:solidFill>
                  <a:srgbClr val="14141E"/>
                </a:solidFill>
                <a:latin typeface="黑体" panose="02010609060101010101" pitchFamily="49" charset="-122"/>
                <a:ea typeface="黑体" panose="02010609060101010101" pitchFamily="49" charset="-122"/>
              </a:rPr>
              <a:t>,</a:t>
            </a:r>
            <a:r>
              <a:rPr lang="zh-CN" altLang="en-US" sz="2400">
                <a:solidFill>
                  <a:srgbClr val="14141E"/>
                </a:solidFill>
                <a:latin typeface="黑体" panose="02010609060101010101" pitchFamily="49" charset="-122"/>
                <a:ea typeface="黑体" panose="02010609060101010101" pitchFamily="49" charset="-122"/>
              </a:rPr>
              <a:t>问此时水面宽度增加多少</a:t>
            </a:r>
            <a:r>
              <a:rPr lang="en-US" altLang="zh-CN" sz="2400">
                <a:solidFill>
                  <a:srgbClr val="14141E"/>
                </a:solidFill>
                <a:latin typeface="黑体" panose="02010609060101010101" pitchFamily="49" charset="-122"/>
                <a:ea typeface="黑体" panose="02010609060101010101" pitchFamily="49" charset="-122"/>
              </a:rPr>
              <a:t>?</a:t>
            </a:r>
          </a:p>
        </p:txBody>
      </p:sp>
      <p:sp>
        <p:nvSpPr>
          <p:cNvPr id="228370" name="Text Box 40"/>
          <p:cNvSpPr txBox="1">
            <a:spLocks noChangeArrowheads="1"/>
          </p:cNvSpPr>
          <p:nvPr/>
        </p:nvSpPr>
        <p:spPr bwMode="auto">
          <a:xfrm>
            <a:off x="1692276" y="2627710"/>
            <a:ext cx="720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14141E"/>
                </a:solidFill>
                <a:latin typeface="Times New Roman" panose="02020603050405020304" pitchFamily="18" charset="0"/>
              </a:rPr>
              <a:t>4 m</a:t>
            </a:r>
            <a:endParaRPr lang="en-US" altLang="zh-CN" sz="2400" b="1">
              <a:solidFill>
                <a:srgbClr val="14141E"/>
              </a:solidFill>
              <a:latin typeface="Times New Roman" panose="02020603050405020304" pitchFamily="18" charset="0"/>
              <a:cs typeface="Times New Roman" panose="02020603050405020304" pitchFamily="18" charset="0"/>
            </a:endParaRPr>
          </a:p>
        </p:txBody>
      </p:sp>
      <p:sp>
        <p:nvSpPr>
          <p:cNvPr id="228371" name="Text Box 41"/>
          <p:cNvSpPr txBox="1">
            <a:spLocks noChangeArrowheads="1"/>
          </p:cNvSpPr>
          <p:nvPr/>
        </p:nvSpPr>
        <p:spPr bwMode="auto">
          <a:xfrm>
            <a:off x="6516689" y="2897981"/>
            <a:ext cx="720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14141E"/>
                </a:solidFill>
                <a:latin typeface="Times New Roman" panose="02020603050405020304" pitchFamily="18" charset="0"/>
              </a:rPr>
              <a:t>4 m</a:t>
            </a:r>
            <a:endParaRPr lang="en-US" altLang="zh-CN" sz="2400" b="1">
              <a:solidFill>
                <a:srgbClr val="14141E"/>
              </a:solidFill>
              <a:latin typeface="Times New Roman" panose="02020603050405020304" pitchFamily="18" charset="0"/>
              <a:cs typeface="Times New Roman" panose="02020603050405020304" pitchFamily="18" charset="0"/>
            </a:endParaRPr>
          </a:p>
        </p:txBody>
      </p:sp>
      <p:sp>
        <p:nvSpPr>
          <p:cNvPr id="29" name="TextBox 28"/>
          <p:cNvSpPr txBox="1">
            <a:spLocks noChangeArrowheads="1"/>
          </p:cNvSpPr>
          <p:nvPr/>
        </p:nvSpPr>
        <p:spPr bwMode="auto">
          <a:xfrm>
            <a:off x="539751" y="3651647"/>
            <a:ext cx="5211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请同学们分别求出对应的函数解析式</a:t>
            </a:r>
            <a:r>
              <a:rPr lang="en-US" altLang="zh-CN" sz="2400">
                <a:latin typeface="黑体" panose="02010609060101010101" pitchFamily="49" charset="-122"/>
                <a:ea typeface="黑体" panose="02010609060101010101" pitchFamily="49" charset="-122"/>
              </a:rPr>
              <a:t>.</a:t>
            </a:r>
          </a:p>
        </p:txBody>
      </p:sp>
      <p:sp>
        <p:nvSpPr>
          <p:cNvPr id="228373" name="Text Box 19"/>
          <p:cNvSpPr txBox="1">
            <a:spLocks noChangeArrowheads="1"/>
          </p:cNvSpPr>
          <p:nvPr/>
        </p:nvSpPr>
        <p:spPr bwMode="auto">
          <a:xfrm>
            <a:off x="2338388" y="2574132"/>
            <a:ext cx="60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800" b="1" i="1">
                <a:latin typeface="Times New Roman" panose="02020603050405020304" pitchFamily="18" charset="0"/>
              </a:rPr>
              <a:t>O</a:t>
            </a:r>
          </a:p>
        </p:txBody>
      </p:sp>
      <p:sp>
        <p:nvSpPr>
          <p:cNvPr id="228374" name="Text Box 19"/>
          <p:cNvSpPr txBox="1">
            <a:spLocks noChangeArrowheads="1"/>
          </p:cNvSpPr>
          <p:nvPr/>
        </p:nvSpPr>
        <p:spPr bwMode="auto">
          <a:xfrm>
            <a:off x="5435601" y="2789635"/>
            <a:ext cx="6080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800" b="1" i="1">
                <a:latin typeface="Times New Roman" panose="02020603050405020304" pitchFamily="18" charset="0"/>
              </a:rPr>
              <a:t>O</a:t>
            </a:r>
          </a:p>
        </p:txBody>
      </p:sp>
      <p:grpSp>
        <p:nvGrpSpPr>
          <p:cNvPr id="7" name="组合 6"/>
          <p:cNvGrpSpPr/>
          <p:nvPr/>
        </p:nvGrpSpPr>
        <p:grpSpPr bwMode="auto">
          <a:xfrm>
            <a:off x="539751" y="3994549"/>
            <a:ext cx="7872413" cy="497395"/>
            <a:chOff x="850" y="8387"/>
            <a:chExt cx="12398" cy="1045"/>
          </a:xfrm>
        </p:grpSpPr>
        <p:sp>
          <p:nvSpPr>
            <p:cNvPr id="228376" name="文本框 3"/>
            <p:cNvSpPr txBox="1">
              <a:spLocks noChangeArrowheads="1"/>
            </p:cNvSpPr>
            <p:nvPr/>
          </p:nvSpPr>
          <p:spPr bwMode="auto">
            <a:xfrm>
              <a:off x="850" y="8462"/>
              <a:ext cx="12398"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解：设</a:t>
              </a:r>
              <a:r>
                <a:rPr lang="en-US" altLang="zh-CN" sz="2400" b="1"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ax</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Times New Roman" panose="02020603050405020304" pitchFamily="18" charset="0"/>
                  <a:ea typeface="黑体" panose="02010609060101010101" pitchFamily="49" charset="-122"/>
                </a:rPr>
                <a:t>+2</a:t>
              </a:r>
              <a:r>
                <a:rPr lang="zh-CN" altLang="en-US" sz="2400">
                  <a:solidFill>
                    <a:srgbClr val="FF0000"/>
                  </a:solidFill>
                  <a:latin typeface="Times New Roman" panose="02020603050405020304" pitchFamily="18" charset="0"/>
                  <a:ea typeface="黑体" panose="02010609060101010101" pitchFamily="49" charset="-122"/>
                </a:rPr>
                <a:t>，将（</a:t>
              </a:r>
              <a:r>
                <a:rPr lang="en-US" altLang="zh-CN" sz="2400">
                  <a:solidFill>
                    <a:srgbClr val="FF0000"/>
                  </a:solidFill>
                  <a:latin typeface="黑体" panose="02010609060101010101" pitchFamily="49" charset="-122"/>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2,0</a:t>
              </a:r>
              <a:r>
                <a:rPr lang="zh-CN" altLang="en-US" sz="2400">
                  <a:solidFill>
                    <a:srgbClr val="FF0000"/>
                  </a:solidFill>
                  <a:latin typeface="Times New Roman" panose="02020603050405020304" pitchFamily="18" charset="0"/>
                  <a:ea typeface="黑体" panose="02010609060101010101" pitchFamily="49" charset="-122"/>
                </a:rPr>
                <a:t>）代入得</a:t>
              </a:r>
              <a:r>
                <a:rPr lang="en-US" altLang="zh-CN" sz="2400" b="1" i="1">
                  <a:solidFill>
                    <a:srgbClr val="FF0000"/>
                  </a:solidFill>
                  <a:latin typeface="Times New Roman" panose="02020603050405020304" pitchFamily="18" charset="0"/>
                  <a:ea typeface="黑体" panose="02010609060101010101" pitchFamily="49" charset="-122"/>
                </a:rPr>
                <a:t>a</a:t>
              </a:r>
              <a:r>
                <a:rPr lang="en-US" altLang="zh-CN" sz="2400">
                  <a:solidFill>
                    <a:srgbClr val="FF0000"/>
                  </a:solidFill>
                  <a:latin typeface="Times New Roman" panose="02020603050405020304" pitchFamily="18" charset="0"/>
                  <a:ea typeface="黑体" panose="02010609060101010101" pitchFamily="49" charset="-122"/>
                </a:rPr>
                <a:t>=    ∴</a:t>
              </a:r>
              <a:r>
                <a:rPr lang="en-US" altLang="zh-CN" sz="2400" b="1"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       +2</a:t>
              </a:r>
              <a:r>
                <a:rPr lang="zh-CN" altLang="en-US" sz="2400">
                  <a:solidFill>
                    <a:srgbClr val="FF0000"/>
                  </a:solidFill>
                  <a:latin typeface="Times New Roman" panose="02020603050405020304" pitchFamily="18" charset="0"/>
                  <a:ea typeface="黑体" panose="02010609060101010101" pitchFamily="49" charset="-122"/>
                </a:rPr>
                <a:t>；</a:t>
              </a:r>
            </a:p>
          </p:txBody>
        </p:sp>
        <p:graphicFrame>
          <p:nvGraphicFramePr>
            <p:cNvPr id="228377" name="对象 4">
              <a:hlinkClick r:id="" action="ppaction://ole?verb=1"/>
            </p:cNvPr>
            <p:cNvGraphicFramePr>
              <a:graphicFrameLocks noChangeAspect="1"/>
            </p:cNvGraphicFramePr>
            <p:nvPr/>
          </p:nvGraphicFramePr>
          <p:xfrm>
            <a:off x="8763" y="8399"/>
            <a:ext cx="552" cy="856"/>
          </p:xfrm>
          <a:graphic>
            <a:graphicData uri="http://schemas.openxmlformats.org/presentationml/2006/ole">
              <mc:AlternateContent xmlns:mc="http://schemas.openxmlformats.org/markup-compatibility/2006">
                <mc:Choice xmlns:v="urn:schemas-microsoft-com:vml" Requires="v">
                  <p:oleObj spid="_x0000_s228401" r:id="rId4" imgW="254000" imgH="393700" progId="Equation.KSEE3">
                    <p:embed/>
                  </p:oleObj>
                </mc:Choice>
                <mc:Fallback>
                  <p:oleObj r:id="rId4" imgW="254000" imgH="393700" progId="Equation.KSEE3">
                    <p:embed/>
                    <p:pic>
                      <p:nvPicPr>
                        <p:cNvPr id="0" name="对象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 y="8399"/>
                          <a:ext cx="552" cy="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28378" name="对象 5">
              <a:hlinkClick r:id="" action="ppaction://ole?verb=1"/>
            </p:cNvPr>
            <p:cNvGraphicFramePr>
              <a:graphicFrameLocks noChangeAspect="1"/>
            </p:cNvGraphicFramePr>
            <p:nvPr/>
          </p:nvGraphicFramePr>
          <p:xfrm>
            <a:off x="10263" y="8387"/>
            <a:ext cx="882" cy="856"/>
          </p:xfrm>
          <a:graphic>
            <a:graphicData uri="http://schemas.openxmlformats.org/presentationml/2006/ole">
              <mc:AlternateContent xmlns:mc="http://schemas.openxmlformats.org/markup-compatibility/2006">
                <mc:Choice xmlns:v="urn:schemas-microsoft-com:vml" Requires="v">
                  <p:oleObj spid="_x0000_s228402" r:id="rId6" imgW="406400" imgH="393700" progId="Equation.KSEE3">
                    <p:embed/>
                  </p:oleObj>
                </mc:Choice>
                <mc:Fallback>
                  <p:oleObj r:id="rId6" imgW="406400" imgH="393700" progId="Equation.KSEE3">
                    <p:embed/>
                    <p:pic>
                      <p:nvPicPr>
                        <p:cNvPr id="0" name="对象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63" y="8387"/>
                          <a:ext cx="882" cy="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pSp>
        <p:nvGrpSpPr>
          <p:cNvPr id="8" name="组合 7"/>
          <p:cNvGrpSpPr/>
          <p:nvPr/>
        </p:nvGrpSpPr>
        <p:grpSpPr bwMode="auto">
          <a:xfrm>
            <a:off x="595313" y="4401741"/>
            <a:ext cx="7872412" cy="507684"/>
            <a:chOff x="850" y="8366"/>
            <a:chExt cx="12398" cy="1063"/>
          </a:xfrm>
        </p:grpSpPr>
        <p:sp>
          <p:nvSpPr>
            <p:cNvPr id="228380" name="文本框 8"/>
            <p:cNvSpPr txBox="1">
              <a:spLocks noChangeArrowheads="1"/>
            </p:cNvSpPr>
            <p:nvPr/>
          </p:nvSpPr>
          <p:spPr bwMode="auto">
            <a:xfrm>
              <a:off x="850" y="8462"/>
              <a:ext cx="12398" cy="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设</a:t>
              </a:r>
              <a:r>
                <a:rPr lang="en-US" altLang="zh-CN" sz="2400" b="1"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a</a:t>
              </a:r>
              <a:r>
                <a:rPr lang="zh-CN" altLang="en-US" sz="2400" b="1">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x-2</a:t>
              </a:r>
              <a:r>
                <a:rPr lang="zh-CN" altLang="en-US" sz="2400" b="1">
                  <a:solidFill>
                    <a:srgbClr val="FF0000"/>
                  </a:solidFill>
                  <a:latin typeface="Times New Roman" panose="02020603050405020304" pitchFamily="18" charset="0"/>
                  <a:ea typeface="黑体" panose="02010609060101010101" pitchFamily="49" charset="-122"/>
                </a:rPr>
                <a:t>）</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Times New Roman" panose="02020603050405020304" pitchFamily="18" charset="0"/>
                  <a:ea typeface="黑体" panose="02010609060101010101" pitchFamily="49" charset="-122"/>
                </a:rPr>
                <a:t>+2</a:t>
              </a:r>
              <a:r>
                <a:rPr lang="zh-CN" altLang="en-US" sz="2400">
                  <a:solidFill>
                    <a:srgbClr val="FF0000"/>
                  </a:solidFill>
                  <a:latin typeface="Times New Roman" panose="02020603050405020304" pitchFamily="18" charset="0"/>
                  <a:ea typeface="黑体" panose="02010609060101010101" pitchFamily="49" charset="-122"/>
                </a:rPr>
                <a:t>，将（</a:t>
              </a:r>
              <a:r>
                <a:rPr lang="en-US" altLang="zh-CN" sz="2400">
                  <a:solidFill>
                    <a:srgbClr val="FF0000"/>
                  </a:solidFill>
                  <a:latin typeface="Times New Roman" panose="02020603050405020304" pitchFamily="18" charset="0"/>
                  <a:ea typeface="黑体" panose="02010609060101010101" pitchFamily="49" charset="-122"/>
                </a:rPr>
                <a:t>0,0</a:t>
              </a:r>
              <a:r>
                <a:rPr lang="zh-CN" altLang="en-US" sz="2400">
                  <a:solidFill>
                    <a:srgbClr val="FF0000"/>
                  </a:solidFill>
                  <a:latin typeface="Times New Roman" panose="02020603050405020304" pitchFamily="18" charset="0"/>
                  <a:ea typeface="黑体" panose="02010609060101010101" pitchFamily="49" charset="-122"/>
                </a:rPr>
                <a:t>）代入得</a:t>
              </a:r>
              <a:r>
                <a:rPr lang="en-US" altLang="zh-CN" sz="2400" b="1" i="1">
                  <a:solidFill>
                    <a:srgbClr val="FF0000"/>
                  </a:solidFill>
                  <a:latin typeface="Times New Roman" panose="02020603050405020304" pitchFamily="18" charset="0"/>
                  <a:ea typeface="黑体" panose="02010609060101010101" pitchFamily="49" charset="-122"/>
                </a:rPr>
                <a:t>a</a:t>
              </a:r>
              <a:r>
                <a:rPr lang="en-US" altLang="zh-CN" sz="2400">
                  <a:solidFill>
                    <a:srgbClr val="FF0000"/>
                  </a:solidFill>
                  <a:latin typeface="Times New Roman" panose="02020603050405020304" pitchFamily="18" charset="0"/>
                  <a:ea typeface="黑体" panose="02010609060101010101" pitchFamily="49" charset="-122"/>
                </a:rPr>
                <a:t>=    ∴</a:t>
              </a:r>
              <a:r>
                <a:rPr lang="en-US" altLang="zh-CN" sz="2400" b="1"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            +2</a:t>
              </a:r>
              <a:r>
                <a:rPr lang="zh-CN" altLang="en-US" sz="2400">
                  <a:solidFill>
                    <a:srgbClr val="FF0000"/>
                  </a:solidFill>
                  <a:latin typeface="Times New Roman" panose="02020603050405020304" pitchFamily="18" charset="0"/>
                  <a:ea typeface="黑体" panose="02010609060101010101" pitchFamily="49" charset="-122"/>
                </a:rPr>
                <a:t>；</a:t>
              </a:r>
            </a:p>
          </p:txBody>
        </p:sp>
        <p:graphicFrame>
          <p:nvGraphicFramePr>
            <p:cNvPr id="228381" name="对象 9">
              <a:hlinkClick r:id="" action="ppaction://ole?verb=1"/>
            </p:cNvPr>
            <p:cNvGraphicFramePr>
              <a:graphicFrameLocks noChangeAspect="1"/>
            </p:cNvGraphicFramePr>
            <p:nvPr/>
          </p:nvGraphicFramePr>
          <p:xfrm>
            <a:off x="8879" y="8366"/>
            <a:ext cx="552" cy="856"/>
          </p:xfrm>
          <a:graphic>
            <a:graphicData uri="http://schemas.openxmlformats.org/presentationml/2006/ole">
              <mc:AlternateContent xmlns:mc="http://schemas.openxmlformats.org/markup-compatibility/2006">
                <mc:Choice xmlns:v="urn:schemas-microsoft-com:vml" Requires="v">
                  <p:oleObj spid="_x0000_s228403" r:id="rId8" imgW="254000" imgH="393700" progId="Equation.KSEE3">
                    <p:embed/>
                  </p:oleObj>
                </mc:Choice>
                <mc:Fallback>
                  <p:oleObj r:id="rId8" imgW="254000" imgH="393700" progId="Equation.KSEE3">
                    <p:embed/>
                    <p:pic>
                      <p:nvPicPr>
                        <p:cNvPr id="0" name="对象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79" y="8366"/>
                          <a:ext cx="552" cy="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28382" name="对象 11">
              <a:hlinkClick r:id="" action="ppaction://ole?verb=1"/>
            </p:cNvPr>
            <p:cNvGraphicFramePr>
              <a:graphicFrameLocks noChangeAspect="1"/>
            </p:cNvGraphicFramePr>
            <p:nvPr/>
          </p:nvGraphicFramePr>
          <p:xfrm>
            <a:off x="10363" y="8395"/>
            <a:ext cx="1546" cy="856"/>
          </p:xfrm>
          <a:graphic>
            <a:graphicData uri="http://schemas.openxmlformats.org/presentationml/2006/ole">
              <mc:AlternateContent xmlns:mc="http://schemas.openxmlformats.org/markup-compatibility/2006">
                <mc:Choice xmlns:v="urn:schemas-microsoft-com:vml" Requires="v">
                  <p:oleObj spid="_x0000_s228404" r:id="rId10" imgW="711200" imgH="393700" progId="Equation.KSEE3">
                    <p:embed/>
                  </p:oleObj>
                </mc:Choice>
                <mc:Fallback>
                  <p:oleObj r:id="rId10" imgW="711200" imgH="393700" progId="Equation.KSEE3">
                    <p:embed/>
                    <p:pic>
                      <p:nvPicPr>
                        <p:cNvPr id="0" name="对象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363" y="8395"/>
                          <a:ext cx="1546" cy="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ppt_w</p:attrName>
                                        </p:attrNameLst>
                                      </p:cBhvr>
                                      <p:tavLst>
                                        <p:tav tm="0">
                                          <p:val>
                                            <p:fltVal val="0"/>
                                          </p:val>
                                        </p:tav>
                                        <p:tav tm="100000">
                                          <p:val>
                                            <p:strVal val="#ppt_w"/>
                                          </p:val>
                                        </p:tav>
                                      </p:tavLst>
                                    </p:anim>
                                    <p:anim calcmode="lin" valueType="num">
                                      <p:cBhvr>
                                        <p:cTn id="22" dur="500" fill="hold"/>
                                        <p:tgtEl>
                                          <p:spTgt spid="29"/>
                                        </p:tgtEl>
                                        <p:attrNameLst>
                                          <p:attrName>ppt_h</p:attrName>
                                        </p:attrNameLst>
                                      </p:cBhvr>
                                      <p:tavLst>
                                        <p:tav tm="0">
                                          <p:val>
                                            <p:fltVal val="0"/>
                                          </p:val>
                                        </p:tav>
                                        <p:tav tm="100000">
                                          <p:val>
                                            <p:strVal val="#ppt_h"/>
                                          </p:val>
                                        </p:tav>
                                      </p:tavLst>
                                    </p:anim>
                                    <p:animEffect transition="in" filter="fade">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7" grpId="0" animBg="1"/>
      <p:bldP spid="228368" grpId="0" animBg="1"/>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圆角矩形 31"/>
          <p:cNvSpPr>
            <a:spLocks noChangeArrowheads="1"/>
          </p:cNvSpPr>
          <p:nvPr/>
        </p:nvSpPr>
        <p:spPr bwMode="auto">
          <a:xfrm>
            <a:off x="301626" y="467916"/>
            <a:ext cx="1685925" cy="367903"/>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800" b="1">
                <a:latin typeface="微软雅黑" panose="020B0503020204020204" pitchFamily="34" charset="-122"/>
                <a:ea typeface="微软雅黑" panose="020B0503020204020204" pitchFamily="34" charset="-122"/>
              </a:rPr>
              <a:t>知识要点</a:t>
            </a:r>
          </a:p>
        </p:txBody>
      </p:sp>
      <p:sp>
        <p:nvSpPr>
          <p:cNvPr id="15363" name="矩形 112"/>
          <p:cNvSpPr>
            <a:spLocks noChangeArrowheads="1"/>
          </p:cNvSpPr>
          <p:nvPr/>
        </p:nvSpPr>
        <p:spPr bwMode="auto">
          <a:xfrm>
            <a:off x="381000" y="1181696"/>
            <a:ext cx="4300538" cy="425054"/>
          </a:xfrm>
          <a:prstGeom prst="rect">
            <a:avLst/>
          </a:prstGeom>
          <a:noFill/>
          <a:ln>
            <a:noFill/>
          </a:ln>
          <a:extLst>
            <a:ext uri="{909E8E84-426E-40DD-AFC4-6F175D3DCCD1}">
              <a14:hiddenFill xmlns:a14="http://schemas.microsoft.com/office/drawing/2010/main">
                <a:solidFill>
                  <a:srgbClr val="007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 typeface="Arial" panose="020B0604020202020204" pitchFamily="34" charset="0"/>
              <a:buNone/>
            </a:pPr>
            <a:r>
              <a:rPr lang="zh-CN" altLang="en-US" sz="2800" b="1" dirty="0">
                <a:latin typeface="微软雅黑" panose="020B0503020204020204" pitchFamily="34" charset="-122"/>
                <a:ea typeface="微软雅黑" panose="020B0503020204020204" pitchFamily="34" charset="-122"/>
              </a:rPr>
              <a:t>解决拱桥问题的一般步骤</a:t>
            </a:r>
          </a:p>
        </p:txBody>
      </p:sp>
      <p:sp>
        <p:nvSpPr>
          <p:cNvPr id="7" name="Rectangle 17"/>
          <p:cNvSpPr>
            <a:spLocks noChangeArrowheads="1"/>
          </p:cNvSpPr>
          <p:nvPr/>
        </p:nvSpPr>
        <p:spPr bwMode="auto">
          <a:xfrm>
            <a:off x="265906" y="2038350"/>
            <a:ext cx="8672513" cy="2424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228B8B"/>
                </a:solidFill>
                <a:prstDash val="sysDash"/>
                <a:round/>
              </a14:hiddenLine>
            </a:ext>
          </a:extLst>
        </p:spPr>
        <p:txBody>
          <a:bodyPr anchor="ctr">
            <a:spAutoFit/>
          </a:bodyPr>
          <a:lstStyle/>
          <a:p>
            <a:pPr indent="266700" eaLnBrk="0" hangingPunct="0">
              <a:lnSpc>
                <a:spcPct val="13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根据题意建立适当的直角坐标系；</a:t>
            </a:r>
          </a:p>
          <a:p>
            <a:pPr indent="266700" eaLnBrk="0" hangingPunct="0">
              <a:lnSpc>
                <a:spcPct val="13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把已知条件转化为点的坐标；</a:t>
            </a:r>
          </a:p>
          <a:p>
            <a:pPr indent="266700" eaLnBrk="0" hangingPunct="0">
              <a:lnSpc>
                <a:spcPct val="13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合理设出函数解析式；</a:t>
            </a:r>
          </a:p>
          <a:p>
            <a:pPr indent="266700" eaLnBrk="0" hangingPunct="0">
              <a:lnSpc>
                <a:spcPct val="13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利用待定系数法求出函数解析式；</a:t>
            </a:r>
          </a:p>
          <a:p>
            <a:pPr indent="266700" eaLnBrk="0" hangingPunct="0">
              <a:lnSpc>
                <a:spcPct val="13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根据求得的解析式进一步分析、判断并进行有关的计算</a:t>
            </a:r>
            <a:r>
              <a:rPr lang="en-US" altLang="zh-CN" sz="2400" dirty="0">
                <a:latin typeface="黑体" panose="02010609060101010101" pitchFamily="49" charset="-122"/>
                <a:ea typeface="黑体" panose="02010609060101010101"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ldLvl="0"/>
      <p:bldP spid="7" grpId="0" bldLvl="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Rectangle 10"/>
          <p:cNvSpPr>
            <a:spLocks noChangeArrowheads="1"/>
          </p:cNvSpPr>
          <p:nvPr/>
        </p:nvSpPr>
        <p:spPr bwMode="auto">
          <a:xfrm>
            <a:off x="574676" y="-261610"/>
            <a:ext cx="184731" cy="523220"/>
          </a:xfrm>
          <a:prstGeom prst="rect">
            <a:avLst/>
          </a:prstGeom>
          <a:noFill/>
          <a:ln w="9525">
            <a:noFill/>
            <a:miter lim="800000"/>
          </a:ln>
          <a:effectLst>
            <a:prstShdw prst="shdw17" dist="17961" dir="2700000">
              <a:schemeClr val="accent1">
                <a:gamma/>
                <a:shade val="60000"/>
                <a:invGamma/>
              </a:schemeClr>
            </a:prstShdw>
          </a:effectLst>
        </p:spPr>
        <p:txBody>
          <a:bodyPr wrap="none" anchor="ctr">
            <a:spAutoFit/>
          </a:bodyPr>
          <a:lstStyle/>
          <a:p>
            <a:pPr>
              <a:buFont typeface="Arial" panose="020B0604020202020204" pitchFamily="34" charset="0"/>
              <a:buNone/>
              <a:defRPr/>
            </a:pPr>
            <a:endParaRPr lang="zh-CN" altLang="en-US" sz="2800"/>
          </a:p>
        </p:txBody>
      </p:sp>
      <p:sp>
        <p:nvSpPr>
          <p:cNvPr id="232451" name="Rectangle 3"/>
          <p:cNvSpPr txBox="1">
            <a:spLocks noChangeArrowheads="1"/>
          </p:cNvSpPr>
          <p:nvPr/>
        </p:nvSpPr>
        <p:spPr bwMode="auto">
          <a:xfrm>
            <a:off x="762000" y="679847"/>
            <a:ext cx="7829550" cy="96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lnSpc>
                <a:spcPct val="150000"/>
              </a:lnSpc>
              <a:buFont typeface="Arial" panose="020B0604020202020204" pitchFamily="34" charset="0"/>
              <a:buNone/>
            </a:pPr>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如图</a:t>
            </a:r>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，用长</a:t>
            </a:r>
            <a:r>
              <a:rPr lang="en-US" altLang="zh-CN" sz="2800" b="1" dirty="0">
                <a:latin typeface="Times New Roman" panose="02020603050405020304" pitchFamily="18" charset="0"/>
                <a:ea typeface="黑体" panose="02010609060101010101" pitchFamily="49" charset="-122"/>
              </a:rPr>
              <a:t>8m</a:t>
            </a:r>
            <a:r>
              <a:rPr lang="zh-CN" altLang="en-US" sz="2800" dirty="0">
                <a:latin typeface="黑体" panose="02010609060101010101" pitchFamily="49" charset="-122"/>
                <a:ea typeface="黑体" panose="02010609060101010101" pitchFamily="49" charset="-122"/>
              </a:rPr>
              <a:t>的铝合金条制成如图的矩形窗框</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那么最大的透光面积是</a:t>
            </a:r>
            <a:r>
              <a:rPr lang="zh-CN" altLang="en-US" sz="2800" u="sng"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 </a:t>
            </a:r>
            <a:r>
              <a:rPr lang="en-US" altLang="zh-CN" sz="2800" b="1" dirty="0"/>
              <a:t>.</a:t>
            </a:r>
          </a:p>
        </p:txBody>
      </p:sp>
      <p:graphicFrame>
        <p:nvGraphicFramePr>
          <p:cNvPr id="7170" name="Object 13"/>
          <p:cNvGraphicFramePr/>
          <p:nvPr/>
        </p:nvGraphicFramePr>
        <p:xfrm>
          <a:off x="5332413" y="1091804"/>
          <a:ext cx="615950" cy="552450"/>
        </p:xfrm>
        <a:graphic>
          <a:graphicData uri="http://schemas.openxmlformats.org/presentationml/2006/ole">
            <mc:AlternateContent xmlns:mc="http://schemas.openxmlformats.org/markup-compatibility/2006">
              <mc:Choice xmlns:v="urn:schemas-microsoft-com:vml" Requires="v">
                <p:oleObj spid="_x0000_s232465" r:id="rId4" imgW="330835" imgH="394335" progId="Equation.DSMT4">
                  <p:embed/>
                </p:oleObj>
              </mc:Choice>
              <mc:Fallback>
                <p:oleObj r:id="rId4" imgW="330835" imgH="394335" progId="Equation.DSMT4">
                  <p:embed/>
                  <p:pic>
                    <p:nvPicPr>
                      <p:cNvPr id="0" name="Object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2413" y="1091804"/>
                        <a:ext cx="6159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32453" name="矩形 80"/>
          <p:cNvSpPr>
            <a:spLocks noChangeArrowheads="1"/>
          </p:cNvSpPr>
          <p:nvPr/>
        </p:nvSpPr>
        <p:spPr bwMode="auto">
          <a:xfrm>
            <a:off x="1" y="44053"/>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000" b="1" dirty="0">
                <a:solidFill>
                  <a:srgbClr val="228B8B"/>
                </a:solidFill>
                <a:ea typeface="方正姚体" panose="02010601030101010101" pitchFamily="2" charset="-122"/>
              </a:rPr>
              <a:t>当堂练习</a:t>
            </a:r>
            <a:endParaRPr lang="zh-CN" altLang="en-US" sz="2000" dirty="0">
              <a:solidFill>
                <a:srgbClr val="228B8B"/>
              </a:solidFill>
            </a:endParaRPr>
          </a:p>
        </p:txBody>
      </p:sp>
      <p:grpSp>
        <p:nvGrpSpPr>
          <p:cNvPr id="232454" name="组合 16"/>
          <p:cNvGrpSpPr/>
          <p:nvPr/>
        </p:nvGrpSpPr>
        <p:grpSpPr bwMode="auto">
          <a:xfrm>
            <a:off x="3814763" y="2420541"/>
            <a:ext cx="1655762" cy="2035543"/>
            <a:chOff x="971600" y="1844824"/>
            <a:chExt cx="1656184" cy="2713779"/>
          </a:xfrm>
        </p:grpSpPr>
        <p:grpSp>
          <p:nvGrpSpPr>
            <p:cNvPr id="232455" name="Group 6"/>
            <p:cNvGrpSpPr/>
            <p:nvPr/>
          </p:nvGrpSpPr>
          <p:grpSpPr bwMode="auto">
            <a:xfrm>
              <a:off x="971600" y="1844824"/>
              <a:ext cx="1656184" cy="1946151"/>
              <a:chOff x="3560" y="2160"/>
              <a:chExt cx="1225" cy="1497"/>
            </a:xfrm>
          </p:grpSpPr>
          <p:sp>
            <p:nvSpPr>
              <p:cNvPr id="232456" name="Rectangle 4"/>
              <p:cNvSpPr>
                <a:spLocks noChangeArrowheads="1"/>
              </p:cNvSpPr>
              <p:nvPr/>
            </p:nvSpPr>
            <p:spPr bwMode="auto">
              <a:xfrm>
                <a:off x="3560" y="2160"/>
                <a:ext cx="1225" cy="1497"/>
              </a:xfrm>
              <a:prstGeom prst="rect">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800"/>
              </a:p>
            </p:txBody>
          </p:sp>
          <p:sp>
            <p:nvSpPr>
              <p:cNvPr id="232457" name="Line 5"/>
              <p:cNvSpPr>
                <a:spLocks noChangeShapeType="1"/>
              </p:cNvSpPr>
              <p:nvPr/>
            </p:nvSpPr>
            <p:spPr bwMode="auto">
              <a:xfrm>
                <a:off x="3560" y="2523"/>
                <a:ext cx="1225"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grpSp>
        <p:sp>
          <p:nvSpPr>
            <p:cNvPr id="232458" name="TextBox 15"/>
            <p:cNvSpPr txBox="1">
              <a:spLocks noChangeArrowheads="1"/>
            </p:cNvSpPr>
            <p:nvPr/>
          </p:nvSpPr>
          <p:spPr bwMode="auto">
            <a:xfrm>
              <a:off x="1475656" y="3861048"/>
              <a:ext cx="723459" cy="69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a:latin typeface="黑体" panose="02010609060101010101" pitchFamily="49" charset="-122"/>
                  <a:ea typeface="黑体" panose="02010609060101010101" pitchFamily="49" charset="-122"/>
                </a:rPr>
                <a:t>图</a:t>
              </a:r>
              <a:r>
                <a:rPr lang="en-US" altLang="zh-CN" sz="2800">
                  <a:latin typeface="黑体" panose="02010609060101010101" pitchFamily="49" charset="-122"/>
                  <a:ea typeface="黑体" panose="02010609060101010101" pitchFamily="49" charset="-122"/>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文本框 1"/>
          <p:cNvSpPr txBox="1">
            <a:spLocks noChangeArrowheads="1"/>
          </p:cNvSpPr>
          <p:nvPr/>
        </p:nvSpPr>
        <p:spPr bwMode="auto">
          <a:xfrm>
            <a:off x="312738" y="420291"/>
            <a:ext cx="8348662" cy="1481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2.</a:t>
            </a:r>
            <a:r>
              <a:rPr lang="zh-CN" altLang="en-US" sz="2400" dirty="0">
                <a:latin typeface="Times New Roman" panose="02020603050405020304" pitchFamily="18" charset="0"/>
                <a:ea typeface="黑体" panose="02010609060101010101" pitchFamily="49" charset="-122"/>
              </a:rPr>
              <a:t>赵州桥的桥拱是近似的抛物线形，建立如图所示的平面直角坐标系，其函数的关系式为               ，当水面离桥拱顶的高度</a:t>
            </a:r>
            <a:r>
              <a:rPr lang="en-US" altLang="zh-CN" sz="2400" dirty="0">
                <a:latin typeface="Times New Roman" panose="02020603050405020304" pitchFamily="18" charset="0"/>
                <a:ea typeface="黑体" panose="02010609060101010101" pitchFamily="49" charset="-122"/>
              </a:rPr>
              <a:t>DO</a:t>
            </a:r>
            <a:r>
              <a:rPr lang="zh-CN" altLang="en-US" sz="2400" dirty="0">
                <a:latin typeface="Times New Roman" panose="02020603050405020304" pitchFamily="18" charset="0"/>
                <a:ea typeface="黑体" panose="02010609060101010101" pitchFamily="49" charset="-122"/>
              </a:rPr>
              <a:t>是</a:t>
            </a:r>
            <a:r>
              <a:rPr lang="en-US" altLang="zh-CN" sz="2400" dirty="0">
                <a:latin typeface="Times New Roman" panose="02020603050405020304" pitchFamily="18" charset="0"/>
                <a:ea typeface="黑体" panose="02010609060101010101" pitchFamily="49" charset="-122"/>
              </a:rPr>
              <a:t>2m</a:t>
            </a:r>
            <a:r>
              <a:rPr lang="zh-CN" altLang="en-US" sz="2400" dirty="0">
                <a:latin typeface="Times New Roman" panose="02020603050405020304" pitchFamily="18" charset="0"/>
                <a:ea typeface="黑体" panose="02010609060101010101" pitchFamily="49" charset="-122"/>
              </a:rPr>
              <a:t>时，这时水面宽度</a:t>
            </a:r>
            <a:r>
              <a:rPr lang="en-US" altLang="zh-CN" sz="2400" dirty="0">
                <a:latin typeface="Times New Roman" panose="02020603050405020304" pitchFamily="18" charset="0"/>
                <a:ea typeface="黑体" panose="02010609060101010101" pitchFamily="49" charset="-122"/>
              </a:rPr>
              <a:t>AB</a:t>
            </a:r>
            <a:r>
              <a:rPr lang="zh-CN" altLang="en-US" sz="2400" dirty="0">
                <a:latin typeface="Times New Roman" panose="02020603050405020304" pitchFamily="18" charset="0"/>
                <a:ea typeface="黑体" panose="02010609060101010101" pitchFamily="49" charset="-122"/>
              </a:rPr>
              <a:t>为（　　）</a:t>
            </a:r>
          </a:p>
        </p:txBody>
      </p:sp>
      <p:graphicFrame>
        <p:nvGraphicFramePr>
          <p:cNvPr id="234499" name="对象 2">
            <a:hlinkClick r:id="" action="ppaction://ole?verb=1"/>
          </p:cNvPr>
          <p:cNvGraphicFramePr>
            <a:graphicFrameLocks noChangeAspect="1"/>
          </p:cNvGraphicFramePr>
          <p:nvPr/>
        </p:nvGraphicFramePr>
        <p:xfrm>
          <a:off x="3962400" y="886407"/>
          <a:ext cx="1346200" cy="548878"/>
        </p:xfrm>
        <a:graphic>
          <a:graphicData uri="http://schemas.openxmlformats.org/presentationml/2006/ole">
            <mc:AlternateContent xmlns:mc="http://schemas.openxmlformats.org/markup-compatibility/2006">
              <mc:Choice xmlns:v="urn:schemas-microsoft-com:vml" Requires="v">
                <p:oleObj spid="_x0000_s234524" r:id="rId3" imgW="723900" imgH="393700" progId="Equation.KSEE3">
                  <p:embed/>
                </p:oleObj>
              </mc:Choice>
              <mc:Fallback>
                <p:oleObj r:id="rId3" imgW="723900" imgH="393700" progId="Equation.KSEE3">
                  <p:embed/>
                  <p:pic>
                    <p:nvPicPr>
                      <p:cNvPr id="0" name="对象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886407"/>
                        <a:ext cx="1346200" cy="548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34500" name="文本框 3"/>
          <p:cNvSpPr txBox="1">
            <a:spLocks noChangeArrowheads="1"/>
          </p:cNvSpPr>
          <p:nvPr/>
        </p:nvSpPr>
        <p:spPr bwMode="auto">
          <a:xfrm>
            <a:off x="311150" y="1885950"/>
            <a:ext cx="83502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endParaRPr lang="en-US" altLang="zh-CN" sz="2800" dirty="0">
              <a:latin typeface="Times New Roman" panose="02020603050405020304" pitchFamily="18" charset="0"/>
              <a:ea typeface="黑体" panose="02010609060101010101" pitchFamily="49" charset="-122"/>
            </a:endParaRPr>
          </a:p>
          <a:p>
            <a:pPr>
              <a:buFont typeface="Arial" panose="020B0604020202020204" pitchFamily="34" charset="0"/>
              <a:buNone/>
            </a:pPr>
            <a:r>
              <a:rPr lang="en-US" altLang="zh-CN" sz="2800" dirty="0">
                <a:latin typeface="Times New Roman" panose="02020603050405020304" pitchFamily="18" charset="0"/>
                <a:ea typeface="黑体" panose="02010609060101010101" pitchFamily="49" charset="-122"/>
              </a:rPr>
              <a:t>A.-10m	   B.       m	        C.      m	   D.        m</a:t>
            </a:r>
          </a:p>
        </p:txBody>
      </p:sp>
      <p:graphicFrame>
        <p:nvGraphicFramePr>
          <p:cNvPr id="234501" name="对象 4">
            <a:hlinkClick r:id="" action="ppaction://ole?verb=1"/>
          </p:cNvPr>
          <p:cNvGraphicFramePr>
            <a:graphicFrameLocks noChangeAspect="1"/>
          </p:cNvGraphicFramePr>
          <p:nvPr/>
        </p:nvGraphicFramePr>
        <p:xfrm>
          <a:off x="2778126" y="2268141"/>
          <a:ext cx="714375" cy="276225"/>
        </p:xfrm>
        <a:graphic>
          <a:graphicData uri="http://schemas.openxmlformats.org/presentationml/2006/ole">
            <mc:AlternateContent xmlns:mc="http://schemas.openxmlformats.org/markup-compatibility/2006">
              <mc:Choice xmlns:v="urn:schemas-microsoft-com:vml" Requires="v">
                <p:oleObj spid="_x0000_s234525" r:id="rId5" imgW="419100" imgH="215900" progId="Equation.KSEE3">
                  <p:embed/>
                </p:oleObj>
              </mc:Choice>
              <mc:Fallback>
                <p:oleObj r:id="rId5" imgW="419100" imgH="215900" progId="Equation.KSEE3">
                  <p:embed/>
                  <p:pic>
                    <p:nvPicPr>
                      <p:cNvPr id="0" name="对象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8126" y="2268141"/>
                        <a:ext cx="714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34502" name="对象 5">
            <a:hlinkClick r:id="" action="ppaction://ole?verb=1"/>
          </p:cNvPr>
          <p:cNvGraphicFramePr>
            <a:graphicFrameLocks noChangeAspect="1"/>
          </p:cNvGraphicFramePr>
          <p:nvPr/>
        </p:nvGraphicFramePr>
        <p:xfrm>
          <a:off x="5089526" y="2268141"/>
          <a:ext cx="519113" cy="276225"/>
        </p:xfrm>
        <a:graphic>
          <a:graphicData uri="http://schemas.openxmlformats.org/presentationml/2006/ole">
            <mc:AlternateContent xmlns:mc="http://schemas.openxmlformats.org/markup-compatibility/2006">
              <mc:Choice xmlns:v="urn:schemas-microsoft-com:vml" Requires="v">
                <p:oleObj spid="_x0000_s234526" r:id="rId7" imgW="304800" imgH="215900" progId="Equation.KSEE3">
                  <p:embed/>
                </p:oleObj>
              </mc:Choice>
              <mc:Fallback>
                <p:oleObj r:id="rId7" imgW="304800" imgH="215900" progId="Equation.KSEE3">
                  <p:embed/>
                  <p:pic>
                    <p:nvPicPr>
                      <p:cNvPr id="0" name="对象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89526" y="2268141"/>
                        <a:ext cx="519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34503" name="对象 6">
            <a:hlinkClick r:id="" action="ppaction://ole?verb=1"/>
          </p:cNvPr>
          <p:cNvGraphicFramePr>
            <a:graphicFrameLocks noChangeAspect="1"/>
          </p:cNvGraphicFramePr>
          <p:nvPr/>
        </p:nvGraphicFramePr>
        <p:xfrm>
          <a:off x="7429500" y="2268141"/>
          <a:ext cx="649288" cy="276225"/>
        </p:xfrm>
        <a:graphic>
          <a:graphicData uri="http://schemas.openxmlformats.org/presentationml/2006/ole">
            <mc:AlternateContent xmlns:mc="http://schemas.openxmlformats.org/markup-compatibility/2006">
              <mc:Choice xmlns:v="urn:schemas-microsoft-com:vml" Requires="v">
                <p:oleObj spid="_x0000_s234527" r:id="rId9" imgW="381000" imgH="215900" progId="Equation.KSEE3">
                  <p:embed/>
                </p:oleObj>
              </mc:Choice>
              <mc:Fallback>
                <p:oleObj r:id="rId9" imgW="381000" imgH="215900" progId="Equation.KSEE3">
                  <p:embed/>
                  <p:pic>
                    <p:nvPicPr>
                      <p:cNvPr id="0" name="对象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29500" y="2268141"/>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234504" name="图片 8" descr="0f43cdcd"/>
          <p:cNvPicPr>
            <a:picLocks noChangeAspect="1" noChangeArrowheads="1"/>
          </p:cNvPicPr>
          <p:nvPr/>
        </p:nvPicPr>
        <p:blipFill>
          <a:blip r:embed="rId11" cstate="email"/>
          <a:srcRect/>
          <a:stretch>
            <a:fillRect/>
          </a:stretch>
        </p:blipFill>
        <p:spPr bwMode="auto">
          <a:xfrm>
            <a:off x="847725" y="2943225"/>
            <a:ext cx="7448550"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a:spLocks noChangeArrowheads="1"/>
          </p:cNvSpPr>
          <p:nvPr/>
        </p:nvSpPr>
        <p:spPr bwMode="auto">
          <a:xfrm>
            <a:off x="904875" y="1724025"/>
            <a:ext cx="4443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rPr>
              <a:t>D</a:t>
            </a:r>
            <a:endParaRPr lang="en-US" altLang="zh-CN" sz="2800">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100000">
                                          <p:val>
                                            <p:strVal val="#ppt_x"/>
                                          </p:val>
                                        </p:tav>
                                      </p:tavLst>
                                    </p:anim>
                                    <p:anim calcmode="lin" valueType="num">
                                      <p:cBhvr>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Box 14"/>
          <p:cNvSpPr txBox="1">
            <a:spLocks noChangeArrowheads="1"/>
          </p:cNvSpPr>
          <p:nvPr/>
        </p:nvSpPr>
        <p:spPr bwMode="auto">
          <a:xfrm>
            <a:off x="241301" y="219075"/>
            <a:ext cx="8672513" cy="223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3.</a:t>
            </a:r>
            <a:r>
              <a:rPr lang="zh-CN" altLang="en-US" sz="2400" dirty="0">
                <a:latin typeface="Times New Roman" panose="02020603050405020304" pitchFamily="18" charset="0"/>
                <a:ea typeface="黑体" panose="02010609060101010101" pitchFamily="49" charset="-122"/>
              </a:rPr>
              <a:t>如图</a:t>
            </a: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，在△</a:t>
            </a:r>
            <a:r>
              <a:rPr lang="en-US" altLang="zh-CN" sz="2400" i="1" dirty="0">
                <a:latin typeface="Times New Roman" panose="02020603050405020304" pitchFamily="18" charset="0"/>
                <a:ea typeface="黑体" panose="02010609060101010101" pitchFamily="49" charset="-122"/>
              </a:rPr>
              <a:t>ABC</a:t>
            </a:r>
            <a:r>
              <a:rPr lang="zh-CN" altLang="en-US" sz="2400" dirty="0">
                <a:latin typeface="Times New Roman" panose="02020603050405020304" pitchFamily="18" charset="0"/>
                <a:ea typeface="黑体" panose="02010609060101010101" pitchFamily="49" charset="-122"/>
              </a:rPr>
              <a:t>中， ∠</a:t>
            </a:r>
            <a:r>
              <a:rPr lang="en-US" altLang="zh-CN" sz="2400" i="1" dirty="0">
                <a:latin typeface="Times New Roman" panose="02020603050405020304" pitchFamily="18" charset="0"/>
                <a:ea typeface="黑体" panose="02010609060101010101" pitchFamily="49" charset="-122"/>
              </a:rPr>
              <a:t>B</a:t>
            </a:r>
            <a:r>
              <a:rPr lang="en-US" altLang="zh-CN" sz="2400" dirty="0">
                <a:latin typeface="Times New Roman" panose="02020603050405020304" pitchFamily="18" charset="0"/>
                <a:ea typeface="黑体" panose="02010609060101010101" pitchFamily="49" charset="-122"/>
              </a:rPr>
              <a:t>=90 °,</a:t>
            </a:r>
            <a:r>
              <a:rPr lang="en-US" altLang="zh-CN" sz="2400" i="1" dirty="0">
                <a:latin typeface="Times New Roman" panose="02020603050405020304" pitchFamily="18" charset="0"/>
                <a:ea typeface="黑体" panose="02010609060101010101" pitchFamily="49" charset="-122"/>
              </a:rPr>
              <a:t>AB</a:t>
            </a:r>
            <a:r>
              <a:rPr lang="en-US" altLang="zh-CN" sz="2400" dirty="0">
                <a:latin typeface="Times New Roman" panose="02020603050405020304" pitchFamily="18" charset="0"/>
                <a:ea typeface="黑体" panose="02010609060101010101" pitchFamily="49" charset="-122"/>
              </a:rPr>
              <a:t>=12cm,</a:t>
            </a:r>
            <a:r>
              <a:rPr lang="en-US" altLang="zh-CN" sz="2400" i="1" dirty="0">
                <a:latin typeface="Times New Roman" panose="02020603050405020304" pitchFamily="18" charset="0"/>
                <a:ea typeface="黑体" panose="02010609060101010101" pitchFamily="49" charset="-122"/>
              </a:rPr>
              <a:t>BC</a:t>
            </a:r>
            <a:r>
              <a:rPr lang="en-US" altLang="zh-CN" sz="2400" dirty="0">
                <a:latin typeface="Times New Roman" panose="02020603050405020304" pitchFamily="18" charset="0"/>
                <a:ea typeface="黑体" panose="02010609060101010101" pitchFamily="49" charset="-122"/>
              </a:rPr>
              <a:t>=24cm,</a:t>
            </a:r>
            <a:r>
              <a:rPr lang="zh-CN" altLang="en-US" sz="2400" dirty="0">
                <a:latin typeface="Times New Roman" panose="02020603050405020304" pitchFamily="18" charset="0"/>
                <a:ea typeface="黑体" panose="02010609060101010101" pitchFamily="49" charset="-122"/>
              </a:rPr>
              <a:t>动点</a:t>
            </a:r>
            <a:r>
              <a:rPr lang="en-US" altLang="zh-CN" sz="2400" i="1" dirty="0">
                <a:latin typeface="Times New Roman" panose="02020603050405020304" pitchFamily="18" charset="0"/>
                <a:ea typeface="黑体" panose="02010609060101010101" pitchFamily="49" charset="-122"/>
              </a:rPr>
              <a:t>P</a:t>
            </a:r>
            <a:r>
              <a:rPr lang="zh-CN" altLang="en-US" sz="2400" dirty="0">
                <a:latin typeface="Times New Roman" panose="02020603050405020304" pitchFamily="18" charset="0"/>
                <a:ea typeface="黑体" panose="02010609060101010101" pitchFamily="49" charset="-122"/>
              </a:rPr>
              <a:t>从点</a:t>
            </a:r>
            <a:r>
              <a:rPr lang="en-US" altLang="zh-CN" sz="2400" i="1" dirty="0">
                <a:latin typeface="Times New Roman" panose="02020603050405020304" pitchFamily="18" charset="0"/>
                <a:ea typeface="黑体" panose="02010609060101010101" pitchFamily="49" charset="-122"/>
              </a:rPr>
              <a:t>A</a:t>
            </a:r>
            <a:r>
              <a:rPr lang="zh-CN" altLang="en-US" sz="2400" dirty="0">
                <a:latin typeface="Times New Roman" panose="02020603050405020304" pitchFamily="18" charset="0"/>
                <a:ea typeface="黑体" panose="02010609060101010101" pitchFamily="49" charset="-122"/>
              </a:rPr>
              <a:t>开始沿</a:t>
            </a:r>
            <a:r>
              <a:rPr lang="en-US" altLang="zh-CN" sz="2400" i="1" dirty="0">
                <a:latin typeface="Times New Roman" panose="02020603050405020304" pitchFamily="18" charset="0"/>
                <a:ea typeface="黑体" panose="02010609060101010101" pitchFamily="49" charset="-122"/>
              </a:rPr>
              <a:t>AB</a:t>
            </a:r>
            <a:r>
              <a:rPr lang="zh-CN" altLang="en-US" sz="2400" dirty="0">
                <a:latin typeface="Times New Roman" panose="02020603050405020304" pitchFamily="18" charset="0"/>
                <a:ea typeface="黑体" panose="02010609060101010101" pitchFamily="49" charset="-122"/>
              </a:rPr>
              <a:t>向</a:t>
            </a:r>
            <a:r>
              <a:rPr lang="en-US" altLang="zh-CN" sz="2400" i="1" dirty="0">
                <a:latin typeface="Times New Roman" panose="02020603050405020304" pitchFamily="18" charset="0"/>
                <a:ea typeface="黑体" panose="02010609060101010101" pitchFamily="49" charset="-122"/>
              </a:rPr>
              <a:t>B</a:t>
            </a:r>
            <a:r>
              <a:rPr lang="zh-CN" altLang="en-US" sz="2400" dirty="0">
                <a:latin typeface="Times New Roman" panose="02020603050405020304" pitchFamily="18" charset="0"/>
                <a:ea typeface="黑体" panose="02010609060101010101" pitchFamily="49" charset="-122"/>
              </a:rPr>
              <a:t>以</a:t>
            </a:r>
            <a:r>
              <a:rPr lang="en-US" altLang="zh-CN" sz="2400" dirty="0">
                <a:latin typeface="Times New Roman" panose="02020603050405020304" pitchFamily="18" charset="0"/>
                <a:ea typeface="黑体" panose="02010609060101010101" pitchFamily="49" charset="-122"/>
              </a:rPr>
              <a:t>2cm/s</a:t>
            </a:r>
            <a:r>
              <a:rPr lang="zh-CN" altLang="en-US" sz="2400" dirty="0">
                <a:latin typeface="Times New Roman" panose="02020603050405020304" pitchFamily="18" charset="0"/>
                <a:ea typeface="黑体" panose="02010609060101010101" pitchFamily="49" charset="-122"/>
              </a:rPr>
              <a:t>的速度移动（不与点</a:t>
            </a:r>
            <a:r>
              <a:rPr lang="en-US" altLang="zh-CN" sz="2400" i="1" dirty="0">
                <a:latin typeface="Times New Roman" panose="02020603050405020304" pitchFamily="18" charset="0"/>
                <a:ea typeface="黑体" panose="02010609060101010101" pitchFamily="49" charset="-122"/>
              </a:rPr>
              <a:t>B</a:t>
            </a:r>
            <a:r>
              <a:rPr lang="zh-CN" altLang="en-US" sz="2400" dirty="0">
                <a:latin typeface="Times New Roman" panose="02020603050405020304" pitchFamily="18" charset="0"/>
                <a:ea typeface="黑体" panose="02010609060101010101" pitchFamily="49" charset="-122"/>
              </a:rPr>
              <a:t>重合），动点</a:t>
            </a:r>
            <a:r>
              <a:rPr lang="en-US" altLang="zh-CN" sz="2400" i="1" dirty="0">
                <a:latin typeface="Times New Roman" panose="02020603050405020304" pitchFamily="18" charset="0"/>
                <a:ea typeface="黑体" panose="02010609060101010101" pitchFamily="49" charset="-122"/>
              </a:rPr>
              <a:t>Q</a:t>
            </a:r>
            <a:r>
              <a:rPr lang="zh-CN" altLang="en-US" sz="2400" dirty="0">
                <a:latin typeface="Times New Roman" panose="02020603050405020304" pitchFamily="18" charset="0"/>
                <a:ea typeface="黑体" panose="02010609060101010101" pitchFamily="49" charset="-122"/>
              </a:rPr>
              <a:t>从点</a:t>
            </a:r>
            <a:r>
              <a:rPr lang="en-US" altLang="zh-CN" sz="2400" i="1" dirty="0">
                <a:latin typeface="Times New Roman" panose="02020603050405020304" pitchFamily="18" charset="0"/>
                <a:ea typeface="黑体" panose="02010609060101010101" pitchFamily="49" charset="-122"/>
              </a:rPr>
              <a:t>B</a:t>
            </a:r>
            <a:r>
              <a:rPr lang="zh-CN" altLang="en-US" sz="2400" dirty="0">
                <a:latin typeface="Times New Roman" panose="02020603050405020304" pitchFamily="18" charset="0"/>
                <a:ea typeface="黑体" panose="02010609060101010101" pitchFamily="49" charset="-122"/>
              </a:rPr>
              <a:t>开始沿</a:t>
            </a:r>
            <a:r>
              <a:rPr lang="en-US" altLang="zh-CN" sz="2400" i="1" dirty="0">
                <a:latin typeface="Times New Roman" panose="02020603050405020304" pitchFamily="18" charset="0"/>
                <a:ea typeface="黑体" panose="02010609060101010101" pitchFamily="49" charset="-122"/>
              </a:rPr>
              <a:t>BC</a:t>
            </a:r>
            <a:r>
              <a:rPr lang="zh-CN" altLang="en-US" sz="2400" dirty="0">
                <a:latin typeface="Times New Roman" panose="02020603050405020304" pitchFamily="18" charset="0"/>
                <a:ea typeface="黑体" panose="02010609060101010101" pitchFamily="49" charset="-122"/>
              </a:rPr>
              <a:t>以</a:t>
            </a:r>
            <a:r>
              <a:rPr lang="en-US" altLang="zh-CN" sz="2400" dirty="0">
                <a:latin typeface="Times New Roman" panose="02020603050405020304" pitchFamily="18" charset="0"/>
                <a:ea typeface="黑体" panose="02010609060101010101" pitchFamily="49" charset="-122"/>
              </a:rPr>
              <a:t>4cm/s</a:t>
            </a:r>
            <a:r>
              <a:rPr lang="zh-CN" altLang="en-US" sz="2400" dirty="0">
                <a:latin typeface="Times New Roman" panose="02020603050405020304" pitchFamily="18" charset="0"/>
                <a:ea typeface="黑体" panose="02010609060101010101" pitchFamily="49" charset="-122"/>
              </a:rPr>
              <a:t>的速度移动（不与点</a:t>
            </a:r>
            <a:r>
              <a:rPr lang="en-US" altLang="zh-CN" sz="2400" i="1" dirty="0">
                <a:latin typeface="Times New Roman" panose="02020603050405020304" pitchFamily="18" charset="0"/>
                <a:ea typeface="黑体" panose="02010609060101010101" pitchFamily="49" charset="-122"/>
              </a:rPr>
              <a:t>C</a:t>
            </a:r>
            <a:r>
              <a:rPr lang="zh-CN" altLang="en-US" sz="2400" dirty="0">
                <a:latin typeface="Times New Roman" panose="02020603050405020304" pitchFamily="18" charset="0"/>
                <a:ea typeface="黑体" panose="02010609060101010101" pitchFamily="49" charset="-122"/>
              </a:rPr>
              <a:t>重合）</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如果</a:t>
            </a:r>
            <a:r>
              <a:rPr lang="en-US" altLang="zh-CN" sz="2400" i="1" dirty="0">
                <a:latin typeface="Times New Roman" panose="02020603050405020304" pitchFamily="18" charset="0"/>
                <a:ea typeface="黑体" panose="02010609060101010101" pitchFamily="49" charset="-122"/>
              </a:rPr>
              <a:t>P</a:t>
            </a:r>
            <a:r>
              <a:rPr lang="zh-CN" altLang="en-US" sz="2400" dirty="0">
                <a:latin typeface="Times New Roman" panose="02020603050405020304" pitchFamily="18" charset="0"/>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Q</a:t>
            </a:r>
            <a:r>
              <a:rPr lang="zh-CN" altLang="en-US" sz="2400" dirty="0">
                <a:latin typeface="Times New Roman" panose="02020603050405020304" pitchFamily="18" charset="0"/>
                <a:ea typeface="黑体" panose="02010609060101010101" pitchFamily="49" charset="-122"/>
              </a:rPr>
              <a:t>分别从</a:t>
            </a:r>
            <a:r>
              <a:rPr lang="en-US" altLang="zh-CN" sz="2400" i="1" dirty="0">
                <a:latin typeface="Times New Roman" panose="02020603050405020304" pitchFamily="18" charset="0"/>
                <a:ea typeface="黑体" panose="02010609060101010101" pitchFamily="49" charset="-122"/>
              </a:rPr>
              <a:t>A</a:t>
            </a:r>
            <a:r>
              <a:rPr lang="zh-CN" altLang="en-US" sz="2400" i="1" dirty="0">
                <a:latin typeface="Times New Roman" panose="02020603050405020304" pitchFamily="18" charset="0"/>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B</a:t>
            </a:r>
            <a:r>
              <a:rPr lang="zh-CN" altLang="en-US" sz="2400" dirty="0">
                <a:latin typeface="Times New Roman" panose="02020603050405020304" pitchFamily="18" charset="0"/>
                <a:ea typeface="黑体" panose="02010609060101010101" pitchFamily="49" charset="-122"/>
              </a:rPr>
              <a:t>同时出发，那么经过</a:t>
            </a:r>
            <a:r>
              <a:rPr lang="zh-CN" altLang="en-US" sz="2400" u="sng" dirty="0">
                <a:latin typeface="Times New Roman" panose="02020603050405020304" pitchFamily="18" charset="0"/>
                <a:ea typeface="黑体" panose="02010609060101010101" pitchFamily="49" charset="-122"/>
              </a:rPr>
              <a:t>      </a:t>
            </a:r>
            <a:r>
              <a:rPr lang="en-US" altLang="zh-CN" sz="2400" dirty="0">
                <a:latin typeface="Times New Roman" panose="02020603050405020304" pitchFamily="18" charset="0"/>
                <a:ea typeface="黑体" panose="02010609060101010101" pitchFamily="49" charset="-122"/>
              </a:rPr>
              <a:t>s</a:t>
            </a:r>
            <a:r>
              <a:rPr lang="zh-CN" altLang="en-US" sz="2400" dirty="0">
                <a:latin typeface="Times New Roman" panose="02020603050405020304" pitchFamily="18" charset="0"/>
                <a:ea typeface="黑体" panose="02010609060101010101" pitchFamily="49" charset="-122"/>
              </a:rPr>
              <a:t>，四边形</a:t>
            </a:r>
            <a:r>
              <a:rPr lang="en-US" altLang="zh-CN" sz="2400" i="1" dirty="0">
                <a:latin typeface="Times New Roman" panose="02020603050405020304" pitchFamily="18" charset="0"/>
                <a:ea typeface="黑体" panose="02010609060101010101" pitchFamily="49" charset="-122"/>
              </a:rPr>
              <a:t>APQC</a:t>
            </a:r>
            <a:r>
              <a:rPr lang="zh-CN" altLang="en-US" sz="2400" dirty="0">
                <a:latin typeface="Times New Roman" panose="02020603050405020304" pitchFamily="18" charset="0"/>
                <a:ea typeface="黑体" panose="02010609060101010101" pitchFamily="49" charset="-122"/>
              </a:rPr>
              <a:t>的面积最小</a:t>
            </a:r>
            <a:r>
              <a:rPr lang="en-US" altLang="zh-CN" sz="2400" dirty="0">
                <a:latin typeface="Times New Roman" panose="02020603050405020304" pitchFamily="18" charset="0"/>
                <a:ea typeface="黑体" panose="02010609060101010101" pitchFamily="49" charset="-122"/>
              </a:rPr>
              <a:t>.</a:t>
            </a:r>
          </a:p>
        </p:txBody>
      </p:sp>
      <p:sp>
        <p:nvSpPr>
          <p:cNvPr id="14" name="TextBox 27"/>
          <p:cNvSpPr txBox="1">
            <a:spLocks noChangeArrowheads="1"/>
          </p:cNvSpPr>
          <p:nvPr/>
        </p:nvSpPr>
        <p:spPr bwMode="auto">
          <a:xfrm>
            <a:off x="4707105" y="1809750"/>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dirty="0">
                <a:solidFill>
                  <a:srgbClr val="FF0000"/>
                </a:solidFill>
                <a:latin typeface="Times New Roman" panose="02020603050405020304" pitchFamily="18" charset="0"/>
                <a:ea typeface="黑体" panose="02010609060101010101" pitchFamily="49" charset="-122"/>
              </a:rPr>
              <a:t>3</a:t>
            </a:r>
          </a:p>
        </p:txBody>
      </p:sp>
      <p:grpSp>
        <p:nvGrpSpPr>
          <p:cNvPr id="235524" name="组合 26"/>
          <p:cNvGrpSpPr/>
          <p:nvPr/>
        </p:nvGrpSpPr>
        <p:grpSpPr bwMode="auto">
          <a:xfrm>
            <a:off x="3519489" y="2609848"/>
            <a:ext cx="2236973" cy="2359808"/>
            <a:chOff x="5652119" y="1340766"/>
            <a:chExt cx="2236694" cy="3146571"/>
          </a:xfrm>
        </p:grpSpPr>
        <p:grpSp>
          <p:nvGrpSpPr>
            <p:cNvPr id="235525" name="组合 17"/>
            <p:cNvGrpSpPr/>
            <p:nvPr/>
          </p:nvGrpSpPr>
          <p:grpSpPr bwMode="auto">
            <a:xfrm>
              <a:off x="5652119" y="1340766"/>
              <a:ext cx="2236694" cy="3002098"/>
              <a:chOff x="5964716" y="3429000"/>
              <a:chExt cx="2575207" cy="3417236"/>
            </a:xfrm>
          </p:grpSpPr>
          <p:sp>
            <p:nvSpPr>
              <p:cNvPr id="235526" name="直角三角形 18"/>
              <p:cNvSpPr>
                <a:spLocks noChangeArrowheads="1"/>
              </p:cNvSpPr>
              <p:nvPr/>
            </p:nvSpPr>
            <p:spPr bwMode="auto">
              <a:xfrm rot="-5400000">
                <a:off x="6012160" y="4077072"/>
                <a:ext cx="2448272" cy="1584176"/>
              </a:xfrm>
              <a:prstGeom prst="rtTriangle">
                <a:avLst/>
              </a:prstGeom>
              <a:noFill/>
              <a:ln w="25400">
                <a:solidFill>
                  <a:schemeClr val="tx1"/>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800">
                  <a:latin typeface="Times New Roman" panose="02020603050405020304" pitchFamily="18" charset="0"/>
                  <a:ea typeface="黑体" panose="02010609060101010101" pitchFamily="49" charset="-122"/>
                </a:endParaRPr>
              </a:p>
            </p:txBody>
          </p:sp>
          <p:sp>
            <p:nvSpPr>
              <p:cNvPr id="235527" name="TextBox 19"/>
              <p:cNvSpPr txBox="1">
                <a:spLocks noChangeArrowheads="1"/>
              </p:cNvSpPr>
              <p:nvPr/>
            </p:nvSpPr>
            <p:spPr bwMode="auto">
              <a:xfrm>
                <a:off x="5964716" y="5847656"/>
                <a:ext cx="465406" cy="79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rPr>
                  <a:t>A</a:t>
                </a:r>
              </a:p>
            </p:txBody>
          </p:sp>
          <p:sp>
            <p:nvSpPr>
              <p:cNvPr id="235528" name="TextBox 20"/>
              <p:cNvSpPr txBox="1">
                <a:spLocks noChangeArrowheads="1"/>
              </p:cNvSpPr>
              <p:nvPr/>
            </p:nvSpPr>
            <p:spPr bwMode="auto">
              <a:xfrm>
                <a:off x="8028384" y="5877272"/>
                <a:ext cx="465406" cy="79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rPr>
                  <a:t>B</a:t>
                </a:r>
              </a:p>
            </p:txBody>
          </p:sp>
          <p:sp>
            <p:nvSpPr>
              <p:cNvPr id="235529" name="TextBox 21"/>
              <p:cNvSpPr txBox="1">
                <a:spLocks noChangeArrowheads="1"/>
              </p:cNvSpPr>
              <p:nvPr/>
            </p:nvSpPr>
            <p:spPr bwMode="auto">
              <a:xfrm>
                <a:off x="7956376" y="3429000"/>
                <a:ext cx="487550" cy="79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rPr>
                  <a:t>C</a:t>
                </a:r>
              </a:p>
            </p:txBody>
          </p:sp>
          <p:cxnSp>
            <p:nvCxnSpPr>
              <p:cNvPr id="20" name="直接连接符 19"/>
              <p:cNvCxnSpPr/>
              <p:nvPr/>
            </p:nvCxnSpPr>
            <p:spPr bwMode="auto">
              <a:xfrm flipV="1">
                <a:off x="6876654" y="5156603"/>
                <a:ext cx="1151346" cy="936086"/>
              </a:xfrm>
              <a:prstGeom prst="line">
                <a:avLst/>
              </a:prstGeom>
              <a:solidFill>
                <a:schemeClr val="accent1"/>
              </a:solidFill>
              <a:ln w="25400" cap="flat" cmpd="sng" algn="ctr">
                <a:solidFill>
                  <a:schemeClr val="accent6">
                    <a:lumMod val="75000"/>
                  </a:schemeClr>
                </a:solidFill>
                <a:prstDash val="solid"/>
                <a:round/>
                <a:headEnd type="none" w="med" len="med"/>
                <a:tailEnd type="none" w="med" len="med"/>
              </a:ln>
            </p:spPr>
          </p:cxnSp>
          <p:sp>
            <p:nvSpPr>
              <p:cNvPr id="235531" name="TextBox 23"/>
              <p:cNvSpPr txBox="1">
                <a:spLocks noChangeArrowheads="1"/>
              </p:cNvSpPr>
              <p:nvPr/>
            </p:nvSpPr>
            <p:spPr bwMode="auto">
              <a:xfrm>
                <a:off x="6711111" y="6052099"/>
                <a:ext cx="465406" cy="79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rPr>
                  <a:t>P</a:t>
                </a:r>
              </a:p>
            </p:txBody>
          </p:sp>
          <p:sp>
            <p:nvSpPr>
              <p:cNvPr id="235532" name="TextBox 24"/>
              <p:cNvSpPr txBox="1">
                <a:spLocks noChangeArrowheads="1"/>
              </p:cNvSpPr>
              <p:nvPr/>
            </p:nvSpPr>
            <p:spPr bwMode="auto">
              <a:xfrm>
                <a:off x="8028384" y="4898204"/>
                <a:ext cx="511539" cy="79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i="1">
                    <a:latin typeface="Times New Roman" panose="02020603050405020304" pitchFamily="18" charset="0"/>
                    <a:ea typeface="黑体" panose="02010609060101010101" pitchFamily="49" charset="-122"/>
                  </a:rPr>
                  <a:t>Q</a:t>
                </a:r>
              </a:p>
            </p:txBody>
          </p:sp>
        </p:grpSp>
        <p:sp>
          <p:nvSpPr>
            <p:cNvPr id="235533" name="TextBox 25"/>
            <p:cNvSpPr txBox="1">
              <a:spLocks noChangeArrowheads="1"/>
            </p:cNvSpPr>
            <p:nvPr/>
          </p:nvSpPr>
          <p:spPr bwMode="auto">
            <a:xfrm>
              <a:off x="6660073" y="3789675"/>
              <a:ext cx="723185" cy="69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a:latin typeface="Times New Roman" panose="02020603050405020304" pitchFamily="18" charset="0"/>
                  <a:ea typeface="黑体" panose="02010609060101010101" pitchFamily="49" charset="-122"/>
                </a:rPr>
                <a:t>图</a:t>
              </a:r>
              <a:r>
                <a:rPr lang="en-US" altLang="zh-CN" sz="2800">
                  <a:latin typeface="Times New Roman" panose="02020603050405020304" pitchFamily="18" charset="0"/>
                  <a:ea typeface="黑体" panose="02010609060101010101" pitchFamily="49" charset="-122"/>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Rectangle 10"/>
          <p:cNvSpPr>
            <a:spLocks noChangeArrowheads="1"/>
          </p:cNvSpPr>
          <p:nvPr/>
        </p:nvSpPr>
        <p:spPr bwMode="auto">
          <a:xfrm>
            <a:off x="1" y="-261610"/>
            <a:ext cx="184731" cy="523220"/>
          </a:xfrm>
          <a:prstGeom prst="rect">
            <a:avLst/>
          </a:prstGeom>
          <a:noFill/>
          <a:ln w="9525">
            <a:noFill/>
            <a:miter lim="800000"/>
          </a:ln>
          <a:effectLst>
            <a:prstShdw prst="shdw17" dist="17961" dir="2700000">
              <a:schemeClr val="accent1">
                <a:gamma/>
                <a:shade val="60000"/>
                <a:invGamma/>
              </a:schemeClr>
            </a:prstShdw>
          </a:effectLst>
        </p:spPr>
        <p:txBody>
          <a:bodyPr wrap="none" anchor="ctr">
            <a:spAutoFit/>
          </a:bodyPr>
          <a:lstStyle/>
          <a:p>
            <a:pPr>
              <a:buFont typeface="Arial" panose="020B0604020202020204" pitchFamily="34" charset="0"/>
              <a:buNone/>
              <a:defRPr/>
            </a:pPr>
            <a:endParaRPr lang="zh-CN" altLang="en-US" sz="2800">
              <a:latin typeface="Times New Roman" panose="02020603050405020304" pitchFamily="18" charset="0"/>
              <a:ea typeface="黑体" panose="02010609060101010101" pitchFamily="49" charset="-122"/>
            </a:endParaRPr>
          </a:p>
        </p:txBody>
      </p:sp>
      <p:sp>
        <p:nvSpPr>
          <p:cNvPr id="236547" name="TextBox 9"/>
          <p:cNvSpPr txBox="1">
            <a:spLocks noChangeArrowheads="1"/>
          </p:cNvSpPr>
          <p:nvPr/>
        </p:nvSpPr>
        <p:spPr bwMode="auto">
          <a:xfrm>
            <a:off x="77789" y="519112"/>
            <a:ext cx="8963025" cy="2241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4. </a:t>
            </a:r>
            <a:r>
              <a:rPr lang="zh-CN" altLang="en-US" sz="2400" dirty="0">
                <a:latin typeface="Times New Roman" panose="02020603050405020304" pitchFamily="18" charset="0"/>
                <a:ea typeface="黑体" panose="02010609060101010101" pitchFamily="49" charset="-122"/>
              </a:rPr>
              <a:t>某广告公司设计一幅周长为</a:t>
            </a:r>
            <a:r>
              <a:rPr lang="en-US" altLang="zh-CN" sz="2400" b="1" dirty="0">
                <a:latin typeface="Times New Roman" panose="02020603050405020304" pitchFamily="18" charset="0"/>
                <a:ea typeface="黑体" panose="02010609060101010101" pitchFamily="49" charset="-122"/>
              </a:rPr>
              <a:t>12m</a:t>
            </a:r>
            <a:r>
              <a:rPr lang="zh-CN" altLang="en-US" sz="2400" dirty="0">
                <a:latin typeface="Times New Roman" panose="02020603050405020304" pitchFamily="18" charset="0"/>
                <a:ea typeface="黑体" panose="02010609060101010101" pitchFamily="49" charset="-122"/>
              </a:rPr>
              <a:t>的矩形广告牌，广告设计费用每平方米</a:t>
            </a:r>
            <a:r>
              <a:rPr lang="en-US" altLang="zh-CN" sz="2400" b="1" dirty="0">
                <a:latin typeface="Times New Roman" panose="02020603050405020304" pitchFamily="18" charset="0"/>
                <a:ea typeface="黑体" panose="02010609060101010101" pitchFamily="49" charset="-122"/>
              </a:rPr>
              <a:t>1000</a:t>
            </a:r>
            <a:r>
              <a:rPr lang="zh-CN" altLang="en-US" sz="2400" dirty="0">
                <a:latin typeface="Times New Roman" panose="02020603050405020304" pitchFamily="18" charset="0"/>
                <a:ea typeface="黑体" panose="02010609060101010101" pitchFamily="49" charset="-122"/>
              </a:rPr>
              <a:t>元，设矩形的一边长为</a:t>
            </a:r>
            <a:r>
              <a:rPr lang="en-US" altLang="zh-CN" sz="2400" b="1" i="1" dirty="0">
                <a:latin typeface="Times New Roman" panose="02020603050405020304" pitchFamily="18" charset="0"/>
                <a:ea typeface="黑体" panose="02010609060101010101" pitchFamily="49" charset="-122"/>
              </a:rPr>
              <a:t>x</a:t>
            </a:r>
            <a:r>
              <a:rPr lang="en-US" altLang="zh-CN" sz="2400" b="1" dirty="0">
                <a:latin typeface="Times New Roman" panose="02020603050405020304" pitchFamily="18" charset="0"/>
                <a:ea typeface="黑体" panose="02010609060101010101" pitchFamily="49" charset="-122"/>
              </a:rPr>
              <a:t>(m)</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面积为</a:t>
            </a:r>
            <a:r>
              <a:rPr lang="en-US" altLang="zh-CN" sz="2400" b="1" i="1" dirty="0">
                <a:latin typeface="Times New Roman" panose="02020603050405020304" pitchFamily="18" charset="0"/>
                <a:ea typeface="黑体" panose="02010609060101010101" pitchFamily="49" charset="-122"/>
              </a:rPr>
              <a:t>S</a:t>
            </a:r>
            <a:r>
              <a:rPr lang="en-US" altLang="zh-CN" sz="2400" b="1" dirty="0">
                <a:latin typeface="Times New Roman" panose="02020603050405020304" pitchFamily="18" charset="0"/>
                <a:ea typeface="黑体" panose="02010609060101010101" pitchFamily="49" charset="-122"/>
              </a:rPr>
              <a:t>(m</a:t>
            </a:r>
            <a:r>
              <a:rPr lang="en-US" altLang="zh-CN" sz="2400" b="1" baseline="30000" dirty="0">
                <a:latin typeface="Times New Roman" panose="02020603050405020304" pitchFamily="18" charset="0"/>
                <a:ea typeface="黑体" panose="02010609060101010101" pitchFamily="49" charset="-122"/>
              </a:rPr>
              <a:t>2</a:t>
            </a:r>
            <a:r>
              <a:rPr lang="en-US" altLang="zh-CN" sz="2400" b="1"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 (1)</a:t>
            </a:r>
            <a:r>
              <a:rPr lang="zh-CN" altLang="en-US" sz="2400" dirty="0">
                <a:latin typeface="Times New Roman" panose="02020603050405020304" pitchFamily="18" charset="0"/>
                <a:ea typeface="黑体" panose="02010609060101010101" pitchFamily="49" charset="-122"/>
              </a:rPr>
              <a:t>写出</a:t>
            </a:r>
            <a:r>
              <a:rPr lang="en-US" altLang="zh-CN" sz="2400" b="1" i="1" dirty="0">
                <a:latin typeface="Times New Roman" panose="02020603050405020304" pitchFamily="18" charset="0"/>
                <a:ea typeface="黑体" panose="02010609060101010101" pitchFamily="49" charset="-122"/>
              </a:rPr>
              <a:t>S</a:t>
            </a:r>
            <a:r>
              <a:rPr lang="zh-CN" altLang="en-US" sz="2400" dirty="0">
                <a:latin typeface="Times New Roman" panose="02020603050405020304" pitchFamily="18" charset="0"/>
                <a:ea typeface="黑体" panose="02010609060101010101" pitchFamily="49" charset="-122"/>
              </a:rPr>
              <a:t>与</a:t>
            </a:r>
            <a:r>
              <a:rPr lang="en-US" altLang="zh-CN" sz="2400" b="1" i="1" dirty="0">
                <a:latin typeface="Times New Roman" panose="02020603050405020304" pitchFamily="18" charset="0"/>
                <a:ea typeface="黑体" panose="02010609060101010101" pitchFamily="49" charset="-122"/>
              </a:rPr>
              <a:t>x</a:t>
            </a:r>
            <a:r>
              <a:rPr lang="zh-CN" altLang="en-US" sz="2400" dirty="0">
                <a:latin typeface="Times New Roman" panose="02020603050405020304" pitchFamily="18" charset="0"/>
                <a:ea typeface="黑体" panose="02010609060101010101" pitchFamily="49" charset="-122"/>
              </a:rPr>
              <a:t>之间的关系式，并写出自变量</a:t>
            </a:r>
            <a:r>
              <a:rPr lang="en-US" altLang="zh-CN" sz="2400" b="1" i="1" dirty="0">
                <a:latin typeface="Times New Roman" panose="02020603050405020304" pitchFamily="18" charset="0"/>
                <a:ea typeface="黑体" panose="02010609060101010101" pitchFamily="49" charset="-122"/>
              </a:rPr>
              <a:t>x</a:t>
            </a:r>
            <a:r>
              <a:rPr lang="zh-CN" altLang="en-US" sz="2400" dirty="0">
                <a:latin typeface="Times New Roman" panose="02020603050405020304" pitchFamily="18" charset="0"/>
                <a:ea typeface="黑体" panose="02010609060101010101" pitchFamily="49" charset="-122"/>
              </a:rPr>
              <a:t>的取值范围；</a:t>
            </a:r>
          </a:p>
          <a:p>
            <a:pPr>
              <a:lnSpc>
                <a:spcPct val="150000"/>
              </a:lnSpc>
              <a:buFont typeface="Arial" panose="020B0604020202020204" pitchFamily="34" charset="0"/>
              <a:buNone/>
            </a:pPr>
            <a:r>
              <a:rPr lang="en-US" altLang="en-US" sz="2400" dirty="0">
                <a:latin typeface="Times New Roman" panose="02020603050405020304" pitchFamily="18" charset="0"/>
                <a:ea typeface="黑体" panose="02010609060101010101" pitchFamily="49" charset="-122"/>
              </a:rPr>
              <a:t> </a:t>
            </a:r>
            <a:endParaRPr lang="zh-CN" altLang="en-US" sz="2400" dirty="0">
              <a:latin typeface="Times New Roman" panose="02020603050405020304" pitchFamily="18" charset="0"/>
              <a:ea typeface="黑体" panose="02010609060101010101" pitchFamily="49" charset="-122"/>
            </a:endParaRPr>
          </a:p>
        </p:txBody>
      </p:sp>
      <p:sp>
        <p:nvSpPr>
          <p:cNvPr id="3" name="TextBox 12"/>
          <p:cNvSpPr txBox="1">
            <a:spLocks noChangeArrowheads="1"/>
          </p:cNvSpPr>
          <p:nvPr/>
        </p:nvSpPr>
        <p:spPr bwMode="auto">
          <a:xfrm>
            <a:off x="684214" y="2681288"/>
            <a:ext cx="79383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a:solidFill>
                  <a:srgbClr val="FF0000"/>
                </a:solidFill>
                <a:latin typeface="Times New Roman" panose="02020603050405020304" pitchFamily="18" charset="0"/>
                <a:ea typeface="黑体" panose="02010609060101010101" pitchFamily="49" charset="-122"/>
              </a:rPr>
              <a:t>解</a:t>
            </a:r>
            <a:r>
              <a:rPr lang="zh-CN" altLang="en-US" sz="28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en-US" sz="2800">
                <a:solidFill>
                  <a:srgbClr val="FF0000"/>
                </a:solidFill>
                <a:latin typeface="Times New Roman" panose="02020603050405020304" pitchFamily="18" charset="0"/>
                <a:ea typeface="黑体" panose="02010609060101010101" pitchFamily="49" charset="-122"/>
                <a:sym typeface="Wingdings" panose="05000000000000000000" pitchFamily="2" charset="2"/>
              </a:rPr>
              <a:t>(1)</a:t>
            </a:r>
            <a:r>
              <a:rPr lang="zh-CN" altLang="en-US" sz="2800">
                <a:solidFill>
                  <a:srgbClr val="FF0000"/>
                </a:solidFill>
                <a:latin typeface="Times New Roman" panose="02020603050405020304" pitchFamily="18" charset="0"/>
                <a:ea typeface="黑体" panose="02010609060101010101" pitchFamily="49" charset="-122"/>
                <a:sym typeface="Wingdings" panose="05000000000000000000" pitchFamily="2" charset="2"/>
              </a:rPr>
              <a:t>因为矩形一边长为</a:t>
            </a:r>
            <a:r>
              <a:rPr lang="en-US" altLang="zh-CN" sz="28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x</a:t>
            </a:r>
            <a:r>
              <a:rPr lang="zh-CN" altLang="en-US" sz="2800">
                <a:solidFill>
                  <a:srgbClr val="FF0000"/>
                </a:solidFill>
                <a:latin typeface="Times New Roman" panose="02020603050405020304" pitchFamily="18" charset="0"/>
                <a:ea typeface="黑体" panose="02010609060101010101" pitchFamily="49" charset="-122"/>
                <a:sym typeface="Wingdings" panose="05000000000000000000" pitchFamily="2" charset="2"/>
              </a:rPr>
              <a:t>，则另一边长为</a:t>
            </a:r>
            <a:r>
              <a:rPr lang="zh-CN" altLang="en-US" sz="28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b="1">
                <a:solidFill>
                  <a:srgbClr val="FF0000"/>
                </a:solidFill>
                <a:latin typeface="Times New Roman" panose="02020603050405020304" pitchFamily="18" charset="0"/>
                <a:ea typeface="黑体" panose="02010609060101010101" pitchFamily="49" charset="-122"/>
                <a:sym typeface="Wingdings" panose="05000000000000000000" pitchFamily="2" charset="2"/>
              </a:rPr>
              <a:t>6-</a:t>
            </a:r>
            <a:r>
              <a:rPr lang="en-US" altLang="zh-CN" sz="28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x</a:t>
            </a:r>
            <a:r>
              <a:rPr lang="en-US" altLang="zh-CN" sz="28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endParaRPr lang="en-US" altLang="zh-CN" sz="2800" b="1">
              <a:solidFill>
                <a:srgbClr val="FF0000"/>
              </a:solidFill>
              <a:latin typeface="Times New Roman" panose="02020603050405020304" pitchFamily="18" charset="0"/>
              <a:ea typeface="黑体" panose="02010609060101010101" pitchFamily="49" charset="-122"/>
            </a:endParaRPr>
          </a:p>
        </p:txBody>
      </p:sp>
      <p:sp>
        <p:nvSpPr>
          <p:cNvPr id="4" name="TextBox 13"/>
          <p:cNvSpPr txBox="1">
            <a:spLocks noChangeArrowheads="1"/>
          </p:cNvSpPr>
          <p:nvPr/>
        </p:nvSpPr>
        <p:spPr bwMode="auto">
          <a:xfrm>
            <a:off x="836613" y="3237310"/>
            <a:ext cx="50257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dirty="0">
                <a:solidFill>
                  <a:srgbClr val="FF0000"/>
                </a:solidFill>
                <a:latin typeface="Times New Roman" panose="02020603050405020304" pitchFamily="18" charset="0"/>
                <a:ea typeface="黑体" panose="02010609060101010101" pitchFamily="49" charset="-122"/>
              </a:rPr>
              <a:t>∴</a:t>
            </a:r>
            <a:r>
              <a:rPr lang="en-US" altLang="zh-CN" sz="2800" b="1" i="1" dirty="0">
                <a:solidFill>
                  <a:srgbClr val="FF0000"/>
                </a:solidFill>
                <a:latin typeface="Times New Roman" panose="02020603050405020304" pitchFamily="18" charset="0"/>
                <a:ea typeface="黑体" panose="02010609060101010101" pitchFamily="49" charset="-122"/>
              </a:rPr>
              <a:t>S</a:t>
            </a:r>
            <a:r>
              <a:rPr lang="en-US" altLang="zh-CN" sz="2800" dirty="0">
                <a:solidFill>
                  <a:srgbClr val="FF0000"/>
                </a:solidFill>
                <a:latin typeface="Times New Roman" panose="02020603050405020304" pitchFamily="18" charset="0"/>
                <a:ea typeface="黑体" panose="02010609060101010101" pitchFamily="49" charset="-122"/>
              </a:rPr>
              <a:t>=</a:t>
            </a:r>
            <a:r>
              <a:rPr lang="en-US" altLang="zh-CN" sz="2800" b="1" i="1" dirty="0">
                <a:solidFill>
                  <a:srgbClr val="FF0000"/>
                </a:solidFill>
                <a:latin typeface="Times New Roman" panose="02020603050405020304" pitchFamily="18" charset="0"/>
                <a:ea typeface="黑体" panose="02010609060101010101" pitchFamily="49" charset="-122"/>
              </a:rPr>
              <a:t>x</a:t>
            </a:r>
            <a:r>
              <a:rPr lang="en-US" altLang="zh-CN" sz="2800" dirty="0">
                <a:solidFill>
                  <a:srgbClr val="FF0000"/>
                </a:solidFill>
                <a:latin typeface="Times New Roman" panose="02020603050405020304" pitchFamily="18" charset="0"/>
                <a:ea typeface="黑体" panose="02010609060101010101" pitchFamily="49" charset="-122"/>
              </a:rPr>
              <a:t>(6-</a:t>
            </a:r>
            <a:r>
              <a:rPr lang="en-US" altLang="zh-CN" sz="2800" b="1" i="1" dirty="0">
                <a:solidFill>
                  <a:srgbClr val="FF0000"/>
                </a:solidFill>
                <a:latin typeface="Times New Roman" panose="02020603050405020304" pitchFamily="18" charset="0"/>
                <a:ea typeface="黑体" panose="02010609060101010101" pitchFamily="49" charset="-122"/>
              </a:rPr>
              <a:t>x</a:t>
            </a:r>
            <a:r>
              <a:rPr lang="en-US" altLang="zh-CN" sz="2800" dirty="0">
                <a:solidFill>
                  <a:srgbClr val="FF0000"/>
                </a:solidFill>
                <a:latin typeface="Times New Roman" panose="02020603050405020304" pitchFamily="18" charset="0"/>
                <a:ea typeface="黑体" panose="02010609060101010101" pitchFamily="49" charset="-122"/>
              </a:rPr>
              <a:t>)=-</a:t>
            </a:r>
            <a:r>
              <a:rPr lang="en-US" altLang="zh-CN" sz="2800" b="1" i="1" dirty="0">
                <a:solidFill>
                  <a:srgbClr val="FF0000"/>
                </a:solidFill>
                <a:latin typeface="Times New Roman" panose="02020603050405020304" pitchFamily="18" charset="0"/>
                <a:ea typeface="黑体" panose="02010609060101010101" pitchFamily="49" charset="-122"/>
              </a:rPr>
              <a:t>x</a:t>
            </a:r>
            <a:r>
              <a:rPr lang="en-US" altLang="zh-CN" sz="2800" baseline="30000" dirty="0">
                <a:solidFill>
                  <a:srgbClr val="FF0000"/>
                </a:solidFill>
                <a:latin typeface="Times New Roman" panose="02020603050405020304" pitchFamily="18" charset="0"/>
                <a:ea typeface="黑体" panose="02010609060101010101" pitchFamily="49" charset="-122"/>
              </a:rPr>
              <a:t>2</a:t>
            </a:r>
            <a:r>
              <a:rPr lang="en-US" altLang="zh-CN" sz="2800" dirty="0">
                <a:solidFill>
                  <a:srgbClr val="FF0000"/>
                </a:solidFill>
                <a:latin typeface="Times New Roman" panose="02020603050405020304" pitchFamily="18" charset="0"/>
                <a:ea typeface="黑体" panose="02010609060101010101" pitchFamily="49" charset="-122"/>
              </a:rPr>
              <a:t>+6</a:t>
            </a:r>
            <a:r>
              <a:rPr lang="en-US" altLang="zh-CN" sz="2800" b="1" i="1" dirty="0">
                <a:solidFill>
                  <a:srgbClr val="FF0000"/>
                </a:solidFill>
                <a:latin typeface="Times New Roman" panose="02020603050405020304" pitchFamily="18" charset="0"/>
                <a:ea typeface="黑体" panose="02010609060101010101" pitchFamily="49" charset="-122"/>
              </a:rPr>
              <a:t>x</a:t>
            </a:r>
            <a:r>
              <a:rPr lang="en-US" altLang="zh-CN" sz="2800" dirty="0">
                <a:solidFill>
                  <a:srgbClr val="FF0000"/>
                </a:solidFill>
                <a:latin typeface="Times New Roman" panose="02020603050405020304" pitchFamily="18" charset="0"/>
                <a:ea typeface="黑体" panose="02010609060101010101" pitchFamily="49" charset="-122"/>
              </a:rPr>
              <a:t>,</a:t>
            </a:r>
            <a:r>
              <a:rPr lang="zh-CN" altLang="en-US" sz="2800" dirty="0">
                <a:solidFill>
                  <a:srgbClr val="FF0000"/>
                </a:solidFill>
                <a:latin typeface="Times New Roman" panose="02020603050405020304" pitchFamily="18" charset="0"/>
                <a:ea typeface="黑体" panose="02010609060101010101" pitchFamily="49" charset="-122"/>
              </a:rPr>
              <a:t>其中</a:t>
            </a:r>
            <a:r>
              <a:rPr lang="en-US" altLang="zh-CN" sz="2800" dirty="0">
                <a:solidFill>
                  <a:srgbClr val="FF0000"/>
                </a:solidFill>
                <a:latin typeface="Times New Roman" panose="02020603050405020304" pitchFamily="18" charset="0"/>
                <a:ea typeface="黑体" panose="02010609060101010101" pitchFamily="49" charset="-122"/>
              </a:rPr>
              <a:t>0</a:t>
            </a:r>
            <a:r>
              <a:rPr lang="zh-CN" altLang="en-US" sz="2800" dirty="0">
                <a:solidFill>
                  <a:srgbClr val="FF0000"/>
                </a:solidFill>
                <a:latin typeface="Times New Roman" panose="02020603050405020304" pitchFamily="18" charset="0"/>
                <a:ea typeface="黑体" panose="02010609060101010101" pitchFamily="49" charset="-122"/>
              </a:rPr>
              <a:t>＜</a:t>
            </a:r>
            <a:r>
              <a:rPr lang="en-US" altLang="zh-CN" sz="2800" b="1" i="1" dirty="0">
                <a:solidFill>
                  <a:srgbClr val="FF0000"/>
                </a:solidFill>
                <a:latin typeface="Times New Roman" panose="02020603050405020304" pitchFamily="18" charset="0"/>
                <a:ea typeface="黑体" panose="02010609060101010101" pitchFamily="49" charset="-122"/>
              </a:rPr>
              <a:t>x</a:t>
            </a:r>
            <a:r>
              <a:rPr lang="en-US" altLang="zh-CN" sz="2800" dirty="0">
                <a:solidFill>
                  <a:srgbClr val="FF0000"/>
                </a:solidFill>
                <a:latin typeface="Times New Roman" panose="02020603050405020304" pitchFamily="18" charset="0"/>
                <a:ea typeface="黑体" panose="02010609060101010101" pitchFamily="49" charset="-122"/>
              </a:rPr>
              <a:t>&lt;6.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633413" y="2033588"/>
            <a:ext cx="31582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ea typeface="黑体" panose="02010609060101010101" pitchFamily="49" charset="-122"/>
              </a:rPr>
              <a:t>(2)</a:t>
            </a:r>
            <a:r>
              <a:rPr lang="en-US" altLang="zh-CN" sz="2400" b="1" i="1" dirty="0">
                <a:solidFill>
                  <a:srgbClr val="FF0000"/>
                </a:solidFill>
                <a:latin typeface="Times New Roman" panose="02020603050405020304" pitchFamily="18" charset="0"/>
                <a:ea typeface="黑体" panose="02010609060101010101" pitchFamily="49" charset="-122"/>
              </a:rPr>
              <a:t>S</a:t>
            </a:r>
            <a:r>
              <a:rPr lang="en-US" altLang="zh-CN" sz="2400" b="1"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x</a:t>
            </a:r>
            <a:r>
              <a:rPr lang="en-US" altLang="zh-CN" sz="2400" b="1" baseline="30000" dirty="0">
                <a:solidFill>
                  <a:srgbClr val="FF0000"/>
                </a:solidFill>
                <a:latin typeface="Times New Roman" panose="02020603050405020304" pitchFamily="18" charset="0"/>
                <a:ea typeface="黑体" panose="02010609060101010101" pitchFamily="49" charset="-122"/>
              </a:rPr>
              <a:t>2</a:t>
            </a:r>
            <a:r>
              <a:rPr lang="en-US" altLang="zh-CN" sz="2400" b="1" dirty="0">
                <a:solidFill>
                  <a:srgbClr val="FF0000"/>
                </a:solidFill>
                <a:latin typeface="Times New Roman" panose="02020603050405020304" pitchFamily="18" charset="0"/>
                <a:ea typeface="黑体" panose="02010609060101010101" pitchFamily="49" charset="-122"/>
              </a:rPr>
              <a:t>+6</a:t>
            </a:r>
            <a:r>
              <a:rPr lang="en-US" altLang="zh-CN" sz="2400" b="1" i="1" dirty="0">
                <a:solidFill>
                  <a:srgbClr val="FF0000"/>
                </a:solidFill>
                <a:latin typeface="Times New Roman" panose="02020603050405020304" pitchFamily="18" charset="0"/>
                <a:ea typeface="黑体" panose="02010609060101010101" pitchFamily="49" charset="-122"/>
              </a:rPr>
              <a:t>x</a:t>
            </a:r>
            <a:r>
              <a:rPr lang="en-US" altLang="zh-CN" sz="2400" b="1"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x</a:t>
            </a:r>
            <a:r>
              <a:rPr lang="en-US" altLang="zh-CN" sz="2400" b="1" dirty="0">
                <a:solidFill>
                  <a:srgbClr val="FF0000"/>
                </a:solidFill>
                <a:latin typeface="Times New Roman" panose="02020603050405020304" pitchFamily="18" charset="0"/>
                <a:ea typeface="黑体" panose="02010609060101010101" pitchFamily="49" charset="-122"/>
              </a:rPr>
              <a:t>-3)</a:t>
            </a:r>
            <a:r>
              <a:rPr lang="en-US" altLang="zh-CN" sz="2400" b="1" baseline="30000" dirty="0">
                <a:solidFill>
                  <a:srgbClr val="FF0000"/>
                </a:solidFill>
                <a:latin typeface="Times New Roman" panose="02020603050405020304" pitchFamily="18" charset="0"/>
                <a:ea typeface="黑体" panose="02010609060101010101" pitchFamily="49" charset="-122"/>
              </a:rPr>
              <a:t>2</a:t>
            </a:r>
            <a:r>
              <a:rPr lang="en-US" altLang="zh-CN" sz="2400" b="1" dirty="0">
                <a:solidFill>
                  <a:srgbClr val="FF0000"/>
                </a:solidFill>
                <a:latin typeface="Times New Roman" panose="02020603050405020304" pitchFamily="18" charset="0"/>
                <a:ea typeface="黑体" panose="02010609060101010101" pitchFamily="49" charset="-122"/>
              </a:rPr>
              <a:t>+9;</a:t>
            </a:r>
          </a:p>
        </p:txBody>
      </p:sp>
      <p:sp>
        <p:nvSpPr>
          <p:cNvPr id="16" name="TextBox 15"/>
          <p:cNvSpPr txBox="1">
            <a:spLocks noChangeArrowheads="1"/>
          </p:cNvSpPr>
          <p:nvPr/>
        </p:nvSpPr>
        <p:spPr bwMode="auto">
          <a:xfrm>
            <a:off x="549275" y="2578894"/>
            <a:ext cx="753924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zh-CN" altLang="en-US" sz="2400">
                <a:solidFill>
                  <a:srgbClr val="FF0000"/>
                </a:solidFill>
                <a:latin typeface="Times New Roman" panose="02020603050405020304" pitchFamily="18" charset="0"/>
                <a:ea typeface="黑体" panose="02010609060101010101" pitchFamily="49" charset="-122"/>
              </a:rPr>
              <a:t>当</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a:solidFill>
                  <a:srgbClr val="FF0000"/>
                </a:solidFill>
                <a:latin typeface="Times New Roman" panose="02020603050405020304" pitchFamily="18" charset="0"/>
                <a:ea typeface="黑体" panose="02010609060101010101" pitchFamily="49" charset="-122"/>
              </a:rPr>
              <a:t>3</a:t>
            </a:r>
            <a:r>
              <a:rPr lang="zh-CN" altLang="en-US" sz="2400">
                <a:solidFill>
                  <a:srgbClr val="FF0000"/>
                </a:solidFill>
                <a:latin typeface="Times New Roman" panose="02020603050405020304" pitchFamily="18" charset="0"/>
                <a:ea typeface="黑体" panose="02010609060101010101" pitchFamily="49" charset="-122"/>
              </a:rPr>
              <a:t>时，即矩形的一边长为</a:t>
            </a:r>
            <a:r>
              <a:rPr lang="en-US" altLang="zh-CN" sz="2400" b="1">
                <a:solidFill>
                  <a:srgbClr val="FF0000"/>
                </a:solidFill>
                <a:latin typeface="Times New Roman" panose="02020603050405020304" pitchFamily="18" charset="0"/>
                <a:ea typeface="黑体" panose="02010609060101010101" pitchFamily="49" charset="-122"/>
              </a:rPr>
              <a:t>3m</a:t>
            </a:r>
            <a:r>
              <a:rPr lang="zh-CN" altLang="en-US" sz="2400">
                <a:solidFill>
                  <a:srgbClr val="FF0000"/>
                </a:solidFill>
                <a:latin typeface="Times New Roman" panose="02020603050405020304" pitchFamily="18" charset="0"/>
                <a:ea typeface="黑体" panose="02010609060101010101" pitchFamily="49" charset="-122"/>
              </a:rPr>
              <a:t>时，矩形面积最大，</a:t>
            </a:r>
          </a:p>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为</a:t>
            </a:r>
            <a:r>
              <a:rPr lang="en-US" altLang="zh-CN" sz="2400" b="1">
                <a:solidFill>
                  <a:srgbClr val="FF0000"/>
                </a:solidFill>
                <a:latin typeface="Times New Roman" panose="02020603050405020304" pitchFamily="18" charset="0"/>
                <a:ea typeface="黑体" panose="02010609060101010101" pitchFamily="49" charset="-122"/>
              </a:rPr>
              <a:t>9m</a:t>
            </a:r>
            <a:r>
              <a:rPr lang="en-US" altLang="zh-CN" sz="2400" b="1"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Times New Roman" panose="02020603050405020304" pitchFamily="18" charset="0"/>
                <a:ea typeface="黑体" panose="02010609060101010101" pitchFamily="49" charset="-122"/>
              </a:rPr>
              <a:t>.</a:t>
            </a:r>
          </a:p>
        </p:txBody>
      </p:sp>
      <p:sp>
        <p:nvSpPr>
          <p:cNvPr id="18" name="TextBox 17"/>
          <p:cNvSpPr txBox="1">
            <a:spLocks noChangeArrowheads="1"/>
          </p:cNvSpPr>
          <p:nvPr/>
        </p:nvSpPr>
        <p:spPr bwMode="auto">
          <a:xfrm>
            <a:off x="561975" y="3438525"/>
            <a:ext cx="57470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这时设计费最多，为</a:t>
            </a:r>
            <a:r>
              <a:rPr lang="en-US" altLang="zh-CN" sz="2400" b="1">
                <a:solidFill>
                  <a:srgbClr val="FF0000"/>
                </a:solidFill>
                <a:latin typeface="Times New Roman" panose="02020603050405020304" pitchFamily="18" charset="0"/>
                <a:ea typeface="黑体" panose="02010609060101010101" pitchFamily="49" charset="-122"/>
              </a:rPr>
              <a:t>9×1000=9000</a:t>
            </a:r>
            <a:r>
              <a:rPr lang="zh-CN" altLang="en-US" sz="2400">
                <a:solidFill>
                  <a:srgbClr val="FF0000"/>
                </a:solidFill>
                <a:latin typeface="Times New Roman" panose="02020603050405020304" pitchFamily="18" charset="0"/>
                <a:ea typeface="黑体" panose="02010609060101010101" pitchFamily="49" charset="-122"/>
              </a:rPr>
              <a:t>（元）</a:t>
            </a:r>
          </a:p>
        </p:txBody>
      </p:sp>
      <p:sp>
        <p:nvSpPr>
          <p:cNvPr id="238597" name="文本框 1"/>
          <p:cNvSpPr txBox="1">
            <a:spLocks noChangeArrowheads="1"/>
          </p:cNvSpPr>
          <p:nvPr/>
        </p:nvSpPr>
        <p:spPr bwMode="auto">
          <a:xfrm>
            <a:off x="434975" y="778669"/>
            <a:ext cx="8567738" cy="57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en-US" sz="2400" dirty="0">
                <a:latin typeface="Times New Roman" panose="02020603050405020304" pitchFamily="18" charset="0"/>
                <a:ea typeface="黑体" panose="02010609060101010101" pitchFamily="49" charset="-122"/>
                <a:sym typeface="宋体" panose="02010600030101010101" pitchFamily="2" charset="-122"/>
              </a:rPr>
              <a:t>(2)</a:t>
            </a:r>
            <a:r>
              <a:rPr lang="zh-CN" altLang="en-US" sz="2400" dirty="0">
                <a:latin typeface="Times New Roman" panose="02020603050405020304" pitchFamily="18" charset="0"/>
                <a:ea typeface="黑体" panose="02010609060101010101" pitchFamily="49" charset="-122"/>
                <a:sym typeface="宋体" panose="02010600030101010101" pitchFamily="2" charset="-122"/>
              </a:rPr>
              <a:t>请你设计一个方案，使获得的设计费最多，并求出这个费用</a:t>
            </a:r>
            <a:r>
              <a:rPr lang="en-US" altLang="zh-CN" sz="2400" dirty="0">
                <a:latin typeface="Times New Roman" panose="02020603050405020304" pitchFamily="18" charset="0"/>
                <a:ea typeface="黑体" panose="02010609060101010101" pitchFamily="49" charset="-122"/>
                <a:sym typeface="宋体" panose="02010600030101010101" pitchFamily="2" charset="-122"/>
              </a:rPr>
              <a:t>.</a:t>
            </a:r>
            <a:endParaRPr lang="en-US" altLang="zh-CN" sz="2400" dirty="0">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ircle(in)">
                                      <p:cBhvr>
                                        <p:cTn id="1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19"/>
          <p:cNvSpPr txBox="1">
            <a:spLocks noChangeArrowheads="1"/>
          </p:cNvSpPr>
          <p:nvPr/>
        </p:nvSpPr>
        <p:spPr bwMode="auto">
          <a:xfrm>
            <a:off x="322264" y="410766"/>
            <a:ext cx="8459787" cy="232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000" b="1" dirty="0">
                <a:latin typeface="Times New Roman" panose="02020603050405020304" pitchFamily="18" charset="0"/>
                <a:ea typeface="黑体" panose="02010609060101010101" pitchFamily="49" charset="-122"/>
              </a:rPr>
              <a:t>5.</a:t>
            </a:r>
            <a:r>
              <a:rPr lang="zh-CN" altLang="en-US" sz="2000" dirty="0">
                <a:latin typeface="黑体" panose="02010609060101010101" pitchFamily="49" charset="-122"/>
                <a:ea typeface="黑体" panose="02010609060101010101" pitchFamily="49" charset="-122"/>
              </a:rPr>
              <a:t>公园要建造圆形的喷水池，在水池中央垂直于水面处安装一个柱子</a:t>
            </a:r>
            <a:r>
              <a:rPr lang="en-US" altLang="zh-CN" sz="2000" b="1" i="1" dirty="0">
                <a:latin typeface="Times New Roman" panose="02020603050405020304" pitchFamily="18" charset="0"/>
                <a:ea typeface="黑体" panose="02010609060101010101" pitchFamily="49" charset="-122"/>
              </a:rPr>
              <a:t>OA</a:t>
            </a:r>
            <a:r>
              <a:rPr lang="zh-CN" altLang="en-US" sz="2000" dirty="0">
                <a:latin typeface="黑体" panose="02010609060101010101" pitchFamily="49" charset="-122"/>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O</a:t>
            </a:r>
            <a:r>
              <a:rPr lang="zh-CN" altLang="en-US" sz="2000" dirty="0">
                <a:latin typeface="黑体" panose="02010609060101010101" pitchFamily="49" charset="-122"/>
                <a:ea typeface="黑体" panose="02010609060101010101" pitchFamily="49" charset="-122"/>
              </a:rPr>
              <a:t>点恰在水面中心，</a:t>
            </a:r>
            <a:r>
              <a:rPr lang="en-US" altLang="zh-CN" sz="2000" b="1" i="1" dirty="0">
                <a:latin typeface="Times New Roman" panose="02020603050405020304" pitchFamily="18" charset="0"/>
                <a:ea typeface="黑体" panose="02010609060101010101" pitchFamily="49" charset="-122"/>
              </a:rPr>
              <a:t>OA</a:t>
            </a:r>
            <a:r>
              <a:rPr lang="en-US" altLang="zh-CN" sz="2000" b="1" dirty="0">
                <a:latin typeface="Times New Roman" panose="02020603050405020304" pitchFamily="18" charset="0"/>
                <a:ea typeface="黑体" panose="02010609060101010101" pitchFamily="49" charset="-122"/>
              </a:rPr>
              <a:t>=1.25</a:t>
            </a:r>
            <a:r>
              <a:rPr lang="zh-CN" altLang="en-US" sz="2000" dirty="0">
                <a:latin typeface="黑体" panose="02010609060101010101" pitchFamily="49" charset="-122"/>
                <a:ea typeface="黑体" panose="02010609060101010101" pitchFamily="49" charset="-122"/>
              </a:rPr>
              <a:t>米，由柱子顶端</a:t>
            </a:r>
            <a:r>
              <a:rPr lang="en-US" altLang="zh-CN" sz="2000" b="1" i="1" dirty="0">
                <a:latin typeface="Times New Roman" panose="02020603050405020304" pitchFamily="18" charset="0"/>
                <a:ea typeface="黑体" panose="02010609060101010101" pitchFamily="49" charset="-122"/>
              </a:rPr>
              <a:t>A</a:t>
            </a:r>
            <a:r>
              <a:rPr lang="zh-CN" altLang="en-US" sz="2000" dirty="0">
                <a:latin typeface="黑体" panose="02010609060101010101" pitchFamily="49" charset="-122"/>
                <a:ea typeface="黑体" panose="02010609060101010101" pitchFamily="49" charset="-122"/>
              </a:rPr>
              <a:t>处的喷头向外喷水，水流在各个方向沿形状相同的抛物线路线落下</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为使水流较为漂亮，要求设计成水流在离</a:t>
            </a:r>
            <a:r>
              <a:rPr lang="en-US" altLang="zh-CN" sz="2000" b="1" i="1" dirty="0">
                <a:latin typeface="Times New Roman" panose="02020603050405020304" pitchFamily="18" charset="0"/>
                <a:ea typeface="黑体" panose="02010609060101010101" pitchFamily="49" charset="-122"/>
              </a:rPr>
              <a:t>OA</a:t>
            </a:r>
            <a:r>
              <a:rPr lang="zh-CN" altLang="en-US" sz="2000" dirty="0">
                <a:latin typeface="黑体" panose="02010609060101010101" pitchFamily="49" charset="-122"/>
                <a:ea typeface="黑体" panose="02010609060101010101" pitchFamily="49" charset="-122"/>
              </a:rPr>
              <a:t>距离为</a:t>
            </a:r>
            <a:r>
              <a:rPr lang="en-US" altLang="zh-CN" sz="2000" b="1" dirty="0">
                <a:latin typeface="Times New Roman" panose="02020603050405020304" pitchFamily="18" charset="0"/>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米处达到距水面最大高度</a:t>
            </a:r>
            <a:r>
              <a:rPr lang="en-US" altLang="zh-CN" sz="2000" b="1" dirty="0">
                <a:latin typeface="Times New Roman" panose="02020603050405020304" pitchFamily="18" charset="0"/>
                <a:ea typeface="黑体" panose="02010609060101010101" pitchFamily="49" charset="-122"/>
              </a:rPr>
              <a:t>2.25</a:t>
            </a:r>
            <a:r>
              <a:rPr lang="zh-CN" altLang="en-US" sz="2000" dirty="0">
                <a:latin typeface="黑体" panose="02010609060101010101" pitchFamily="49" charset="-122"/>
                <a:ea typeface="黑体" panose="02010609060101010101" pitchFamily="49" charset="-122"/>
              </a:rPr>
              <a:t>米</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如果不计其他因素，那么水池的半径至少要多少米，才能使喷出的水流不落到池外？</a:t>
            </a:r>
          </a:p>
        </p:txBody>
      </p:sp>
      <p:pic>
        <p:nvPicPr>
          <p:cNvPr id="239619" name="Picture 2" descr="喷泉"/>
          <p:cNvPicPr>
            <a:picLocks noChangeAspect="1" noChangeArrowheads="1"/>
          </p:cNvPicPr>
          <p:nvPr/>
        </p:nvPicPr>
        <p:blipFill>
          <a:blip r:embed="rId3" cstate="email"/>
          <a:srcRect/>
          <a:stretch>
            <a:fillRect/>
          </a:stretch>
        </p:blipFill>
        <p:spPr bwMode="auto">
          <a:xfrm>
            <a:off x="5329238" y="2872979"/>
            <a:ext cx="3706812" cy="2020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9620" name="Group 3"/>
          <p:cNvGrpSpPr/>
          <p:nvPr/>
        </p:nvGrpSpPr>
        <p:grpSpPr bwMode="auto">
          <a:xfrm>
            <a:off x="512763" y="3007519"/>
            <a:ext cx="3465512" cy="1670447"/>
            <a:chOff x="2480" y="2380"/>
            <a:chExt cx="2534" cy="1716"/>
          </a:xfrm>
        </p:grpSpPr>
        <p:sp>
          <p:nvSpPr>
            <p:cNvPr id="239621" name="Freeform 4"/>
            <p:cNvSpPr>
              <a:spLocks noChangeArrowheads="1"/>
            </p:cNvSpPr>
            <p:nvPr/>
          </p:nvSpPr>
          <p:spPr bwMode="auto">
            <a:xfrm>
              <a:off x="3747" y="2406"/>
              <a:ext cx="1267" cy="1690"/>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57150">
              <a:solidFill>
                <a:srgbClr val="3333FF"/>
              </a:solidFill>
              <a:prstDash val="sysDot"/>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39622" name="Freeform 5"/>
            <p:cNvSpPr>
              <a:spLocks noChangeArrowheads="1"/>
            </p:cNvSpPr>
            <p:nvPr/>
          </p:nvSpPr>
          <p:spPr bwMode="auto">
            <a:xfrm flipH="1">
              <a:off x="2480" y="2380"/>
              <a:ext cx="1268" cy="1690"/>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57150">
              <a:solidFill>
                <a:srgbClr val="3333FF"/>
              </a:solidFill>
              <a:prstDash val="sysDot"/>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grpSp>
      <p:grpSp>
        <p:nvGrpSpPr>
          <p:cNvPr id="239623" name="Group 6"/>
          <p:cNvGrpSpPr/>
          <p:nvPr/>
        </p:nvGrpSpPr>
        <p:grpSpPr bwMode="auto">
          <a:xfrm>
            <a:off x="512763" y="3007519"/>
            <a:ext cx="3465512" cy="1670447"/>
            <a:chOff x="2480" y="2380"/>
            <a:chExt cx="2534" cy="1716"/>
          </a:xfrm>
        </p:grpSpPr>
        <p:sp>
          <p:nvSpPr>
            <p:cNvPr id="239624" name="Freeform 7"/>
            <p:cNvSpPr>
              <a:spLocks noChangeArrowheads="1"/>
            </p:cNvSpPr>
            <p:nvPr/>
          </p:nvSpPr>
          <p:spPr bwMode="auto">
            <a:xfrm>
              <a:off x="3747" y="2406"/>
              <a:ext cx="1267" cy="1690"/>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38100">
              <a:solidFill>
                <a:srgbClr val="3333FF"/>
              </a:solidFill>
              <a:prstDash val="sysDot"/>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39625" name="Freeform 8"/>
            <p:cNvSpPr>
              <a:spLocks noChangeArrowheads="1"/>
            </p:cNvSpPr>
            <p:nvPr/>
          </p:nvSpPr>
          <p:spPr bwMode="auto">
            <a:xfrm flipH="1">
              <a:off x="2480" y="2380"/>
              <a:ext cx="1268" cy="1690"/>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38100">
              <a:solidFill>
                <a:srgbClr val="3333FF"/>
              </a:solidFill>
              <a:prstDash val="sysDot"/>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grpSp>
      <p:sp>
        <p:nvSpPr>
          <p:cNvPr id="239626" name="Line 9"/>
          <p:cNvSpPr>
            <a:spLocks noChangeShapeType="1"/>
          </p:cNvSpPr>
          <p:nvPr/>
        </p:nvSpPr>
        <p:spPr bwMode="auto">
          <a:xfrm>
            <a:off x="2266950" y="3876675"/>
            <a:ext cx="1588" cy="791766"/>
          </a:xfrm>
          <a:prstGeom prst="line">
            <a:avLst/>
          </a:prstGeom>
          <a:noFill/>
          <a:ln w="57150">
            <a:solidFill>
              <a:srgbClr val="3333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39627" name="Text Box 14"/>
          <p:cNvSpPr txBox="1">
            <a:spLocks noChangeArrowheads="1"/>
          </p:cNvSpPr>
          <p:nvPr/>
        </p:nvSpPr>
        <p:spPr bwMode="auto">
          <a:xfrm>
            <a:off x="1958975" y="4624388"/>
            <a:ext cx="812800" cy="47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Font typeface="Arial" panose="020B0604020202020204" pitchFamily="34" charset="0"/>
              <a:buNone/>
            </a:pPr>
            <a:r>
              <a:rPr lang="en-US" altLang="zh-CN" sz="2400" b="1" i="1">
                <a:latin typeface="Times New Roman" panose="02020603050405020304" pitchFamily="18" charset="0"/>
              </a:rPr>
              <a:t>O</a:t>
            </a:r>
          </a:p>
        </p:txBody>
      </p:sp>
      <p:sp>
        <p:nvSpPr>
          <p:cNvPr id="239628" name="Text Box 18"/>
          <p:cNvSpPr txBox="1">
            <a:spLocks noChangeArrowheads="1"/>
          </p:cNvSpPr>
          <p:nvPr/>
        </p:nvSpPr>
        <p:spPr bwMode="auto">
          <a:xfrm>
            <a:off x="2301875" y="3667125"/>
            <a:ext cx="5413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Font typeface="Arial" panose="020B0604020202020204" pitchFamily="34" charset="0"/>
              <a:buNone/>
            </a:pPr>
            <a:r>
              <a:rPr lang="en-US" altLang="zh-CN" sz="2400" b="1" i="1">
                <a:latin typeface="Times New Roman" panose="02020603050405020304" pitchFamily="18" charset="0"/>
              </a:rPr>
              <a:t>A</a:t>
            </a:r>
            <a:endParaRPr lang="en-US" altLang="zh-CN" sz="2400" b="1" i="1"/>
          </a:p>
        </p:txBody>
      </p:sp>
      <p:sp>
        <p:nvSpPr>
          <p:cNvPr id="239629" name="Line 20"/>
          <p:cNvSpPr>
            <a:spLocks noChangeShapeType="1"/>
          </p:cNvSpPr>
          <p:nvPr/>
        </p:nvSpPr>
        <p:spPr bwMode="auto">
          <a:xfrm>
            <a:off x="468313" y="4676775"/>
            <a:ext cx="3524250" cy="1191"/>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39630" name="Oval 29"/>
          <p:cNvSpPr>
            <a:spLocks noChangeArrowheads="1"/>
          </p:cNvSpPr>
          <p:nvPr/>
        </p:nvSpPr>
        <p:spPr bwMode="auto">
          <a:xfrm>
            <a:off x="2220913" y="4641056"/>
            <a:ext cx="93662" cy="72629"/>
          </a:xfrm>
          <a:prstGeom prst="ellipse">
            <a:avLst/>
          </a:prstGeom>
          <a:noFill/>
          <a:ln>
            <a:noFill/>
          </a:ln>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round/>
              </a14:hiddenLine>
            </a:ext>
          </a:extLst>
        </p:spPr>
        <p:txBody>
          <a:bodyPr wrap="none" anchor="ctr"/>
          <a:lstStyle/>
          <a:p>
            <a:pPr>
              <a:buFont typeface="Arial" panose="020B0604020202020204" pitchFamily="34" charset="0"/>
              <a:buNone/>
            </a:pPr>
            <a:endParaRPr lang="zh-CN" altLang="zh-CN"/>
          </a:p>
        </p:txBody>
      </p:sp>
      <p:sp>
        <p:nvSpPr>
          <p:cNvPr id="239631" name="Freeform 7"/>
          <p:cNvSpPr>
            <a:spLocks noChangeArrowheads="1"/>
          </p:cNvSpPr>
          <p:nvPr/>
        </p:nvSpPr>
        <p:spPr bwMode="auto">
          <a:xfrm>
            <a:off x="2262188" y="3026569"/>
            <a:ext cx="1733550" cy="1645444"/>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38100">
            <a:solidFill>
              <a:srgbClr val="3333FF"/>
            </a:solidFill>
            <a:prstDash val="sysDot"/>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39632" name="Freeform 8"/>
          <p:cNvSpPr>
            <a:spLocks noChangeArrowheads="1"/>
          </p:cNvSpPr>
          <p:nvPr/>
        </p:nvSpPr>
        <p:spPr bwMode="auto">
          <a:xfrm flipH="1">
            <a:off x="539750" y="3007519"/>
            <a:ext cx="1735138" cy="1644254"/>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38100">
            <a:solidFill>
              <a:srgbClr val="3333FF"/>
            </a:solidFill>
            <a:prstDash val="sysDot"/>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39633" name="矩形 18"/>
          <p:cNvSpPr>
            <a:spLocks noChangeArrowheads="1"/>
          </p:cNvSpPr>
          <p:nvPr/>
        </p:nvSpPr>
        <p:spPr bwMode="auto">
          <a:xfrm>
            <a:off x="2195514" y="4061222"/>
            <a:ext cx="1298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t>1.25</a:t>
            </a:r>
            <a:r>
              <a:rPr lang="zh-CN" altLang="en-US" sz="2400">
                <a:latin typeface="黑体" panose="02010609060101010101" pitchFamily="49" charset="-122"/>
                <a:ea typeface="黑体" panose="02010609060101010101" pitchFamily="49" charset="-122"/>
              </a:rPr>
              <a:t>米</a:t>
            </a:r>
          </a:p>
        </p:txBody>
      </p:sp>
      <p:sp>
        <p:nvSpPr>
          <p:cNvPr id="19" name="左箭头 18"/>
          <p:cNvSpPr>
            <a:spLocks noChangeArrowheads="1"/>
          </p:cNvSpPr>
          <p:nvPr/>
        </p:nvSpPr>
        <p:spPr bwMode="auto">
          <a:xfrm>
            <a:off x="3995738" y="3868341"/>
            <a:ext cx="1008062" cy="215503"/>
          </a:xfrm>
          <a:prstGeom prst="leftArrow">
            <a:avLst>
              <a:gd name="adj1" fmla="val 50000"/>
              <a:gd name="adj2" fmla="val 49993"/>
            </a:avLst>
          </a:prstGeom>
          <a:noFill/>
          <a:ln>
            <a:noFill/>
          </a:ln>
          <a:extLst>
            <a:ext uri="{909E8E84-426E-40DD-AFC4-6F175D3DCCD1}">
              <a14:hiddenFill xmlns:a14="http://schemas.microsoft.com/office/drawing/2010/main">
                <a:solidFill>
                  <a:srgbClr val="404040"/>
                </a:solidFill>
              </a14:hiddenFill>
            </a:ex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defRPr/>
            </a:pPr>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1149351" y="2194323"/>
            <a:ext cx="614363"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a:lstStyle/>
          <a:p>
            <a:pPr algn="just">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O</a:t>
            </a:r>
          </a:p>
        </p:txBody>
      </p:sp>
      <p:grpSp>
        <p:nvGrpSpPr>
          <p:cNvPr id="241667" name="Group 3"/>
          <p:cNvGrpSpPr/>
          <p:nvPr/>
        </p:nvGrpSpPr>
        <p:grpSpPr bwMode="auto">
          <a:xfrm>
            <a:off x="1909763" y="812006"/>
            <a:ext cx="1295400" cy="1896666"/>
            <a:chOff x="1519" y="2323"/>
            <a:chExt cx="816" cy="1593"/>
          </a:xfrm>
        </p:grpSpPr>
        <p:sp>
          <p:nvSpPr>
            <p:cNvPr id="241668" name="Text Box 4"/>
            <p:cNvSpPr txBox="1">
              <a:spLocks noChangeArrowheads="1"/>
            </p:cNvSpPr>
            <p:nvPr/>
          </p:nvSpPr>
          <p:spPr bwMode="auto">
            <a:xfrm>
              <a:off x="1519" y="2323"/>
              <a:ext cx="645" cy="390"/>
            </a:xfrm>
            <a:prstGeom prst="rect">
              <a:avLst/>
            </a:prstGeom>
            <a:solidFill>
              <a:srgbClr val="FFFFFF">
                <a:alpha val="0"/>
              </a:srgbClr>
            </a:solidFill>
            <a:ln w="9525">
              <a:solidFill>
                <a:srgbClr val="FFFFFF"/>
              </a:solidFill>
              <a:miter lim="800000"/>
            </a:ln>
          </p:spPr>
          <p:txBody>
            <a:bodyPr/>
            <a:lstStyle/>
            <a:p>
              <a:pPr algn="just">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B</a:t>
              </a:r>
            </a:p>
          </p:txBody>
        </p:sp>
        <p:sp>
          <p:nvSpPr>
            <p:cNvPr id="241669" name="Text Box 5"/>
            <p:cNvSpPr txBox="1">
              <a:spLocks noChangeArrowheads="1"/>
            </p:cNvSpPr>
            <p:nvPr/>
          </p:nvSpPr>
          <p:spPr bwMode="auto">
            <a:xfrm>
              <a:off x="1948" y="3525"/>
              <a:ext cx="387" cy="391"/>
            </a:xfrm>
            <a:prstGeom prst="rect">
              <a:avLst/>
            </a:prstGeom>
            <a:solidFill>
              <a:srgbClr val="FFFFFF">
                <a:alpha val="0"/>
              </a:srgbClr>
            </a:solidFill>
            <a:ln w="9525">
              <a:solidFill>
                <a:srgbClr val="FFFFFF"/>
              </a:solidFill>
              <a:miter lim="800000"/>
            </a:ln>
          </p:spPr>
          <p:txBody>
            <a:bodyPr/>
            <a:lstStyle/>
            <a:p>
              <a:pPr algn="just">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C</a:t>
              </a:r>
            </a:p>
          </p:txBody>
        </p:sp>
      </p:grpSp>
      <p:sp>
        <p:nvSpPr>
          <p:cNvPr id="241670" name="Text Box 6"/>
          <p:cNvSpPr txBox="1">
            <a:spLocks noChangeArrowheads="1"/>
          </p:cNvSpPr>
          <p:nvPr/>
        </p:nvSpPr>
        <p:spPr bwMode="auto">
          <a:xfrm>
            <a:off x="1150939" y="1508523"/>
            <a:ext cx="409575" cy="47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a:lstStyle/>
          <a:p>
            <a:pPr algn="just">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A</a:t>
            </a:r>
          </a:p>
        </p:txBody>
      </p:sp>
      <p:sp>
        <p:nvSpPr>
          <p:cNvPr id="241671" name="Freeform 7"/>
          <p:cNvSpPr>
            <a:spLocks noChangeArrowheads="1"/>
          </p:cNvSpPr>
          <p:nvPr/>
        </p:nvSpPr>
        <p:spPr bwMode="auto">
          <a:xfrm>
            <a:off x="1522413" y="1056085"/>
            <a:ext cx="1308100" cy="1206103"/>
          </a:xfrm>
          <a:custGeom>
            <a:avLst/>
            <a:gdLst>
              <a:gd name="T0" fmla="*/ 0 w 1267"/>
              <a:gd name="T1" fmla="*/ 910 h 1690"/>
              <a:gd name="T2" fmla="*/ 543 w 1267"/>
              <a:gd name="T3" fmla="*/ 130 h 1690"/>
              <a:gd name="T4" fmla="*/ 1267 w 1267"/>
              <a:gd name="T5" fmla="*/ 1690 h 1690"/>
            </a:gdLst>
            <a:ahLst/>
            <a:cxnLst>
              <a:cxn ang="0">
                <a:pos x="T0" y="T1"/>
              </a:cxn>
              <a:cxn ang="0">
                <a:pos x="T2" y="T3"/>
              </a:cxn>
              <a:cxn ang="0">
                <a:pos x="T4" y="T5"/>
              </a:cxn>
            </a:cxnLst>
            <a:rect l="0" t="0" r="r" b="b"/>
            <a:pathLst>
              <a:path w="1267" h="1690">
                <a:moveTo>
                  <a:pt x="0" y="910"/>
                </a:moveTo>
                <a:cubicBezTo>
                  <a:pt x="166" y="455"/>
                  <a:pt x="332" y="0"/>
                  <a:pt x="543" y="130"/>
                </a:cubicBezTo>
                <a:cubicBezTo>
                  <a:pt x="754" y="260"/>
                  <a:pt x="1146" y="1430"/>
                  <a:pt x="1267" y="1690"/>
                </a:cubicBezTo>
              </a:path>
            </a:pathLst>
          </a:custGeom>
          <a:noFill/>
          <a:ln w="38100">
            <a:solidFill>
              <a:srgbClr val="3333FF"/>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9" name="Text Box 8"/>
          <p:cNvSpPr txBox="1">
            <a:spLocks noChangeArrowheads="1"/>
          </p:cNvSpPr>
          <p:nvPr/>
        </p:nvSpPr>
        <p:spPr bwMode="auto">
          <a:xfrm>
            <a:off x="3146426" y="401242"/>
            <a:ext cx="601186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解：建立如图坐标系，设抛物线顶点</a:t>
            </a:r>
          </a:p>
          <a:p>
            <a:pPr>
              <a:spcBef>
                <a:spcPct val="50000"/>
              </a:spcBef>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为</a:t>
            </a:r>
            <a:r>
              <a:rPr lang="en-US" altLang="zh-CN" sz="2400" b="1" i="1">
                <a:solidFill>
                  <a:srgbClr val="FF0000"/>
                </a:solidFill>
                <a:latin typeface="Times New Roman" panose="02020603050405020304" pitchFamily="18" charset="0"/>
                <a:ea typeface="黑体" panose="02010609060101010101" pitchFamily="49" charset="-122"/>
              </a:rPr>
              <a:t>B</a:t>
            </a:r>
            <a:r>
              <a:rPr lang="zh-CN" altLang="en-US" sz="2400">
                <a:solidFill>
                  <a:srgbClr val="FF0000"/>
                </a:solidFill>
                <a:latin typeface="Times New Roman" panose="02020603050405020304" pitchFamily="18" charset="0"/>
                <a:ea typeface="黑体" panose="02010609060101010101" pitchFamily="49" charset="-122"/>
              </a:rPr>
              <a:t>，水流落水处与</a:t>
            </a:r>
            <a:r>
              <a:rPr lang="en-US" altLang="zh-CN" sz="2400" i="1">
                <a:solidFill>
                  <a:srgbClr val="FF0000"/>
                </a:solidFill>
                <a:latin typeface="Times New Roman" panose="02020603050405020304" pitchFamily="18" charset="0"/>
                <a:ea typeface="黑体" panose="02010609060101010101" pitchFamily="49" charset="-122"/>
              </a:rPr>
              <a:t>x</a:t>
            </a:r>
            <a:r>
              <a:rPr lang="zh-CN" altLang="en-US" sz="2400">
                <a:solidFill>
                  <a:srgbClr val="FF0000"/>
                </a:solidFill>
                <a:latin typeface="Times New Roman" panose="02020603050405020304" pitchFamily="18" charset="0"/>
                <a:ea typeface="黑体" panose="02010609060101010101" pitchFamily="49" charset="-122"/>
              </a:rPr>
              <a:t>轴交于</a:t>
            </a:r>
            <a:r>
              <a:rPr lang="en-US" altLang="zh-CN" sz="2400" b="1" i="1">
                <a:solidFill>
                  <a:srgbClr val="FF0000"/>
                </a:solidFill>
                <a:latin typeface="Times New Roman" panose="02020603050405020304" pitchFamily="18" charset="0"/>
                <a:ea typeface="黑体" panose="02010609060101010101" pitchFamily="49" charset="-122"/>
              </a:rPr>
              <a:t>C</a:t>
            </a:r>
            <a:r>
              <a:rPr lang="zh-CN" altLang="en-US" sz="2400">
                <a:solidFill>
                  <a:srgbClr val="FF0000"/>
                </a:solidFill>
                <a:latin typeface="Times New Roman" panose="02020603050405020304" pitchFamily="18" charset="0"/>
                <a:ea typeface="黑体" panose="02010609060101010101" pitchFamily="49" charset="-122"/>
              </a:rPr>
              <a:t>点</a:t>
            </a:r>
            <a:r>
              <a:rPr lang="en-US" altLang="zh-CN" sz="2400">
                <a:solidFill>
                  <a:srgbClr val="FF0000"/>
                </a:solidFill>
                <a:latin typeface="Times New Roman" panose="02020603050405020304" pitchFamily="18" charset="0"/>
                <a:ea typeface="黑体" panose="02010609060101010101" pitchFamily="49" charset="-122"/>
              </a:rPr>
              <a:t>.</a:t>
            </a:r>
          </a:p>
          <a:p>
            <a:pPr>
              <a:spcBef>
                <a:spcPct val="50000"/>
              </a:spcBef>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由题意可知</a:t>
            </a:r>
            <a:r>
              <a:rPr lang="en-US" altLang="zh-CN" sz="2400" b="1" i="1">
                <a:solidFill>
                  <a:srgbClr val="FF0000"/>
                </a:solidFill>
                <a:latin typeface="Times New Roman" panose="02020603050405020304" pitchFamily="18" charset="0"/>
                <a:ea typeface="黑体" panose="02010609060101010101" pitchFamily="49" charset="-122"/>
              </a:rPr>
              <a:t>A</a:t>
            </a: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0</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1.25</a:t>
            </a:r>
            <a:r>
              <a:rPr lang="zh-CN" altLang="en-US" sz="2400">
                <a:solidFill>
                  <a:srgbClr val="FF0000"/>
                </a:solidFill>
                <a:latin typeface="Times New Roman" panose="02020603050405020304" pitchFamily="18" charset="0"/>
                <a:ea typeface="黑体" panose="02010609060101010101" pitchFamily="49" charset="-122"/>
              </a:rPr>
              <a:t>）、</a:t>
            </a:r>
          </a:p>
          <a:p>
            <a:pPr>
              <a:spcBef>
                <a:spcPct val="50000"/>
              </a:spcBef>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b="1" i="1">
                <a:solidFill>
                  <a:srgbClr val="FF0000"/>
                </a:solidFill>
                <a:latin typeface="Times New Roman" panose="02020603050405020304" pitchFamily="18" charset="0"/>
                <a:ea typeface="黑体" panose="02010609060101010101" pitchFamily="49" charset="-122"/>
              </a:rPr>
              <a:t>B</a:t>
            </a: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1</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2.25 </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C</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baseline="-25000">
                <a:solidFill>
                  <a:srgbClr val="FF0000"/>
                </a:solidFill>
                <a:latin typeface="Times New Roman" panose="02020603050405020304" pitchFamily="18" charset="0"/>
                <a:ea typeface="黑体" panose="02010609060101010101" pitchFamily="49" charset="-122"/>
              </a:rPr>
              <a:t>0</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0</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 </a:t>
            </a:r>
          </a:p>
        </p:txBody>
      </p:sp>
      <p:sp>
        <p:nvSpPr>
          <p:cNvPr id="241673" name="Text Box 9"/>
          <p:cNvSpPr txBox="1">
            <a:spLocks noChangeArrowheads="1"/>
          </p:cNvSpPr>
          <p:nvPr/>
        </p:nvSpPr>
        <p:spPr bwMode="auto">
          <a:xfrm>
            <a:off x="3062289" y="2262188"/>
            <a:ext cx="9366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x</a:t>
            </a:r>
          </a:p>
        </p:txBody>
      </p:sp>
      <p:sp>
        <p:nvSpPr>
          <p:cNvPr id="241674" name="Text Box 10"/>
          <p:cNvSpPr txBox="1">
            <a:spLocks noChangeArrowheads="1"/>
          </p:cNvSpPr>
          <p:nvPr/>
        </p:nvSpPr>
        <p:spPr bwMode="auto">
          <a:xfrm>
            <a:off x="1116014" y="639366"/>
            <a:ext cx="1296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y</a:t>
            </a:r>
          </a:p>
        </p:txBody>
      </p:sp>
      <p:sp>
        <p:nvSpPr>
          <p:cNvPr id="241675" name="Line 11"/>
          <p:cNvSpPr>
            <a:spLocks noChangeShapeType="1"/>
          </p:cNvSpPr>
          <p:nvPr/>
        </p:nvSpPr>
        <p:spPr bwMode="auto">
          <a:xfrm flipV="1">
            <a:off x="1516063" y="854869"/>
            <a:ext cx="0" cy="1744266"/>
          </a:xfrm>
          <a:prstGeom prst="line">
            <a:avLst/>
          </a:prstGeom>
          <a:noFill/>
          <a:ln w="381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41676" name="Line 12"/>
          <p:cNvSpPr>
            <a:spLocks noChangeShapeType="1"/>
          </p:cNvSpPr>
          <p:nvPr/>
        </p:nvSpPr>
        <p:spPr bwMode="auto">
          <a:xfrm>
            <a:off x="900113" y="2259807"/>
            <a:ext cx="2576512" cy="21431"/>
          </a:xfrm>
          <a:prstGeom prst="line">
            <a:avLst/>
          </a:prstGeom>
          <a:noFill/>
          <a:ln w="381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14" name="Text Box 13"/>
          <p:cNvSpPr txBox="1">
            <a:spLocks noChangeArrowheads="1"/>
          </p:cNvSpPr>
          <p:nvPr/>
        </p:nvSpPr>
        <p:spPr bwMode="auto">
          <a:xfrm>
            <a:off x="3851276" y="2247900"/>
            <a:ext cx="4752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设抛物线为</a:t>
            </a:r>
            <a:r>
              <a:rPr lang="en-US" altLang="zh-CN" sz="2400" b="1"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a</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x</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1)</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Times New Roman" panose="02020603050405020304" pitchFamily="18" charset="0"/>
                <a:ea typeface="黑体" panose="02010609060101010101" pitchFamily="49" charset="-122"/>
              </a:rPr>
              <a:t>+2.25 (</a:t>
            </a:r>
            <a:r>
              <a:rPr lang="en-US" altLang="zh-CN" sz="2400" b="1" i="1">
                <a:solidFill>
                  <a:srgbClr val="FF0000"/>
                </a:solidFill>
                <a:latin typeface="Times New Roman" panose="02020603050405020304" pitchFamily="18" charset="0"/>
                <a:ea typeface="黑体" panose="02010609060101010101" pitchFamily="49" charset="-122"/>
              </a:rPr>
              <a:t>a</a:t>
            </a:r>
            <a:r>
              <a:rPr lang="en-US" altLang="zh-CN" sz="2400">
                <a:solidFill>
                  <a:srgbClr val="FF0000"/>
                </a:solidFill>
                <a:latin typeface="Times New Roman" panose="02020603050405020304" pitchFamily="18" charset="0"/>
                <a:ea typeface="黑体" panose="02010609060101010101" pitchFamily="49" charset="-122"/>
              </a:rPr>
              <a:t>≠0), </a:t>
            </a:r>
          </a:p>
        </p:txBody>
      </p:sp>
      <p:sp>
        <p:nvSpPr>
          <p:cNvPr id="15" name="Text Box 14"/>
          <p:cNvSpPr txBox="1">
            <a:spLocks noChangeArrowheads="1"/>
          </p:cNvSpPr>
          <p:nvPr/>
        </p:nvSpPr>
        <p:spPr bwMode="auto">
          <a:xfrm>
            <a:off x="1547813" y="2895600"/>
            <a:ext cx="4464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把点</a:t>
            </a:r>
            <a:r>
              <a:rPr lang="en-US" altLang="zh-CN" sz="2400">
                <a:solidFill>
                  <a:srgbClr val="FF0000"/>
                </a:solidFill>
                <a:latin typeface="Times New Roman" panose="02020603050405020304" pitchFamily="18" charset="0"/>
                <a:ea typeface="黑体" panose="02010609060101010101" pitchFamily="49" charset="-122"/>
              </a:rPr>
              <a:t>A</a:t>
            </a:r>
            <a:r>
              <a:rPr lang="zh-CN" altLang="en-US" sz="2400">
                <a:solidFill>
                  <a:srgbClr val="FF0000"/>
                </a:solidFill>
                <a:latin typeface="Times New Roman" panose="02020603050405020304" pitchFamily="18" charset="0"/>
                <a:ea typeface="黑体" panose="02010609060101010101" pitchFamily="49" charset="-122"/>
              </a:rPr>
              <a:t>坐标代入，得</a:t>
            </a:r>
            <a:r>
              <a:rPr lang="en-US" altLang="zh-CN" sz="2400" b="1" i="1">
                <a:solidFill>
                  <a:srgbClr val="FF0000"/>
                </a:solidFill>
                <a:latin typeface="Times New Roman" panose="02020603050405020304" pitchFamily="18" charset="0"/>
                <a:ea typeface="黑体" panose="02010609060101010101" pitchFamily="49" charset="-122"/>
              </a:rPr>
              <a:t>a</a:t>
            </a: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1</a:t>
            </a:r>
            <a:r>
              <a:rPr lang="zh-CN" altLang="en-US" sz="2400">
                <a:solidFill>
                  <a:srgbClr val="FF0000"/>
                </a:solidFill>
                <a:latin typeface="Times New Roman" panose="02020603050405020304" pitchFamily="18" charset="0"/>
                <a:ea typeface="黑体" panose="02010609060101010101" pitchFamily="49" charset="-122"/>
              </a:rPr>
              <a:t>；</a:t>
            </a:r>
          </a:p>
        </p:txBody>
      </p:sp>
      <p:sp>
        <p:nvSpPr>
          <p:cNvPr id="16" name="Text Box 16"/>
          <p:cNvSpPr txBox="1">
            <a:spLocks noChangeArrowheads="1"/>
          </p:cNvSpPr>
          <p:nvPr/>
        </p:nvSpPr>
        <p:spPr bwMode="auto">
          <a:xfrm>
            <a:off x="971551" y="3706416"/>
            <a:ext cx="7343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当</a:t>
            </a:r>
            <a:r>
              <a:rPr lang="en-US" altLang="zh-CN" sz="2400"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 0</a:t>
            </a:r>
            <a:r>
              <a:rPr lang="zh-CN" altLang="en-US" sz="2400">
                <a:solidFill>
                  <a:srgbClr val="FF0000"/>
                </a:solidFill>
                <a:latin typeface="Times New Roman" panose="02020603050405020304" pitchFamily="18" charset="0"/>
                <a:ea typeface="黑体" panose="02010609060101010101" pitchFamily="49" charset="-122"/>
              </a:rPr>
              <a:t>时， </a:t>
            </a:r>
            <a:r>
              <a:rPr lang="en-US" altLang="zh-CN" sz="2400" b="1" i="1">
                <a:solidFill>
                  <a:srgbClr val="FF0000"/>
                </a:solidFill>
                <a:latin typeface="Times New Roman" panose="02020603050405020304" pitchFamily="18" charset="0"/>
                <a:ea typeface="黑体" panose="02010609060101010101" pitchFamily="49" charset="-122"/>
              </a:rPr>
              <a:t>x</a:t>
            </a:r>
            <a:r>
              <a:rPr lang="zh-CN" altLang="en-US" sz="2400" baseline="-25000">
                <a:solidFill>
                  <a:srgbClr val="FF0000"/>
                </a:solidFill>
                <a:latin typeface="Times New Roman" panose="02020603050405020304" pitchFamily="18" charset="0"/>
                <a:ea typeface="黑体" panose="02010609060101010101" pitchFamily="49" charset="-122"/>
              </a:rPr>
              <a:t>１</a:t>
            </a: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0.5</a:t>
            </a:r>
            <a:r>
              <a:rPr lang="zh-CN" altLang="en-US" sz="2400">
                <a:solidFill>
                  <a:srgbClr val="FF0000"/>
                </a:solidFill>
                <a:latin typeface="Times New Roman" panose="02020603050405020304" pitchFamily="18" charset="0"/>
                <a:ea typeface="黑体" panose="02010609060101010101" pitchFamily="49" charset="-122"/>
              </a:rPr>
              <a:t>（舍去）， </a:t>
            </a:r>
            <a:r>
              <a:rPr lang="zh-CN" altLang="en-US" sz="2400" b="1">
                <a:solidFill>
                  <a:srgbClr val="FF0000"/>
                </a:solidFill>
                <a:latin typeface="Times New Roman" panose="02020603050405020304" pitchFamily="18" charset="0"/>
                <a:ea typeface="黑体" panose="02010609060101010101" pitchFamily="49" charset="-122"/>
              </a:rPr>
              <a:t> </a:t>
            </a:r>
            <a:r>
              <a:rPr lang="en-US" altLang="zh-CN" sz="2400" b="1" i="1">
                <a:solidFill>
                  <a:srgbClr val="FF0000"/>
                </a:solidFill>
                <a:latin typeface="Times New Roman" panose="02020603050405020304" pitchFamily="18" charset="0"/>
                <a:ea typeface="黑体" panose="02010609060101010101" pitchFamily="49" charset="-122"/>
              </a:rPr>
              <a:t>x</a:t>
            </a:r>
            <a:r>
              <a:rPr lang="zh-CN" altLang="en-US" sz="2400" baseline="-25000">
                <a:solidFill>
                  <a:srgbClr val="FF0000"/>
                </a:solidFill>
                <a:latin typeface="Times New Roman" panose="02020603050405020304" pitchFamily="18" charset="0"/>
                <a:ea typeface="黑体" panose="02010609060101010101" pitchFamily="49" charset="-122"/>
              </a:rPr>
              <a:t>２</a:t>
            </a:r>
            <a:r>
              <a:rPr lang="en-US" altLang="zh-CN" sz="2400">
                <a:solidFill>
                  <a:srgbClr val="FF0000"/>
                </a:solidFill>
                <a:latin typeface="Times New Roman" panose="02020603050405020304" pitchFamily="18" charset="0"/>
                <a:ea typeface="黑体" panose="02010609060101010101" pitchFamily="49" charset="-122"/>
              </a:rPr>
              <a:t>=2.5</a:t>
            </a:r>
          </a:p>
        </p:txBody>
      </p:sp>
      <p:sp>
        <p:nvSpPr>
          <p:cNvPr id="17" name="Text Box 17"/>
          <p:cNvSpPr txBox="1">
            <a:spLocks noChangeArrowheads="1"/>
          </p:cNvSpPr>
          <p:nvPr/>
        </p:nvSpPr>
        <p:spPr bwMode="auto">
          <a:xfrm>
            <a:off x="1371600" y="4149329"/>
            <a:ext cx="5976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zh-CN" altLang="en-US" sz="2400">
                <a:solidFill>
                  <a:srgbClr val="FF0000"/>
                </a:solidFill>
                <a:latin typeface="Times New Roman" panose="02020603050405020304" pitchFamily="18" charset="0"/>
                <a:ea typeface="黑体" panose="02010609060101010101" pitchFamily="49" charset="-122"/>
              </a:rPr>
              <a:t>水池的半径至少要</a:t>
            </a:r>
            <a:r>
              <a:rPr lang="en-US" altLang="zh-CN" sz="2400">
                <a:solidFill>
                  <a:srgbClr val="FF0000"/>
                </a:solidFill>
                <a:latin typeface="Times New Roman" panose="02020603050405020304" pitchFamily="18" charset="0"/>
                <a:ea typeface="黑体" panose="02010609060101010101" pitchFamily="49" charset="-122"/>
              </a:rPr>
              <a:t>2.5</a:t>
            </a:r>
            <a:r>
              <a:rPr lang="zh-CN" altLang="en-US" sz="2400">
                <a:solidFill>
                  <a:srgbClr val="FF0000"/>
                </a:solidFill>
                <a:latin typeface="Times New Roman" panose="02020603050405020304" pitchFamily="18" charset="0"/>
                <a:ea typeface="黑体" panose="02010609060101010101" pitchFamily="49" charset="-122"/>
              </a:rPr>
              <a:t>米</a:t>
            </a:r>
            <a:r>
              <a:rPr lang="en-US" altLang="zh-CN" sz="2400">
                <a:solidFill>
                  <a:srgbClr val="FF0000"/>
                </a:solidFill>
                <a:latin typeface="Times New Roman" panose="02020603050405020304" pitchFamily="18" charset="0"/>
                <a:ea typeface="黑体" panose="02010609060101010101" pitchFamily="49" charset="-122"/>
              </a:rPr>
              <a:t>.</a:t>
            </a:r>
          </a:p>
        </p:txBody>
      </p:sp>
      <p:sp>
        <p:nvSpPr>
          <p:cNvPr id="19" name="Text Box 20"/>
          <p:cNvSpPr txBox="1">
            <a:spLocks noChangeArrowheads="1"/>
          </p:cNvSpPr>
          <p:nvPr/>
        </p:nvSpPr>
        <p:spPr bwMode="auto">
          <a:xfrm>
            <a:off x="1258889" y="3274219"/>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zh-CN" altLang="en-US" sz="2400">
                <a:solidFill>
                  <a:srgbClr val="FF0000"/>
                </a:solidFill>
                <a:latin typeface="Times New Roman" panose="02020603050405020304" pitchFamily="18" charset="0"/>
                <a:ea typeface="黑体" panose="02010609060101010101" pitchFamily="49" charset="-122"/>
              </a:rPr>
              <a:t>抛物线为</a:t>
            </a:r>
            <a:r>
              <a:rPr lang="en-US" altLang="zh-CN" sz="2400" b="1"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Times New Roman" panose="02020603050405020304" pitchFamily="18" charset="0"/>
                <a:ea typeface="黑体" panose="02010609060101010101" pitchFamily="49" charset="-122"/>
              </a:rPr>
              <a:t>-1)</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Times New Roman" panose="02020603050405020304" pitchFamily="18" charset="0"/>
                <a:ea typeface="黑体" panose="02010609060101010101" pitchFamily="49" charset="-122"/>
              </a:rPr>
              <a:t>+2.25. </a:t>
            </a:r>
          </a:p>
        </p:txBody>
      </p:sp>
      <p:sp>
        <p:nvSpPr>
          <p:cNvPr id="241682" name="矩形 18"/>
          <p:cNvSpPr>
            <a:spLocks noChangeArrowheads="1"/>
          </p:cNvSpPr>
          <p:nvPr/>
        </p:nvSpPr>
        <p:spPr bwMode="auto">
          <a:xfrm>
            <a:off x="828676" y="1739504"/>
            <a:ext cx="723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latin typeface="Times New Roman" panose="02020603050405020304" pitchFamily="18" charset="0"/>
                <a:ea typeface="黑体" panose="02010609060101010101" pitchFamily="49" charset="-122"/>
              </a:rPr>
              <a:t>1.25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charRg st="17" end="40"/>
                                            </p:txEl>
                                          </p:spTgt>
                                        </p:tgtEl>
                                        <p:attrNameLst>
                                          <p:attrName>style.visibility</p:attrName>
                                        </p:attrNameLst>
                                      </p:cBhvr>
                                      <p:to>
                                        <p:strVal val="visible"/>
                                      </p:to>
                                    </p:set>
                                    <p:animEffect transition="in" filter="blinds(horizontal)">
                                      <p:cBhvr>
                                        <p:cTn id="10" dur="500"/>
                                        <p:tgtEl>
                                          <p:spTgt spid="9">
                                            <p:txEl>
                                              <p:charRg st="17" end="4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xEl>
                                              <p:charRg st="40" end="64"/>
                                            </p:txEl>
                                          </p:spTgt>
                                        </p:tgtEl>
                                        <p:attrNameLst>
                                          <p:attrName>style.visibility</p:attrName>
                                        </p:attrNameLst>
                                      </p:cBhvr>
                                      <p:to>
                                        <p:strVal val="visible"/>
                                      </p:to>
                                    </p:set>
                                    <p:animEffect transition="in" filter="blinds(horizontal)">
                                      <p:cBhvr>
                                        <p:cTn id="15" dur="500"/>
                                        <p:tgtEl>
                                          <p:spTgt spid="9">
                                            <p:txEl>
                                              <p:charRg st="40" end="6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9">
                                            <p:txEl>
                                              <p:charRg st="64" end="93"/>
                                            </p:txEl>
                                          </p:spTgt>
                                        </p:tgtEl>
                                        <p:attrNameLst>
                                          <p:attrName>style.visibility</p:attrName>
                                        </p:attrNameLst>
                                      </p:cBhvr>
                                      <p:to>
                                        <p:strVal val="visible"/>
                                      </p:to>
                                    </p:set>
                                    <p:animEffect transition="in" filter="blinds(horizontal)">
                                      <p:cBhvr>
                                        <p:cTn id="20" dur="500"/>
                                        <p:tgtEl>
                                          <p:spTgt spid="9">
                                            <p:txEl>
                                              <p:charRg st="64" end="9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ppt_x</p:attrName>
                                        </p:attrNameLst>
                                      </p:cBhvr>
                                      <p:tavLst>
                                        <p:tav tm="0">
                                          <p:val>
                                            <p:strVal val="#ppt_x-.2"/>
                                          </p:val>
                                        </p:tav>
                                        <p:tav tm="100000">
                                          <p:val>
                                            <p:strVal val="#ppt_x"/>
                                          </p:val>
                                        </p:tav>
                                      </p:tavLst>
                                    </p:anim>
                                    <p:anim calcmode="lin" valueType="num">
                                      <p:cBhvr>
                                        <p:cTn id="26"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ppt_x</p:attrName>
                                        </p:attrNameLst>
                                      </p:cBhvr>
                                      <p:tavLst>
                                        <p:tav tm="0">
                                          <p:val>
                                            <p:strVal val="#ppt_x-.2"/>
                                          </p:val>
                                        </p:tav>
                                        <p:tav tm="100000">
                                          <p:val>
                                            <p:strVal val="#ppt_x"/>
                                          </p:val>
                                        </p:tav>
                                      </p:tavLst>
                                    </p:anim>
                                    <p:anim calcmode="lin" valueType="num">
                                      <p:cBhvr>
                                        <p:cTn id="33"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ppt_x</p:attrName>
                                        </p:attrNameLst>
                                      </p:cBhvr>
                                      <p:tavLst>
                                        <p:tav tm="0">
                                          <p:val>
                                            <p:strVal val="#ppt_x-.2"/>
                                          </p:val>
                                        </p:tav>
                                        <p:tav tm="100000">
                                          <p:val>
                                            <p:strVal val="#ppt_x"/>
                                          </p:val>
                                        </p:tav>
                                      </p:tavLst>
                                    </p:anim>
                                    <p:anim calcmode="lin" valueType="num">
                                      <p:cBhvr>
                                        <p:cTn id="40"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1000" fill="hold"/>
                                        <p:tgtEl>
                                          <p:spTgt spid="16"/>
                                        </p:tgtEl>
                                        <p:attrNameLst>
                                          <p:attrName>ppt_x</p:attrName>
                                        </p:attrNameLst>
                                      </p:cBhvr>
                                      <p:tavLst>
                                        <p:tav tm="0">
                                          <p:val>
                                            <p:strVal val="#ppt_x-.2"/>
                                          </p:val>
                                        </p:tav>
                                        <p:tav tm="100000">
                                          <p:val>
                                            <p:strVal val="#ppt_x"/>
                                          </p:val>
                                        </p:tav>
                                      </p:tavLst>
                                    </p:anim>
                                    <p:anim calcmode="lin" valueType="num">
                                      <p:cBhvr>
                                        <p:cTn id="47"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1000" fill="hold"/>
                                        <p:tgtEl>
                                          <p:spTgt spid="17"/>
                                        </p:tgtEl>
                                        <p:attrNameLst>
                                          <p:attrName>ppt_x</p:attrName>
                                        </p:attrNameLst>
                                      </p:cBhvr>
                                      <p:tavLst>
                                        <p:tav tm="0">
                                          <p:val>
                                            <p:strVal val="#ppt_x-.2"/>
                                          </p:val>
                                        </p:tav>
                                        <p:tav tm="100000">
                                          <p:val>
                                            <p:strVal val="#ppt_x"/>
                                          </p:val>
                                        </p:tav>
                                      </p:tavLst>
                                    </p:anim>
                                    <p:anim calcmode="lin" valueType="num">
                                      <p:cBhvr>
                                        <p:cTn id="54"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5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矩形 37889"/>
          <p:cNvSpPr>
            <a:spLocks noChangeArrowheads="1"/>
          </p:cNvSpPr>
          <p:nvPr/>
        </p:nvSpPr>
        <p:spPr bwMode="auto">
          <a:xfrm>
            <a:off x="273051" y="791992"/>
            <a:ext cx="8424863" cy="244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6.</a:t>
            </a:r>
            <a:r>
              <a:rPr lang="zh-CN" altLang="en-US" sz="2400" dirty="0">
                <a:latin typeface="Times New Roman" panose="02020603050405020304" pitchFamily="18" charset="0"/>
                <a:ea typeface="黑体" panose="02010609060101010101" pitchFamily="49" charset="-122"/>
              </a:rPr>
              <a:t>某工厂要赶制一批抗震救灾用的大型活动板房．如图，板房一面的形状是由矩形和抛物线的一部分组成，矩形长为</a:t>
            </a:r>
            <a:r>
              <a:rPr lang="en-US" altLang="zh-CN" sz="2400" dirty="0">
                <a:latin typeface="Times New Roman" panose="02020603050405020304" pitchFamily="18" charset="0"/>
                <a:ea typeface="黑体" panose="02010609060101010101" pitchFamily="49" charset="-122"/>
              </a:rPr>
              <a:t>12m</a:t>
            </a:r>
            <a:r>
              <a:rPr lang="zh-CN" altLang="en-US" sz="2400" dirty="0">
                <a:latin typeface="Times New Roman" panose="02020603050405020304" pitchFamily="18" charset="0"/>
                <a:ea typeface="黑体" panose="02010609060101010101" pitchFamily="49" charset="-122"/>
              </a:rPr>
              <a:t>，抛物线拱高为</a:t>
            </a:r>
            <a:r>
              <a:rPr lang="en-US" altLang="zh-CN" sz="2400" dirty="0">
                <a:latin typeface="Times New Roman" panose="02020603050405020304" pitchFamily="18" charset="0"/>
                <a:ea typeface="黑体" panose="02010609060101010101" pitchFamily="49" charset="-122"/>
              </a:rPr>
              <a:t>5.6m</a:t>
            </a:r>
            <a:r>
              <a:rPr lang="zh-CN" altLang="en-US" sz="2400" dirty="0">
                <a:latin typeface="Times New Roman" panose="02020603050405020304" pitchFamily="18" charset="0"/>
                <a:ea typeface="黑体" panose="02010609060101010101" pitchFamily="49" charset="-122"/>
              </a:rPr>
              <a:t>．</a:t>
            </a:r>
          </a:p>
          <a:p>
            <a:pPr eaLnBrk="0" hangingPunct="0">
              <a:lnSpc>
                <a:spcPct val="130000"/>
              </a:lnSpc>
              <a:buFont typeface="Arial" panose="020B0604020202020204" pitchFamily="34" charset="0"/>
              <a:buNone/>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）在如图所示的平面直角坐标系中，求抛物线的表达式．</a:t>
            </a:r>
          </a:p>
          <a:p>
            <a:pPr eaLnBrk="0" hangingPunct="0">
              <a:lnSpc>
                <a:spcPct val="130000"/>
              </a:lnSpc>
              <a:buFont typeface="Arial" panose="020B0604020202020204" pitchFamily="34" charset="0"/>
              <a:buNone/>
            </a:pPr>
            <a:endParaRPr lang="en-US" altLang="zh-CN" sz="2400" dirty="0">
              <a:latin typeface="Times New Roman" panose="02020603050405020304" pitchFamily="18" charset="0"/>
              <a:ea typeface="黑体" panose="02010609060101010101" pitchFamily="49" charset="-122"/>
            </a:endParaRPr>
          </a:p>
        </p:txBody>
      </p:sp>
      <p:pic>
        <p:nvPicPr>
          <p:cNvPr id="243715" name="图片 37890" descr="wps10E"/>
          <p:cNvPicPr>
            <a:picLocks noChangeAspect="1" noChangeArrowheads="1"/>
          </p:cNvPicPr>
          <p:nvPr/>
        </p:nvPicPr>
        <p:blipFill>
          <a:blip r:embed="rId2"/>
          <a:srcRect/>
          <a:stretch>
            <a:fillRect/>
          </a:stretch>
        </p:blipFill>
        <p:spPr bwMode="auto">
          <a:xfrm>
            <a:off x="1925638" y="3220642"/>
            <a:ext cx="4608512" cy="1193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矩形 80"/>
          <p:cNvSpPr>
            <a:spLocks noChangeArrowheads="1"/>
          </p:cNvSpPr>
          <p:nvPr/>
        </p:nvSpPr>
        <p:spPr bwMode="auto">
          <a:xfrm>
            <a:off x="1" y="44053"/>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000" b="1">
                <a:solidFill>
                  <a:srgbClr val="228B8B"/>
                </a:solidFill>
                <a:ea typeface="方正姚体" panose="02010601030101010101" pitchFamily="2" charset="-122"/>
              </a:rPr>
              <a:t>导入新课</a:t>
            </a:r>
            <a:endParaRPr lang="zh-CN" altLang="en-US" sz="2000">
              <a:solidFill>
                <a:srgbClr val="228B8B"/>
              </a:solidFill>
            </a:endParaRPr>
          </a:p>
        </p:txBody>
      </p:sp>
      <p:sp>
        <p:nvSpPr>
          <p:cNvPr id="200707" name="圆角矩形 31"/>
          <p:cNvSpPr>
            <a:spLocks noChangeArrowheads="1"/>
          </p:cNvSpPr>
          <p:nvPr/>
        </p:nvSpPr>
        <p:spPr bwMode="auto">
          <a:xfrm>
            <a:off x="327025" y="588169"/>
            <a:ext cx="1716088" cy="378619"/>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复习引入</a:t>
            </a:r>
          </a:p>
        </p:txBody>
      </p:sp>
      <p:sp>
        <p:nvSpPr>
          <p:cNvPr id="200708" name="Rectangle 7"/>
          <p:cNvSpPr>
            <a:spLocks noChangeArrowheads="1"/>
          </p:cNvSpPr>
          <p:nvPr/>
        </p:nvSpPr>
        <p:spPr bwMode="auto">
          <a:xfrm>
            <a:off x="-204788" y="1084964"/>
            <a:ext cx="8655051"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buFont typeface="Arial" panose="020B0604020202020204" pitchFamily="34" charset="0"/>
              <a:buNone/>
            </a:pPr>
            <a:r>
              <a:rPr lang="en-US" altLang="zh-CN" sz="2800" b="1" dirty="0"/>
              <a:t>       </a:t>
            </a:r>
            <a:r>
              <a:rPr lang="zh-CN" altLang="en-US" sz="2800" dirty="0">
                <a:latin typeface="黑体" panose="02010609060101010101" pitchFamily="49" charset="-122"/>
                <a:ea typeface="黑体" panose="02010609060101010101" pitchFamily="49" charset="-122"/>
              </a:rPr>
              <a:t>写出下列抛物线的开口方向、对称轴和顶点坐标</a:t>
            </a:r>
            <a:r>
              <a:rPr lang="en-US" altLang="zh-CN" sz="2800" dirty="0">
                <a:latin typeface="黑体" panose="02010609060101010101" pitchFamily="49" charset="-122"/>
                <a:ea typeface="黑体" panose="02010609060101010101" pitchFamily="49" charset="-122"/>
              </a:rPr>
              <a:t>.</a:t>
            </a:r>
          </a:p>
          <a:p>
            <a:pPr>
              <a:lnSpc>
                <a:spcPct val="130000"/>
              </a:lnSpc>
              <a:buFont typeface="Arial" panose="020B0604020202020204" pitchFamily="34" charset="0"/>
              <a:buNone/>
            </a:pP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a:t>
            </a:r>
            <a:r>
              <a:rPr lang="en-US" altLang="zh-CN" sz="2800" b="1" dirty="0">
                <a:latin typeface="Times New Roman" panose="02020603050405020304" pitchFamily="18" charset="0"/>
                <a:ea typeface="黑体" panose="02010609060101010101" pitchFamily="49" charset="-122"/>
              </a:rPr>
              <a:t>1</a:t>
            </a:r>
            <a:r>
              <a:rPr lang="zh-CN" altLang="en-US" sz="2800" b="1" dirty="0">
                <a:latin typeface="Times New Roman" panose="02020603050405020304" pitchFamily="18" charset="0"/>
                <a:ea typeface="黑体" panose="02010609060101010101" pitchFamily="49" charset="-122"/>
              </a:rPr>
              <a:t>）</a:t>
            </a:r>
            <a:r>
              <a:rPr lang="en-US" altLang="zh-CN" sz="2800" b="1" i="1" dirty="0">
                <a:latin typeface="Times New Roman" panose="02020603050405020304" pitchFamily="18" charset="0"/>
                <a:ea typeface="黑体" panose="02010609060101010101" pitchFamily="49" charset="-122"/>
              </a:rPr>
              <a:t>y</a:t>
            </a:r>
            <a:r>
              <a:rPr lang="en-US" altLang="zh-CN" sz="2800" b="1" dirty="0">
                <a:latin typeface="Times New Roman" panose="02020603050405020304" pitchFamily="18" charset="0"/>
                <a:ea typeface="黑体" panose="02010609060101010101" pitchFamily="49" charset="-122"/>
              </a:rPr>
              <a:t>=</a:t>
            </a:r>
            <a:r>
              <a:rPr lang="en-US" altLang="zh-CN" sz="2800" b="1" i="1" dirty="0">
                <a:latin typeface="Times New Roman" panose="02020603050405020304" pitchFamily="18" charset="0"/>
                <a:ea typeface="黑体" panose="02010609060101010101" pitchFamily="49" charset="-122"/>
              </a:rPr>
              <a:t>x</a:t>
            </a:r>
            <a:r>
              <a:rPr lang="en-US" altLang="zh-CN" sz="2800" b="1" baseline="30000" dirty="0">
                <a:latin typeface="Times New Roman" panose="02020603050405020304" pitchFamily="18" charset="0"/>
                <a:ea typeface="黑体" panose="02010609060101010101" pitchFamily="49" charset="-122"/>
              </a:rPr>
              <a:t>2</a:t>
            </a:r>
            <a:r>
              <a:rPr lang="en-US" altLang="zh-CN" sz="2800" b="1" dirty="0">
                <a:latin typeface="Times New Roman" panose="02020603050405020304" pitchFamily="18" charset="0"/>
                <a:ea typeface="黑体" panose="02010609060101010101" pitchFamily="49" charset="-122"/>
              </a:rPr>
              <a:t>-4</a:t>
            </a:r>
            <a:r>
              <a:rPr lang="en-US" altLang="zh-CN" sz="2800" b="1" i="1" dirty="0">
                <a:latin typeface="Times New Roman" panose="02020603050405020304" pitchFamily="18" charset="0"/>
                <a:ea typeface="黑体" panose="02010609060101010101" pitchFamily="49" charset="-122"/>
              </a:rPr>
              <a:t>x</a:t>
            </a:r>
            <a:r>
              <a:rPr lang="en-US" altLang="zh-CN" sz="2800" b="1" dirty="0">
                <a:latin typeface="Times New Roman" panose="02020603050405020304" pitchFamily="18" charset="0"/>
                <a:ea typeface="黑体" panose="02010609060101010101" pitchFamily="49" charset="-122"/>
              </a:rPr>
              <a:t>-5; </a:t>
            </a:r>
            <a:r>
              <a:rPr lang="en-US" altLang="zh-CN" sz="2800" dirty="0">
                <a:latin typeface="黑体" panose="02010609060101010101" pitchFamily="49" charset="-122"/>
                <a:ea typeface="黑体" panose="02010609060101010101" pitchFamily="49" charset="-122"/>
              </a:rPr>
              <a:t>          </a:t>
            </a:r>
            <a:r>
              <a:rPr lang="en-US" altLang="zh-CN" sz="2800" b="1" dirty="0">
                <a:latin typeface="Times New Roman" panose="02020603050405020304" pitchFamily="18" charset="0"/>
                <a:ea typeface="黑体" panose="02010609060101010101" pitchFamily="49" charset="-122"/>
              </a:rPr>
              <a:t>(2)</a:t>
            </a:r>
            <a:r>
              <a:rPr lang="en-US" altLang="zh-CN" sz="2800" b="1" i="1" dirty="0">
                <a:latin typeface="Times New Roman" panose="02020603050405020304" pitchFamily="18" charset="0"/>
                <a:ea typeface="黑体" panose="02010609060101010101" pitchFamily="49" charset="-122"/>
              </a:rPr>
              <a:t>y</a:t>
            </a:r>
            <a:r>
              <a:rPr lang="en-US" altLang="zh-CN" sz="2800" b="1" dirty="0">
                <a:latin typeface="Times New Roman" panose="02020603050405020304" pitchFamily="18" charset="0"/>
                <a:ea typeface="黑体" panose="02010609060101010101" pitchFamily="49" charset="-122"/>
              </a:rPr>
              <a:t>=-</a:t>
            </a:r>
            <a:r>
              <a:rPr lang="en-US" altLang="zh-CN" sz="2800" b="1" i="1" dirty="0">
                <a:latin typeface="Times New Roman" panose="02020603050405020304" pitchFamily="18" charset="0"/>
                <a:ea typeface="黑体" panose="02010609060101010101" pitchFamily="49" charset="-122"/>
              </a:rPr>
              <a:t>x</a:t>
            </a:r>
            <a:r>
              <a:rPr lang="en-US" altLang="zh-CN" sz="2800" b="1" baseline="30000" dirty="0">
                <a:latin typeface="Times New Roman" panose="02020603050405020304" pitchFamily="18" charset="0"/>
                <a:ea typeface="黑体" panose="02010609060101010101" pitchFamily="49" charset="-122"/>
              </a:rPr>
              <a:t>2</a:t>
            </a:r>
            <a:r>
              <a:rPr lang="en-US" altLang="zh-CN" sz="2800" b="1" dirty="0">
                <a:latin typeface="Times New Roman" panose="02020603050405020304" pitchFamily="18" charset="0"/>
                <a:ea typeface="黑体" panose="02010609060101010101" pitchFamily="49" charset="-122"/>
              </a:rPr>
              <a:t>-3</a:t>
            </a:r>
            <a:r>
              <a:rPr lang="en-US" altLang="zh-CN" sz="2800" b="1" i="1" dirty="0">
                <a:latin typeface="Times New Roman" panose="02020603050405020304" pitchFamily="18" charset="0"/>
                <a:ea typeface="黑体" panose="02010609060101010101" pitchFamily="49" charset="-122"/>
              </a:rPr>
              <a:t>x</a:t>
            </a:r>
            <a:r>
              <a:rPr lang="en-US" altLang="zh-CN" sz="2800" b="1" dirty="0">
                <a:latin typeface="Times New Roman" panose="02020603050405020304" pitchFamily="18" charset="0"/>
                <a:ea typeface="黑体" panose="02010609060101010101" pitchFamily="49" charset="-122"/>
              </a:rPr>
              <a:t>+4.</a:t>
            </a:r>
            <a:r>
              <a:rPr lang="en-US" altLang="zh-CN" sz="2800" dirty="0">
                <a:latin typeface="黑体" panose="02010609060101010101" pitchFamily="49" charset="-122"/>
                <a:ea typeface="黑体" panose="02010609060101010101" pitchFamily="49" charset="-122"/>
              </a:rPr>
              <a:t> </a:t>
            </a:r>
          </a:p>
        </p:txBody>
      </p:sp>
      <p:sp>
        <p:nvSpPr>
          <p:cNvPr id="2058" name="Rectangle 13"/>
          <p:cNvSpPr>
            <a:spLocks noChangeArrowheads="1"/>
          </p:cNvSpPr>
          <p:nvPr/>
        </p:nvSpPr>
        <p:spPr bwMode="auto">
          <a:xfrm>
            <a:off x="198438" y="2420964"/>
            <a:ext cx="7848600" cy="113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buFont typeface="Arial" panose="020B0604020202020204" pitchFamily="34" charset="0"/>
              <a:buNone/>
              <a:tabLst>
                <a:tab pos="457200" algn="l"/>
              </a:tabLst>
            </a:pPr>
            <a:r>
              <a:rPr lang="zh-CN" altLang="en-US" sz="2400" dirty="0">
                <a:solidFill>
                  <a:srgbClr val="FF0000"/>
                </a:solidFill>
                <a:latin typeface="Times New Roman" panose="02020603050405020304" pitchFamily="18" charset="0"/>
                <a:ea typeface="黑体" panose="02010609060101010101" pitchFamily="49" charset="-122"/>
              </a:rPr>
              <a:t>解：（</a:t>
            </a:r>
            <a:r>
              <a:rPr lang="en-US" altLang="zh-CN" sz="2400" dirty="0">
                <a:solidFill>
                  <a:srgbClr val="FF0000"/>
                </a:solidFill>
                <a:latin typeface="Times New Roman" panose="02020603050405020304" pitchFamily="18" charset="0"/>
                <a:ea typeface="黑体" panose="02010609060101010101" pitchFamily="49" charset="-122"/>
              </a:rPr>
              <a:t>1</a:t>
            </a:r>
            <a:r>
              <a:rPr lang="zh-CN" altLang="en-US" sz="2400" dirty="0">
                <a:solidFill>
                  <a:srgbClr val="FF0000"/>
                </a:solidFill>
                <a:latin typeface="Times New Roman" panose="02020603050405020304" pitchFamily="18" charset="0"/>
                <a:ea typeface="黑体" panose="02010609060101010101" pitchFamily="49" charset="-122"/>
              </a:rPr>
              <a:t>）开口方向：向上；对称轴：</a:t>
            </a:r>
            <a:r>
              <a:rPr lang="en-US" altLang="zh-CN" sz="2400" b="1" i="1" dirty="0">
                <a:solidFill>
                  <a:srgbClr val="FF0000"/>
                </a:solidFill>
                <a:latin typeface="Times New Roman" panose="02020603050405020304" pitchFamily="18" charset="0"/>
                <a:ea typeface="黑体" panose="02010609060101010101" pitchFamily="49" charset="-122"/>
              </a:rPr>
              <a:t>x</a:t>
            </a:r>
            <a:r>
              <a:rPr lang="en-US" altLang="zh-CN" sz="2400" dirty="0">
                <a:solidFill>
                  <a:srgbClr val="FF0000"/>
                </a:solidFill>
                <a:latin typeface="Times New Roman" panose="02020603050405020304" pitchFamily="18" charset="0"/>
                <a:ea typeface="黑体" panose="02010609060101010101" pitchFamily="49" charset="-122"/>
              </a:rPr>
              <a:t>=2</a:t>
            </a:r>
            <a:r>
              <a:rPr lang="zh-CN" altLang="en-US" sz="2400" dirty="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tabLst>
                <a:tab pos="457200" algn="l"/>
              </a:tabLst>
            </a:pPr>
            <a:r>
              <a:rPr lang="zh-CN" altLang="en-US" sz="2400" dirty="0">
                <a:solidFill>
                  <a:srgbClr val="FF0000"/>
                </a:solidFill>
                <a:latin typeface="Times New Roman" panose="02020603050405020304" pitchFamily="18" charset="0"/>
                <a:ea typeface="黑体" panose="02010609060101010101" pitchFamily="49" charset="-122"/>
              </a:rPr>
              <a:t>                  顶点坐标：（</a:t>
            </a:r>
            <a:r>
              <a:rPr lang="en-US" altLang="zh-CN" sz="2400" dirty="0">
                <a:solidFill>
                  <a:srgbClr val="FF0000"/>
                </a:solidFill>
                <a:latin typeface="Times New Roman" panose="02020603050405020304" pitchFamily="18" charset="0"/>
                <a:ea typeface="黑体" panose="02010609060101010101" pitchFamily="49" charset="-122"/>
              </a:rPr>
              <a:t>2</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-9</a:t>
            </a:r>
            <a:r>
              <a:rPr lang="zh-CN" altLang="en-US" sz="2400" dirty="0">
                <a:solidFill>
                  <a:srgbClr val="FF0000"/>
                </a:solidFill>
                <a:latin typeface="Times New Roman" panose="02020603050405020304" pitchFamily="18" charset="0"/>
                <a:ea typeface="黑体" panose="02010609060101010101" pitchFamily="49" charset="-122"/>
              </a:rPr>
              <a:t>）；</a:t>
            </a:r>
          </a:p>
        </p:txBody>
      </p:sp>
      <p:grpSp>
        <p:nvGrpSpPr>
          <p:cNvPr id="2" name="组合 12"/>
          <p:cNvGrpSpPr/>
          <p:nvPr/>
        </p:nvGrpSpPr>
        <p:grpSpPr bwMode="auto">
          <a:xfrm>
            <a:off x="647700" y="3505333"/>
            <a:ext cx="7200900" cy="1140049"/>
            <a:chOff x="611560" y="4509121"/>
            <a:chExt cx="7200800" cy="1522254"/>
          </a:xfrm>
        </p:grpSpPr>
        <p:sp>
          <p:nvSpPr>
            <p:cNvPr id="200711" name="矩形 11"/>
            <p:cNvSpPr>
              <a:spLocks noChangeArrowheads="1"/>
            </p:cNvSpPr>
            <p:nvPr/>
          </p:nvSpPr>
          <p:spPr bwMode="auto">
            <a:xfrm>
              <a:off x="611560" y="4509121"/>
              <a:ext cx="7200800" cy="150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tabLst>
                  <a:tab pos="457200" algn="l"/>
                </a:tabLst>
              </a:pP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2</a:t>
              </a:r>
              <a:r>
                <a:rPr lang="zh-CN" altLang="en-US" sz="2400">
                  <a:solidFill>
                    <a:srgbClr val="FF0000"/>
                  </a:solidFill>
                  <a:latin typeface="Times New Roman" panose="02020603050405020304" pitchFamily="18" charset="0"/>
                  <a:ea typeface="黑体" panose="02010609060101010101" pitchFamily="49" charset="-122"/>
                </a:rPr>
                <a:t>）开口方向：向下；对称轴：</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tabLst>
                  <a:tab pos="457200" algn="l"/>
                </a:tabLst>
              </a:pPr>
              <a:r>
                <a:rPr lang="zh-CN" altLang="en-US" sz="2400">
                  <a:solidFill>
                    <a:srgbClr val="FF0000"/>
                  </a:solidFill>
                  <a:latin typeface="Times New Roman" panose="02020603050405020304" pitchFamily="18" charset="0"/>
                  <a:ea typeface="黑体" panose="02010609060101010101" pitchFamily="49" charset="-122"/>
                </a:rPr>
                <a:t>          顶点坐标：（         ，       ）；</a:t>
              </a:r>
            </a:p>
          </p:txBody>
        </p:sp>
        <p:grpSp>
          <p:nvGrpSpPr>
            <p:cNvPr id="200712" name="组合 9"/>
            <p:cNvGrpSpPr/>
            <p:nvPr/>
          </p:nvGrpSpPr>
          <p:grpSpPr bwMode="auto">
            <a:xfrm>
              <a:off x="3316622" y="4570382"/>
              <a:ext cx="2641769" cy="1460993"/>
              <a:chOff x="3316505" y="4601398"/>
              <a:chExt cx="2642058" cy="1461085"/>
            </a:xfrm>
          </p:grpSpPr>
          <p:graphicFrame>
            <p:nvGraphicFramePr>
              <p:cNvPr id="200713" name="Object 6"/>
              <p:cNvGraphicFramePr/>
              <p:nvPr/>
            </p:nvGraphicFramePr>
            <p:xfrm>
              <a:off x="5526515" y="4601398"/>
              <a:ext cx="432048" cy="787854"/>
            </p:xfrm>
            <a:graphic>
              <a:graphicData uri="http://schemas.openxmlformats.org/presentationml/2006/ole">
                <mc:AlternateContent xmlns:mc="http://schemas.openxmlformats.org/markup-compatibility/2006">
                  <mc:Choice xmlns:v="urn:schemas-microsoft-com:vml" Requires="v">
                    <p:oleObj spid="_x0000_s200730" r:id="rId3" imgW="215900" imgH="393700" progId="Equation.DSMT4">
                      <p:embed/>
                    </p:oleObj>
                  </mc:Choice>
                  <mc:Fallback>
                    <p:oleObj r:id="rId3" imgW="215900" imgH="393700" progId="Equation.DSMT4">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6515" y="4601398"/>
                            <a:ext cx="432048" cy="787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0714" name="Object 7"/>
              <p:cNvGraphicFramePr/>
              <p:nvPr/>
            </p:nvGraphicFramePr>
            <p:xfrm>
              <a:off x="3316505" y="5237931"/>
              <a:ext cx="431800" cy="788987"/>
            </p:xfrm>
            <a:graphic>
              <a:graphicData uri="http://schemas.openxmlformats.org/presentationml/2006/ole">
                <mc:AlternateContent xmlns:mc="http://schemas.openxmlformats.org/markup-compatibility/2006">
                  <mc:Choice xmlns:v="urn:schemas-microsoft-com:vml" Requires="v">
                    <p:oleObj spid="_x0000_s200731" r:id="rId5" imgW="215900" imgH="393700" progId="Equation.DSMT4">
                      <p:embed/>
                    </p:oleObj>
                  </mc:Choice>
                  <mc:Fallback>
                    <p:oleObj r:id="rId5" imgW="215900" imgH="393700" progId="Equation.DSMT4">
                      <p:embed/>
                      <p:pic>
                        <p:nvPicPr>
                          <p:cNvPr id="0" name="Object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6505" y="5237931"/>
                            <a:ext cx="4318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0715" name="Object 8"/>
              <p:cNvGraphicFramePr/>
              <p:nvPr/>
            </p:nvGraphicFramePr>
            <p:xfrm>
              <a:off x="4211940" y="5273496"/>
              <a:ext cx="431800" cy="788987"/>
            </p:xfrm>
            <a:graphic>
              <a:graphicData uri="http://schemas.openxmlformats.org/presentationml/2006/ole">
                <mc:AlternateContent xmlns:mc="http://schemas.openxmlformats.org/markup-compatibility/2006">
                  <mc:Choice xmlns:v="urn:schemas-microsoft-com:vml" Requires="v">
                    <p:oleObj spid="_x0000_s200732" r:id="rId6" imgW="215900" imgH="393700" progId="Equation.DSMT4">
                      <p:embed/>
                    </p:oleObj>
                  </mc:Choice>
                  <mc:Fallback>
                    <p:oleObj r:id="rId6" imgW="215900" imgH="393700" progId="Equation.DSMT4">
                      <p:embed/>
                      <p:pic>
                        <p:nvPicPr>
                          <p:cNvPr id="0" name="Object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1940" y="5273496"/>
                            <a:ext cx="4318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 calcmode="lin" valueType="num">
                                      <p:cBhvr>
                                        <p:cTn id="7" dur="1000" fill="hold"/>
                                        <p:tgtEl>
                                          <p:spTgt spid="2058"/>
                                        </p:tgtEl>
                                        <p:attrNameLst>
                                          <p:attrName>ppt_w</p:attrName>
                                        </p:attrNameLst>
                                      </p:cBhvr>
                                      <p:tavLst>
                                        <p:tav tm="0">
                                          <p:val>
                                            <p:fltVal val="0"/>
                                          </p:val>
                                        </p:tav>
                                        <p:tav tm="100000">
                                          <p:val>
                                            <p:strVal val="#ppt_w"/>
                                          </p:val>
                                        </p:tav>
                                      </p:tavLst>
                                    </p:anim>
                                    <p:anim calcmode="lin" valueType="num">
                                      <p:cBhvr>
                                        <p:cTn id="8" dur="1000" fill="hold"/>
                                        <p:tgtEl>
                                          <p:spTgt spid="2058"/>
                                        </p:tgtEl>
                                        <p:attrNameLst>
                                          <p:attrName>ppt_h</p:attrName>
                                        </p:attrNameLst>
                                      </p:cBhvr>
                                      <p:tavLst>
                                        <p:tav tm="0">
                                          <p:val>
                                            <p:fltVal val="0"/>
                                          </p:val>
                                        </p:tav>
                                        <p:tav tm="100000">
                                          <p:val>
                                            <p:strVal val="#ppt_h"/>
                                          </p:val>
                                        </p:tav>
                                      </p:tavLst>
                                    </p:anim>
                                    <p:anim calcmode="lin" valueType="num">
                                      <p:cBhvr>
                                        <p:cTn id="9" dur="1000" fill="hold"/>
                                        <p:tgtEl>
                                          <p:spTgt spid="20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矩形 45057"/>
          <p:cNvSpPr>
            <a:spLocks noChangeArrowheads="1"/>
          </p:cNvSpPr>
          <p:nvPr/>
        </p:nvSpPr>
        <p:spPr bwMode="auto">
          <a:xfrm>
            <a:off x="188913" y="366267"/>
            <a:ext cx="87042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buFont typeface="Arial" panose="020B0604020202020204" pitchFamily="34" charset="0"/>
              <a:buNone/>
            </a:pPr>
            <a:r>
              <a:rPr lang="en-US" altLang="zh-CN" sz="2400">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解：（</a:t>
            </a:r>
            <a:r>
              <a:rPr lang="en-US" altLang="zh-CN" sz="2400">
                <a:solidFill>
                  <a:srgbClr val="FF0000"/>
                </a:solidFill>
                <a:latin typeface="Times New Roman" panose="02020603050405020304" pitchFamily="18" charset="0"/>
                <a:ea typeface="黑体" panose="02010609060101010101" pitchFamily="49" charset="-122"/>
              </a:rPr>
              <a:t>1</a:t>
            </a:r>
            <a:r>
              <a:rPr lang="zh-CN" altLang="en-US" sz="2400">
                <a:solidFill>
                  <a:srgbClr val="FF0000"/>
                </a:solidFill>
                <a:latin typeface="Times New Roman" panose="02020603050405020304" pitchFamily="18" charset="0"/>
                <a:ea typeface="黑体" panose="02010609060101010101" pitchFamily="49" charset="-122"/>
              </a:rPr>
              <a:t>）设抛物线的表达式为</a:t>
            </a:r>
            <a:r>
              <a:rPr lang="en-US" altLang="zh-CN" sz="2400" i="1">
                <a:solidFill>
                  <a:srgbClr val="FF0000"/>
                </a:solidFill>
                <a:latin typeface="Times New Roman" panose="02020603050405020304" pitchFamily="18" charset="0"/>
                <a:ea typeface="黑体" panose="02010609060101010101" pitchFamily="49" charset="-122"/>
              </a:rPr>
              <a:t>y</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ax</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a:solidFill>
                  <a:srgbClr val="FF0000"/>
                </a:solidFill>
                <a:latin typeface="Times New Roman" panose="02020603050405020304" pitchFamily="18" charset="0"/>
                <a:ea typeface="黑体" panose="02010609060101010101" pitchFamily="49" charset="-122"/>
              </a:rPr>
              <a:t> .</a:t>
            </a:r>
          </a:p>
          <a:p>
            <a:pPr eaLnBrk="0" hangingPunct="0">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点</a:t>
            </a:r>
            <a:r>
              <a:rPr lang="en-US" altLang="zh-CN" sz="2400" i="1">
                <a:solidFill>
                  <a:srgbClr val="FF0000"/>
                </a:solidFill>
                <a:latin typeface="Times New Roman" panose="02020603050405020304" pitchFamily="18" charset="0"/>
                <a:ea typeface="黑体" panose="02010609060101010101" pitchFamily="49" charset="-122"/>
              </a:rPr>
              <a:t>B</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6</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﹣5.6</a:t>
            </a:r>
            <a:r>
              <a:rPr lang="zh-CN" altLang="en-US" sz="2400">
                <a:solidFill>
                  <a:srgbClr val="FF0000"/>
                </a:solidFill>
                <a:latin typeface="Times New Roman" panose="02020603050405020304" pitchFamily="18" charset="0"/>
                <a:ea typeface="黑体" panose="02010609060101010101" pitchFamily="49" charset="-122"/>
              </a:rPr>
              <a:t>）在抛物线的图象上，</a:t>
            </a:r>
          </a:p>
          <a:p>
            <a:pPr eaLnBrk="0" hangingPunct="0">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﹣5.6=36</a:t>
            </a:r>
            <a:r>
              <a:rPr lang="en-US" altLang="zh-CN" sz="2400" i="1">
                <a:solidFill>
                  <a:srgbClr val="FF0000"/>
                </a:solidFill>
                <a:latin typeface="Times New Roman" panose="02020603050405020304" pitchFamily="18" charset="0"/>
                <a:ea typeface="黑体" panose="02010609060101010101" pitchFamily="49" charset="-122"/>
              </a:rPr>
              <a:t>a</a:t>
            </a:r>
            <a:r>
              <a:rPr lang="zh-CN" altLang="en-US" sz="2400">
                <a:solidFill>
                  <a:srgbClr val="FF0000"/>
                </a:solidFill>
                <a:latin typeface="Times New Roman" panose="02020603050405020304" pitchFamily="18" charset="0"/>
                <a:ea typeface="黑体" panose="02010609060101010101" pitchFamily="49" charset="-122"/>
              </a:rPr>
              <a:t>，</a:t>
            </a:r>
          </a:p>
          <a:p>
            <a:pPr eaLnBrk="0" hangingPunct="0">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∴抛物线的表达式为</a:t>
            </a:r>
          </a:p>
        </p:txBody>
      </p:sp>
      <p:graphicFrame>
        <p:nvGraphicFramePr>
          <p:cNvPr id="45061" name="内容占位符 45060"/>
          <p:cNvGraphicFramePr>
            <a:graphicFrameLocks noGrp="1"/>
          </p:cNvGraphicFramePr>
          <p:nvPr>
            <p:ph sz="half" idx="4294967295"/>
          </p:nvPr>
        </p:nvGraphicFramePr>
        <p:xfrm>
          <a:off x="3019425" y="1502568"/>
          <a:ext cx="1150938" cy="557213"/>
        </p:xfrm>
        <a:graphic>
          <a:graphicData uri="http://schemas.openxmlformats.org/presentationml/2006/ole">
            <mc:AlternateContent xmlns:mc="http://schemas.openxmlformats.org/markup-compatibility/2006">
              <mc:Choice xmlns:v="urn:schemas-microsoft-com:vml" Requires="v">
                <p:oleObj spid="_x0000_s244752" r:id="rId3" imgW="609600" imgH="393700" progId="Equation.DSMT4">
                  <p:embed/>
                </p:oleObj>
              </mc:Choice>
              <mc:Fallback>
                <p:oleObj r:id="rId3" imgW="609600" imgH="393700" progId="Equation.DSMT4">
                  <p:embed/>
                  <p:pic>
                    <p:nvPicPr>
                      <p:cNvPr id="0" name="内容占位符 45060"/>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9425" y="1502568"/>
                        <a:ext cx="1150938" cy="557213"/>
                      </a:xfrm>
                      <a:prstGeom prst="rect">
                        <a:avLst/>
                      </a:prstGeom>
                      <a:ln>
                        <a:noFill/>
                      </a:ln>
                      <a:extLs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graphicFrame>
        <p:nvGraphicFramePr>
          <p:cNvPr id="45063" name="内容占位符 45062"/>
          <p:cNvGraphicFramePr>
            <a:graphicFrameLocks noGrp="1"/>
          </p:cNvGraphicFramePr>
          <p:nvPr>
            <p:ph sz="half" idx="4294967295"/>
          </p:nvPr>
        </p:nvGraphicFramePr>
        <p:xfrm>
          <a:off x="4170364" y="1896666"/>
          <a:ext cx="1584325" cy="594122"/>
        </p:xfrm>
        <a:graphic>
          <a:graphicData uri="http://schemas.openxmlformats.org/presentationml/2006/ole">
            <mc:AlternateContent xmlns:mc="http://schemas.openxmlformats.org/markup-compatibility/2006">
              <mc:Choice xmlns:v="urn:schemas-microsoft-com:vml" Requires="v">
                <p:oleObj spid="_x0000_s244753" r:id="rId5" imgW="787400" imgH="393700" progId="Equation.DSMT4">
                  <p:embed/>
                </p:oleObj>
              </mc:Choice>
              <mc:Fallback>
                <p:oleObj r:id="rId5" imgW="787400" imgH="393700" progId="Equation.DSMT4">
                  <p:embed/>
                  <p:pic>
                    <p:nvPicPr>
                      <p:cNvPr id="0" name="内容占位符 45062"/>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0364" y="1896666"/>
                        <a:ext cx="1584325" cy="594122"/>
                      </a:xfrm>
                      <a:prstGeom prst="rect">
                        <a:avLst/>
                      </a:prstGeom>
                      <a:ln>
                        <a:noFill/>
                      </a:ln>
                      <a:extLs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pic>
        <p:nvPicPr>
          <p:cNvPr id="244741" name="图片 37890" descr="wps10E"/>
          <p:cNvPicPr>
            <a:picLocks noChangeAspect="1" noChangeArrowheads="1"/>
          </p:cNvPicPr>
          <p:nvPr/>
        </p:nvPicPr>
        <p:blipFill>
          <a:blip r:embed="rId7"/>
          <a:srcRect/>
          <a:stretch>
            <a:fillRect/>
          </a:stretch>
        </p:blipFill>
        <p:spPr bwMode="auto">
          <a:xfrm>
            <a:off x="1749425" y="2901554"/>
            <a:ext cx="4608513" cy="1193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 calcmode="lin" valueType="num">
                                      <p:cBhvr>
                                        <p:cTn id="7" dur="500" fill="hold"/>
                                        <p:tgtEl>
                                          <p:spTgt spid="45058">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50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8">
                                            <p:txEl>
                                              <p:pRg st="1" end="1"/>
                                            </p:txEl>
                                          </p:spTgt>
                                        </p:tgtEl>
                                        <p:attrNameLst>
                                          <p:attrName>style.visibility</p:attrName>
                                        </p:attrNameLst>
                                      </p:cBhvr>
                                      <p:to>
                                        <p:strVal val="visible"/>
                                      </p:to>
                                    </p:set>
                                    <p:anim calcmode="lin" valueType="num">
                                      <p:cBhvr>
                                        <p:cTn id="13" dur="500" fill="hold"/>
                                        <p:tgtEl>
                                          <p:spTgt spid="45058">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50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058">
                                            <p:txEl>
                                              <p:pRg st="2" end="2"/>
                                            </p:txEl>
                                          </p:spTgt>
                                        </p:tgtEl>
                                        <p:attrNameLst>
                                          <p:attrName>style.visibility</p:attrName>
                                        </p:attrNameLst>
                                      </p:cBhvr>
                                      <p:to>
                                        <p:strVal val="visible"/>
                                      </p:to>
                                    </p:set>
                                    <p:anim calcmode="lin" valueType="num">
                                      <p:cBhvr>
                                        <p:cTn id="19" dur="500" fill="hold"/>
                                        <p:tgtEl>
                                          <p:spTgt spid="45058">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45058">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5061"/>
                                        </p:tgtEl>
                                        <p:attrNameLst>
                                          <p:attrName>style.visibility</p:attrName>
                                        </p:attrNameLst>
                                      </p:cBhvr>
                                      <p:to>
                                        <p:strVal val="visible"/>
                                      </p:to>
                                    </p:set>
                                    <p:anim calcmode="lin" valueType="num">
                                      <p:cBhvr>
                                        <p:cTn id="23" dur="500" fill="hold"/>
                                        <p:tgtEl>
                                          <p:spTgt spid="45061"/>
                                        </p:tgtEl>
                                        <p:attrNameLst>
                                          <p:attrName>ppt_x</p:attrName>
                                        </p:attrNameLst>
                                      </p:cBhvr>
                                      <p:tavLst>
                                        <p:tav tm="0">
                                          <p:val>
                                            <p:strVal val="#ppt_x"/>
                                          </p:val>
                                        </p:tav>
                                        <p:tav tm="100000">
                                          <p:val>
                                            <p:strVal val="#ppt_x"/>
                                          </p:val>
                                        </p:tav>
                                      </p:tavLst>
                                    </p:anim>
                                    <p:anim calcmode="lin" valueType="num">
                                      <p:cBhvr>
                                        <p:cTn id="24"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5058">
                                            <p:txEl>
                                              <p:pRg st="3" end="3"/>
                                            </p:txEl>
                                          </p:spTgt>
                                        </p:tgtEl>
                                        <p:attrNameLst>
                                          <p:attrName>style.visibility</p:attrName>
                                        </p:attrNameLst>
                                      </p:cBhvr>
                                      <p:to>
                                        <p:strVal val="visible"/>
                                      </p:to>
                                    </p:set>
                                    <p:anim calcmode="lin" valueType="num">
                                      <p:cBhvr>
                                        <p:cTn id="29" dur="500" fill="hold"/>
                                        <p:tgtEl>
                                          <p:spTgt spid="4505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4505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5063"/>
                                        </p:tgtEl>
                                        <p:attrNameLst>
                                          <p:attrName>style.visibility</p:attrName>
                                        </p:attrNameLst>
                                      </p:cBhvr>
                                      <p:to>
                                        <p:strVal val="visible"/>
                                      </p:to>
                                    </p:set>
                                    <p:anim calcmode="lin" valueType="num">
                                      <p:cBhvr>
                                        <p:cTn id="33" dur="500" fill="hold"/>
                                        <p:tgtEl>
                                          <p:spTgt spid="45063"/>
                                        </p:tgtEl>
                                        <p:attrNameLst>
                                          <p:attrName>ppt_x</p:attrName>
                                        </p:attrNameLst>
                                      </p:cBhvr>
                                      <p:tavLst>
                                        <p:tav tm="0">
                                          <p:val>
                                            <p:strVal val="#ppt_x"/>
                                          </p:val>
                                        </p:tav>
                                        <p:tav tm="100000">
                                          <p:val>
                                            <p:strVal val="#ppt_x"/>
                                          </p:val>
                                        </p:tav>
                                      </p:tavLst>
                                    </p:anim>
                                    <p:anim calcmode="lin" valueType="num">
                                      <p:cBhvr>
                                        <p:cTn id="34"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文本框 3"/>
          <p:cNvSpPr txBox="1">
            <a:spLocks noChangeArrowheads="1"/>
          </p:cNvSpPr>
          <p:nvPr/>
        </p:nvSpPr>
        <p:spPr bwMode="auto">
          <a:xfrm>
            <a:off x="487363" y="658416"/>
            <a:ext cx="8170862" cy="196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30000"/>
              </a:lnSpc>
              <a:buFont typeface="Arial" panose="020B0604020202020204" pitchFamily="34" charset="0"/>
              <a:buNone/>
            </a:pPr>
            <a:r>
              <a:rPr lang="zh-CN" altLang="en-US" sz="2400" dirty="0">
                <a:latin typeface="Times New Roman" panose="02020603050405020304" pitchFamily="18" charset="0"/>
                <a:ea typeface="黑体" panose="02010609060101010101" pitchFamily="49" charset="-122"/>
                <a:sym typeface="宋体" panose="02010600030101010101" pitchFamily="2" charset="-122"/>
              </a:rPr>
              <a:t>（</a:t>
            </a:r>
            <a:r>
              <a:rPr lang="en-US" altLang="zh-CN" sz="2400" dirty="0">
                <a:latin typeface="Times New Roman" panose="02020603050405020304" pitchFamily="18" charset="0"/>
                <a:ea typeface="黑体" panose="02010609060101010101" pitchFamily="49" charset="-122"/>
                <a:sym typeface="宋体" panose="02010600030101010101" pitchFamily="2" charset="-122"/>
              </a:rPr>
              <a:t>2</a:t>
            </a:r>
            <a:r>
              <a:rPr lang="zh-CN" altLang="en-US" sz="2400" dirty="0">
                <a:latin typeface="Times New Roman" panose="02020603050405020304" pitchFamily="18" charset="0"/>
                <a:ea typeface="黑体" panose="02010609060101010101" pitchFamily="49" charset="-122"/>
                <a:sym typeface="宋体" panose="02010600030101010101" pitchFamily="2" charset="-122"/>
              </a:rPr>
              <a:t>）现需在抛物线</a:t>
            </a:r>
            <a:r>
              <a:rPr lang="en-US" altLang="zh-CN" sz="2400" dirty="0">
                <a:latin typeface="Times New Roman" panose="02020603050405020304" pitchFamily="18" charset="0"/>
                <a:ea typeface="黑体" panose="02010609060101010101" pitchFamily="49" charset="-122"/>
                <a:sym typeface="宋体" panose="02010600030101010101" pitchFamily="2" charset="-122"/>
              </a:rPr>
              <a:t>AOB</a:t>
            </a:r>
            <a:r>
              <a:rPr lang="zh-CN" altLang="en-US" sz="2400" dirty="0">
                <a:latin typeface="Times New Roman" panose="02020603050405020304" pitchFamily="18" charset="0"/>
                <a:ea typeface="黑体" panose="02010609060101010101" pitchFamily="49" charset="-122"/>
                <a:sym typeface="宋体" panose="02010600030101010101" pitchFamily="2" charset="-122"/>
              </a:rPr>
              <a:t>的区域内安装几扇窗户，窗户的底边在</a:t>
            </a:r>
            <a:r>
              <a:rPr lang="en-US" altLang="zh-CN" sz="2400" dirty="0">
                <a:latin typeface="Times New Roman" panose="02020603050405020304" pitchFamily="18" charset="0"/>
                <a:ea typeface="黑体" panose="02010609060101010101" pitchFamily="49" charset="-122"/>
                <a:sym typeface="宋体" panose="02010600030101010101" pitchFamily="2" charset="-122"/>
              </a:rPr>
              <a:t>AB</a:t>
            </a:r>
            <a:r>
              <a:rPr lang="zh-CN" altLang="en-US" sz="2400" dirty="0">
                <a:latin typeface="Times New Roman" panose="02020603050405020304" pitchFamily="18" charset="0"/>
                <a:ea typeface="黑体" panose="02010609060101010101" pitchFamily="49" charset="-122"/>
                <a:sym typeface="宋体" panose="02010600030101010101" pitchFamily="2" charset="-122"/>
              </a:rPr>
              <a:t>上，每扇窗户宽</a:t>
            </a:r>
            <a:r>
              <a:rPr lang="en-US" altLang="zh-CN" sz="2400" dirty="0">
                <a:latin typeface="Times New Roman" panose="02020603050405020304" pitchFamily="18" charset="0"/>
                <a:ea typeface="黑体" panose="02010609060101010101" pitchFamily="49" charset="-122"/>
                <a:sym typeface="宋体" panose="02010600030101010101" pitchFamily="2" charset="-122"/>
              </a:rPr>
              <a:t>1.5m</a:t>
            </a:r>
            <a:r>
              <a:rPr lang="zh-CN" altLang="en-US" sz="2400" dirty="0">
                <a:latin typeface="Times New Roman" panose="02020603050405020304" pitchFamily="18" charset="0"/>
                <a:ea typeface="黑体" panose="02010609060101010101" pitchFamily="49" charset="-122"/>
                <a:sym typeface="宋体" panose="02010600030101010101" pitchFamily="2" charset="-122"/>
              </a:rPr>
              <a:t>，高</a:t>
            </a:r>
            <a:r>
              <a:rPr lang="en-US" altLang="zh-CN" sz="2400" dirty="0">
                <a:latin typeface="Times New Roman" panose="02020603050405020304" pitchFamily="18" charset="0"/>
                <a:ea typeface="黑体" panose="02010609060101010101" pitchFamily="49" charset="-122"/>
                <a:sym typeface="宋体" panose="02010600030101010101" pitchFamily="2" charset="-122"/>
              </a:rPr>
              <a:t>1.6m</a:t>
            </a:r>
            <a:r>
              <a:rPr lang="zh-CN" altLang="en-US" sz="2400" dirty="0">
                <a:latin typeface="Times New Roman" panose="02020603050405020304" pitchFamily="18" charset="0"/>
                <a:ea typeface="黑体" panose="02010609060101010101" pitchFamily="49" charset="-122"/>
                <a:sym typeface="宋体" panose="02010600030101010101" pitchFamily="2" charset="-122"/>
              </a:rPr>
              <a:t>，相邻窗户之间的间距均为</a:t>
            </a:r>
            <a:r>
              <a:rPr lang="en-US" altLang="zh-CN" sz="2400" dirty="0">
                <a:latin typeface="Times New Roman" panose="02020603050405020304" pitchFamily="18" charset="0"/>
                <a:ea typeface="黑体" panose="02010609060101010101" pitchFamily="49" charset="-122"/>
                <a:sym typeface="宋体" panose="02010600030101010101" pitchFamily="2" charset="-122"/>
              </a:rPr>
              <a:t>0.8m</a:t>
            </a:r>
            <a:r>
              <a:rPr lang="zh-CN" altLang="en-US" sz="2400" dirty="0">
                <a:latin typeface="Times New Roman" panose="02020603050405020304" pitchFamily="18" charset="0"/>
                <a:ea typeface="黑体" panose="02010609060101010101" pitchFamily="49" charset="-122"/>
                <a:sym typeface="宋体" panose="02010600030101010101" pitchFamily="2" charset="-122"/>
              </a:rPr>
              <a:t>，左右两边窗户的窗角所在的点到抛物线的水平距离至少为</a:t>
            </a:r>
            <a:r>
              <a:rPr lang="en-US" altLang="zh-CN" sz="2400" dirty="0">
                <a:latin typeface="Times New Roman" panose="02020603050405020304" pitchFamily="18" charset="0"/>
                <a:ea typeface="黑体" panose="02010609060101010101" pitchFamily="49" charset="-122"/>
                <a:sym typeface="宋体" panose="02010600030101010101" pitchFamily="2" charset="-122"/>
              </a:rPr>
              <a:t>0.8m</a:t>
            </a:r>
            <a:r>
              <a:rPr lang="zh-CN" altLang="en-US" sz="2400" dirty="0">
                <a:latin typeface="Times New Roman" panose="02020603050405020304" pitchFamily="18" charset="0"/>
                <a:ea typeface="黑体" panose="02010609060101010101" pitchFamily="49" charset="-122"/>
                <a:sym typeface="宋体" panose="02010600030101010101" pitchFamily="2" charset="-122"/>
              </a:rPr>
              <a:t>．请计算最多可安装几扇这样的窗户？       </a:t>
            </a:r>
            <a:endParaRPr lang="zh-CN" altLang="en-US" sz="2400" dirty="0">
              <a:latin typeface="Times New Roman" panose="02020603050405020304" pitchFamily="18" charset="0"/>
              <a:ea typeface="黑体" panose="02010609060101010101" pitchFamily="49" charset="-122"/>
            </a:endParaRPr>
          </a:p>
        </p:txBody>
      </p:sp>
      <p:pic>
        <p:nvPicPr>
          <p:cNvPr id="245763" name="图片 37890" descr="wps10E"/>
          <p:cNvPicPr>
            <a:picLocks noChangeAspect="1" noChangeArrowheads="1"/>
          </p:cNvPicPr>
          <p:nvPr/>
        </p:nvPicPr>
        <p:blipFill>
          <a:blip r:embed="rId2"/>
          <a:srcRect/>
          <a:stretch>
            <a:fillRect/>
          </a:stretch>
        </p:blipFill>
        <p:spPr bwMode="auto">
          <a:xfrm>
            <a:off x="1858963" y="3145632"/>
            <a:ext cx="4608512" cy="1193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矩形 44033"/>
          <p:cNvSpPr>
            <a:spLocks noChangeArrowheads="1"/>
          </p:cNvSpPr>
          <p:nvPr/>
        </p:nvSpPr>
        <p:spPr bwMode="auto">
          <a:xfrm>
            <a:off x="611189" y="176220"/>
            <a:ext cx="8213725" cy="4650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2</a:t>
            </a:r>
            <a:r>
              <a:rPr lang="zh-CN" altLang="en-US" sz="2000" dirty="0">
                <a:solidFill>
                  <a:srgbClr val="FF0000"/>
                </a:solidFill>
                <a:latin typeface="Times New Roman" panose="02020603050405020304" pitchFamily="18" charset="0"/>
                <a:ea typeface="黑体" panose="02010609060101010101" pitchFamily="49" charset="-122"/>
              </a:rPr>
              <a:t>）设窗户上边所在直线交抛物线于</a:t>
            </a:r>
            <a:r>
              <a:rPr lang="en-US" altLang="zh-CN" sz="2000" i="1" dirty="0">
                <a:solidFill>
                  <a:srgbClr val="FF0000"/>
                </a:solidFill>
                <a:latin typeface="Times New Roman" panose="02020603050405020304" pitchFamily="18" charset="0"/>
                <a:ea typeface="黑体" panose="02010609060101010101" pitchFamily="49" charset="-122"/>
              </a:rPr>
              <a:t>C</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i="1" dirty="0">
                <a:solidFill>
                  <a:srgbClr val="FF0000"/>
                </a:solidFill>
                <a:latin typeface="Times New Roman" panose="02020603050405020304" pitchFamily="18" charset="0"/>
                <a:ea typeface="黑体" panose="02010609060101010101" pitchFamily="49" charset="-122"/>
              </a:rPr>
              <a:t>D</a:t>
            </a:r>
            <a:r>
              <a:rPr lang="zh-CN" altLang="en-US" sz="2000" dirty="0">
                <a:solidFill>
                  <a:srgbClr val="FF0000"/>
                </a:solidFill>
                <a:latin typeface="Times New Roman" panose="02020603050405020304" pitchFamily="18" charset="0"/>
                <a:ea typeface="黑体" panose="02010609060101010101" pitchFamily="49" charset="-122"/>
              </a:rPr>
              <a:t>两点，</a:t>
            </a:r>
            <a:r>
              <a:rPr lang="en-US" altLang="zh-CN" sz="2000" i="1" dirty="0">
                <a:solidFill>
                  <a:srgbClr val="FF0000"/>
                </a:solidFill>
                <a:latin typeface="Times New Roman" panose="02020603050405020304" pitchFamily="18" charset="0"/>
                <a:ea typeface="黑体" panose="02010609060101010101" pitchFamily="49" charset="-122"/>
              </a:rPr>
              <a:t>D</a:t>
            </a:r>
            <a:r>
              <a:rPr lang="zh-CN" altLang="en-US" sz="2000" dirty="0">
                <a:solidFill>
                  <a:srgbClr val="FF0000"/>
                </a:solidFill>
                <a:latin typeface="Times New Roman" panose="02020603050405020304" pitchFamily="18" charset="0"/>
                <a:ea typeface="黑体" panose="02010609060101010101" pitchFamily="49" charset="-122"/>
              </a:rPr>
              <a:t>点坐标为（</a:t>
            </a:r>
            <a:r>
              <a:rPr lang="en-US" altLang="zh-CN" sz="2000" i="1" dirty="0">
                <a:solidFill>
                  <a:srgbClr val="FF0000"/>
                </a:solidFill>
                <a:latin typeface="Times New Roman" panose="02020603050405020304" pitchFamily="18" charset="0"/>
                <a:ea typeface="黑体" panose="02010609060101010101" pitchFamily="49" charset="-122"/>
              </a:rPr>
              <a:t>k</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i="1" dirty="0">
                <a:solidFill>
                  <a:srgbClr val="FF0000"/>
                </a:solidFill>
                <a:latin typeface="Times New Roman" panose="02020603050405020304" pitchFamily="18" charset="0"/>
                <a:ea typeface="黑体" panose="02010609060101010101" pitchFamily="49" charset="-122"/>
              </a:rPr>
              <a:t>t</a:t>
            </a:r>
            <a:r>
              <a:rPr lang="zh-CN" altLang="en-US" sz="2000" dirty="0">
                <a:solidFill>
                  <a:srgbClr val="FF0000"/>
                </a:solidFill>
                <a:latin typeface="Times New Roman" panose="02020603050405020304" pitchFamily="18" charset="0"/>
                <a:ea typeface="黑体" panose="02010609060101010101" pitchFamily="49" charset="-122"/>
              </a:rPr>
              <a:t>），已知窗户高</a:t>
            </a:r>
            <a:r>
              <a:rPr lang="en-US" altLang="zh-CN" sz="2000" dirty="0">
                <a:solidFill>
                  <a:srgbClr val="FF0000"/>
                </a:solidFill>
                <a:latin typeface="Times New Roman" panose="02020603050405020304" pitchFamily="18" charset="0"/>
                <a:ea typeface="黑体" panose="02010609060101010101" pitchFamily="49" charset="-122"/>
              </a:rPr>
              <a:t>1.6m</a:t>
            </a:r>
            <a:r>
              <a:rPr lang="zh-CN" altLang="en-US" sz="2000" dirty="0">
                <a:solidFill>
                  <a:srgbClr val="FF0000"/>
                </a:solidFill>
                <a:latin typeface="Times New Roman" panose="02020603050405020304" pitchFamily="18" charset="0"/>
                <a:ea typeface="黑体" panose="02010609060101010101" pitchFamily="49" charset="-122"/>
              </a:rPr>
              <a:t>，</a:t>
            </a:r>
          </a:p>
          <a:p>
            <a:pPr eaLnBrk="0" hangingPunct="0">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i="1" dirty="0">
                <a:solidFill>
                  <a:srgbClr val="FF0000"/>
                </a:solidFill>
                <a:latin typeface="Times New Roman" panose="02020603050405020304" pitchFamily="18" charset="0"/>
                <a:ea typeface="黑体" panose="02010609060101010101" pitchFamily="49" charset="-122"/>
              </a:rPr>
              <a:t>t</a:t>
            </a:r>
            <a:r>
              <a:rPr lang="en-US" altLang="zh-CN" sz="2000" dirty="0">
                <a:solidFill>
                  <a:srgbClr val="FF0000"/>
                </a:solidFill>
                <a:latin typeface="Times New Roman" panose="02020603050405020304" pitchFamily="18" charset="0"/>
                <a:ea typeface="黑体" panose="02010609060101010101" pitchFamily="49" charset="-122"/>
              </a:rPr>
              <a:t>=﹣5.6﹣</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﹣1.6</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=﹣4</a:t>
            </a:r>
          </a:p>
          <a:p>
            <a:pPr eaLnBrk="0" hangingPunct="0">
              <a:lnSpc>
                <a:spcPct val="150000"/>
              </a:lnSpc>
              <a:buFont typeface="Arial" panose="020B0604020202020204" pitchFamily="34" charset="0"/>
              <a:buNone/>
            </a:pPr>
            <a:r>
              <a:rPr lang="en-US" altLang="zh-CN" sz="2000" dirty="0">
                <a:solidFill>
                  <a:srgbClr val="FF0000"/>
                </a:solidFill>
                <a:latin typeface="Times New Roman" panose="02020603050405020304" pitchFamily="18" charset="0"/>
                <a:ea typeface="黑体" panose="02010609060101010101" pitchFamily="49" charset="-122"/>
              </a:rPr>
              <a:t>∴                         </a:t>
            </a:r>
            <a:r>
              <a:rPr lang="zh-CN" altLang="en-US" sz="2000" dirty="0">
                <a:solidFill>
                  <a:srgbClr val="FF0000"/>
                </a:solidFill>
                <a:latin typeface="Times New Roman" panose="02020603050405020304" pitchFamily="18" charset="0"/>
                <a:ea typeface="黑体" panose="02010609060101010101" pitchFamily="49" charset="-122"/>
              </a:rPr>
              <a:t>，解得</a:t>
            </a:r>
            <a:r>
              <a:rPr lang="en-US" altLang="zh-CN" sz="2000" i="1" dirty="0">
                <a:solidFill>
                  <a:srgbClr val="FF0000"/>
                </a:solidFill>
                <a:latin typeface="Times New Roman" panose="02020603050405020304" pitchFamily="18" charset="0"/>
                <a:ea typeface="黑体" panose="02010609060101010101" pitchFamily="49" charset="-122"/>
              </a:rPr>
              <a:t>k</a:t>
            </a:r>
            <a:r>
              <a:rPr lang="en-US" altLang="zh-CN" sz="2000" dirty="0">
                <a:solidFill>
                  <a:srgbClr val="FF0000"/>
                </a:solidFill>
                <a:latin typeface="Times New Roman" panose="02020603050405020304" pitchFamily="18" charset="0"/>
                <a:ea typeface="黑体" panose="02010609060101010101" pitchFamily="49" charset="-122"/>
              </a:rPr>
              <a:t>=             </a:t>
            </a:r>
            <a:r>
              <a:rPr lang="zh-CN" altLang="en-US" sz="2000" dirty="0">
                <a:solidFill>
                  <a:srgbClr val="FF0000"/>
                </a:solidFill>
                <a:latin typeface="Times New Roman" panose="02020603050405020304" pitchFamily="18" charset="0"/>
                <a:ea typeface="黑体" panose="02010609060101010101" pitchFamily="49" charset="-122"/>
              </a:rPr>
              <a:t>，</a:t>
            </a:r>
          </a:p>
          <a:p>
            <a:pPr eaLnBrk="0" hangingPunct="0">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即</a:t>
            </a:r>
            <a:r>
              <a:rPr lang="en-US" altLang="zh-CN" sz="2000" i="1" dirty="0">
                <a:solidFill>
                  <a:srgbClr val="FF0000"/>
                </a:solidFill>
                <a:latin typeface="Times New Roman" panose="02020603050405020304" pitchFamily="18" charset="0"/>
                <a:ea typeface="黑体" panose="02010609060101010101" pitchFamily="49" charset="-122"/>
              </a:rPr>
              <a:t>k</a:t>
            </a:r>
            <a:r>
              <a:rPr lang="en-US" altLang="zh-CN" sz="2000" baseline="-30000" dirty="0">
                <a:solidFill>
                  <a:srgbClr val="FF0000"/>
                </a:solidFill>
                <a:latin typeface="Times New Roman" panose="02020603050405020304" pitchFamily="18" charset="0"/>
                <a:ea typeface="黑体" panose="02010609060101010101" pitchFamily="49" charset="-122"/>
              </a:rPr>
              <a:t>1</a:t>
            </a:r>
            <a:r>
              <a:rPr lang="en-US" altLang="zh-CN" sz="2000" dirty="0">
                <a:solidFill>
                  <a:srgbClr val="FF0000"/>
                </a:solidFill>
                <a:latin typeface="Times New Roman" panose="02020603050405020304" pitchFamily="18" charset="0"/>
                <a:ea typeface="黑体" panose="02010609060101010101" pitchFamily="49" charset="-122"/>
              </a:rPr>
              <a:t>≈5.07</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i="1" dirty="0">
                <a:solidFill>
                  <a:srgbClr val="FF0000"/>
                </a:solidFill>
                <a:latin typeface="Times New Roman" panose="02020603050405020304" pitchFamily="18" charset="0"/>
                <a:ea typeface="黑体" panose="02010609060101010101" pitchFamily="49" charset="-122"/>
              </a:rPr>
              <a:t>k</a:t>
            </a:r>
            <a:r>
              <a:rPr lang="en-US" altLang="zh-CN" sz="2000" baseline="-30000" dirty="0">
                <a:solidFill>
                  <a:srgbClr val="FF0000"/>
                </a:solidFill>
                <a:latin typeface="Times New Roman" panose="02020603050405020304" pitchFamily="18" charset="0"/>
                <a:ea typeface="黑体" panose="02010609060101010101" pitchFamily="49" charset="-122"/>
              </a:rPr>
              <a:t>2</a:t>
            </a:r>
            <a:r>
              <a:rPr lang="en-US" altLang="zh-CN" sz="2000" dirty="0">
                <a:solidFill>
                  <a:srgbClr val="FF0000"/>
                </a:solidFill>
                <a:latin typeface="Times New Roman" panose="02020603050405020304" pitchFamily="18" charset="0"/>
                <a:ea typeface="黑体" panose="02010609060101010101" pitchFamily="49" charset="-122"/>
              </a:rPr>
              <a:t>≈﹣5.07</a:t>
            </a:r>
          </a:p>
          <a:p>
            <a:pPr eaLnBrk="0" hangingPunct="0">
              <a:lnSpc>
                <a:spcPct val="150000"/>
              </a:lnSpc>
              <a:buFont typeface="Arial" panose="020B0604020202020204" pitchFamily="34" charset="0"/>
              <a:buNone/>
            </a:pP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i="1" dirty="0">
                <a:solidFill>
                  <a:srgbClr val="FF0000"/>
                </a:solidFill>
                <a:latin typeface="Times New Roman" panose="02020603050405020304" pitchFamily="18" charset="0"/>
                <a:ea typeface="黑体" panose="02010609060101010101" pitchFamily="49" charset="-122"/>
              </a:rPr>
              <a:t>CD</a:t>
            </a:r>
            <a:r>
              <a:rPr lang="en-US" altLang="zh-CN" sz="2000" dirty="0">
                <a:solidFill>
                  <a:srgbClr val="FF0000"/>
                </a:solidFill>
                <a:latin typeface="Times New Roman" panose="02020603050405020304" pitchFamily="18" charset="0"/>
                <a:ea typeface="黑体" panose="02010609060101010101" pitchFamily="49" charset="-122"/>
              </a:rPr>
              <a:t>=5.07×2≈10.14</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m</a:t>
            </a:r>
            <a:r>
              <a:rPr lang="zh-CN" altLang="en-US" sz="2000" dirty="0">
                <a:solidFill>
                  <a:srgbClr val="FF0000"/>
                </a:solidFill>
                <a:latin typeface="Times New Roman" panose="02020603050405020304" pitchFamily="18" charset="0"/>
                <a:ea typeface="黑体" panose="02010609060101010101" pitchFamily="49" charset="-122"/>
              </a:rPr>
              <a:t>）</a:t>
            </a:r>
          </a:p>
          <a:p>
            <a:pPr eaLnBrk="0" hangingPunct="0">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设最多可安装</a:t>
            </a:r>
            <a:r>
              <a:rPr lang="en-US" altLang="zh-CN" sz="2000" i="1" dirty="0">
                <a:solidFill>
                  <a:srgbClr val="FF0000"/>
                </a:solidFill>
                <a:latin typeface="Times New Roman" panose="02020603050405020304" pitchFamily="18" charset="0"/>
                <a:ea typeface="黑体" panose="02010609060101010101" pitchFamily="49" charset="-122"/>
              </a:rPr>
              <a:t>n</a:t>
            </a:r>
            <a:r>
              <a:rPr lang="zh-CN" altLang="en-US" sz="2000" dirty="0">
                <a:solidFill>
                  <a:srgbClr val="FF0000"/>
                </a:solidFill>
                <a:latin typeface="Times New Roman" panose="02020603050405020304" pitchFamily="18" charset="0"/>
                <a:ea typeface="黑体" panose="02010609060101010101" pitchFamily="49" charset="-122"/>
              </a:rPr>
              <a:t>扇窗户，</a:t>
            </a:r>
          </a:p>
          <a:p>
            <a:pPr eaLnBrk="0" hangingPunct="0">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1.5</a:t>
            </a:r>
            <a:r>
              <a:rPr lang="en-US" altLang="zh-CN" sz="2000" i="1" dirty="0">
                <a:solidFill>
                  <a:srgbClr val="FF0000"/>
                </a:solidFill>
                <a:latin typeface="Times New Roman" panose="02020603050405020304" pitchFamily="18" charset="0"/>
                <a:ea typeface="黑体" panose="02010609060101010101" pitchFamily="49" charset="-122"/>
              </a:rPr>
              <a:t>n</a:t>
            </a:r>
            <a:r>
              <a:rPr lang="en-US" altLang="zh-CN" sz="2000" dirty="0">
                <a:solidFill>
                  <a:srgbClr val="FF0000"/>
                </a:solidFill>
                <a:latin typeface="Times New Roman" panose="02020603050405020304" pitchFamily="18" charset="0"/>
                <a:ea typeface="黑体" panose="02010609060101010101" pitchFamily="49" charset="-122"/>
              </a:rPr>
              <a:t>+0.8</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i="1" dirty="0">
                <a:solidFill>
                  <a:srgbClr val="FF0000"/>
                </a:solidFill>
                <a:latin typeface="Times New Roman" panose="02020603050405020304" pitchFamily="18" charset="0"/>
                <a:ea typeface="黑体" panose="02010609060101010101" pitchFamily="49" charset="-122"/>
              </a:rPr>
              <a:t>n</a:t>
            </a:r>
            <a:r>
              <a:rPr lang="en-US" altLang="zh-CN" sz="2000" dirty="0">
                <a:solidFill>
                  <a:srgbClr val="FF0000"/>
                </a:solidFill>
                <a:latin typeface="Times New Roman" panose="02020603050405020304" pitchFamily="18" charset="0"/>
                <a:ea typeface="黑体" panose="02010609060101010101" pitchFamily="49" charset="-122"/>
              </a:rPr>
              <a:t>﹣1</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+0.8×2≤10.14</a:t>
            </a:r>
            <a:r>
              <a:rPr lang="zh-CN" altLang="en-US" sz="2000" dirty="0">
                <a:solidFill>
                  <a:srgbClr val="FF0000"/>
                </a:solidFill>
                <a:latin typeface="Times New Roman" panose="02020603050405020304" pitchFamily="18" charset="0"/>
                <a:ea typeface="黑体" panose="02010609060101010101" pitchFamily="49" charset="-122"/>
              </a:rPr>
              <a:t>，解得</a:t>
            </a:r>
            <a:r>
              <a:rPr lang="en-US" altLang="zh-CN" sz="2000" i="1" dirty="0">
                <a:solidFill>
                  <a:srgbClr val="FF0000"/>
                </a:solidFill>
                <a:latin typeface="Times New Roman" panose="02020603050405020304" pitchFamily="18" charset="0"/>
                <a:ea typeface="黑体" panose="02010609060101010101" pitchFamily="49" charset="-122"/>
              </a:rPr>
              <a:t>n</a:t>
            </a:r>
            <a:r>
              <a:rPr lang="en-US" altLang="zh-CN" sz="2000" dirty="0">
                <a:solidFill>
                  <a:srgbClr val="FF0000"/>
                </a:solidFill>
                <a:latin typeface="Times New Roman" panose="02020603050405020304" pitchFamily="18" charset="0"/>
                <a:ea typeface="黑体" panose="02010609060101010101" pitchFamily="49" charset="-122"/>
              </a:rPr>
              <a:t>≤4.06</a:t>
            </a:r>
            <a:r>
              <a:rPr lang="zh-CN" altLang="en-US" sz="2000" dirty="0">
                <a:solidFill>
                  <a:srgbClr val="FF0000"/>
                </a:solidFill>
                <a:latin typeface="Times New Roman" panose="02020603050405020304" pitchFamily="18" charset="0"/>
                <a:ea typeface="黑体" panose="02010609060101010101" pitchFamily="49" charset="-122"/>
              </a:rPr>
              <a:t>．</a:t>
            </a:r>
          </a:p>
          <a:p>
            <a:pPr eaLnBrk="0" hangingPunct="0">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则最大的正整数为</a:t>
            </a:r>
            <a:r>
              <a:rPr lang="en-US" altLang="zh-CN" sz="2000" dirty="0">
                <a:solidFill>
                  <a:srgbClr val="FF0000"/>
                </a:solidFill>
                <a:latin typeface="Times New Roman" panose="02020603050405020304" pitchFamily="18" charset="0"/>
                <a:ea typeface="黑体" panose="02010609060101010101" pitchFamily="49" charset="-122"/>
              </a:rPr>
              <a:t>4</a:t>
            </a:r>
            <a:r>
              <a:rPr lang="zh-CN" altLang="en-US" sz="2000" dirty="0">
                <a:solidFill>
                  <a:srgbClr val="FF0000"/>
                </a:solidFill>
                <a:latin typeface="Times New Roman" panose="02020603050405020304" pitchFamily="18" charset="0"/>
                <a:ea typeface="黑体" panose="02010609060101010101" pitchFamily="49" charset="-122"/>
              </a:rPr>
              <a:t>．</a:t>
            </a:r>
          </a:p>
          <a:p>
            <a:pPr eaLnBrk="0" hangingPunct="0">
              <a:lnSpc>
                <a:spcPct val="15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答：最多可安装</a:t>
            </a:r>
            <a:r>
              <a:rPr lang="en-US" altLang="zh-CN" sz="2000" dirty="0">
                <a:solidFill>
                  <a:srgbClr val="FF0000"/>
                </a:solidFill>
                <a:latin typeface="Times New Roman" panose="02020603050405020304" pitchFamily="18" charset="0"/>
                <a:ea typeface="黑体" panose="02010609060101010101" pitchFamily="49" charset="-122"/>
              </a:rPr>
              <a:t>4</a:t>
            </a:r>
            <a:r>
              <a:rPr lang="zh-CN" altLang="en-US" sz="2000" dirty="0">
                <a:solidFill>
                  <a:srgbClr val="FF0000"/>
                </a:solidFill>
                <a:latin typeface="Times New Roman" panose="02020603050405020304" pitchFamily="18" charset="0"/>
                <a:ea typeface="黑体" panose="02010609060101010101" pitchFamily="49" charset="-122"/>
              </a:rPr>
              <a:t>扇窗户</a:t>
            </a:r>
            <a:r>
              <a:rPr lang="en-US" altLang="zh-CN" sz="2000" dirty="0">
                <a:solidFill>
                  <a:srgbClr val="FF0000"/>
                </a:solidFill>
                <a:latin typeface="Times New Roman" panose="02020603050405020304" pitchFamily="18" charset="0"/>
                <a:ea typeface="黑体" panose="02010609060101010101" pitchFamily="49" charset="-122"/>
              </a:rPr>
              <a:t>.</a:t>
            </a:r>
          </a:p>
        </p:txBody>
      </p:sp>
      <p:graphicFrame>
        <p:nvGraphicFramePr>
          <p:cNvPr id="44037" name="内容占位符 44036"/>
          <p:cNvGraphicFramePr>
            <a:graphicFrameLocks noGrp="1"/>
          </p:cNvGraphicFramePr>
          <p:nvPr>
            <p:ph sz="half" idx="4294967295"/>
          </p:nvPr>
        </p:nvGraphicFramePr>
        <p:xfrm>
          <a:off x="1066800" y="1504950"/>
          <a:ext cx="1296988" cy="547688"/>
        </p:xfrm>
        <a:graphic>
          <a:graphicData uri="http://schemas.openxmlformats.org/presentationml/2006/ole">
            <mc:AlternateContent xmlns:mc="http://schemas.openxmlformats.org/markup-compatibility/2006">
              <mc:Choice xmlns:v="urn:schemas-microsoft-com:vml" Requires="v">
                <p:oleObj spid="_x0000_s246800" r:id="rId3" imgW="698500" imgH="393700" progId="Equation.DSMT4">
                  <p:embed/>
                </p:oleObj>
              </mc:Choice>
              <mc:Fallback>
                <p:oleObj r:id="rId3" imgW="698500" imgH="393700" progId="Equation.DSMT4">
                  <p:embed/>
                  <p:pic>
                    <p:nvPicPr>
                      <p:cNvPr id="0" name="内容占位符 44036"/>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04950"/>
                        <a:ext cx="1296988" cy="547688"/>
                      </a:xfrm>
                      <a:prstGeom prst="rect">
                        <a:avLst/>
                      </a:prstGeom>
                      <a:ln>
                        <a:noFill/>
                      </a:ln>
                      <a:extLs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graphicFrame>
        <p:nvGraphicFramePr>
          <p:cNvPr id="44039" name="内容占位符 44038"/>
          <p:cNvGraphicFramePr>
            <a:graphicFrameLocks noGrp="1"/>
          </p:cNvGraphicFramePr>
          <p:nvPr>
            <p:ph sz="half" idx="4294967295"/>
          </p:nvPr>
        </p:nvGraphicFramePr>
        <p:xfrm>
          <a:off x="3657600" y="1512073"/>
          <a:ext cx="823912" cy="511969"/>
        </p:xfrm>
        <a:graphic>
          <a:graphicData uri="http://schemas.openxmlformats.org/presentationml/2006/ole">
            <mc:AlternateContent xmlns:mc="http://schemas.openxmlformats.org/markup-compatibility/2006">
              <mc:Choice xmlns:v="urn:schemas-microsoft-com:vml" Requires="v">
                <p:oleObj spid="_x0000_s246801" r:id="rId5" imgW="520700" imgH="431800" progId="Equation.DSMT4">
                  <p:embed/>
                </p:oleObj>
              </mc:Choice>
              <mc:Fallback>
                <p:oleObj r:id="rId5" imgW="520700" imgH="431800" progId="Equation.DSMT4">
                  <p:embed/>
                  <p:pic>
                    <p:nvPicPr>
                      <p:cNvPr id="0" name="内容占位符 44038"/>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512073"/>
                        <a:ext cx="823912" cy="511969"/>
                      </a:xfrm>
                      <a:prstGeom prst="rect">
                        <a:avLst/>
                      </a:prstGeom>
                      <a:ln>
                        <a:noFill/>
                      </a:ln>
                      <a:extLs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pic>
        <p:nvPicPr>
          <p:cNvPr id="246789" name="图片 37890" descr="wps10E"/>
          <p:cNvPicPr>
            <a:picLocks noChangeAspect="1" noChangeArrowheads="1"/>
          </p:cNvPicPr>
          <p:nvPr/>
        </p:nvPicPr>
        <p:blipFill>
          <a:blip r:embed="rId7" cstate="email"/>
          <a:srcRect/>
          <a:stretch>
            <a:fillRect/>
          </a:stretch>
        </p:blipFill>
        <p:spPr bwMode="auto">
          <a:xfrm>
            <a:off x="5822950" y="1975248"/>
            <a:ext cx="2497138" cy="1193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blinds(horizontal)">
                                      <p:cBhvr>
                                        <p:cTn id="7" dur="500"/>
                                        <p:tgtEl>
                                          <p:spTgt spid="440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034">
                                            <p:txEl>
                                              <p:pRg st="1" end="1"/>
                                            </p:txEl>
                                          </p:spTgt>
                                        </p:tgtEl>
                                        <p:attrNameLst>
                                          <p:attrName>style.visibility</p:attrName>
                                        </p:attrNameLst>
                                      </p:cBhvr>
                                      <p:to>
                                        <p:strVal val="visible"/>
                                      </p:to>
                                    </p:set>
                                    <p:animEffect transition="in" filter="blinds(horizontal)">
                                      <p:cBhvr>
                                        <p:cTn id="12" dur="500"/>
                                        <p:tgtEl>
                                          <p:spTgt spid="440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animEffect transition="in" filter="blinds(horizontal)">
                                      <p:cBhvr>
                                        <p:cTn id="17" dur="500"/>
                                        <p:tgtEl>
                                          <p:spTgt spid="44034">
                                            <p:txEl>
                                              <p:pRg st="2" end="2"/>
                                            </p:txEl>
                                          </p:spTgt>
                                        </p:tgtEl>
                                      </p:cBhvr>
                                    </p:animEffect>
                                  </p:childTnLst>
                                </p:cTn>
                              </p:par>
                              <p:par>
                                <p:cTn id="18" presetID="2" presetClass="entr" presetSubtype="4" fill="hold" nodeType="withEffect">
                                  <p:stCondLst>
                                    <p:cond delay="0"/>
                                  </p:stCondLst>
                                  <p:childTnLst>
                                    <p:set>
                                      <p:cBhvr>
                                        <p:cTn id="19" dur="1" fill="hold">
                                          <p:stCondLst>
                                            <p:cond delay="0"/>
                                          </p:stCondLst>
                                        </p:cTn>
                                        <p:tgtEl>
                                          <p:spTgt spid="44037"/>
                                        </p:tgtEl>
                                        <p:attrNameLst>
                                          <p:attrName>style.visibility</p:attrName>
                                        </p:attrNameLst>
                                      </p:cBhvr>
                                      <p:to>
                                        <p:strVal val="visible"/>
                                      </p:to>
                                    </p:set>
                                    <p:anim calcmode="lin" valueType="num">
                                      <p:cBhvr>
                                        <p:cTn id="20" dur="500" fill="hold"/>
                                        <p:tgtEl>
                                          <p:spTgt spid="44037"/>
                                        </p:tgtEl>
                                        <p:attrNameLst>
                                          <p:attrName>ppt_x</p:attrName>
                                        </p:attrNameLst>
                                      </p:cBhvr>
                                      <p:tavLst>
                                        <p:tav tm="0">
                                          <p:val>
                                            <p:strVal val="#ppt_x"/>
                                          </p:val>
                                        </p:tav>
                                        <p:tav tm="100000">
                                          <p:val>
                                            <p:strVal val="#ppt_x"/>
                                          </p:val>
                                        </p:tav>
                                      </p:tavLst>
                                    </p:anim>
                                    <p:anim calcmode="lin" valueType="num">
                                      <p:cBhvr>
                                        <p:cTn id="21" dur="500" fill="hold"/>
                                        <p:tgtEl>
                                          <p:spTgt spid="4403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4039"/>
                                        </p:tgtEl>
                                        <p:attrNameLst>
                                          <p:attrName>style.visibility</p:attrName>
                                        </p:attrNameLst>
                                      </p:cBhvr>
                                      <p:to>
                                        <p:strVal val="visible"/>
                                      </p:to>
                                    </p:set>
                                    <p:anim calcmode="lin" valueType="num">
                                      <p:cBhvr>
                                        <p:cTn id="24" dur="500" fill="hold"/>
                                        <p:tgtEl>
                                          <p:spTgt spid="44039"/>
                                        </p:tgtEl>
                                        <p:attrNameLst>
                                          <p:attrName>ppt_x</p:attrName>
                                        </p:attrNameLst>
                                      </p:cBhvr>
                                      <p:tavLst>
                                        <p:tav tm="0">
                                          <p:val>
                                            <p:strVal val="#ppt_x"/>
                                          </p:val>
                                        </p:tav>
                                        <p:tav tm="100000">
                                          <p:val>
                                            <p:strVal val="#ppt_x"/>
                                          </p:val>
                                        </p:tav>
                                      </p:tavLst>
                                    </p:anim>
                                    <p:anim calcmode="lin" valueType="num">
                                      <p:cBhvr>
                                        <p:cTn id="25" dur="500" fill="hold"/>
                                        <p:tgtEl>
                                          <p:spTgt spid="4403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4034">
                                            <p:txEl>
                                              <p:charRg st="109" end="131"/>
                                            </p:txEl>
                                          </p:spTgt>
                                        </p:tgtEl>
                                        <p:attrNameLst>
                                          <p:attrName>style.visibility</p:attrName>
                                        </p:attrNameLst>
                                      </p:cBhvr>
                                      <p:to>
                                        <p:strVal val="visible"/>
                                      </p:to>
                                    </p:set>
                                    <p:animEffect transition="in" filter="blinds(horizontal)">
                                      <p:cBhvr>
                                        <p:cTn id="30" dur="500"/>
                                        <p:tgtEl>
                                          <p:spTgt spid="44034">
                                            <p:txEl>
                                              <p:charRg st="109" end="13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4034">
                                            <p:txEl>
                                              <p:charRg st="131" end="151"/>
                                            </p:txEl>
                                          </p:spTgt>
                                        </p:tgtEl>
                                        <p:attrNameLst>
                                          <p:attrName>style.visibility</p:attrName>
                                        </p:attrNameLst>
                                      </p:cBhvr>
                                      <p:to>
                                        <p:strVal val="visible"/>
                                      </p:to>
                                    </p:set>
                                    <p:animEffect transition="in" filter="blinds(horizontal)">
                                      <p:cBhvr>
                                        <p:cTn id="35" dur="500"/>
                                        <p:tgtEl>
                                          <p:spTgt spid="44034">
                                            <p:txEl>
                                              <p:charRg st="131" end="15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44034">
                                            <p:txEl>
                                              <p:charRg st="151" end="163"/>
                                            </p:txEl>
                                          </p:spTgt>
                                        </p:tgtEl>
                                        <p:attrNameLst>
                                          <p:attrName>style.visibility</p:attrName>
                                        </p:attrNameLst>
                                      </p:cBhvr>
                                      <p:to>
                                        <p:strVal val="visible"/>
                                      </p:to>
                                    </p:set>
                                    <p:animEffect transition="in" filter="blinds(horizontal)">
                                      <p:cBhvr>
                                        <p:cTn id="40" dur="500"/>
                                        <p:tgtEl>
                                          <p:spTgt spid="44034">
                                            <p:txEl>
                                              <p:charRg st="151" end="16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44034">
                                            <p:txEl>
                                              <p:charRg st="163" end="200"/>
                                            </p:txEl>
                                          </p:spTgt>
                                        </p:tgtEl>
                                        <p:attrNameLst>
                                          <p:attrName>style.visibility</p:attrName>
                                        </p:attrNameLst>
                                      </p:cBhvr>
                                      <p:to>
                                        <p:strVal val="visible"/>
                                      </p:to>
                                    </p:set>
                                    <p:animEffect transition="in" filter="blinds(horizontal)">
                                      <p:cBhvr>
                                        <p:cTn id="45" dur="500"/>
                                        <p:tgtEl>
                                          <p:spTgt spid="44034">
                                            <p:txEl>
                                              <p:charRg st="163" end="20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44034">
                                            <p:txEl>
                                              <p:charRg st="200" end="211"/>
                                            </p:txEl>
                                          </p:spTgt>
                                        </p:tgtEl>
                                        <p:attrNameLst>
                                          <p:attrName>style.visibility</p:attrName>
                                        </p:attrNameLst>
                                      </p:cBhvr>
                                      <p:to>
                                        <p:strVal val="visible"/>
                                      </p:to>
                                    </p:set>
                                    <p:animEffect transition="in" filter="blinds(horizontal)">
                                      <p:cBhvr>
                                        <p:cTn id="50" dur="500"/>
                                        <p:tgtEl>
                                          <p:spTgt spid="44034">
                                            <p:txEl>
                                              <p:charRg st="200" end="2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44034">
                                            <p:txEl>
                                              <p:charRg st="211" end="220"/>
                                            </p:txEl>
                                          </p:spTgt>
                                        </p:tgtEl>
                                        <p:attrNameLst>
                                          <p:attrName>style.visibility</p:attrName>
                                        </p:attrNameLst>
                                      </p:cBhvr>
                                      <p:to>
                                        <p:strVal val="visible"/>
                                      </p:to>
                                    </p:set>
                                    <p:animEffect transition="in" filter="blinds(horizontal)">
                                      <p:cBhvr>
                                        <p:cTn id="55" dur="500"/>
                                        <p:tgtEl>
                                          <p:spTgt spid="44034">
                                            <p:txEl>
                                              <p:charRg st="211" end="2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98426" y="257175"/>
            <a:ext cx="8950325" cy="292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en-US" sz="2400" dirty="0">
                <a:latin typeface="Times New Roman" panose="02020603050405020304" pitchFamily="18" charset="0"/>
                <a:ea typeface="黑体" panose="02010609060101010101" pitchFamily="49" charset="-122"/>
              </a:rPr>
              <a:t>7</a:t>
            </a:r>
            <a:r>
              <a:rPr lang="zh-CN" altLang="en-US" sz="2400" dirty="0">
                <a:latin typeface="Times New Roman" panose="02020603050405020304" pitchFamily="18" charset="0"/>
                <a:ea typeface="黑体" panose="02010609060101010101" pitchFamily="49" charset="-122"/>
              </a:rPr>
              <a:t>悬索桥两端主塔塔顶之间的主悬钢索，其形状可近似地看作抛物线，水平桥面与主悬钢索之间用垂直钢索连接</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已知两端主塔之间的水平距离为</a:t>
            </a:r>
            <a:r>
              <a:rPr lang="en-US" altLang="zh-CN" sz="2400" dirty="0">
                <a:latin typeface="Times New Roman" panose="02020603050405020304" pitchFamily="18" charset="0"/>
                <a:ea typeface="黑体" panose="02010609060101010101" pitchFamily="49" charset="-122"/>
              </a:rPr>
              <a:t>900 m,</a:t>
            </a:r>
            <a:r>
              <a:rPr lang="zh-CN" altLang="en-US" sz="2400" dirty="0">
                <a:latin typeface="Times New Roman" panose="02020603050405020304" pitchFamily="18" charset="0"/>
                <a:ea typeface="黑体" panose="02010609060101010101" pitchFamily="49" charset="-122"/>
              </a:rPr>
              <a:t>两主塔塔顶距桥面的高度为</a:t>
            </a:r>
            <a:r>
              <a:rPr lang="en-US" altLang="zh-CN" sz="2400" dirty="0">
                <a:latin typeface="Times New Roman" panose="02020603050405020304" pitchFamily="18" charset="0"/>
                <a:ea typeface="黑体" panose="02010609060101010101" pitchFamily="49" charset="-122"/>
              </a:rPr>
              <a:t>81.5 m,</a:t>
            </a:r>
            <a:r>
              <a:rPr lang="zh-CN" altLang="en-US" sz="2400" dirty="0">
                <a:latin typeface="Times New Roman" panose="02020603050405020304" pitchFamily="18" charset="0"/>
                <a:ea typeface="黑体" panose="02010609060101010101" pitchFamily="49" charset="-122"/>
              </a:rPr>
              <a:t>主悬钢索最低点离桥面的高度为</a:t>
            </a:r>
            <a:r>
              <a:rPr lang="en-US" altLang="zh-CN" sz="2400" dirty="0">
                <a:latin typeface="Times New Roman" panose="02020603050405020304" pitchFamily="18" charset="0"/>
                <a:ea typeface="黑体" panose="02010609060101010101" pitchFamily="49" charset="-122"/>
              </a:rPr>
              <a:t>0.5 m.</a:t>
            </a:r>
          </a:p>
          <a:p>
            <a:pPr>
              <a:lnSpc>
                <a:spcPct val="13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(1)</a:t>
            </a:r>
            <a:r>
              <a:rPr lang="zh-CN" altLang="zh-CN" sz="2400" dirty="0">
                <a:latin typeface="Times New Roman" panose="02020603050405020304" pitchFamily="18" charset="0"/>
                <a:ea typeface="黑体" panose="02010609060101010101" pitchFamily="49" charset="-122"/>
              </a:rPr>
              <a:t>若以桥面所在直线为</a:t>
            </a:r>
            <a:r>
              <a:rPr lang="en-US" altLang="zh-CN" sz="2400" i="1" dirty="0">
                <a:latin typeface="Times New Roman" panose="02020603050405020304" pitchFamily="18" charset="0"/>
                <a:ea typeface="黑体" panose="02010609060101010101" pitchFamily="49" charset="-122"/>
              </a:rPr>
              <a:t>x</a:t>
            </a:r>
            <a:r>
              <a:rPr lang="zh-CN" altLang="en-US" sz="2400" dirty="0">
                <a:latin typeface="Times New Roman" panose="02020603050405020304" pitchFamily="18" charset="0"/>
                <a:ea typeface="黑体" panose="02010609060101010101" pitchFamily="49" charset="-122"/>
              </a:rPr>
              <a:t>轴，抛物线的对称轴为</a:t>
            </a:r>
            <a:r>
              <a:rPr lang="en-US" altLang="zh-CN" sz="2400" i="1" dirty="0">
                <a:latin typeface="Times New Roman" panose="02020603050405020304" pitchFamily="18" charset="0"/>
                <a:ea typeface="黑体" panose="02010609060101010101" pitchFamily="49" charset="-122"/>
              </a:rPr>
              <a:t>y</a:t>
            </a:r>
            <a:r>
              <a:rPr lang="zh-CN" altLang="en-US" sz="2400" dirty="0">
                <a:latin typeface="Times New Roman" panose="02020603050405020304" pitchFamily="18" charset="0"/>
                <a:ea typeface="黑体" panose="02010609060101010101" pitchFamily="49" charset="-122"/>
              </a:rPr>
              <a:t>轴，建立平面直角坐标系，如图所示，求这条抛物线对应的函数表达式；</a:t>
            </a:r>
          </a:p>
        </p:txBody>
      </p:sp>
      <p:pic>
        <p:nvPicPr>
          <p:cNvPr id="247811" name="图片 1" descr="1457c6770de4db0"/>
          <p:cNvPicPr>
            <a:picLocks noChangeAspect="1" noChangeArrowheads="1"/>
          </p:cNvPicPr>
          <p:nvPr/>
        </p:nvPicPr>
        <p:blipFill>
          <a:blip r:embed="rId3" cstate="email"/>
          <a:srcRect/>
          <a:stretch>
            <a:fillRect/>
          </a:stretch>
        </p:blipFill>
        <p:spPr bwMode="auto">
          <a:xfrm>
            <a:off x="1150939" y="3156348"/>
            <a:ext cx="2643187" cy="1687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接箭头连接符 4"/>
          <p:cNvCxnSpPr/>
          <p:nvPr/>
        </p:nvCxnSpPr>
        <p:spPr>
          <a:xfrm flipV="1">
            <a:off x="6683375" y="3165872"/>
            <a:ext cx="0" cy="1565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47813" name="组合 18"/>
          <p:cNvGrpSpPr/>
          <p:nvPr/>
        </p:nvGrpSpPr>
        <p:grpSpPr bwMode="auto">
          <a:xfrm>
            <a:off x="5159376" y="3246835"/>
            <a:ext cx="3167063" cy="1535470"/>
            <a:chOff x="8188" y="6527"/>
            <a:chExt cx="4988" cy="3223"/>
          </a:xfrm>
        </p:grpSpPr>
        <p:sp>
          <p:nvSpPr>
            <p:cNvPr id="247814" name="TextBox 42"/>
            <p:cNvSpPr txBox="1">
              <a:spLocks noChangeArrowheads="1"/>
            </p:cNvSpPr>
            <p:nvPr/>
          </p:nvSpPr>
          <p:spPr bwMode="auto">
            <a:xfrm>
              <a:off x="9998" y="6527"/>
              <a:ext cx="505"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y</a:t>
              </a:r>
            </a:p>
          </p:txBody>
        </p:sp>
        <p:grpSp>
          <p:nvGrpSpPr>
            <p:cNvPr id="247815" name="组合 17"/>
            <p:cNvGrpSpPr/>
            <p:nvPr/>
          </p:nvGrpSpPr>
          <p:grpSpPr bwMode="auto">
            <a:xfrm>
              <a:off x="8188" y="8089"/>
              <a:ext cx="4988" cy="1661"/>
              <a:chOff x="8188" y="8089"/>
              <a:chExt cx="4988" cy="1661"/>
            </a:xfrm>
          </p:grpSpPr>
          <p:cxnSp>
            <p:nvCxnSpPr>
              <p:cNvPr id="4" name="直接箭头连接符 3"/>
              <p:cNvCxnSpPr/>
              <p:nvPr/>
            </p:nvCxnSpPr>
            <p:spPr>
              <a:xfrm flipV="1">
                <a:off x="8353" y="8916"/>
                <a:ext cx="429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任意多边形 9"/>
              <p:cNvSpPr/>
              <p:nvPr/>
            </p:nvSpPr>
            <p:spPr>
              <a:xfrm>
                <a:off x="8778" y="8089"/>
                <a:ext cx="3428" cy="762"/>
              </a:xfrm>
              <a:custGeom>
                <a:avLst/>
                <a:gdLst>
                  <a:gd name="connisteX0" fmla="*/ 0 w 2177415"/>
                  <a:gd name="connsiteY0" fmla="*/ 0 h 483870"/>
                  <a:gd name="connisteX1" fmla="*/ 341630 w 2177415"/>
                  <a:gd name="connsiteY1" fmla="*/ 284480 h 483870"/>
                  <a:gd name="connisteX2" fmla="*/ 1096010 w 2177415"/>
                  <a:gd name="connsiteY2" fmla="*/ 483870 h 483870"/>
                  <a:gd name="connisteX3" fmla="*/ 1849755 w 2177415"/>
                  <a:gd name="connsiteY3" fmla="*/ 284480 h 483870"/>
                  <a:gd name="connisteX4" fmla="*/ 2177415 w 2177415"/>
                  <a:gd name="connsiteY4" fmla="*/ 0 h 48387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2177415" h="483870">
                    <a:moveTo>
                      <a:pt x="0" y="0"/>
                    </a:moveTo>
                    <a:cubicBezTo>
                      <a:pt x="53340" y="52705"/>
                      <a:pt x="122555" y="187960"/>
                      <a:pt x="341630" y="284480"/>
                    </a:cubicBezTo>
                    <a:cubicBezTo>
                      <a:pt x="560705" y="381000"/>
                      <a:pt x="794385" y="483870"/>
                      <a:pt x="1096010" y="483870"/>
                    </a:cubicBezTo>
                    <a:cubicBezTo>
                      <a:pt x="1397635" y="483870"/>
                      <a:pt x="1633220" y="381000"/>
                      <a:pt x="1849755" y="284480"/>
                    </a:cubicBezTo>
                    <a:cubicBezTo>
                      <a:pt x="2066290" y="187960"/>
                      <a:pt x="2127250" y="52705"/>
                      <a:pt x="2177415" y="0"/>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247818" name="TextBox 42"/>
              <p:cNvSpPr txBox="1">
                <a:spLocks noChangeArrowheads="1"/>
              </p:cNvSpPr>
              <p:nvPr/>
            </p:nvSpPr>
            <p:spPr bwMode="auto">
              <a:xfrm>
                <a:off x="12643" y="8555"/>
                <a:ext cx="533"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x</a:t>
                </a:r>
              </a:p>
            </p:txBody>
          </p:sp>
          <p:sp>
            <p:nvSpPr>
              <p:cNvPr id="247819" name="TextBox 42"/>
              <p:cNvSpPr txBox="1">
                <a:spLocks noChangeArrowheads="1"/>
              </p:cNvSpPr>
              <p:nvPr/>
            </p:nvSpPr>
            <p:spPr bwMode="auto">
              <a:xfrm>
                <a:off x="9954" y="8781"/>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O</a:t>
                </a:r>
              </a:p>
            </p:txBody>
          </p:sp>
          <p:cxnSp>
            <p:nvCxnSpPr>
              <p:cNvPr id="14" name="直接连接符 13"/>
              <p:cNvCxnSpPr/>
              <p:nvPr/>
            </p:nvCxnSpPr>
            <p:spPr>
              <a:xfrm>
                <a:off x="8756" y="8111"/>
                <a:ext cx="33" cy="80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2176" y="8114"/>
                <a:ext cx="30" cy="80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7822" name="TextBox 42"/>
              <p:cNvSpPr txBox="1">
                <a:spLocks noChangeArrowheads="1"/>
              </p:cNvSpPr>
              <p:nvPr/>
            </p:nvSpPr>
            <p:spPr bwMode="auto">
              <a:xfrm>
                <a:off x="8188" y="8781"/>
                <a:ext cx="1031"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en-US" sz="2000" b="1">
                    <a:solidFill>
                      <a:srgbClr val="FF0000"/>
                    </a:solidFill>
                    <a:latin typeface="Times New Roman" panose="02020603050405020304" pitchFamily="18" charset="0"/>
                    <a:ea typeface="黑体" panose="02010609060101010101" pitchFamily="49" charset="-122"/>
                  </a:rPr>
                  <a:t>-4</a:t>
                </a:r>
                <a:r>
                  <a:rPr lang="en-US" altLang="zh-CN" sz="2000" b="1">
                    <a:solidFill>
                      <a:srgbClr val="FF0000"/>
                    </a:solidFill>
                    <a:latin typeface="Times New Roman" panose="02020603050405020304" pitchFamily="18" charset="0"/>
                    <a:ea typeface="黑体" panose="02010609060101010101" pitchFamily="49" charset="-122"/>
                  </a:rPr>
                  <a:t>50</a:t>
                </a:r>
                <a:endParaRPr lang="en-US" altLang="zh-CN" sz="2000" b="1">
                  <a:solidFill>
                    <a:srgbClr val="FF0000"/>
                  </a:solidFill>
                  <a:latin typeface="黑体" panose="02010609060101010101" pitchFamily="49" charset="-122"/>
                  <a:ea typeface="黑体" panose="02010609060101010101" pitchFamily="49" charset="-122"/>
                </a:endParaRPr>
              </a:p>
            </p:txBody>
          </p:sp>
          <p:sp>
            <p:nvSpPr>
              <p:cNvPr id="247823" name="TextBox 42"/>
              <p:cNvSpPr txBox="1">
                <a:spLocks noChangeArrowheads="1"/>
              </p:cNvSpPr>
              <p:nvPr/>
            </p:nvSpPr>
            <p:spPr bwMode="auto">
              <a:xfrm>
                <a:off x="11622" y="8781"/>
                <a:ext cx="897"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en-US" sz="2000" b="1">
                    <a:solidFill>
                      <a:srgbClr val="FF0000"/>
                    </a:solidFill>
                    <a:latin typeface="Times New Roman" panose="02020603050405020304" pitchFamily="18" charset="0"/>
                    <a:ea typeface="黑体" panose="02010609060101010101" pitchFamily="49" charset="-122"/>
                  </a:rPr>
                  <a:t>4</a:t>
                </a:r>
                <a:r>
                  <a:rPr lang="en-US" altLang="zh-CN" sz="2000" b="1">
                    <a:solidFill>
                      <a:srgbClr val="FF0000"/>
                    </a:solidFill>
                    <a:latin typeface="Times New Roman" panose="02020603050405020304" pitchFamily="18" charset="0"/>
                    <a:ea typeface="黑体" panose="02010609060101010101" pitchFamily="49" charset="-122"/>
                  </a:rPr>
                  <a:t>50</a:t>
                </a:r>
                <a:endParaRPr lang="en-US" altLang="zh-CN" sz="2000" b="1">
                  <a:solidFill>
                    <a:srgbClr val="FF0000"/>
                  </a:solidFill>
                  <a:latin typeface="黑体" panose="02010609060101010101" pitchFamily="49" charset="-122"/>
                  <a:ea typeface="黑体" panose="02010609060101010101" pitchFamily="49"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decel="50000" fill="hold">
                                          <p:stCondLst>
                                            <p:cond delay="0"/>
                                          </p:stCondLst>
                                        </p:cTn>
                                        <p:tgtEl>
                                          <p:spTgt spid="819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19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194"/>
                                        </p:tgtEl>
                                        <p:attrNameLst>
                                          <p:attrName>ppt_w</p:attrName>
                                        </p:attrNameLst>
                                      </p:cBhvr>
                                      <p:tavLst>
                                        <p:tav tm="0">
                                          <p:val>
                                            <p:strVal val="#ppt_w*.05"/>
                                          </p:val>
                                        </p:tav>
                                        <p:tav tm="100000">
                                          <p:val>
                                            <p:strVal val="#ppt_w"/>
                                          </p:val>
                                        </p:tav>
                                      </p:tavLst>
                                    </p:anim>
                                    <p:anim calcmode="lin" valueType="num">
                                      <p:cBhvr>
                                        <p:cTn id="10" dur="1000" fill="hold"/>
                                        <p:tgtEl>
                                          <p:spTgt spid="819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19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19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19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Box 36"/>
          <p:cNvSpPr txBox="1">
            <a:spLocks noChangeArrowheads="1"/>
          </p:cNvSpPr>
          <p:nvPr/>
        </p:nvSpPr>
        <p:spPr bwMode="auto">
          <a:xfrm>
            <a:off x="411163" y="1482328"/>
            <a:ext cx="6955750" cy="33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解：根据题意，得抛物线的顶点坐标为（</a:t>
            </a:r>
            <a:r>
              <a:rPr lang="en-US" altLang="zh-CN" sz="2400" dirty="0">
                <a:solidFill>
                  <a:srgbClr val="FF0000"/>
                </a:solidFill>
                <a:latin typeface="Times New Roman" panose="02020603050405020304" pitchFamily="18" charset="0"/>
                <a:ea typeface="黑体" panose="02010609060101010101" pitchFamily="49" charset="-122"/>
              </a:rPr>
              <a:t>0,0.5</a:t>
            </a:r>
            <a:r>
              <a:rPr lang="zh-CN" altLang="en-US" sz="2400" dirty="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对称轴为</a:t>
            </a:r>
            <a:r>
              <a:rPr lang="en-US" altLang="zh-CN" sz="2400" i="1" dirty="0">
                <a:solidFill>
                  <a:srgbClr val="FF0000"/>
                </a:solidFill>
                <a:latin typeface="Times New Roman" panose="02020603050405020304" pitchFamily="18" charset="0"/>
                <a:ea typeface="黑体" panose="02010609060101010101" pitchFamily="49" charset="-122"/>
              </a:rPr>
              <a:t>y</a:t>
            </a:r>
            <a:r>
              <a:rPr lang="zh-CN" altLang="en-US" sz="2400" dirty="0">
                <a:solidFill>
                  <a:srgbClr val="FF0000"/>
                </a:solidFill>
                <a:latin typeface="Times New Roman" panose="02020603050405020304" pitchFamily="18" charset="0"/>
                <a:ea typeface="黑体" panose="02010609060101010101" pitchFamily="49" charset="-122"/>
              </a:rPr>
              <a:t>轴，设抛物线的函数表达式为</a:t>
            </a:r>
            <a:r>
              <a:rPr lang="en-US" altLang="zh-CN" sz="2400" i="1" dirty="0">
                <a:solidFill>
                  <a:srgbClr val="FF0000"/>
                </a:solidFill>
                <a:latin typeface="Times New Roman" panose="02020603050405020304" pitchFamily="18" charset="0"/>
                <a:ea typeface="黑体" panose="02010609060101010101" pitchFamily="49" charset="-122"/>
              </a:rPr>
              <a:t>y</a:t>
            </a:r>
            <a:r>
              <a:rPr lang="en-US" altLang="zh-CN"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ax</a:t>
            </a:r>
            <a:r>
              <a:rPr lang="en-US" altLang="zh-CN" sz="2400" baseline="30000" dirty="0">
                <a:solidFill>
                  <a:srgbClr val="FF0000"/>
                </a:solidFill>
                <a:latin typeface="Times New Roman" panose="02020603050405020304" pitchFamily="18" charset="0"/>
                <a:ea typeface="黑体" panose="02010609060101010101" pitchFamily="49" charset="-122"/>
              </a:rPr>
              <a:t>2</a:t>
            </a:r>
            <a:r>
              <a:rPr lang="en-US" altLang="zh-CN" sz="2400" dirty="0">
                <a:solidFill>
                  <a:srgbClr val="FF0000"/>
                </a:solidFill>
                <a:latin typeface="Times New Roman" panose="02020603050405020304" pitchFamily="18" charset="0"/>
                <a:ea typeface="黑体" panose="02010609060101010101" pitchFamily="49" charset="-122"/>
              </a:rPr>
              <a:t>+0.5</a:t>
            </a:r>
            <a:r>
              <a:rPr lang="en-US" altLang="en-US" sz="2400" dirty="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抛物线经过点（</a:t>
            </a:r>
            <a:r>
              <a:rPr lang="en-US" altLang="zh-CN" sz="2400" dirty="0">
                <a:solidFill>
                  <a:srgbClr val="FF0000"/>
                </a:solidFill>
                <a:latin typeface="Times New Roman" panose="02020603050405020304" pitchFamily="18" charset="0"/>
                <a:ea typeface="黑体" panose="02010609060101010101" pitchFamily="49" charset="-122"/>
              </a:rPr>
              <a:t>450,81.5</a:t>
            </a:r>
            <a:r>
              <a:rPr lang="zh-CN" altLang="en-US" sz="2400" dirty="0">
                <a:solidFill>
                  <a:srgbClr val="FF0000"/>
                </a:solidFill>
                <a:latin typeface="Times New Roman" panose="02020603050405020304" pitchFamily="18" charset="0"/>
                <a:ea typeface="黑体" panose="02010609060101010101" pitchFamily="49" charset="-122"/>
              </a:rPr>
              <a:t>），代入上式，得</a:t>
            </a:r>
          </a:p>
          <a:p>
            <a:pPr>
              <a:lnSpc>
                <a:spcPct val="150000"/>
              </a:lnSpc>
              <a:buFont typeface="Arial" panose="020B0604020202020204" pitchFamily="34" charset="0"/>
              <a:buNone/>
            </a:pPr>
            <a:r>
              <a:rPr lang="en-US" altLang="zh-CN" sz="2400" dirty="0">
                <a:solidFill>
                  <a:srgbClr val="FF0000"/>
                </a:solidFill>
                <a:latin typeface="Times New Roman" panose="02020603050405020304" pitchFamily="18" charset="0"/>
                <a:ea typeface="黑体" panose="02010609060101010101" pitchFamily="49" charset="-122"/>
              </a:rPr>
              <a:t>81.5=</a:t>
            </a:r>
            <a:r>
              <a:rPr lang="en-US" altLang="zh-CN" sz="2400" i="1" dirty="0">
                <a:solidFill>
                  <a:srgbClr val="FF0000"/>
                </a:solidFill>
                <a:latin typeface="Times New Roman" panose="02020603050405020304" pitchFamily="18" charset="0"/>
                <a:ea typeface="黑体" panose="02010609060101010101" pitchFamily="49" charset="-122"/>
              </a:rPr>
              <a:t>a</a:t>
            </a:r>
            <a:r>
              <a:rPr lang="en-US" altLang="zh-CN" sz="2400" dirty="0">
                <a:solidFill>
                  <a:srgbClr val="FF0000"/>
                </a:solidFill>
                <a:latin typeface="Times New Roman" panose="02020603050405020304" pitchFamily="18" charset="0"/>
                <a:ea typeface="黑体" panose="02010609060101010101" pitchFamily="49" charset="-122"/>
              </a:rPr>
              <a:t>•450</a:t>
            </a:r>
            <a:r>
              <a:rPr lang="en-US" altLang="zh-CN" sz="2400" baseline="30000" dirty="0">
                <a:solidFill>
                  <a:srgbClr val="FF0000"/>
                </a:solidFill>
                <a:latin typeface="Times New Roman" panose="02020603050405020304" pitchFamily="18" charset="0"/>
                <a:ea typeface="黑体" panose="02010609060101010101" pitchFamily="49" charset="-122"/>
              </a:rPr>
              <a:t>2</a:t>
            </a:r>
            <a:r>
              <a:rPr lang="en-US" altLang="zh-CN" sz="2400" dirty="0">
                <a:solidFill>
                  <a:srgbClr val="FF0000"/>
                </a:solidFill>
                <a:latin typeface="Times New Roman" panose="02020603050405020304" pitchFamily="18" charset="0"/>
                <a:ea typeface="黑体" panose="02010609060101010101" pitchFamily="49" charset="-122"/>
              </a:rPr>
              <a:t>+0.5.</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解得</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故所求表达式为</a:t>
            </a:r>
          </a:p>
        </p:txBody>
      </p:sp>
      <p:sp>
        <p:nvSpPr>
          <p:cNvPr id="249859" name="Text Box 4"/>
          <p:cNvSpPr txBox="1">
            <a:spLocks noChangeArrowheads="1"/>
          </p:cNvSpPr>
          <p:nvPr/>
        </p:nvSpPr>
        <p:spPr bwMode="auto">
          <a:xfrm>
            <a:off x="157164" y="217885"/>
            <a:ext cx="8874125" cy="100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(1)</a:t>
            </a:r>
            <a:r>
              <a:rPr lang="zh-CN" altLang="zh-CN" sz="2400" dirty="0">
                <a:latin typeface="Times New Roman" panose="02020603050405020304" pitchFamily="18" charset="0"/>
                <a:ea typeface="黑体" panose="02010609060101010101" pitchFamily="49" charset="-122"/>
              </a:rPr>
              <a:t>若以桥面所在直线为</a:t>
            </a:r>
            <a:r>
              <a:rPr lang="en-US" altLang="zh-CN" sz="2400" i="1" dirty="0">
                <a:latin typeface="Times New Roman" panose="02020603050405020304" pitchFamily="18" charset="0"/>
                <a:ea typeface="黑体" panose="02010609060101010101" pitchFamily="49" charset="-122"/>
              </a:rPr>
              <a:t>x</a:t>
            </a:r>
            <a:r>
              <a:rPr lang="zh-CN" altLang="en-US" sz="2400" dirty="0">
                <a:latin typeface="Times New Roman" panose="02020603050405020304" pitchFamily="18" charset="0"/>
                <a:ea typeface="黑体" panose="02010609060101010101" pitchFamily="49" charset="-122"/>
              </a:rPr>
              <a:t>轴，抛物线的对称轴为</a:t>
            </a:r>
            <a:r>
              <a:rPr lang="en-US" altLang="zh-CN" sz="2400" i="1" dirty="0">
                <a:latin typeface="Times New Roman" panose="02020603050405020304" pitchFamily="18" charset="0"/>
                <a:ea typeface="黑体" panose="02010609060101010101" pitchFamily="49" charset="-122"/>
              </a:rPr>
              <a:t>y</a:t>
            </a:r>
            <a:r>
              <a:rPr lang="zh-CN" altLang="en-US" sz="2400" dirty="0">
                <a:latin typeface="Times New Roman" panose="02020603050405020304" pitchFamily="18" charset="0"/>
                <a:ea typeface="黑体" panose="02010609060101010101" pitchFamily="49" charset="-122"/>
              </a:rPr>
              <a:t>轴，建立平面直角坐标系，如图所示，求这条抛物线对应的函数表达式；</a:t>
            </a:r>
          </a:p>
        </p:txBody>
      </p:sp>
      <p:cxnSp>
        <p:nvCxnSpPr>
          <p:cNvPr id="5" name="直接箭头连接符 4"/>
          <p:cNvCxnSpPr/>
          <p:nvPr/>
        </p:nvCxnSpPr>
        <p:spPr>
          <a:xfrm flipV="1">
            <a:off x="6683375" y="3165872"/>
            <a:ext cx="0" cy="1565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49861" name="组合 18"/>
          <p:cNvGrpSpPr/>
          <p:nvPr/>
        </p:nvGrpSpPr>
        <p:grpSpPr bwMode="auto">
          <a:xfrm>
            <a:off x="5199065" y="3108723"/>
            <a:ext cx="3167062" cy="1535470"/>
            <a:chOff x="8188" y="6528"/>
            <a:chExt cx="4988" cy="3223"/>
          </a:xfrm>
        </p:grpSpPr>
        <p:sp>
          <p:nvSpPr>
            <p:cNvPr id="249862" name="TextBox 42"/>
            <p:cNvSpPr txBox="1">
              <a:spLocks noChangeArrowheads="1"/>
            </p:cNvSpPr>
            <p:nvPr/>
          </p:nvSpPr>
          <p:spPr bwMode="auto">
            <a:xfrm>
              <a:off x="9998" y="6528"/>
              <a:ext cx="505"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y</a:t>
              </a:r>
            </a:p>
          </p:txBody>
        </p:sp>
        <p:grpSp>
          <p:nvGrpSpPr>
            <p:cNvPr id="249863" name="组合 17"/>
            <p:cNvGrpSpPr/>
            <p:nvPr/>
          </p:nvGrpSpPr>
          <p:grpSpPr bwMode="auto">
            <a:xfrm>
              <a:off x="8188" y="8087"/>
              <a:ext cx="4988" cy="1664"/>
              <a:chOff x="8188" y="8087"/>
              <a:chExt cx="4988" cy="1664"/>
            </a:xfrm>
          </p:grpSpPr>
          <p:cxnSp>
            <p:nvCxnSpPr>
              <p:cNvPr id="4" name="直接箭头连接符 3"/>
              <p:cNvCxnSpPr/>
              <p:nvPr/>
            </p:nvCxnSpPr>
            <p:spPr>
              <a:xfrm flipV="1">
                <a:off x="8353" y="8915"/>
                <a:ext cx="4290" cy="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任意多边形 9"/>
              <p:cNvSpPr/>
              <p:nvPr/>
            </p:nvSpPr>
            <p:spPr>
              <a:xfrm>
                <a:off x="8778" y="8087"/>
                <a:ext cx="3428" cy="762"/>
              </a:xfrm>
              <a:custGeom>
                <a:avLst/>
                <a:gdLst>
                  <a:gd name="connisteX0" fmla="*/ 0 w 2177415"/>
                  <a:gd name="connsiteY0" fmla="*/ 0 h 483870"/>
                  <a:gd name="connisteX1" fmla="*/ 341630 w 2177415"/>
                  <a:gd name="connsiteY1" fmla="*/ 284480 h 483870"/>
                  <a:gd name="connisteX2" fmla="*/ 1096010 w 2177415"/>
                  <a:gd name="connsiteY2" fmla="*/ 483870 h 483870"/>
                  <a:gd name="connisteX3" fmla="*/ 1849755 w 2177415"/>
                  <a:gd name="connsiteY3" fmla="*/ 284480 h 483870"/>
                  <a:gd name="connisteX4" fmla="*/ 2177415 w 2177415"/>
                  <a:gd name="connsiteY4" fmla="*/ 0 h 48387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2177415" h="483870">
                    <a:moveTo>
                      <a:pt x="0" y="0"/>
                    </a:moveTo>
                    <a:cubicBezTo>
                      <a:pt x="53340" y="52705"/>
                      <a:pt x="122555" y="187960"/>
                      <a:pt x="341630" y="284480"/>
                    </a:cubicBezTo>
                    <a:cubicBezTo>
                      <a:pt x="560705" y="381000"/>
                      <a:pt x="794385" y="483870"/>
                      <a:pt x="1096010" y="483870"/>
                    </a:cubicBezTo>
                    <a:cubicBezTo>
                      <a:pt x="1397635" y="483870"/>
                      <a:pt x="1633220" y="381000"/>
                      <a:pt x="1849755" y="284480"/>
                    </a:cubicBezTo>
                    <a:cubicBezTo>
                      <a:pt x="2066290" y="187960"/>
                      <a:pt x="2127250" y="52705"/>
                      <a:pt x="2177415" y="0"/>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249866" name="TextBox 42"/>
              <p:cNvSpPr txBox="1">
                <a:spLocks noChangeArrowheads="1"/>
              </p:cNvSpPr>
              <p:nvPr/>
            </p:nvSpPr>
            <p:spPr bwMode="auto">
              <a:xfrm>
                <a:off x="12643" y="8556"/>
                <a:ext cx="533"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x</a:t>
                </a:r>
              </a:p>
            </p:txBody>
          </p:sp>
          <p:sp>
            <p:nvSpPr>
              <p:cNvPr id="249867" name="TextBox 42"/>
              <p:cNvSpPr txBox="1">
                <a:spLocks noChangeArrowheads="1"/>
              </p:cNvSpPr>
              <p:nvPr/>
            </p:nvSpPr>
            <p:spPr bwMode="auto">
              <a:xfrm>
                <a:off x="9954" y="8782"/>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O</a:t>
                </a:r>
              </a:p>
            </p:txBody>
          </p:sp>
          <p:cxnSp>
            <p:nvCxnSpPr>
              <p:cNvPr id="14" name="直接连接符 13"/>
              <p:cNvCxnSpPr/>
              <p:nvPr/>
            </p:nvCxnSpPr>
            <p:spPr>
              <a:xfrm>
                <a:off x="8756" y="8110"/>
                <a:ext cx="33" cy="80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2176" y="8112"/>
                <a:ext cx="30" cy="80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9870" name="TextBox 42"/>
              <p:cNvSpPr txBox="1">
                <a:spLocks noChangeArrowheads="1"/>
              </p:cNvSpPr>
              <p:nvPr/>
            </p:nvSpPr>
            <p:spPr bwMode="auto">
              <a:xfrm>
                <a:off x="8188" y="8782"/>
                <a:ext cx="1031"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en-US" sz="2000" b="1">
                    <a:solidFill>
                      <a:srgbClr val="FF0000"/>
                    </a:solidFill>
                    <a:latin typeface="Times New Roman" panose="02020603050405020304" pitchFamily="18" charset="0"/>
                    <a:ea typeface="黑体" panose="02010609060101010101" pitchFamily="49" charset="-122"/>
                  </a:rPr>
                  <a:t>-4</a:t>
                </a:r>
                <a:r>
                  <a:rPr lang="en-US" altLang="zh-CN" sz="2000" b="1">
                    <a:solidFill>
                      <a:srgbClr val="FF0000"/>
                    </a:solidFill>
                    <a:latin typeface="Times New Roman" panose="02020603050405020304" pitchFamily="18" charset="0"/>
                    <a:ea typeface="黑体" panose="02010609060101010101" pitchFamily="49" charset="-122"/>
                  </a:rPr>
                  <a:t>50</a:t>
                </a:r>
                <a:endParaRPr lang="en-US" altLang="zh-CN" sz="2000" b="1">
                  <a:solidFill>
                    <a:srgbClr val="FF0000"/>
                  </a:solidFill>
                  <a:latin typeface="黑体" panose="02010609060101010101" pitchFamily="49" charset="-122"/>
                  <a:ea typeface="黑体" panose="02010609060101010101" pitchFamily="49" charset="-122"/>
                </a:endParaRPr>
              </a:p>
            </p:txBody>
          </p:sp>
          <p:sp>
            <p:nvSpPr>
              <p:cNvPr id="249871" name="TextBox 42"/>
              <p:cNvSpPr txBox="1">
                <a:spLocks noChangeArrowheads="1"/>
              </p:cNvSpPr>
              <p:nvPr/>
            </p:nvSpPr>
            <p:spPr bwMode="auto">
              <a:xfrm>
                <a:off x="11622" y="8782"/>
                <a:ext cx="897"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en-US" sz="2000" b="1">
                    <a:solidFill>
                      <a:srgbClr val="FF0000"/>
                    </a:solidFill>
                    <a:latin typeface="Times New Roman" panose="02020603050405020304" pitchFamily="18" charset="0"/>
                    <a:ea typeface="黑体" panose="02010609060101010101" pitchFamily="49" charset="-122"/>
                  </a:rPr>
                  <a:t>4</a:t>
                </a:r>
                <a:r>
                  <a:rPr lang="en-US" altLang="zh-CN" sz="2000" b="1">
                    <a:solidFill>
                      <a:srgbClr val="FF0000"/>
                    </a:solidFill>
                    <a:latin typeface="Times New Roman" panose="02020603050405020304" pitchFamily="18" charset="0"/>
                    <a:ea typeface="黑体" panose="02010609060101010101" pitchFamily="49" charset="-122"/>
                  </a:rPr>
                  <a:t>50</a:t>
                </a:r>
                <a:endParaRPr lang="en-US" altLang="zh-CN" sz="2000" b="1">
                  <a:solidFill>
                    <a:srgbClr val="FF0000"/>
                  </a:solidFill>
                  <a:latin typeface="黑体" panose="02010609060101010101" pitchFamily="49" charset="-122"/>
                  <a:ea typeface="黑体" panose="02010609060101010101" pitchFamily="49" charset="-122"/>
                </a:endParaRPr>
              </a:p>
            </p:txBody>
          </p:sp>
        </p:grpSp>
      </p:grpSp>
      <p:graphicFrame>
        <p:nvGraphicFramePr>
          <p:cNvPr id="3" name="对象 2">
            <a:hlinkClick r:id="" action="ppaction://ole?verb=1"/>
          </p:cNvPr>
          <p:cNvGraphicFramePr>
            <a:graphicFrameLocks noChangeAspect="1"/>
          </p:cNvGraphicFramePr>
          <p:nvPr/>
        </p:nvGraphicFramePr>
        <p:xfrm>
          <a:off x="1219200" y="3788880"/>
          <a:ext cx="1782762" cy="488156"/>
        </p:xfrm>
        <a:graphic>
          <a:graphicData uri="http://schemas.openxmlformats.org/presentationml/2006/ole">
            <mc:AlternateContent xmlns:mc="http://schemas.openxmlformats.org/markup-compatibility/2006">
              <mc:Choice xmlns:v="urn:schemas-microsoft-com:vml" Requires="v">
                <p:oleObj spid="_x0000_s249884" r:id="rId4" imgW="1079500" imgH="393700" progId="Equation.KSEE3">
                  <p:embed/>
                </p:oleObj>
              </mc:Choice>
              <mc:Fallback>
                <p:oleObj r:id="rId4" imgW="1079500" imgH="393700" progId="Equation.KSEE3">
                  <p:embed/>
                  <p:pic>
                    <p:nvPicPr>
                      <p:cNvPr id="0" name="对象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788880"/>
                        <a:ext cx="1782762" cy="48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 name="对象 5">
            <a:hlinkClick r:id="" action="ppaction://ole?verb=1"/>
          </p:cNvPr>
          <p:cNvGraphicFramePr>
            <a:graphicFrameLocks noChangeAspect="1"/>
          </p:cNvGraphicFramePr>
          <p:nvPr/>
        </p:nvGraphicFramePr>
        <p:xfrm>
          <a:off x="533400" y="4536525"/>
          <a:ext cx="3883025" cy="540544"/>
        </p:xfrm>
        <a:graphic>
          <a:graphicData uri="http://schemas.openxmlformats.org/presentationml/2006/ole">
            <mc:AlternateContent xmlns:mc="http://schemas.openxmlformats.org/markup-compatibility/2006">
              <mc:Choice xmlns:v="urn:schemas-microsoft-com:vml" Requires="v">
                <p:oleObj spid="_x0000_s249885" r:id="rId6" imgW="2120900" imgH="393700" progId="Equation.KSEE3">
                  <p:embed/>
                </p:oleObj>
              </mc:Choice>
              <mc:Fallback>
                <p:oleObj r:id="rId6" imgW="2120900" imgH="393700" progId="Equation.KSEE3">
                  <p:embed/>
                  <p:pic>
                    <p:nvPicPr>
                      <p:cNvPr id="0" name="对象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536525"/>
                        <a:ext cx="3883025"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p:cTn id="7" dur="500" fill="hold"/>
                                        <p:tgtEl>
                                          <p:spTgt spid="3079">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079">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079">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079">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0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079">
                                            <p:txEl>
                                              <p:pRg st="1" end="1"/>
                                            </p:txEl>
                                          </p:spTgt>
                                        </p:tgtEl>
                                        <p:attrNameLst>
                                          <p:attrName>style.visibility</p:attrName>
                                        </p:attrNameLst>
                                      </p:cBhvr>
                                      <p:to>
                                        <p:strVal val="visible"/>
                                      </p:to>
                                    </p:set>
                                    <p:anim calcmode="lin" valueType="num">
                                      <p:cBhvr>
                                        <p:cTn id="16" dur="500" fill="hold"/>
                                        <p:tgtEl>
                                          <p:spTgt spid="3079">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079">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079">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079">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07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079">
                                            <p:txEl>
                                              <p:pRg st="2" end="2"/>
                                            </p:txEl>
                                          </p:spTgt>
                                        </p:tgtEl>
                                        <p:attrNameLst>
                                          <p:attrName>style.visibility</p:attrName>
                                        </p:attrNameLst>
                                      </p:cBhvr>
                                      <p:to>
                                        <p:strVal val="visible"/>
                                      </p:to>
                                    </p:set>
                                    <p:anim calcmode="lin" valueType="num">
                                      <p:cBhvr>
                                        <p:cTn id="25" dur="500" fill="hold"/>
                                        <p:tgtEl>
                                          <p:spTgt spid="307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07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07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07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07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079">
                                            <p:txEl>
                                              <p:pRg st="3" end="3"/>
                                            </p:txEl>
                                          </p:spTgt>
                                        </p:tgtEl>
                                        <p:attrNameLst>
                                          <p:attrName>style.visibility</p:attrName>
                                        </p:attrNameLst>
                                      </p:cBhvr>
                                      <p:to>
                                        <p:strVal val="visible"/>
                                      </p:to>
                                    </p:set>
                                    <p:anim calcmode="lin" valueType="num">
                                      <p:cBhvr>
                                        <p:cTn id="34" dur="500" fill="hold"/>
                                        <p:tgtEl>
                                          <p:spTgt spid="307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307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307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307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307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079">
                                            <p:txEl>
                                              <p:pRg st="4" end="4"/>
                                            </p:txEl>
                                          </p:spTgt>
                                        </p:tgtEl>
                                        <p:attrNameLst>
                                          <p:attrName>style.visibility</p:attrName>
                                        </p:attrNameLst>
                                      </p:cBhvr>
                                      <p:to>
                                        <p:strVal val="visible"/>
                                      </p:to>
                                    </p:set>
                                    <p:anim calcmode="lin" valueType="num">
                                      <p:cBhvr>
                                        <p:cTn id="43" dur="500" fill="hold"/>
                                        <p:tgtEl>
                                          <p:spTgt spid="3079">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079">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079">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079">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079">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500" fill="hold"/>
                                        <p:tgtEl>
                                          <p:spTgt spid="3"/>
                                        </p:tgtEl>
                                        <p:attrNameLst>
                                          <p:attrName>ppt_w</p:attrName>
                                        </p:attrNameLst>
                                      </p:cBhvr>
                                      <p:tavLst>
                                        <p:tav tm="0">
                                          <p:val>
                                            <p:strVal val="#ppt_w*0.05"/>
                                          </p:val>
                                        </p:tav>
                                        <p:tav tm="100000">
                                          <p:val>
                                            <p:strVal val="#ppt_w"/>
                                          </p:val>
                                        </p:tav>
                                      </p:tavLst>
                                    </p:anim>
                                    <p:anim calcmode="lin" valueType="num">
                                      <p:cBhvr>
                                        <p:cTn id="51" dur="500" fill="hold"/>
                                        <p:tgtEl>
                                          <p:spTgt spid="3"/>
                                        </p:tgtEl>
                                        <p:attrNameLst>
                                          <p:attrName>ppt_h</p:attrName>
                                        </p:attrNameLst>
                                      </p:cBhvr>
                                      <p:tavLst>
                                        <p:tav tm="0">
                                          <p:val>
                                            <p:strVal val="#ppt_h"/>
                                          </p:val>
                                        </p:tav>
                                        <p:tav tm="100000">
                                          <p:val>
                                            <p:strVal val="#ppt_h"/>
                                          </p:val>
                                        </p:tav>
                                      </p:tavLst>
                                    </p:anim>
                                    <p:anim calcmode="lin" valueType="num">
                                      <p:cBhvr>
                                        <p:cTn id="52" dur="500" fill="hold"/>
                                        <p:tgtEl>
                                          <p:spTgt spid="3"/>
                                        </p:tgtEl>
                                        <p:attrNameLst>
                                          <p:attrName>ppt_x</p:attrName>
                                        </p:attrNameLst>
                                      </p:cBhvr>
                                      <p:tavLst>
                                        <p:tav tm="0">
                                          <p:val>
                                            <p:strVal val="#ppt_x-.2"/>
                                          </p:val>
                                        </p:tav>
                                        <p:tav tm="100000">
                                          <p:val>
                                            <p:strVal val="#ppt_x"/>
                                          </p:val>
                                        </p:tav>
                                      </p:tavLst>
                                    </p:anim>
                                    <p:anim calcmode="lin" valueType="num">
                                      <p:cBhvr>
                                        <p:cTn id="53" dur="500" fill="hold"/>
                                        <p:tgtEl>
                                          <p:spTgt spid="3"/>
                                        </p:tgtEl>
                                        <p:attrNameLst>
                                          <p:attrName>ppt_y</p:attrName>
                                        </p:attrNameLst>
                                      </p:cBhvr>
                                      <p:tavLst>
                                        <p:tav tm="0">
                                          <p:val>
                                            <p:strVal val="#ppt_y"/>
                                          </p:val>
                                        </p:tav>
                                        <p:tav tm="100000">
                                          <p:val>
                                            <p:strVal val="#ppt_y"/>
                                          </p:val>
                                        </p:tav>
                                      </p:tavLst>
                                    </p:anim>
                                    <p:animEffect transition="in" filter="fade">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54" presetClass="entr" presetSubtype="0" accel="100000" fill="hold" nodeType="clickEffect">
                                  <p:stCondLst>
                                    <p:cond delay="0"/>
                                  </p:stCondLst>
                                  <p:childTnLst>
                                    <p:set>
                                      <p:cBhvr>
                                        <p:cTn id="58" dur="1" fill="hold">
                                          <p:stCondLst>
                                            <p:cond delay="0"/>
                                          </p:stCondLst>
                                        </p:cTn>
                                        <p:tgtEl>
                                          <p:spTgt spid="3079">
                                            <p:txEl>
                                              <p:pRg st="5" end="5"/>
                                            </p:txEl>
                                          </p:spTgt>
                                        </p:tgtEl>
                                        <p:attrNameLst>
                                          <p:attrName>style.visibility</p:attrName>
                                        </p:attrNameLst>
                                      </p:cBhvr>
                                      <p:to>
                                        <p:strVal val="visible"/>
                                      </p:to>
                                    </p:set>
                                    <p:anim calcmode="lin" valueType="num">
                                      <p:cBhvr>
                                        <p:cTn id="59" dur="500" fill="hold"/>
                                        <p:tgtEl>
                                          <p:spTgt spid="3079">
                                            <p:txEl>
                                              <p:pRg st="5" end="5"/>
                                            </p:txEl>
                                          </p:spTgt>
                                        </p:tgtEl>
                                        <p:attrNameLst>
                                          <p:attrName>ppt_w</p:attrName>
                                        </p:attrNameLst>
                                      </p:cBhvr>
                                      <p:tavLst>
                                        <p:tav tm="0">
                                          <p:val>
                                            <p:strVal val="#ppt_w*0.05"/>
                                          </p:val>
                                        </p:tav>
                                        <p:tav tm="100000">
                                          <p:val>
                                            <p:strVal val="#ppt_w"/>
                                          </p:val>
                                        </p:tav>
                                      </p:tavLst>
                                    </p:anim>
                                    <p:anim calcmode="lin" valueType="num">
                                      <p:cBhvr>
                                        <p:cTn id="60" dur="500" fill="hold"/>
                                        <p:tgtEl>
                                          <p:spTgt spid="3079">
                                            <p:txEl>
                                              <p:pRg st="5" end="5"/>
                                            </p:txEl>
                                          </p:spTgt>
                                        </p:tgtEl>
                                        <p:attrNameLst>
                                          <p:attrName>ppt_h</p:attrName>
                                        </p:attrNameLst>
                                      </p:cBhvr>
                                      <p:tavLst>
                                        <p:tav tm="0">
                                          <p:val>
                                            <p:strVal val="#ppt_h"/>
                                          </p:val>
                                        </p:tav>
                                        <p:tav tm="100000">
                                          <p:val>
                                            <p:strVal val="#ppt_h"/>
                                          </p:val>
                                        </p:tav>
                                      </p:tavLst>
                                    </p:anim>
                                    <p:anim calcmode="lin" valueType="num">
                                      <p:cBhvr>
                                        <p:cTn id="61" dur="500" fill="hold"/>
                                        <p:tgtEl>
                                          <p:spTgt spid="3079">
                                            <p:txEl>
                                              <p:pRg st="5" end="5"/>
                                            </p:txEl>
                                          </p:spTgt>
                                        </p:tgtEl>
                                        <p:attrNameLst>
                                          <p:attrName>ppt_x</p:attrName>
                                        </p:attrNameLst>
                                      </p:cBhvr>
                                      <p:tavLst>
                                        <p:tav tm="0">
                                          <p:val>
                                            <p:strVal val="#ppt_x-.2"/>
                                          </p:val>
                                        </p:tav>
                                        <p:tav tm="100000">
                                          <p:val>
                                            <p:strVal val="#ppt_x"/>
                                          </p:val>
                                        </p:tav>
                                      </p:tavLst>
                                    </p:anim>
                                    <p:anim calcmode="lin" valueType="num">
                                      <p:cBhvr>
                                        <p:cTn id="62" dur="500" fill="hold"/>
                                        <p:tgtEl>
                                          <p:spTgt spid="3079">
                                            <p:txEl>
                                              <p:pRg st="5" end="5"/>
                                            </p:txEl>
                                          </p:spTgt>
                                        </p:tgtEl>
                                        <p:attrNameLst>
                                          <p:attrName>ppt_y</p:attrName>
                                        </p:attrNameLst>
                                      </p:cBhvr>
                                      <p:tavLst>
                                        <p:tav tm="0">
                                          <p:val>
                                            <p:strVal val="#ppt_y"/>
                                          </p:val>
                                        </p:tav>
                                        <p:tav tm="100000">
                                          <p:val>
                                            <p:strVal val="#ppt_y"/>
                                          </p:val>
                                        </p:tav>
                                      </p:tavLst>
                                    </p:anim>
                                    <p:animEffect transition="in" filter="fade">
                                      <p:cBhvr>
                                        <p:cTn id="63" dur="500"/>
                                        <p:tgtEl>
                                          <p:spTgt spid="3079">
                                            <p:txEl>
                                              <p:pRg st="5" end="5"/>
                                            </p:txEl>
                                          </p:spTgt>
                                        </p:tgtEl>
                                      </p:cBhvr>
                                    </p:animEffect>
                                  </p:childTnLst>
                                </p:cTn>
                              </p:par>
                              <p:par>
                                <p:cTn id="64" presetID="54" presetClass="entr" presetSubtype="0" accel="100000" fill="hold" nodeType="with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p:cTn id="66" dur="500" fill="hold"/>
                                        <p:tgtEl>
                                          <p:spTgt spid="6"/>
                                        </p:tgtEl>
                                        <p:attrNameLst>
                                          <p:attrName>ppt_w</p:attrName>
                                        </p:attrNameLst>
                                      </p:cBhvr>
                                      <p:tavLst>
                                        <p:tav tm="0">
                                          <p:val>
                                            <p:strVal val="#ppt_w*0.05"/>
                                          </p:val>
                                        </p:tav>
                                        <p:tav tm="100000">
                                          <p:val>
                                            <p:strVal val="#ppt_w"/>
                                          </p:val>
                                        </p:tav>
                                      </p:tavLst>
                                    </p:anim>
                                    <p:anim calcmode="lin" valueType="num">
                                      <p:cBhvr>
                                        <p:cTn id="67" dur="500" fill="hold"/>
                                        <p:tgtEl>
                                          <p:spTgt spid="6"/>
                                        </p:tgtEl>
                                        <p:attrNameLst>
                                          <p:attrName>ppt_h</p:attrName>
                                        </p:attrNameLst>
                                      </p:cBhvr>
                                      <p:tavLst>
                                        <p:tav tm="0">
                                          <p:val>
                                            <p:strVal val="#ppt_h"/>
                                          </p:val>
                                        </p:tav>
                                        <p:tav tm="100000">
                                          <p:val>
                                            <p:strVal val="#ppt_h"/>
                                          </p:val>
                                        </p:tav>
                                      </p:tavLst>
                                    </p:anim>
                                    <p:anim calcmode="lin" valueType="num">
                                      <p:cBhvr>
                                        <p:cTn id="68" dur="500" fill="hold"/>
                                        <p:tgtEl>
                                          <p:spTgt spid="6"/>
                                        </p:tgtEl>
                                        <p:attrNameLst>
                                          <p:attrName>ppt_x</p:attrName>
                                        </p:attrNameLst>
                                      </p:cBhvr>
                                      <p:tavLst>
                                        <p:tav tm="0">
                                          <p:val>
                                            <p:strVal val="#ppt_x-.2"/>
                                          </p:val>
                                        </p:tav>
                                        <p:tav tm="100000">
                                          <p:val>
                                            <p:strVal val="#ppt_x"/>
                                          </p:val>
                                        </p:tav>
                                      </p:tavLst>
                                    </p:anim>
                                    <p:anim calcmode="lin" valueType="num">
                                      <p:cBhvr>
                                        <p:cTn id="69" dur="500" fill="hold"/>
                                        <p:tgtEl>
                                          <p:spTgt spid="6"/>
                                        </p:tgtEl>
                                        <p:attrNameLst>
                                          <p:attrName>ppt_y</p:attrName>
                                        </p:attrNameLst>
                                      </p:cBhvr>
                                      <p:tavLst>
                                        <p:tav tm="0">
                                          <p:val>
                                            <p:strVal val="#ppt_y"/>
                                          </p:val>
                                        </p:tav>
                                        <p:tav tm="100000">
                                          <p:val>
                                            <p:strVal val="#ppt_y"/>
                                          </p:val>
                                        </p:tav>
                                      </p:tavLst>
                                    </p:anim>
                                    <p:animEffect transition="in" filter="fade">
                                      <p:cBhvr>
                                        <p:cTn id="7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4"/>
          <p:cNvSpPr txBox="1">
            <a:spLocks noChangeArrowheads="1"/>
          </p:cNvSpPr>
          <p:nvPr/>
        </p:nvSpPr>
        <p:spPr bwMode="auto">
          <a:xfrm>
            <a:off x="492125" y="433387"/>
            <a:ext cx="8281988" cy="52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2400" dirty="0">
                <a:latin typeface="Times New Roman" panose="02020603050405020304" pitchFamily="18" charset="0"/>
                <a:ea typeface="黑体" panose="02010609060101010101" pitchFamily="49" charset="-122"/>
              </a:rPr>
              <a:t>(2)</a:t>
            </a:r>
            <a:r>
              <a:rPr lang="zh-CN" altLang="zh-CN" sz="2400" dirty="0">
                <a:latin typeface="Times New Roman" panose="02020603050405020304" pitchFamily="18" charset="0"/>
                <a:ea typeface="黑体" panose="02010609060101010101" pitchFamily="49" charset="-122"/>
              </a:rPr>
              <a:t>计算距离桥两端主塔分别为</a:t>
            </a:r>
            <a:r>
              <a:rPr lang="en-US" altLang="zh-CN" sz="2400" dirty="0">
                <a:latin typeface="Times New Roman" panose="02020603050405020304" pitchFamily="18" charset="0"/>
                <a:ea typeface="黑体" panose="02010609060101010101" pitchFamily="49" charset="-122"/>
              </a:rPr>
              <a:t>100m,50m</a:t>
            </a:r>
            <a:r>
              <a:rPr lang="zh-CN" altLang="zh-CN" sz="2400" dirty="0">
                <a:latin typeface="Times New Roman" panose="02020603050405020304" pitchFamily="18" charset="0"/>
                <a:ea typeface="黑体" panose="02010609060101010101" pitchFamily="49" charset="-122"/>
              </a:rPr>
              <a:t>处垂直钢索的长</a:t>
            </a:r>
            <a:r>
              <a:rPr lang="en-US" altLang="zh-CN" sz="2400" dirty="0">
                <a:latin typeface="Times New Roman" panose="02020603050405020304" pitchFamily="18" charset="0"/>
                <a:ea typeface="黑体" panose="02010609060101010101" pitchFamily="49" charset="-122"/>
              </a:rPr>
              <a:t>.</a:t>
            </a:r>
          </a:p>
        </p:txBody>
      </p:sp>
      <p:cxnSp>
        <p:nvCxnSpPr>
          <p:cNvPr id="5" name="直接箭头连接符 4"/>
          <p:cNvCxnSpPr/>
          <p:nvPr/>
        </p:nvCxnSpPr>
        <p:spPr>
          <a:xfrm flipV="1">
            <a:off x="6683375" y="3165872"/>
            <a:ext cx="0" cy="1565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51908" name="组合 18"/>
          <p:cNvGrpSpPr/>
          <p:nvPr/>
        </p:nvGrpSpPr>
        <p:grpSpPr bwMode="auto">
          <a:xfrm>
            <a:off x="5199065" y="3108722"/>
            <a:ext cx="3193097" cy="1596867"/>
            <a:chOff x="8188" y="6528"/>
            <a:chExt cx="5029" cy="3353"/>
          </a:xfrm>
        </p:grpSpPr>
        <p:sp>
          <p:nvSpPr>
            <p:cNvPr id="251909" name="TextBox 42"/>
            <p:cNvSpPr txBox="1">
              <a:spLocks noChangeArrowheads="1"/>
            </p:cNvSpPr>
            <p:nvPr/>
          </p:nvSpPr>
          <p:spPr bwMode="auto">
            <a:xfrm>
              <a:off x="9998" y="6528"/>
              <a:ext cx="541"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i="1">
                  <a:solidFill>
                    <a:srgbClr val="FF0000"/>
                  </a:solidFill>
                  <a:latin typeface="Times New Roman" panose="02020603050405020304" pitchFamily="18" charset="0"/>
                  <a:ea typeface="黑体" panose="02010609060101010101" pitchFamily="49" charset="-122"/>
                </a:rPr>
                <a:t>y</a:t>
              </a:r>
            </a:p>
          </p:txBody>
        </p:sp>
        <p:grpSp>
          <p:nvGrpSpPr>
            <p:cNvPr id="251910" name="组合 17"/>
            <p:cNvGrpSpPr/>
            <p:nvPr/>
          </p:nvGrpSpPr>
          <p:grpSpPr bwMode="auto">
            <a:xfrm>
              <a:off x="8188" y="8088"/>
              <a:ext cx="5029" cy="1793"/>
              <a:chOff x="8188" y="8088"/>
              <a:chExt cx="5029" cy="1793"/>
            </a:xfrm>
          </p:grpSpPr>
          <p:cxnSp>
            <p:nvCxnSpPr>
              <p:cNvPr id="4" name="直接箭头连接符 3"/>
              <p:cNvCxnSpPr/>
              <p:nvPr/>
            </p:nvCxnSpPr>
            <p:spPr>
              <a:xfrm flipV="1">
                <a:off x="8353" y="8915"/>
                <a:ext cx="4290" cy="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任意多边形 9"/>
              <p:cNvSpPr/>
              <p:nvPr/>
            </p:nvSpPr>
            <p:spPr>
              <a:xfrm>
                <a:off x="8778" y="8088"/>
                <a:ext cx="3428" cy="762"/>
              </a:xfrm>
              <a:custGeom>
                <a:avLst/>
                <a:gdLst>
                  <a:gd name="connisteX0" fmla="*/ 0 w 2177415"/>
                  <a:gd name="connsiteY0" fmla="*/ 0 h 483870"/>
                  <a:gd name="connisteX1" fmla="*/ 341630 w 2177415"/>
                  <a:gd name="connsiteY1" fmla="*/ 284480 h 483870"/>
                  <a:gd name="connisteX2" fmla="*/ 1096010 w 2177415"/>
                  <a:gd name="connsiteY2" fmla="*/ 483870 h 483870"/>
                  <a:gd name="connisteX3" fmla="*/ 1849755 w 2177415"/>
                  <a:gd name="connsiteY3" fmla="*/ 284480 h 483870"/>
                  <a:gd name="connisteX4" fmla="*/ 2177415 w 2177415"/>
                  <a:gd name="connsiteY4" fmla="*/ 0 h 48387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2177415" h="483870">
                    <a:moveTo>
                      <a:pt x="0" y="0"/>
                    </a:moveTo>
                    <a:cubicBezTo>
                      <a:pt x="53340" y="52705"/>
                      <a:pt x="122555" y="187960"/>
                      <a:pt x="341630" y="284480"/>
                    </a:cubicBezTo>
                    <a:cubicBezTo>
                      <a:pt x="560705" y="381000"/>
                      <a:pt x="794385" y="483870"/>
                      <a:pt x="1096010" y="483870"/>
                    </a:cubicBezTo>
                    <a:cubicBezTo>
                      <a:pt x="1397635" y="483870"/>
                      <a:pt x="1633220" y="381000"/>
                      <a:pt x="1849755" y="284480"/>
                    </a:cubicBezTo>
                    <a:cubicBezTo>
                      <a:pt x="2066290" y="187960"/>
                      <a:pt x="2127250" y="52705"/>
                      <a:pt x="2177415" y="0"/>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800" noProof="1"/>
              </a:p>
            </p:txBody>
          </p:sp>
          <p:sp>
            <p:nvSpPr>
              <p:cNvPr id="251913" name="TextBox 42"/>
              <p:cNvSpPr txBox="1">
                <a:spLocks noChangeArrowheads="1"/>
              </p:cNvSpPr>
              <p:nvPr/>
            </p:nvSpPr>
            <p:spPr bwMode="auto">
              <a:xfrm>
                <a:off x="12643" y="8556"/>
                <a:ext cx="574"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i="1">
                    <a:solidFill>
                      <a:srgbClr val="FF0000"/>
                    </a:solidFill>
                    <a:latin typeface="Times New Roman" panose="02020603050405020304" pitchFamily="18" charset="0"/>
                    <a:ea typeface="黑体" panose="02010609060101010101" pitchFamily="49" charset="-122"/>
                  </a:rPr>
                  <a:t>x</a:t>
                </a:r>
              </a:p>
            </p:txBody>
          </p:sp>
          <p:sp>
            <p:nvSpPr>
              <p:cNvPr id="251914" name="TextBox 42"/>
              <p:cNvSpPr txBox="1">
                <a:spLocks noChangeArrowheads="1"/>
              </p:cNvSpPr>
              <p:nvPr/>
            </p:nvSpPr>
            <p:spPr bwMode="auto">
              <a:xfrm>
                <a:off x="9954" y="8782"/>
                <a:ext cx="700"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i="1">
                    <a:solidFill>
                      <a:srgbClr val="FF0000"/>
                    </a:solidFill>
                    <a:latin typeface="Times New Roman" panose="02020603050405020304" pitchFamily="18" charset="0"/>
                    <a:ea typeface="黑体" panose="02010609060101010101" pitchFamily="49" charset="-122"/>
                  </a:rPr>
                  <a:t>O</a:t>
                </a:r>
              </a:p>
            </p:txBody>
          </p:sp>
          <p:cxnSp>
            <p:nvCxnSpPr>
              <p:cNvPr id="14" name="直接连接符 13"/>
              <p:cNvCxnSpPr/>
              <p:nvPr/>
            </p:nvCxnSpPr>
            <p:spPr>
              <a:xfrm>
                <a:off x="8756" y="8110"/>
                <a:ext cx="33" cy="80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2176" y="8113"/>
                <a:ext cx="30" cy="80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1917" name="TextBox 42"/>
              <p:cNvSpPr txBox="1">
                <a:spLocks noChangeArrowheads="1"/>
              </p:cNvSpPr>
              <p:nvPr/>
            </p:nvSpPr>
            <p:spPr bwMode="auto">
              <a:xfrm>
                <a:off x="8188" y="8782"/>
                <a:ext cx="1328"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en-US" sz="2800" b="1">
                    <a:solidFill>
                      <a:srgbClr val="FF0000"/>
                    </a:solidFill>
                    <a:latin typeface="Times New Roman" panose="02020603050405020304" pitchFamily="18" charset="0"/>
                    <a:ea typeface="黑体" panose="02010609060101010101" pitchFamily="49" charset="-122"/>
                  </a:rPr>
                  <a:t>-4</a:t>
                </a:r>
                <a:r>
                  <a:rPr lang="en-US" altLang="zh-CN" sz="2800" b="1">
                    <a:solidFill>
                      <a:srgbClr val="FF0000"/>
                    </a:solidFill>
                    <a:latin typeface="Times New Roman" panose="02020603050405020304" pitchFamily="18" charset="0"/>
                    <a:ea typeface="黑体" panose="02010609060101010101" pitchFamily="49" charset="-122"/>
                  </a:rPr>
                  <a:t>50</a:t>
                </a:r>
                <a:endParaRPr lang="en-US" altLang="zh-CN" sz="2800" b="1">
                  <a:solidFill>
                    <a:srgbClr val="FF0000"/>
                  </a:solidFill>
                  <a:latin typeface="黑体" panose="02010609060101010101" pitchFamily="49" charset="-122"/>
                  <a:ea typeface="黑体" panose="02010609060101010101" pitchFamily="49" charset="-122"/>
                </a:endParaRPr>
              </a:p>
            </p:txBody>
          </p:sp>
          <p:sp>
            <p:nvSpPr>
              <p:cNvPr id="251918" name="TextBox 42"/>
              <p:cNvSpPr txBox="1">
                <a:spLocks noChangeArrowheads="1"/>
              </p:cNvSpPr>
              <p:nvPr/>
            </p:nvSpPr>
            <p:spPr bwMode="auto">
              <a:xfrm>
                <a:off x="11622" y="8782"/>
                <a:ext cx="1139"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en-US" sz="2800" b="1">
                    <a:solidFill>
                      <a:srgbClr val="FF0000"/>
                    </a:solidFill>
                    <a:latin typeface="Times New Roman" panose="02020603050405020304" pitchFamily="18" charset="0"/>
                    <a:ea typeface="黑体" panose="02010609060101010101" pitchFamily="49" charset="-122"/>
                  </a:rPr>
                  <a:t>4</a:t>
                </a:r>
                <a:r>
                  <a:rPr lang="en-US" altLang="zh-CN" sz="2800" b="1">
                    <a:solidFill>
                      <a:srgbClr val="FF0000"/>
                    </a:solidFill>
                    <a:latin typeface="Times New Roman" panose="02020603050405020304" pitchFamily="18" charset="0"/>
                    <a:ea typeface="黑体" panose="02010609060101010101" pitchFamily="49" charset="-122"/>
                  </a:rPr>
                  <a:t>50</a:t>
                </a:r>
                <a:endParaRPr lang="en-US" altLang="zh-CN" sz="2800" b="1">
                  <a:solidFill>
                    <a:srgbClr val="FF0000"/>
                  </a:solidFill>
                  <a:latin typeface="黑体" panose="02010609060101010101" pitchFamily="49" charset="-122"/>
                  <a:ea typeface="黑体" panose="02010609060101010101" pitchFamily="49" charset="-122"/>
                </a:endParaRPr>
              </a:p>
            </p:txBody>
          </p:sp>
        </p:grpSp>
      </p:grpSp>
      <p:sp>
        <p:nvSpPr>
          <p:cNvPr id="3079" name="TextBox 36"/>
          <p:cNvSpPr txBox="1">
            <a:spLocks noChangeArrowheads="1"/>
          </p:cNvSpPr>
          <p:nvPr/>
        </p:nvSpPr>
        <p:spPr bwMode="auto">
          <a:xfrm>
            <a:off x="492126" y="1301354"/>
            <a:ext cx="5096267" cy="57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解：当</a:t>
            </a:r>
            <a:r>
              <a:rPr lang="en-US" altLang="zh-CN" sz="2400" i="1" dirty="0">
                <a:solidFill>
                  <a:srgbClr val="FF0000"/>
                </a:solidFill>
                <a:latin typeface="Times New Roman" panose="02020603050405020304" pitchFamily="18" charset="0"/>
                <a:ea typeface="黑体" panose="02010609060101010101" pitchFamily="49" charset="-122"/>
              </a:rPr>
              <a:t>x=</a:t>
            </a:r>
            <a:r>
              <a:rPr lang="en-US" altLang="zh-CN" sz="2400" dirty="0">
                <a:solidFill>
                  <a:srgbClr val="FF0000"/>
                </a:solidFill>
                <a:latin typeface="Times New Roman" panose="02020603050405020304" pitchFamily="18" charset="0"/>
                <a:ea typeface="黑体" panose="02010609060101010101" pitchFamily="49" charset="-122"/>
              </a:rPr>
              <a:t>450</a:t>
            </a:r>
            <a:r>
              <a:rPr lang="zh-CN" altLang="en-US" sz="2400" dirty="0">
                <a:solidFill>
                  <a:srgbClr val="FF0000"/>
                </a:solidFill>
                <a:latin typeface="宋体" panose="02010600030101010101" pitchFamily="2" charset="-122"/>
              </a:rPr>
              <a:t>－</a:t>
            </a:r>
            <a:r>
              <a:rPr lang="en-US" altLang="zh-CN" sz="2400" dirty="0">
                <a:solidFill>
                  <a:srgbClr val="FF0000"/>
                </a:solidFill>
                <a:latin typeface="Times New Roman" panose="02020603050405020304" pitchFamily="18" charset="0"/>
                <a:ea typeface="黑体" panose="02010609060101010101" pitchFamily="49" charset="-122"/>
              </a:rPr>
              <a:t>100=350</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m</a:t>
            </a:r>
            <a:r>
              <a:rPr lang="zh-CN" altLang="en-US" sz="2400" dirty="0">
                <a:solidFill>
                  <a:srgbClr val="FF0000"/>
                </a:solidFill>
                <a:latin typeface="Times New Roman" panose="02020603050405020304" pitchFamily="18" charset="0"/>
                <a:ea typeface="黑体" panose="02010609060101010101" pitchFamily="49" charset="-122"/>
              </a:rPr>
              <a:t>）时，得</a:t>
            </a:r>
          </a:p>
        </p:txBody>
      </p:sp>
      <p:graphicFrame>
        <p:nvGraphicFramePr>
          <p:cNvPr id="6" name="对象 5">
            <a:hlinkClick r:id="" action="ppaction://ole?verb=1"/>
          </p:cNvPr>
          <p:cNvGraphicFramePr>
            <a:graphicFrameLocks noChangeAspect="1"/>
          </p:cNvGraphicFramePr>
          <p:nvPr/>
        </p:nvGraphicFramePr>
        <p:xfrm>
          <a:off x="1285875" y="1912144"/>
          <a:ext cx="3651250" cy="540544"/>
        </p:xfrm>
        <a:graphic>
          <a:graphicData uri="http://schemas.openxmlformats.org/presentationml/2006/ole">
            <mc:AlternateContent xmlns:mc="http://schemas.openxmlformats.org/markup-compatibility/2006">
              <mc:Choice xmlns:v="urn:schemas-microsoft-com:vml" Requires="v">
                <p:oleObj spid="_x0000_s251933" r:id="rId4" imgW="1993900" imgH="393700" progId="Equation.KSEE3">
                  <p:embed/>
                </p:oleObj>
              </mc:Choice>
              <mc:Fallback>
                <p:oleObj r:id="rId4" imgW="1993900" imgH="393700" progId="Equation.KSEE3">
                  <p:embed/>
                  <p:pic>
                    <p:nvPicPr>
                      <p:cNvPr id="0" name="对象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1912144"/>
                        <a:ext cx="365125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7" name="TextBox 36"/>
          <p:cNvSpPr txBox="1">
            <a:spLocks noChangeArrowheads="1"/>
          </p:cNvSpPr>
          <p:nvPr/>
        </p:nvSpPr>
        <p:spPr bwMode="auto">
          <a:xfrm>
            <a:off x="627064" y="2514600"/>
            <a:ext cx="4326826" cy="57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当</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x=</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450</a:t>
            </a:r>
            <a:r>
              <a:rPr lang="zh-CN" altLang="en-US" sz="2400">
                <a:solidFill>
                  <a:srgbClr val="FF0000"/>
                </a:solidFill>
                <a:latin typeface="宋体" panose="02010600030101010101" pitchFamily="2" charset="-122"/>
                <a:sym typeface="宋体" panose="02010600030101010101" pitchFamily="2" charset="-122"/>
              </a:rPr>
              <a:t>－</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50=400</a:t>
            </a:r>
            <a:r>
              <a:rPr lang="zh-CN" altLang="en-US"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m</a:t>
            </a:r>
            <a:r>
              <a:rPr lang="zh-CN" altLang="en-US" sz="2400">
                <a:solidFill>
                  <a:srgbClr val="FF0000"/>
                </a:solidFill>
                <a:latin typeface="Times New Roman" panose="02020603050405020304" pitchFamily="18" charset="0"/>
                <a:ea typeface="黑体" panose="02010609060101010101" pitchFamily="49" charset="-122"/>
                <a:sym typeface="宋体" panose="02010600030101010101" pitchFamily="2" charset="-122"/>
              </a:rPr>
              <a:t>）时，得</a:t>
            </a:r>
            <a:endParaRPr lang="zh-CN" altLang="en-US" sz="2400">
              <a:solidFill>
                <a:srgbClr val="FF0000"/>
              </a:solidFill>
              <a:latin typeface="Times New Roman" panose="02020603050405020304" pitchFamily="18" charset="0"/>
              <a:ea typeface="黑体" panose="02010609060101010101" pitchFamily="49" charset="-122"/>
            </a:endParaRPr>
          </a:p>
        </p:txBody>
      </p:sp>
      <p:graphicFrame>
        <p:nvGraphicFramePr>
          <p:cNvPr id="8" name="对象 7">
            <a:hlinkClick r:id="" action="ppaction://ole?verb=1"/>
          </p:cNvPr>
          <p:cNvGraphicFramePr>
            <a:graphicFrameLocks noChangeAspect="1"/>
          </p:cNvGraphicFramePr>
          <p:nvPr/>
        </p:nvGraphicFramePr>
        <p:xfrm>
          <a:off x="1427163" y="3165872"/>
          <a:ext cx="3651250" cy="540544"/>
        </p:xfrm>
        <a:graphic>
          <a:graphicData uri="http://schemas.openxmlformats.org/presentationml/2006/ole">
            <mc:AlternateContent xmlns:mc="http://schemas.openxmlformats.org/markup-compatibility/2006">
              <mc:Choice xmlns:v="urn:schemas-microsoft-com:vml" Requires="v">
                <p:oleObj spid="_x0000_s251934" r:id="rId6" imgW="1993900" imgH="393700" progId="Equation.KSEE3">
                  <p:embed/>
                </p:oleObj>
              </mc:Choice>
              <mc:Fallback>
                <p:oleObj r:id="rId6" imgW="1993900" imgH="393700" progId="Equation.KSEE3">
                  <p:embed/>
                  <p:pic>
                    <p:nvPicPr>
                      <p:cNvPr id="0" name="对象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7163" y="3165872"/>
                        <a:ext cx="365125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p:cTn id="7" dur="500" fill="hold"/>
                                        <p:tgtEl>
                                          <p:spTgt spid="3079">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079">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079">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079">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0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strVal val="#ppt_w*0.05"/>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anim calcmode="lin" valueType="num">
                                      <p:cBhvr>
                                        <p:cTn id="18" dur="500" fill="hold"/>
                                        <p:tgtEl>
                                          <p:spTgt spid="6"/>
                                        </p:tgtEl>
                                        <p:attrNameLst>
                                          <p:attrName>ppt_x</p:attrName>
                                        </p:attrNameLst>
                                      </p:cBhvr>
                                      <p:tavLst>
                                        <p:tav tm="0">
                                          <p:val>
                                            <p:strVal val="#ppt_x-.2"/>
                                          </p:val>
                                        </p:tav>
                                        <p:tav tm="100000">
                                          <p:val>
                                            <p:strVal val="#ppt_x"/>
                                          </p:val>
                                        </p:tav>
                                      </p:tavLst>
                                    </p:anim>
                                    <p:anim calcmode="lin" valueType="num">
                                      <p:cBhvr>
                                        <p:cTn id="19" dur="500" fill="hold"/>
                                        <p:tgtEl>
                                          <p:spTgt spid="6"/>
                                        </p:tgtEl>
                                        <p:attrNameLst>
                                          <p:attrName>ppt_y</p:attrName>
                                        </p:attrNameLst>
                                      </p:cBhvr>
                                      <p:tavLst>
                                        <p:tav tm="0">
                                          <p:val>
                                            <p:strVal val="#ppt_y"/>
                                          </p:val>
                                        </p:tav>
                                        <p:tav tm="100000">
                                          <p:val>
                                            <p:strVal val="#ppt_y"/>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p:cTn id="25"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26"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27"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8"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strVal val="#ppt_w*0.05"/>
                                          </p:val>
                                        </p:tav>
                                        <p:tav tm="100000">
                                          <p:val>
                                            <p:strVal val="#ppt_w"/>
                                          </p:val>
                                        </p:tav>
                                      </p:tavLst>
                                    </p:anim>
                                    <p:anim calcmode="lin" valueType="num">
                                      <p:cBhvr>
                                        <p:cTn id="35" dur="500" fill="hold"/>
                                        <p:tgtEl>
                                          <p:spTgt spid="8"/>
                                        </p:tgtEl>
                                        <p:attrNameLst>
                                          <p:attrName>ppt_h</p:attrName>
                                        </p:attrNameLst>
                                      </p:cBhvr>
                                      <p:tavLst>
                                        <p:tav tm="0">
                                          <p:val>
                                            <p:strVal val="#ppt_h"/>
                                          </p:val>
                                        </p:tav>
                                        <p:tav tm="100000">
                                          <p:val>
                                            <p:strVal val="#ppt_h"/>
                                          </p:val>
                                        </p:tav>
                                      </p:tavLst>
                                    </p:anim>
                                    <p:anim calcmode="lin" valueType="num">
                                      <p:cBhvr>
                                        <p:cTn id="36" dur="500" fill="hold"/>
                                        <p:tgtEl>
                                          <p:spTgt spid="8"/>
                                        </p:tgtEl>
                                        <p:attrNameLst>
                                          <p:attrName>ppt_x</p:attrName>
                                        </p:attrNameLst>
                                      </p:cBhvr>
                                      <p:tavLst>
                                        <p:tav tm="0">
                                          <p:val>
                                            <p:strVal val="#ppt_x-.2"/>
                                          </p:val>
                                        </p:tav>
                                        <p:tav tm="100000">
                                          <p:val>
                                            <p:strVal val="#ppt_x"/>
                                          </p:val>
                                        </p:tav>
                                      </p:tavLst>
                                    </p:anim>
                                    <p:anim calcmode="lin" valueType="num">
                                      <p:cBhvr>
                                        <p:cTn id="37" dur="500" fill="hold"/>
                                        <p:tgtEl>
                                          <p:spTgt spid="8"/>
                                        </p:tgtEl>
                                        <p:attrNameLst>
                                          <p:attrName>ppt_y</p:attrName>
                                        </p:attrNameLst>
                                      </p:cBhvr>
                                      <p:tavLst>
                                        <p:tav tm="0">
                                          <p:val>
                                            <p:strVal val="#ppt_y"/>
                                          </p:val>
                                        </p:tav>
                                        <p:tav tm="100000">
                                          <p:val>
                                            <p:strVal val="#ppt_y"/>
                                          </p:val>
                                        </p:tav>
                                      </p:tavLst>
                                    </p:anim>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矩形 80"/>
          <p:cNvSpPr>
            <a:spLocks noChangeArrowheads="1"/>
          </p:cNvSpPr>
          <p:nvPr/>
        </p:nvSpPr>
        <p:spPr bwMode="auto">
          <a:xfrm>
            <a:off x="1" y="44053"/>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000" b="1" dirty="0">
                <a:solidFill>
                  <a:srgbClr val="228B8B"/>
                </a:solidFill>
                <a:ea typeface="方正姚体" panose="02010601030101010101" pitchFamily="2" charset="-122"/>
              </a:rPr>
              <a:t>课堂小结</a:t>
            </a:r>
            <a:endParaRPr lang="zh-CN" altLang="en-US" sz="2000" dirty="0">
              <a:solidFill>
                <a:srgbClr val="228B8B"/>
              </a:solidFill>
            </a:endParaRPr>
          </a:p>
        </p:txBody>
      </p:sp>
      <p:sp>
        <p:nvSpPr>
          <p:cNvPr id="4" name="TextBox 3"/>
          <p:cNvSpPr txBox="1">
            <a:spLocks noChangeArrowheads="1"/>
          </p:cNvSpPr>
          <p:nvPr/>
        </p:nvSpPr>
        <p:spPr bwMode="auto">
          <a:xfrm>
            <a:off x="179388" y="3052763"/>
            <a:ext cx="16557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FF63"/>
                </a:solidFill>
                <a:round/>
              </a14:hiddenLine>
            </a:ext>
          </a:extLst>
        </p:spPr>
        <p:txBody>
          <a:bodyPr>
            <a:spAutoFit/>
          </a:bodyPr>
          <a:lstStyle/>
          <a:p>
            <a:pPr algn="ctr">
              <a:buFont typeface="Arial" panose="020B0604020202020204" pitchFamily="34" charset="0"/>
              <a:buNone/>
            </a:pPr>
            <a:r>
              <a:rPr lang="zh-CN" altLang="en-US" sz="2800" dirty="0">
                <a:latin typeface="黑体" panose="02010609060101010101" pitchFamily="49" charset="-122"/>
                <a:ea typeface="黑体" panose="02010609060101010101" pitchFamily="49" charset="-122"/>
              </a:rPr>
              <a:t>几何面积最值问题</a:t>
            </a:r>
          </a:p>
        </p:txBody>
      </p:sp>
      <p:sp>
        <p:nvSpPr>
          <p:cNvPr id="5" name="TextBox 4"/>
          <p:cNvSpPr txBox="1">
            <a:spLocks noChangeArrowheads="1"/>
          </p:cNvSpPr>
          <p:nvPr/>
        </p:nvSpPr>
        <p:spPr bwMode="auto">
          <a:xfrm>
            <a:off x="2195513" y="1972867"/>
            <a:ext cx="16557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FF63"/>
                </a:solidFill>
                <a:round/>
              </a14:hiddenLine>
            </a:ext>
          </a:extLst>
        </p:spPr>
        <p:txBody>
          <a:bodyPr>
            <a:spAutoFit/>
          </a:bodyPr>
          <a:lstStyle/>
          <a:p>
            <a:pPr algn="ctr">
              <a:buFont typeface="Arial" panose="020B0604020202020204" pitchFamily="34" charset="0"/>
              <a:buNone/>
            </a:pPr>
            <a:r>
              <a:rPr lang="zh-CN" altLang="en-US" sz="2800" dirty="0">
                <a:latin typeface="黑体" panose="02010609060101010101" pitchFamily="49" charset="-122"/>
                <a:ea typeface="黑体" panose="02010609060101010101" pitchFamily="49" charset="-122"/>
              </a:rPr>
              <a:t>一个关键</a:t>
            </a:r>
          </a:p>
        </p:txBody>
      </p:sp>
      <p:sp>
        <p:nvSpPr>
          <p:cNvPr id="6" name="TextBox 5"/>
          <p:cNvSpPr txBox="1">
            <a:spLocks noChangeArrowheads="1"/>
          </p:cNvSpPr>
          <p:nvPr/>
        </p:nvSpPr>
        <p:spPr bwMode="auto">
          <a:xfrm>
            <a:off x="2276476" y="4241006"/>
            <a:ext cx="1655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FF63"/>
                </a:solidFill>
                <a:round/>
              </a14:hiddenLine>
            </a:ext>
          </a:extLst>
        </p:spPr>
        <p:txBody>
          <a:bodyPr>
            <a:spAutoFit/>
          </a:bodyPr>
          <a:lstStyle/>
          <a:p>
            <a:pPr algn="ctr">
              <a:buFont typeface="Arial" panose="020B0604020202020204" pitchFamily="34" charset="0"/>
              <a:buNone/>
            </a:pPr>
            <a:r>
              <a:rPr lang="zh-CN" altLang="en-US" sz="2800" dirty="0">
                <a:latin typeface="黑体" panose="02010609060101010101" pitchFamily="49" charset="-122"/>
                <a:ea typeface="黑体" panose="02010609060101010101" pitchFamily="49" charset="-122"/>
              </a:rPr>
              <a:t>一个注意</a:t>
            </a:r>
          </a:p>
        </p:txBody>
      </p:sp>
      <p:sp>
        <p:nvSpPr>
          <p:cNvPr id="7" name="TextBox 6"/>
          <p:cNvSpPr txBox="1">
            <a:spLocks noChangeArrowheads="1"/>
          </p:cNvSpPr>
          <p:nvPr/>
        </p:nvSpPr>
        <p:spPr bwMode="auto">
          <a:xfrm>
            <a:off x="6588126" y="1810942"/>
            <a:ext cx="16557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404040"/>
                </a:solidFill>
                <a:round/>
              </a14:hiddenLine>
            </a:ext>
          </a:extLst>
        </p:spPr>
        <p:txBody>
          <a:bodyPr>
            <a:spAutoFit/>
          </a:bodyPr>
          <a:lstStyle/>
          <a:p>
            <a:pPr algn="ctr">
              <a:buFont typeface="Arial" panose="020B0604020202020204" pitchFamily="34" charset="0"/>
              <a:buNone/>
            </a:pPr>
            <a:r>
              <a:rPr lang="zh-CN" altLang="en-US" sz="2800" dirty="0">
                <a:solidFill>
                  <a:srgbClr val="FF0000"/>
                </a:solidFill>
                <a:latin typeface="黑体" panose="02010609060101010101" pitchFamily="49" charset="-122"/>
                <a:ea typeface="黑体" panose="02010609060101010101" pitchFamily="49" charset="-122"/>
              </a:rPr>
              <a:t>建立函数关系式</a:t>
            </a:r>
          </a:p>
        </p:txBody>
      </p:sp>
      <p:cxnSp>
        <p:nvCxnSpPr>
          <p:cNvPr id="10" name="直接箭头连接符 9"/>
          <p:cNvCxnSpPr>
            <a:cxnSpLocks noChangeShapeType="1"/>
          </p:cNvCxnSpPr>
          <p:nvPr/>
        </p:nvCxnSpPr>
        <p:spPr bwMode="auto">
          <a:xfrm>
            <a:off x="4211639" y="2134791"/>
            <a:ext cx="2160587" cy="0"/>
          </a:xfrm>
          <a:prstGeom prst="straightConnector1">
            <a:avLst/>
          </a:prstGeom>
          <a:noFill/>
          <a:ln w="25400">
            <a:solidFill>
              <a:schemeClr val="tx1"/>
            </a:solidFill>
            <a:round/>
            <a:tailEnd type="arrow" w="med" len="med"/>
          </a:ln>
          <a:extLst>
            <a:ext uri="{909E8E84-426E-40DD-AFC4-6F175D3DCCD1}">
              <a14:hiddenFill xmlns:a14="http://schemas.microsoft.com/office/drawing/2010/main">
                <a:noFill/>
              </a14:hiddenFill>
            </a:ext>
          </a:extLst>
        </p:spPr>
      </p:cxnSp>
      <p:sp>
        <p:nvSpPr>
          <p:cNvPr id="12" name="矩形 11"/>
          <p:cNvSpPr>
            <a:spLocks noChangeArrowheads="1"/>
          </p:cNvSpPr>
          <p:nvPr/>
        </p:nvSpPr>
        <p:spPr bwMode="auto">
          <a:xfrm>
            <a:off x="4121151" y="2190750"/>
            <a:ext cx="23272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800" dirty="0">
                <a:latin typeface="黑体" panose="02010609060101010101" pitchFamily="49" charset="-122"/>
                <a:ea typeface="黑体" panose="02010609060101010101" pitchFamily="49" charset="-122"/>
              </a:rPr>
              <a:t>常见几何图形的面积公式</a:t>
            </a:r>
          </a:p>
        </p:txBody>
      </p:sp>
      <p:sp>
        <p:nvSpPr>
          <p:cNvPr id="13" name="矩形 12"/>
          <p:cNvSpPr>
            <a:spLocks noChangeArrowheads="1"/>
          </p:cNvSpPr>
          <p:nvPr/>
        </p:nvSpPr>
        <p:spPr bwMode="auto">
          <a:xfrm>
            <a:off x="4211638" y="1702594"/>
            <a:ext cx="2089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800">
                <a:latin typeface="黑体" panose="02010609060101010101" pitchFamily="49" charset="-122"/>
                <a:ea typeface="黑体" panose="02010609060101010101" pitchFamily="49" charset="-122"/>
              </a:rPr>
              <a:t>依  据</a:t>
            </a:r>
          </a:p>
        </p:txBody>
      </p:sp>
      <p:sp>
        <p:nvSpPr>
          <p:cNvPr id="14" name="TextBox 13"/>
          <p:cNvSpPr txBox="1">
            <a:spLocks noChangeArrowheads="1"/>
          </p:cNvSpPr>
          <p:nvPr/>
        </p:nvSpPr>
        <p:spPr bwMode="auto">
          <a:xfrm>
            <a:off x="4500564" y="4079081"/>
            <a:ext cx="45037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404040"/>
                </a:solidFill>
                <a:round/>
              </a14:hiddenLine>
            </a:ext>
          </a:extLst>
        </p:spPr>
        <p:txBody>
          <a:bodyPr>
            <a:spAutoFit/>
          </a:bodyPr>
          <a:lstStyle/>
          <a:p>
            <a:pPr algn="ctr">
              <a:buFont typeface="Arial" panose="020B0604020202020204" pitchFamily="34" charset="0"/>
              <a:buNone/>
            </a:pPr>
            <a:r>
              <a:rPr lang="zh-CN" altLang="en-US" sz="2800" dirty="0">
                <a:solidFill>
                  <a:srgbClr val="FF0000"/>
                </a:solidFill>
                <a:latin typeface="黑体" panose="02010609060101010101" pitchFamily="49" charset="-122"/>
                <a:ea typeface="黑体" panose="02010609060101010101" pitchFamily="49" charset="-122"/>
              </a:rPr>
              <a:t>最值有时不在顶点处，则要利用函数的增减性来确定</a:t>
            </a:r>
          </a:p>
        </p:txBody>
      </p:sp>
      <p:sp>
        <p:nvSpPr>
          <p:cNvPr id="15" name="左大括号 14"/>
          <p:cNvSpPr/>
          <p:nvPr/>
        </p:nvSpPr>
        <p:spPr bwMode="auto">
          <a:xfrm>
            <a:off x="1979613" y="2134791"/>
            <a:ext cx="144462" cy="2322909"/>
          </a:xfrm>
          <a:prstGeom prst="leftBrace">
            <a:avLst>
              <a:gd name="adj1" fmla="val 8238"/>
              <a:gd name="adj2" fmla="val 50000"/>
            </a:avLst>
          </a:prstGeom>
          <a:noFill/>
          <a:ln w="25400">
            <a:solidFill>
              <a:srgbClr val="269999"/>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defRPr/>
            </a:pPr>
            <a:endParaRPr lang="zh-CN" altLang="en-US" sz="2800"/>
          </a:p>
        </p:txBody>
      </p:sp>
      <p:cxnSp>
        <p:nvCxnSpPr>
          <p:cNvPr id="17" name="直接箭头连接符 16"/>
          <p:cNvCxnSpPr>
            <a:cxnSpLocks noChangeShapeType="1"/>
          </p:cNvCxnSpPr>
          <p:nvPr/>
        </p:nvCxnSpPr>
        <p:spPr bwMode="auto">
          <a:xfrm>
            <a:off x="4067176" y="4402931"/>
            <a:ext cx="288925" cy="0"/>
          </a:xfrm>
          <a:prstGeom prst="straightConnector1">
            <a:avLst/>
          </a:prstGeom>
          <a:noFill/>
          <a:ln w="25400">
            <a:solidFill>
              <a:schemeClr val="tx1"/>
            </a:solidFill>
            <a:round/>
            <a:tailEnd type="arrow" w="med" len="med"/>
          </a:ln>
          <a:extLst>
            <a:ext uri="{909E8E84-426E-40DD-AFC4-6F175D3DCCD1}">
              <a14:hiddenFill xmlns:a14="http://schemas.microsoft.com/office/drawing/2010/main">
                <a:noFill/>
              </a14:hiddenFill>
            </a:ext>
          </a:extLst>
        </p:spPr>
      </p:cxnSp>
      <p:sp>
        <p:nvSpPr>
          <p:cNvPr id="48" name="矩形 47"/>
          <p:cNvSpPr>
            <a:spLocks noChangeArrowheads="1"/>
          </p:cNvSpPr>
          <p:nvPr/>
        </p:nvSpPr>
        <p:spPr bwMode="auto">
          <a:xfrm>
            <a:off x="4578350" y="1207294"/>
            <a:ext cx="44935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spcBef>
                <a:spcPct val="50000"/>
              </a:spcBef>
              <a:buFont typeface="Arial" panose="020B0604020202020204" pitchFamily="34" charset="0"/>
              <a:buNone/>
            </a:pPr>
            <a:r>
              <a:rPr lang="zh-CN" altLang="en-US" sz="2800">
                <a:latin typeface="黑体" panose="02010609060101010101" pitchFamily="49" charset="-122"/>
                <a:ea typeface="黑体" panose="02010609060101010101" pitchFamily="49" charset="-122"/>
              </a:rPr>
              <a:t>（二次函数的图象和性质）</a:t>
            </a:r>
          </a:p>
        </p:txBody>
      </p:sp>
      <p:sp>
        <p:nvSpPr>
          <p:cNvPr id="2" name="Text Box 4"/>
          <p:cNvSpPr txBox="1">
            <a:spLocks noChangeArrowheads="1"/>
          </p:cNvSpPr>
          <p:nvPr/>
        </p:nvSpPr>
        <p:spPr bwMode="auto">
          <a:xfrm>
            <a:off x="684213" y="588169"/>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ECEC00"/>
                </a:solidFill>
                <a:miter lim="800000"/>
                <a:headEnd/>
                <a:tailEnd/>
              </a14:hiddenLine>
            </a:ext>
          </a:extLst>
        </p:spPr>
        <p:txBody>
          <a:bodyPr>
            <a:spAutoFit/>
          </a:bodyPr>
          <a:lstStyle/>
          <a:p>
            <a:pPr algn="dist">
              <a:spcBef>
                <a:spcPct val="50000"/>
              </a:spcBef>
              <a:buFont typeface="Arial" panose="020B0604020202020204" pitchFamily="34" charset="0"/>
              <a:buNone/>
            </a:pPr>
            <a:r>
              <a:rPr lang="zh-CN" altLang="en-US" sz="2800" dirty="0">
                <a:latin typeface="黑体" panose="02010609060101010101" pitchFamily="49" charset="-122"/>
                <a:ea typeface="黑体" panose="02010609060101010101" pitchFamily="49" charset="-122"/>
              </a:rPr>
              <a:t>实际问题</a:t>
            </a:r>
          </a:p>
        </p:txBody>
      </p:sp>
      <p:sp>
        <p:nvSpPr>
          <p:cNvPr id="3" name="Text Box 4"/>
          <p:cNvSpPr txBox="1">
            <a:spLocks noChangeArrowheads="1"/>
          </p:cNvSpPr>
          <p:nvPr/>
        </p:nvSpPr>
        <p:spPr bwMode="auto">
          <a:xfrm>
            <a:off x="5292725" y="588169"/>
            <a:ext cx="17668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ECEC00"/>
                </a:solidFill>
                <a:miter lim="800000"/>
                <a:headEnd/>
                <a:tailEnd/>
              </a14:hiddenLine>
            </a:ext>
          </a:extLst>
        </p:spPr>
        <p:txBody>
          <a:bodyPr>
            <a:spAutoFit/>
          </a:bodyPr>
          <a:lstStyle/>
          <a:p>
            <a:pPr algn="dist">
              <a:spcBef>
                <a:spcPct val="50000"/>
              </a:spcBef>
              <a:buFont typeface="Arial" panose="020B0604020202020204" pitchFamily="34" charset="0"/>
              <a:buNone/>
            </a:pPr>
            <a:r>
              <a:rPr lang="zh-CN" altLang="en-US" sz="2800">
                <a:latin typeface="黑体" panose="02010609060101010101" pitchFamily="49" charset="-122"/>
                <a:ea typeface="黑体" panose="02010609060101010101" pitchFamily="49" charset="-122"/>
              </a:rPr>
              <a:t>数学模型 </a:t>
            </a:r>
          </a:p>
        </p:txBody>
      </p:sp>
      <p:grpSp>
        <p:nvGrpSpPr>
          <p:cNvPr id="8" name="Group 5"/>
          <p:cNvGrpSpPr/>
          <p:nvPr/>
        </p:nvGrpSpPr>
        <p:grpSpPr bwMode="auto">
          <a:xfrm>
            <a:off x="2627314" y="241697"/>
            <a:ext cx="2592387" cy="522684"/>
            <a:chOff x="1610" y="1189"/>
            <a:chExt cx="1633" cy="439"/>
          </a:xfrm>
        </p:grpSpPr>
        <p:sp>
          <p:nvSpPr>
            <p:cNvPr id="253969" name="Line 6"/>
            <p:cNvSpPr>
              <a:spLocks noChangeShapeType="1"/>
            </p:cNvSpPr>
            <p:nvPr/>
          </p:nvSpPr>
          <p:spPr bwMode="auto">
            <a:xfrm>
              <a:off x="1610" y="1570"/>
              <a:ext cx="1633" cy="0"/>
            </a:xfrm>
            <a:prstGeom prst="line">
              <a:avLst/>
            </a:prstGeom>
            <a:noFill/>
            <a:ln w="254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53970" name="Text Box 7"/>
            <p:cNvSpPr txBox="1">
              <a:spLocks noChangeArrowheads="1"/>
            </p:cNvSpPr>
            <p:nvPr/>
          </p:nvSpPr>
          <p:spPr bwMode="auto">
            <a:xfrm>
              <a:off x="2154" y="1189"/>
              <a:ext cx="590"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800" b="1">
                  <a:latin typeface="黑体" panose="02010609060101010101" pitchFamily="49" charset="-122"/>
                  <a:ea typeface="黑体" panose="02010609060101010101" pitchFamily="49" charset="-122"/>
                </a:rPr>
                <a:t>转化</a:t>
              </a:r>
            </a:p>
          </p:txBody>
        </p:sp>
      </p:grpSp>
      <p:grpSp>
        <p:nvGrpSpPr>
          <p:cNvPr id="16" name="Group 8"/>
          <p:cNvGrpSpPr/>
          <p:nvPr/>
        </p:nvGrpSpPr>
        <p:grpSpPr bwMode="auto">
          <a:xfrm>
            <a:off x="2555875" y="857252"/>
            <a:ext cx="2592388" cy="523875"/>
            <a:chOff x="1565" y="1706"/>
            <a:chExt cx="1633" cy="440"/>
          </a:xfrm>
        </p:grpSpPr>
        <p:sp>
          <p:nvSpPr>
            <p:cNvPr id="253972" name="Line 9"/>
            <p:cNvSpPr>
              <a:spLocks noChangeShapeType="1"/>
            </p:cNvSpPr>
            <p:nvPr/>
          </p:nvSpPr>
          <p:spPr bwMode="auto">
            <a:xfrm flipH="1">
              <a:off x="1565" y="1706"/>
              <a:ext cx="1633" cy="0"/>
            </a:xfrm>
            <a:prstGeom prst="line">
              <a:avLst/>
            </a:prstGeom>
            <a:noFill/>
            <a:ln w="254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zh-CN"/>
            </a:p>
          </p:txBody>
        </p:sp>
        <p:sp>
          <p:nvSpPr>
            <p:cNvPr id="253973" name="Text Box 10"/>
            <p:cNvSpPr txBox="1">
              <a:spLocks noChangeArrowheads="1"/>
            </p:cNvSpPr>
            <p:nvPr/>
          </p:nvSpPr>
          <p:spPr bwMode="auto">
            <a:xfrm>
              <a:off x="2154" y="1707"/>
              <a:ext cx="590"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800" b="1">
                  <a:latin typeface="黑体" panose="02010609060101010101" pitchFamily="49" charset="-122"/>
                  <a:ea typeface="黑体" panose="02010609060101010101" pitchFamily="49" charset="-122"/>
                </a:rPr>
                <a:t>回归</a:t>
              </a:r>
            </a:p>
          </p:txBody>
        </p:sp>
      </p:grpSp>
      <p:sp>
        <p:nvSpPr>
          <p:cNvPr id="20" name="矩形 19"/>
          <p:cNvSpPr>
            <a:spLocks noChangeArrowheads="1"/>
          </p:cNvSpPr>
          <p:nvPr/>
        </p:nvSpPr>
        <p:spPr bwMode="auto">
          <a:xfrm>
            <a:off x="-22225" y="1207294"/>
            <a:ext cx="44935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spcBef>
                <a:spcPct val="50000"/>
              </a:spcBef>
              <a:buFont typeface="Arial" panose="020B0604020202020204" pitchFamily="34" charset="0"/>
              <a:buNone/>
            </a:pPr>
            <a:r>
              <a:rPr lang="zh-CN" altLang="en-US" sz="2800">
                <a:latin typeface="黑体" panose="02010609060101010101" pitchFamily="49" charset="-122"/>
                <a:ea typeface="黑体" panose="02010609060101010101" pitchFamily="49" charset="-122"/>
              </a:rPr>
              <a:t>（实物中的抛物线形问题）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0-#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Effect transition="in" filter="fade">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0-#ppt_w/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righ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circle(in)">
                                      <p:cBhvr>
                                        <p:cTn id="39" dur="20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randombar(horizontal)">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ox(in)">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ox(in)">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box(in)">
                                      <p:cBhvr>
                                        <p:cTn id="59" dur="500"/>
                                        <p:tgtEl>
                                          <p:spTgt spid="10"/>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ox(in)">
                                      <p:cBhvr>
                                        <p:cTn id="62" dur="500"/>
                                        <p:tgtEl>
                                          <p:spTgt spid="13"/>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box(in)">
                                      <p:cBhvr>
                                        <p:cTn id="65" dur="5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box(in)">
                                      <p:cBhvr>
                                        <p:cTn id="70" dur="500"/>
                                        <p:tgtEl>
                                          <p:spTgt spid="6"/>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nodeType="click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randombar(horizontal)">
                                      <p:cBhvr>
                                        <p:cTn id="75" dur="500"/>
                                        <p:tgtEl>
                                          <p:spTgt spid="17"/>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dissolve">
                                      <p:cBhvr>
                                        <p:cTn id="8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P spid="5" grpId="0" bldLvl="0"/>
      <p:bldP spid="6" grpId="0" bldLvl="0"/>
      <p:bldP spid="7" grpId="0" bldLvl="0"/>
      <p:bldP spid="12" grpId="0"/>
      <p:bldP spid="13" grpId="0"/>
      <p:bldP spid="14" grpId="0" bldLvl="0"/>
      <p:bldP spid="15" grpId="0" bldLvl="0" animBg="1"/>
      <p:bldP spid="48" grpId="0"/>
      <p:bldP spid="2" grpId="0" bldLvl="0"/>
      <p:bldP spid="3" grpId="0" bldLvl="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 Box 4"/>
          <p:cNvSpPr txBox="1">
            <a:spLocks noChangeArrowheads="1"/>
          </p:cNvSpPr>
          <p:nvPr/>
        </p:nvSpPr>
        <p:spPr bwMode="auto">
          <a:xfrm>
            <a:off x="684213" y="1387079"/>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262626"/>
                </a:solidFill>
                <a:miter lim="800000"/>
                <a:headEnd/>
                <a:tailEnd/>
              </a14:hiddenLine>
            </a:ext>
          </a:extLst>
        </p:spPr>
        <p:txBody>
          <a:bodyPr>
            <a:spAutoFit/>
          </a:bodyPr>
          <a:lstStyle/>
          <a:p>
            <a:pPr algn="dist">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拱桥问题</a:t>
            </a:r>
          </a:p>
        </p:txBody>
      </p:sp>
      <p:sp>
        <p:nvSpPr>
          <p:cNvPr id="52" name="Text Box 13"/>
          <p:cNvSpPr txBox="1">
            <a:spLocks noChangeArrowheads="1"/>
          </p:cNvSpPr>
          <p:nvPr/>
        </p:nvSpPr>
        <p:spPr bwMode="auto">
          <a:xfrm>
            <a:off x="2914650" y="1387079"/>
            <a:ext cx="20907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C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转化的关键</a:t>
            </a:r>
          </a:p>
        </p:txBody>
      </p:sp>
      <p:sp>
        <p:nvSpPr>
          <p:cNvPr id="53" name="Text Box 4"/>
          <p:cNvSpPr txBox="1">
            <a:spLocks noChangeArrowheads="1"/>
          </p:cNvSpPr>
          <p:nvPr/>
        </p:nvSpPr>
        <p:spPr bwMode="auto">
          <a:xfrm>
            <a:off x="5437189" y="1225154"/>
            <a:ext cx="20589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262626"/>
                </a:solidFill>
                <a:miter lim="800000"/>
                <a:headEnd/>
                <a:tailEnd/>
              </a14:hiddenLine>
            </a:ext>
          </a:extLst>
        </p:spPr>
        <p:txBody>
          <a:bodyPr>
            <a:spAutoFit/>
          </a:bodyPr>
          <a:lstStyle/>
          <a:p>
            <a:pPr algn="dist">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建立恰当的直角坐标系</a:t>
            </a:r>
          </a:p>
        </p:txBody>
      </p:sp>
      <p:sp>
        <p:nvSpPr>
          <p:cNvPr id="54" name="Text Box 4"/>
          <p:cNvSpPr txBox="1">
            <a:spLocks noChangeArrowheads="1"/>
          </p:cNvSpPr>
          <p:nvPr/>
        </p:nvSpPr>
        <p:spPr bwMode="auto">
          <a:xfrm>
            <a:off x="4508501" y="2800350"/>
            <a:ext cx="391636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262626"/>
                </a:solidFill>
                <a:miter lim="800000"/>
                <a:headEnd/>
                <a:tailEnd/>
              </a14:hiddenLine>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Times New Roman" panose="02020603050405020304" pitchFamily="18" charset="0"/>
              <a:buAutoNum type="circleNumDbPlain"/>
            </a:pPr>
            <a:r>
              <a:rPr lang="zh-CN" altLang="en-US" sz="2800" dirty="0">
                <a:solidFill>
                  <a:srgbClr val="FF0000"/>
                </a:solidFill>
                <a:latin typeface="黑体" panose="02010609060101010101" pitchFamily="49" charset="-122"/>
                <a:ea typeface="黑体" panose="02010609060101010101" pitchFamily="49" charset="-122"/>
              </a:rPr>
              <a:t>能够将实际距离准确的转化为点的坐标；</a:t>
            </a:r>
          </a:p>
          <a:p>
            <a:pPr>
              <a:spcBef>
                <a:spcPct val="50000"/>
              </a:spcBef>
              <a:buFont typeface="Times New Roman" panose="02020603050405020304" pitchFamily="18" charset="0"/>
              <a:buAutoNum type="circleNumDbPlain"/>
            </a:pPr>
            <a:r>
              <a:rPr lang="zh-CN" altLang="en-US" sz="2800" dirty="0">
                <a:solidFill>
                  <a:srgbClr val="FF0000"/>
                </a:solidFill>
                <a:latin typeface="黑体" panose="02010609060101010101" pitchFamily="49" charset="-122"/>
                <a:ea typeface="黑体" panose="02010609060101010101" pitchFamily="49" charset="-122"/>
              </a:rPr>
              <a:t>选择运算简便的方法</a:t>
            </a:r>
            <a:r>
              <a:rPr lang="en-US" altLang="zh-CN" sz="2800" dirty="0">
                <a:solidFill>
                  <a:srgbClr val="FF0000"/>
                </a:solidFill>
                <a:latin typeface="黑体" panose="02010609060101010101" pitchFamily="49" charset="-122"/>
                <a:ea typeface="黑体" panose="02010609060101010101" pitchFamily="49" charset="-122"/>
              </a:rPr>
              <a:t>.</a:t>
            </a:r>
          </a:p>
        </p:txBody>
      </p:sp>
      <p:sp>
        <p:nvSpPr>
          <p:cNvPr id="64" name="下箭头 63"/>
          <p:cNvSpPr>
            <a:spLocks noChangeArrowheads="1"/>
          </p:cNvSpPr>
          <p:nvPr/>
        </p:nvSpPr>
        <p:spPr bwMode="auto">
          <a:xfrm>
            <a:off x="6214269" y="2260997"/>
            <a:ext cx="504825" cy="539353"/>
          </a:xfrm>
          <a:prstGeom prst="downArrow">
            <a:avLst>
              <a:gd name="adj1" fmla="val 50000"/>
              <a:gd name="adj2" fmla="val 49997"/>
            </a:avLst>
          </a:prstGeom>
          <a:noFill/>
          <a:ln w="9525">
            <a:solidFill>
              <a:srgbClr val="000000"/>
            </a:solidFill>
            <a:round/>
          </a:ln>
          <a:extLst>
            <a:ext uri="{909E8E84-426E-40DD-AFC4-6F175D3DCCD1}">
              <a14:hiddenFill xmlns:a14="http://schemas.microsoft.com/office/drawing/2010/main">
                <a:solidFill>
                  <a:srgbClr val="595959"/>
                </a:solidFill>
              </a14:hiddenFill>
            </a:ext>
          </a:extLst>
        </p:spPr>
        <p:txBody>
          <a:bodyPr/>
          <a:lstStyle/>
          <a:p>
            <a:pPr>
              <a:buFont typeface="Arial" panose="020B0604020202020204" pitchFamily="34" charset="0"/>
              <a:buNone/>
              <a:defRPr/>
            </a:pPr>
            <a:endParaRPr lang="zh-CN" altLang="en-US" sz="2800"/>
          </a:p>
        </p:txBody>
      </p:sp>
      <p:sp>
        <p:nvSpPr>
          <p:cNvPr id="66" name="右箭头 65"/>
          <p:cNvSpPr>
            <a:spLocks noChangeArrowheads="1"/>
          </p:cNvSpPr>
          <p:nvPr/>
        </p:nvSpPr>
        <p:spPr bwMode="auto">
          <a:xfrm>
            <a:off x="5005389" y="1441848"/>
            <a:ext cx="358775" cy="215503"/>
          </a:xfrm>
          <a:prstGeom prst="rightArrow">
            <a:avLst>
              <a:gd name="adj1" fmla="val 50000"/>
              <a:gd name="adj2" fmla="val 49997"/>
            </a:avLst>
          </a:prstGeom>
          <a:noFill/>
          <a:ln w="9525">
            <a:solidFill>
              <a:srgbClr val="000000"/>
            </a:solidFill>
            <a:round/>
          </a:ln>
          <a:extLst>
            <a:ext uri="{909E8E84-426E-40DD-AFC4-6F175D3DCCD1}">
              <a14:hiddenFill xmlns:a14="http://schemas.microsoft.com/office/drawing/2010/main">
                <a:solidFill>
                  <a:srgbClr val="269999"/>
                </a:solidFill>
              </a14:hiddenFill>
            </a:ext>
          </a:extLst>
        </p:spPr>
        <p:txBody>
          <a:bodyPr/>
          <a:lstStyle/>
          <a:p>
            <a:pPr>
              <a:buFont typeface="Arial" panose="020B0604020202020204" pitchFamily="34" charset="0"/>
              <a:buNone/>
              <a:defRPr/>
            </a:pPr>
            <a:endParaRPr lang="zh-CN" altLang="en-US" sz="2800"/>
          </a:p>
        </p:txBody>
      </p:sp>
      <p:sp>
        <p:nvSpPr>
          <p:cNvPr id="4" name="右箭头 3"/>
          <p:cNvSpPr>
            <a:spLocks noChangeArrowheads="1"/>
          </p:cNvSpPr>
          <p:nvPr/>
        </p:nvSpPr>
        <p:spPr bwMode="auto">
          <a:xfrm>
            <a:off x="2555876" y="1452562"/>
            <a:ext cx="358775" cy="215504"/>
          </a:xfrm>
          <a:prstGeom prst="rightArrow">
            <a:avLst>
              <a:gd name="adj1" fmla="val 50000"/>
              <a:gd name="adj2" fmla="val 49997"/>
            </a:avLst>
          </a:prstGeom>
          <a:noFill/>
          <a:ln w="9525">
            <a:solidFill>
              <a:srgbClr val="000000"/>
            </a:solidFill>
            <a:round/>
          </a:ln>
          <a:extLst>
            <a:ext uri="{909E8E84-426E-40DD-AFC4-6F175D3DCCD1}">
              <a14:hiddenFill xmlns:a14="http://schemas.microsoft.com/office/drawing/2010/main">
                <a:solidFill>
                  <a:srgbClr val="269999"/>
                </a:solidFill>
              </a14:hiddenFill>
            </a:ext>
          </a:extLst>
        </p:spPr>
        <p:txBody>
          <a:bodyPr/>
          <a:lstStyle/>
          <a:p>
            <a:pPr>
              <a:buFont typeface="Arial" panose="020B0604020202020204" pitchFamily="34" charset="0"/>
              <a:buNone/>
              <a:defRPr/>
            </a:pP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ppt_x</p:attrName>
                                        </p:attrNameLst>
                                      </p:cBhvr>
                                      <p:tavLst>
                                        <p:tav tm="0">
                                          <p:val>
                                            <p:strVal val="0-#ppt_w/2"/>
                                          </p:val>
                                        </p:tav>
                                        <p:tav tm="100000">
                                          <p:val>
                                            <p:strVal val="#ppt_x"/>
                                          </p:val>
                                        </p:tav>
                                      </p:tavLst>
                                    </p:anim>
                                    <p:anim calcmode="lin" valueType="num">
                                      <p:cBhvr>
                                        <p:cTn id="8"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ppt_x</p:attrName>
                                        </p:attrNameLst>
                                      </p:cBhvr>
                                      <p:tavLst>
                                        <p:tav tm="0">
                                          <p:val>
                                            <p:strVal val="1+#ppt_w/2"/>
                                          </p:val>
                                        </p:tav>
                                        <p:tav tm="100000">
                                          <p:val>
                                            <p:strVal val="#ppt_x"/>
                                          </p:val>
                                        </p:tav>
                                      </p:tavLst>
                                    </p:anim>
                                    <p:anim calcmode="lin" valueType="num">
                                      <p:cBhvr>
                                        <p:cTn id="19"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dissolve">
                                      <p:cBhvr>
                                        <p:cTn id="24" dur="500"/>
                                        <p:tgtEl>
                                          <p:spTgt spid="6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ppt_x</p:attrName>
                                        </p:attrNameLst>
                                      </p:cBhvr>
                                      <p:tavLst>
                                        <p:tav tm="0">
                                          <p:val>
                                            <p:strVal val="0-#ppt_w/2"/>
                                          </p:val>
                                        </p:tav>
                                        <p:tav tm="100000">
                                          <p:val>
                                            <p:strVal val="#ppt_x"/>
                                          </p:val>
                                        </p:tav>
                                      </p:tavLst>
                                    </p:anim>
                                    <p:anim calcmode="lin" valueType="num">
                                      <p:cBhvr>
                                        <p:cTn id="30"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p:cTn id="35" dur="500" fill="hold"/>
                                        <p:tgtEl>
                                          <p:spTgt spid="54"/>
                                        </p:tgtEl>
                                        <p:attrNameLst>
                                          <p:attrName>ppt_x</p:attrName>
                                        </p:attrNameLst>
                                      </p:cBhvr>
                                      <p:tavLst>
                                        <p:tav tm="0">
                                          <p:val>
                                            <p:strVal val="0-#ppt_w/2"/>
                                          </p:val>
                                        </p:tav>
                                        <p:tav tm="100000">
                                          <p:val>
                                            <p:strVal val="#ppt_x"/>
                                          </p:val>
                                        </p:tav>
                                      </p:tavLst>
                                    </p:anim>
                                    <p:anim calcmode="lin" valueType="num">
                                      <p:cBhvr>
                                        <p:cTn id="36"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dissolve">
                                      <p:cBhvr>
                                        <p:cTn id="4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p:bldP spid="52" grpId="0" bldLvl="0"/>
      <p:bldP spid="53" grpId="0" bldLvl="0"/>
      <p:bldP spid="54" grpId="0" bldLvl="0"/>
      <p:bldP spid="64" grpId="0" bldLvl="0" animBg="1"/>
      <p:bldP spid="66" grpId="0" bldLvl="0" animBg="1"/>
      <p:bldP spid="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390526" y="1546623"/>
            <a:ext cx="8361363" cy="1756548"/>
            <a:chOff x="179513" y="1484785"/>
            <a:chExt cx="8496944" cy="2340814"/>
          </a:xfrm>
        </p:grpSpPr>
        <p:sp>
          <p:nvSpPr>
            <p:cNvPr id="201731" name="TextBox 55"/>
            <p:cNvSpPr txBox="1">
              <a:spLocks noChangeArrowheads="1"/>
            </p:cNvSpPr>
            <p:nvPr/>
          </p:nvSpPr>
          <p:spPr bwMode="auto">
            <a:xfrm>
              <a:off x="179513" y="1484785"/>
              <a:ext cx="8496944" cy="222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400" dirty="0">
                  <a:solidFill>
                    <a:srgbClr val="FF0000"/>
                  </a:solidFill>
                  <a:latin typeface="黑体" panose="02010609060101010101" pitchFamily="49" charset="-122"/>
                  <a:ea typeface="黑体" panose="02010609060101010101" pitchFamily="49" charset="-122"/>
                </a:rPr>
                <a:t>由于抛物线 </a:t>
              </a:r>
              <a:r>
                <a:rPr lang="en-US" altLang="zh-CN" sz="2400" b="1" i="1" dirty="0">
                  <a:solidFill>
                    <a:srgbClr val="FF0000"/>
                  </a:solidFill>
                  <a:latin typeface="Times New Roman" panose="02020603050405020304" pitchFamily="18" charset="0"/>
                  <a:ea typeface="黑体" panose="02010609060101010101" pitchFamily="49" charset="-122"/>
                </a:rPr>
                <a:t>y = ax </a:t>
              </a:r>
              <a:r>
                <a:rPr lang="en-US" altLang="zh-CN" sz="2400" b="1" i="1" baseline="50000" dirty="0">
                  <a:solidFill>
                    <a:srgbClr val="FF0000"/>
                  </a:solidFill>
                  <a:latin typeface="Times New Roman" panose="02020603050405020304" pitchFamily="18" charset="0"/>
                  <a:ea typeface="黑体" panose="02010609060101010101" pitchFamily="49" charset="-122"/>
                </a:rPr>
                <a:t>2</a:t>
              </a:r>
              <a:r>
                <a:rPr lang="en-US" altLang="zh-CN" sz="2400" b="1" i="1" baseline="30000" dirty="0">
                  <a:solidFill>
                    <a:srgbClr val="FF0000"/>
                  </a:solidFill>
                  <a:latin typeface="Times New Roman" panose="02020603050405020304" pitchFamily="18" charset="0"/>
                  <a:ea typeface="黑体" panose="02010609060101010101" pitchFamily="49" charset="-122"/>
                </a:rPr>
                <a:t> </a:t>
              </a:r>
              <a:r>
                <a:rPr lang="zh-CN" altLang="zh-CN" sz="2400" b="1" i="1"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 </a:t>
              </a:r>
              <a:r>
                <a:rPr lang="en-US" altLang="zh-CN" sz="2400" b="1" i="1" dirty="0" err="1">
                  <a:solidFill>
                    <a:srgbClr val="FF0000"/>
                  </a:solidFill>
                  <a:latin typeface="Times New Roman" panose="02020603050405020304" pitchFamily="18" charset="0"/>
                  <a:ea typeface="黑体" panose="02010609060101010101" pitchFamily="49" charset="-122"/>
                </a:rPr>
                <a:t>bx</a:t>
              </a:r>
              <a:r>
                <a:rPr lang="en-US" altLang="zh-CN" sz="2400" b="1" i="1" dirty="0">
                  <a:solidFill>
                    <a:srgbClr val="FF0000"/>
                  </a:solidFill>
                  <a:latin typeface="Times New Roman" panose="02020603050405020304" pitchFamily="18" charset="0"/>
                  <a:ea typeface="黑体" panose="02010609060101010101" pitchFamily="49" charset="-122"/>
                </a:rPr>
                <a:t> + c</a:t>
              </a:r>
              <a:r>
                <a:rPr lang="en-US" altLang="zh-CN" sz="2400" i="1" dirty="0">
                  <a:solidFill>
                    <a:srgbClr val="FF0000"/>
                  </a:solidFill>
                  <a:latin typeface="Times New Roman" panose="02020603050405020304" pitchFamily="18" charset="0"/>
                  <a:ea typeface="黑体" panose="02010609060101010101" pitchFamily="49" charset="-122"/>
                </a:rPr>
                <a:t> </a:t>
              </a:r>
              <a:r>
                <a:rPr lang="zh-CN" altLang="en-US" sz="2400" dirty="0">
                  <a:solidFill>
                    <a:srgbClr val="FF0000"/>
                  </a:solidFill>
                  <a:latin typeface="黑体" panose="02010609060101010101" pitchFamily="49" charset="-122"/>
                  <a:ea typeface="黑体" panose="02010609060101010101" pitchFamily="49" charset="-122"/>
                </a:rPr>
                <a:t>的顶点是最低（高）点，</a:t>
              </a:r>
              <a:br>
                <a:rPr lang="zh-CN" altLang="en-US" sz="2400" dirty="0">
                  <a:solidFill>
                    <a:srgbClr val="FF0000"/>
                  </a:solidFill>
                  <a:latin typeface="黑体" panose="02010609060101010101" pitchFamily="49" charset="-122"/>
                  <a:ea typeface="黑体" panose="02010609060101010101" pitchFamily="49" charset="-122"/>
                </a:rPr>
              </a:br>
              <a:r>
                <a:rPr lang="zh-CN" altLang="en-US" sz="2400" dirty="0">
                  <a:solidFill>
                    <a:srgbClr val="FF0000"/>
                  </a:solidFill>
                  <a:latin typeface="黑体" panose="02010609060101010101" pitchFamily="49" charset="-122"/>
                  <a:ea typeface="黑体" panose="02010609060101010101" pitchFamily="49" charset="-122"/>
                </a:rPr>
                <a:t>当          时，二次函数 </a:t>
              </a:r>
              <a:r>
                <a:rPr lang="en-US" altLang="zh-CN" sz="2400" b="1" i="1" dirty="0">
                  <a:solidFill>
                    <a:srgbClr val="FF0000"/>
                  </a:solidFill>
                  <a:latin typeface="Times New Roman" panose="02020603050405020304" pitchFamily="18" charset="0"/>
                  <a:ea typeface="黑体" panose="02010609060101010101" pitchFamily="49" charset="-122"/>
                </a:rPr>
                <a:t>y </a:t>
              </a:r>
              <a:r>
                <a:rPr lang="en-US" altLang="zh-CN" sz="2400" b="1" dirty="0">
                  <a:solidFill>
                    <a:srgbClr val="FF0000"/>
                  </a:solidFill>
                  <a:latin typeface="Times New Roman" panose="02020603050405020304" pitchFamily="18" charset="0"/>
                  <a:ea typeface="黑体" panose="02010609060101010101" pitchFamily="49" charset="-122"/>
                </a:rPr>
                <a:t>= </a:t>
              </a:r>
              <a:r>
                <a:rPr lang="en-US" altLang="zh-CN" sz="2400" b="1" i="1" dirty="0">
                  <a:solidFill>
                    <a:srgbClr val="FF0000"/>
                  </a:solidFill>
                  <a:latin typeface="Times New Roman" panose="02020603050405020304" pitchFamily="18" charset="0"/>
                  <a:ea typeface="黑体" panose="02010609060101010101" pitchFamily="49" charset="-122"/>
                </a:rPr>
                <a:t>ax </a:t>
              </a:r>
              <a:r>
                <a:rPr lang="en-US" altLang="zh-CN" sz="2400" b="1" baseline="50000" dirty="0">
                  <a:solidFill>
                    <a:srgbClr val="FF0000"/>
                  </a:solidFill>
                  <a:latin typeface="Times New Roman" panose="02020603050405020304" pitchFamily="18" charset="0"/>
                  <a:ea typeface="黑体" panose="02010609060101010101" pitchFamily="49" charset="-122"/>
                </a:rPr>
                <a:t>2</a:t>
              </a:r>
              <a:r>
                <a:rPr lang="en-US" altLang="zh-CN" sz="2400" b="1" baseline="30000" dirty="0">
                  <a:solidFill>
                    <a:srgbClr val="FF0000"/>
                  </a:solidFill>
                  <a:latin typeface="Times New Roman" panose="02020603050405020304" pitchFamily="18" charset="0"/>
                  <a:ea typeface="黑体" panose="02010609060101010101" pitchFamily="49" charset="-122"/>
                </a:rPr>
                <a:t> </a:t>
              </a:r>
              <a:r>
                <a:rPr lang="zh-CN" altLang="zh-CN" sz="2400" b="1" dirty="0">
                  <a:solidFill>
                    <a:srgbClr val="FF0000"/>
                  </a:solidFill>
                  <a:latin typeface="Times New Roman" panose="02020603050405020304" pitchFamily="18" charset="0"/>
                  <a:ea typeface="黑体" panose="02010609060101010101" pitchFamily="49" charset="-122"/>
                </a:rPr>
                <a:t>+</a:t>
              </a:r>
              <a:r>
                <a:rPr lang="en-US" altLang="zh-CN" sz="2400" b="1" dirty="0">
                  <a:solidFill>
                    <a:srgbClr val="FF0000"/>
                  </a:solidFill>
                  <a:latin typeface="Times New Roman" panose="02020603050405020304" pitchFamily="18" charset="0"/>
                  <a:ea typeface="黑体" panose="02010609060101010101" pitchFamily="49" charset="-122"/>
                </a:rPr>
                <a:t> </a:t>
              </a:r>
              <a:r>
                <a:rPr lang="en-US" altLang="zh-CN" sz="2400" b="1" i="1" dirty="0" err="1">
                  <a:solidFill>
                    <a:srgbClr val="FF0000"/>
                  </a:solidFill>
                  <a:latin typeface="Times New Roman" panose="02020603050405020304" pitchFamily="18" charset="0"/>
                  <a:ea typeface="黑体" panose="02010609060101010101" pitchFamily="49" charset="-122"/>
                </a:rPr>
                <a:t>bx</a:t>
              </a:r>
              <a:r>
                <a:rPr lang="en-US" altLang="zh-CN" sz="2400" b="1" i="1" dirty="0">
                  <a:solidFill>
                    <a:srgbClr val="FF0000"/>
                  </a:solidFill>
                  <a:latin typeface="Times New Roman" panose="02020603050405020304" pitchFamily="18" charset="0"/>
                  <a:ea typeface="黑体" panose="02010609060101010101" pitchFamily="49" charset="-122"/>
                </a:rPr>
                <a:t> </a:t>
              </a:r>
              <a:r>
                <a:rPr lang="en-US" altLang="zh-CN" sz="2400" b="1" dirty="0">
                  <a:solidFill>
                    <a:srgbClr val="FF0000"/>
                  </a:solidFill>
                  <a:latin typeface="Times New Roman" panose="02020603050405020304" pitchFamily="18" charset="0"/>
                  <a:ea typeface="黑体" panose="02010609060101010101" pitchFamily="49" charset="-122"/>
                </a:rPr>
                <a:t>+ </a:t>
              </a:r>
              <a:r>
                <a:rPr lang="en-US" altLang="zh-CN" sz="2400" b="1" i="1" dirty="0">
                  <a:solidFill>
                    <a:srgbClr val="FF0000"/>
                  </a:solidFill>
                  <a:latin typeface="Times New Roman" panose="02020603050405020304" pitchFamily="18" charset="0"/>
                  <a:ea typeface="黑体" panose="02010609060101010101" pitchFamily="49" charset="-122"/>
                </a:rPr>
                <a:t>c </a:t>
              </a:r>
              <a:r>
                <a:rPr lang="zh-CN" altLang="en-US" sz="2400" dirty="0">
                  <a:solidFill>
                    <a:srgbClr val="FF0000"/>
                  </a:solidFill>
                  <a:latin typeface="黑体" panose="02010609060101010101" pitchFamily="49" charset="-122"/>
                  <a:ea typeface="黑体" panose="02010609060101010101" pitchFamily="49" charset="-122"/>
                </a:rPr>
                <a:t>有最小（大） 值</a:t>
              </a:r>
            </a:p>
          </p:txBody>
        </p:sp>
        <p:graphicFrame>
          <p:nvGraphicFramePr>
            <p:cNvPr id="201732" name="Object 52"/>
            <p:cNvGraphicFramePr>
              <a:graphicFrameLocks noChangeAspect="1"/>
            </p:cNvGraphicFramePr>
            <p:nvPr/>
          </p:nvGraphicFramePr>
          <p:xfrm>
            <a:off x="816291" y="2146441"/>
            <a:ext cx="1183730" cy="815375"/>
          </p:xfrm>
          <a:graphic>
            <a:graphicData uri="http://schemas.openxmlformats.org/presentationml/2006/ole">
              <mc:AlternateContent xmlns:mc="http://schemas.openxmlformats.org/markup-compatibility/2006">
                <mc:Choice xmlns:v="urn:schemas-microsoft-com:vml" Requires="v">
                  <p:oleObj spid="_x0000_s201745" r:id="rId4" imgW="571500" imgH="393700" progId="Equation.DSMT4">
                    <p:embed/>
                  </p:oleObj>
                </mc:Choice>
                <mc:Fallback>
                  <p:oleObj r:id="rId4" imgW="571500" imgH="393700" progId="Equation.DSMT4">
                    <p:embed/>
                    <p:pic>
                      <p:nvPicPr>
                        <p:cNvPr id="0" name="Object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291" y="2146441"/>
                          <a:ext cx="1183730" cy="81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1733" name="Object 54"/>
            <p:cNvGraphicFramePr>
              <a:graphicFrameLocks noChangeAspect="1"/>
            </p:cNvGraphicFramePr>
            <p:nvPr/>
          </p:nvGraphicFramePr>
          <p:xfrm>
            <a:off x="789317" y="2952437"/>
            <a:ext cx="1798456" cy="873162"/>
          </p:xfrm>
          <a:graphic>
            <a:graphicData uri="http://schemas.openxmlformats.org/presentationml/2006/ole">
              <mc:AlternateContent xmlns:mc="http://schemas.openxmlformats.org/markup-compatibility/2006">
                <mc:Choice xmlns:v="urn:schemas-microsoft-com:vml" Requires="v">
                  <p:oleObj spid="_x0000_s201746" r:id="rId6" imgW="864235" imgH="419100" progId="Equation.DSMT4">
                    <p:embed/>
                  </p:oleObj>
                </mc:Choice>
                <mc:Fallback>
                  <p:oleObj r:id="rId6" imgW="864235" imgH="419100" progId="Equation.DSMT4">
                    <p:embed/>
                    <p:pic>
                      <p:nvPicPr>
                        <p:cNvPr id="0" name="Object 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9317" y="2952437"/>
                          <a:ext cx="1798456" cy="8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8197" name="Rectangle 20"/>
          <p:cNvSpPr/>
          <p:nvPr/>
        </p:nvSpPr>
        <p:spPr>
          <a:xfrm>
            <a:off x="255588" y="527447"/>
            <a:ext cx="8001000" cy="1212640"/>
          </a:xfrm>
          <a:prstGeom prst="rect">
            <a:avLst/>
          </a:prstGeom>
          <a:noFill/>
          <a:ln w="9525">
            <a:noFill/>
          </a:ln>
        </p:spPr>
        <p:txBody>
          <a:bodyPr>
            <a:spAutoFit/>
          </a:bodyPr>
          <a:lstStyle/>
          <a:p>
            <a:pPr eaLnBrk="0" hangingPunct="0">
              <a:lnSpc>
                <a:spcPct val="130000"/>
              </a:lnSpc>
            </a:pPr>
            <a:r>
              <a:rPr lang="zh-CN" altLang="en-US" sz="2800" noProof="1">
                <a:solidFill>
                  <a:schemeClr val="accent6">
                    <a:lumMod val="75000"/>
                  </a:schemeClr>
                </a:solidFill>
                <a:latin typeface="黑体" panose="02010609060101010101" pitchFamily="49" charset="-122"/>
                <a:ea typeface="黑体" panose="02010609060101010101" pitchFamily="49" charset="-122"/>
              </a:rPr>
              <a:t>想一想：</a:t>
            </a:r>
            <a:r>
              <a:rPr lang="zh-CN" altLang="en-US" sz="2800" noProof="1">
                <a:latin typeface="黑体" panose="02010609060101010101" pitchFamily="49" charset="-122"/>
                <a:ea typeface="黑体" panose="02010609060101010101" pitchFamily="49" charset="-122"/>
              </a:rPr>
              <a:t>如何求出二次函数 </a:t>
            </a:r>
            <a:r>
              <a:rPr lang="en-US" altLang="zh-CN" sz="2800" b="1" i="1" noProof="1">
                <a:latin typeface="Times New Roman" panose="02020603050405020304" pitchFamily="18" charset="0"/>
                <a:ea typeface="黑体" panose="02010609060101010101" pitchFamily="49" charset="-122"/>
              </a:rPr>
              <a:t>y </a:t>
            </a:r>
            <a:r>
              <a:rPr lang="en-US" altLang="zh-CN" sz="2800" b="1" noProof="1">
                <a:latin typeface="Times New Roman" panose="02020603050405020304" pitchFamily="18" charset="0"/>
                <a:ea typeface="黑体" panose="02010609060101010101" pitchFamily="49" charset="-122"/>
              </a:rPr>
              <a:t>= </a:t>
            </a:r>
            <a:r>
              <a:rPr lang="en-US" altLang="zh-CN" sz="2800" b="1" i="1" noProof="1">
                <a:latin typeface="Times New Roman" panose="02020603050405020304" pitchFamily="18" charset="0"/>
                <a:ea typeface="黑体" panose="02010609060101010101" pitchFamily="49" charset="-122"/>
              </a:rPr>
              <a:t>ax </a:t>
            </a:r>
            <a:r>
              <a:rPr lang="en-US" altLang="zh-CN" sz="2800" b="1" baseline="50000" noProof="1">
                <a:latin typeface="Times New Roman" panose="02020603050405020304" pitchFamily="18" charset="0"/>
                <a:ea typeface="黑体" panose="02010609060101010101" pitchFamily="49" charset="-122"/>
              </a:rPr>
              <a:t>2</a:t>
            </a:r>
            <a:r>
              <a:rPr lang="en-US" altLang="zh-CN" sz="2800" b="1" baseline="30000" noProof="1">
                <a:latin typeface="Times New Roman" panose="02020603050405020304" pitchFamily="18" charset="0"/>
                <a:ea typeface="黑体" panose="02010609060101010101" pitchFamily="49" charset="-122"/>
              </a:rPr>
              <a:t> </a:t>
            </a:r>
            <a:r>
              <a:rPr lang="zh-CN" altLang="zh-CN" sz="2800" b="1" noProof="1">
                <a:latin typeface="Times New Roman" panose="02020603050405020304" pitchFamily="18" charset="0"/>
                <a:ea typeface="黑体" panose="02010609060101010101" pitchFamily="49" charset="-122"/>
              </a:rPr>
              <a:t>+</a:t>
            </a:r>
            <a:r>
              <a:rPr lang="zh-CN" altLang="en-US" sz="2800" b="1" noProof="1">
                <a:latin typeface="Times New Roman" panose="02020603050405020304" pitchFamily="18" charset="0"/>
                <a:ea typeface="黑体" panose="02010609060101010101" pitchFamily="49" charset="-122"/>
              </a:rPr>
              <a:t> </a:t>
            </a:r>
            <a:r>
              <a:rPr lang="en-US" altLang="zh-CN" sz="2800" b="1" i="1" noProof="1">
                <a:latin typeface="Times New Roman" panose="02020603050405020304" pitchFamily="18" charset="0"/>
                <a:ea typeface="黑体" panose="02010609060101010101" pitchFamily="49" charset="-122"/>
              </a:rPr>
              <a:t>bx </a:t>
            </a:r>
            <a:r>
              <a:rPr lang="en-US" altLang="zh-CN" sz="2800" b="1" noProof="1">
                <a:latin typeface="Times New Roman" panose="02020603050405020304" pitchFamily="18" charset="0"/>
                <a:ea typeface="黑体" panose="02010609060101010101" pitchFamily="49" charset="-122"/>
              </a:rPr>
              <a:t>+ </a:t>
            </a:r>
            <a:r>
              <a:rPr lang="en-US" altLang="zh-CN" sz="2800" b="1" i="1" noProof="1">
                <a:latin typeface="Times New Roman" panose="02020603050405020304" pitchFamily="18" charset="0"/>
                <a:ea typeface="黑体" panose="02010609060101010101" pitchFamily="49" charset="-122"/>
              </a:rPr>
              <a:t>c </a:t>
            </a:r>
            <a:r>
              <a:rPr lang="zh-CN" altLang="en-US" sz="2800" noProof="1">
                <a:latin typeface="黑体" panose="02010609060101010101" pitchFamily="49" charset="-122"/>
                <a:ea typeface="黑体" panose="02010609060101010101" pitchFamily="49" charset="-122"/>
              </a:rPr>
              <a:t>的最小（大）值？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矩形 80"/>
          <p:cNvSpPr>
            <a:spLocks noChangeArrowheads="1"/>
          </p:cNvSpPr>
          <p:nvPr/>
        </p:nvSpPr>
        <p:spPr bwMode="auto">
          <a:xfrm>
            <a:off x="71438" y="53578"/>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000" b="1" dirty="0">
                <a:solidFill>
                  <a:srgbClr val="228B8B"/>
                </a:solidFill>
                <a:ea typeface="方正姚体" panose="02010601030101010101" pitchFamily="2" charset="-122"/>
              </a:rPr>
              <a:t>讲授新课</a:t>
            </a:r>
            <a:endParaRPr lang="zh-CN" altLang="en-US" sz="2000" dirty="0">
              <a:solidFill>
                <a:srgbClr val="228B8B"/>
              </a:solidFill>
            </a:endParaRPr>
          </a:p>
        </p:txBody>
      </p:sp>
      <p:grpSp>
        <p:nvGrpSpPr>
          <p:cNvPr id="203779" name="组合 6147"/>
          <p:cNvGrpSpPr/>
          <p:nvPr/>
        </p:nvGrpSpPr>
        <p:grpSpPr bwMode="auto">
          <a:xfrm>
            <a:off x="179389" y="226219"/>
            <a:ext cx="5986465" cy="800976"/>
            <a:chOff x="0" y="0"/>
            <a:chExt cx="9427" cy="1680"/>
          </a:xfrm>
        </p:grpSpPr>
        <p:sp>
          <p:nvSpPr>
            <p:cNvPr id="203780"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03781"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a:p>
          </p:txBody>
        </p:sp>
        <p:sp>
          <p:nvSpPr>
            <p:cNvPr id="203782"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203783" name="文本框 6151"/>
            <p:cNvSpPr txBox="1">
              <a:spLocks noChangeArrowheads="1"/>
            </p:cNvSpPr>
            <p:nvPr/>
          </p:nvSpPr>
          <p:spPr bwMode="auto">
            <a:xfrm>
              <a:off x="877" y="431"/>
              <a:ext cx="8550" cy="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求二次函数的最大</a:t>
              </a:r>
              <a:r>
                <a:rPr lang="en-US" altLang="zh-CN"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或最小</a:t>
              </a:r>
              <a:r>
                <a:rPr lang="en-US" altLang="zh-CN"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值</a:t>
              </a:r>
            </a:p>
          </p:txBody>
        </p:sp>
        <p:sp>
          <p:nvSpPr>
            <p:cNvPr id="203784" name="文本框 6152"/>
            <p:cNvSpPr txBox="1">
              <a:spLocks noChangeArrowheads="1"/>
            </p:cNvSpPr>
            <p:nvPr/>
          </p:nvSpPr>
          <p:spPr bwMode="auto">
            <a:xfrm>
              <a:off x="0" y="453"/>
              <a:ext cx="872" cy="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3200">
                  <a:solidFill>
                    <a:schemeClr val="accent1"/>
                  </a:solidFill>
                  <a:ea typeface="微软雅黑" panose="020B0503020204020204" pitchFamily="34" charset="-122"/>
                </a:rPr>
                <a:t>一</a:t>
              </a:r>
            </a:p>
          </p:txBody>
        </p:sp>
      </p:grpSp>
      <p:sp>
        <p:nvSpPr>
          <p:cNvPr id="203785" name="圆角矩形 31"/>
          <p:cNvSpPr>
            <a:spLocks noChangeArrowheads="1"/>
          </p:cNvSpPr>
          <p:nvPr/>
        </p:nvSpPr>
        <p:spPr bwMode="auto">
          <a:xfrm>
            <a:off x="309564" y="966788"/>
            <a:ext cx="1716087" cy="378619"/>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800" b="1" dirty="0">
                <a:latin typeface="微软雅黑" panose="020B0503020204020204" pitchFamily="34" charset="-122"/>
                <a:ea typeface="微软雅黑" panose="020B0503020204020204" pitchFamily="34" charset="-122"/>
                <a:sym typeface="微软雅黑" panose="020B0503020204020204" pitchFamily="34" charset="-122"/>
              </a:rPr>
              <a:t>典例精析</a:t>
            </a:r>
          </a:p>
        </p:txBody>
      </p:sp>
      <p:sp>
        <p:nvSpPr>
          <p:cNvPr id="5123" name="Rectangle 7"/>
          <p:cNvSpPr/>
          <p:nvPr/>
        </p:nvSpPr>
        <p:spPr>
          <a:xfrm>
            <a:off x="233363" y="1279036"/>
            <a:ext cx="8655050" cy="1212640"/>
          </a:xfrm>
          <a:prstGeom prst="rect">
            <a:avLst/>
          </a:prstGeom>
          <a:noFill/>
          <a:ln w="9525">
            <a:noFill/>
          </a:ln>
        </p:spPr>
        <p:txBody>
          <a:bodyPr anchor="ctr">
            <a:spAutoFit/>
          </a:bodyPr>
          <a:lstStyle/>
          <a:p>
            <a:pPr>
              <a:lnSpc>
                <a:spcPct val="130000"/>
              </a:lnSpc>
            </a:pPr>
            <a:r>
              <a:rPr lang="zh-CN" altLang="en-US" sz="2800" noProof="1">
                <a:solidFill>
                  <a:schemeClr val="accent6">
                    <a:lumMod val="75000"/>
                  </a:schemeClr>
                </a:solidFill>
                <a:latin typeface="黑体" panose="02010609060101010101" pitchFamily="49" charset="-122"/>
                <a:ea typeface="黑体" panose="02010609060101010101" pitchFamily="49" charset="-122"/>
              </a:rPr>
              <a:t>例</a:t>
            </a:r>
            <a:r>
              <a:rPr lang="en-US" altLang="zh-CN" sz="2800" noProof="1">
                <a:solidFill>
                  <a:schemeClr val="accent6">
                    <a:lumMod val="75000"/>
                  </a:schemeClr>
                </a:solidFill>
                <a:latin typeface="黑体" panose="02010609060101010101" pitchFamily="49" charset="-122"/>
                <a:ea typeface="黑体" panose="02010609060101010101" pitchFamily="49" charset="-122"/>
              </a:rPr>
              <a:t>1</a:t>
            </a:r>
            <a:r>
              <a:rPr lang="en-US" altLang="zh-CN" sz="2800" b="1" noProof="1"/>
              <a:t> </a:t>
            </a:r>
            <a:r>
              <a:rPr lang="zh-CN" altLang="en-US" sz="2800" noProof="1">
                <a:latin typeface="黑体" panose="02010609060101010101" pitchFamily="49" charset="-122"/>
                <a:ea typeface="黑体" panose="02010609060101010101" pitchFamily="49" charset="-122"/>
              </a:rPr>
              <a:t>写出下列抛物线的最值</a:t>
            </a:r>
            <a:r>
              <a:rPr lang="en-US" altLang="zh-CN" sz="2800" noProof="1">
                <a:latin typeface="黑体" panose="02010609060101010101" pitchFamily="49" charset="-122"/>
                <a:ea typeface="黑体" panose="02010609060101010101" pitchFamily="49" charset="-122"/>
              </a:rPr>
              <a:t>.</a:t>
            </a:r>
            <a:endParaRPr lang="zh-CN" altLang="en-US" sz="2800" noProof="1">
              <a:latin typeface="黑体" panose="02010609060101010101" pitchFamily="49" charset="-122"/>
              <a:ea typeface="黑体" panose="02010609060101010101" pitchFamily="49" charset="-122"/>
            </a:endParaRPr>
          </a:p>
          <a:p>
            <a:pPr>
              <a:lnSpc>
                <a:spcPct val="130000"/>
              </a:lnSpc>
            </a:pPr>
            <a:r>
              <a:rPr lang="zh-CN" altLang="en-US" sz="2800" b="1" noProof="1">
                <a:latin typeface="Times New Roman" panose="02020603050405020304" pitchFamily="18" charset="0"/>
                <a:ea typeface="黑体" panose="02010609060101010101" pitchFamily="49" charset="-122"/>
              </a:rPr>
              <a:t>（</a:t>
            </a:r>
            <a:r>
              <a:rPr lang="en-US" altLang="zh-CN" sz="2800" b="1" noProof="1">
                <a:latin typeface="Times New Roman" panose="02020603050405020304" pitchFamily="18" charset="0"/>
                <a:ea typeface="黑体" panose="02010609060101010101" pitchFamily="49" charset="-122"/>
              </a:rPr>
              <a:t>1</a:t>
            </a:r>
            <a:r>
              <a:rPr lang="zh-CN" altLang="en-US" sz="2800" b="1" noProof="1">
                <a:latin typeface="Times New Roman" panose="02020603050405020304" pitchFamily="18" charset="0"/>
                <a:ea typeface="黑体" panose="02010609060101010101" pitchFamily="49" charset="-122"/>
              </a:rPr>
              <a:t>）</a:t>
            </a:r>
            <a:r>
              <a:rPr lang="en-US" altLang="zh-CN" sz="2800" b="1" i="1" noProof="1">
                <a:latin typeface="Times New Roman" panose="02020603050405020304" pitchFamily="18" charset="0"/>
                <a:ea typeface="黑体" panose="02010609060101010101" pitchFamily="49" charset="-122"/>
              </a:rPr>
              <a:t>y</a:t>
            </a:r>
            <a:r>
              <a:rPr lang="en-US" altLang="zh-CN" sz="2800" b="1" noProof="1">
                <a:latin typeface="Times New Roman" panose="02020603050405020304" pitchFamily="18" charset="0"/>
                <a:ea typeface="黑体" panose="02010609060101010101" pitchFamily="49" charset="-122"/>
              </a:rPr>
              <a:t>=</a:t>
            </a:r>
            <a:r>
              <a:rPr lang="en-US" altLang="zh-CN" sz="2800" b="1" i="1" noProof="1">
                <a:latin typeface="Times New Roman" panose="02020603050405020304" pitchFamily="18" charset="0"/>
                <a:ea typeface="黑体" panose="02010609060101010101" pitchFamily="49" charset="-122"/>
              </a:rPr>
              <a:t>x</a:t>
            </a:r>
            <a:r>
              <a:rPr lang="en-US" altLang="zh-CN" sz="2800" b="1" baseline="30000" noProof="1">
                <a:latin typeface="Times New Roman" panose="02020603050405020304" pitchFamily="18" charset="0"/>
                <a:ea typeface="黑体" panose="02010609060101010101" pitchFamily="49" charset="-122"/>
              </a:rPr>
              <a:t>2</a:t>
            </a:r>
            <a:r>
              <a:rPr lang="en-US" altLang="zh-CN" sz="2800" b="1" noProof="1">
                <a:latin typeface="Times New Roman" panose="02020603050405020304" pitchFamily="18" charset="0"/>
                <a:ea typeface="黑体" panose="02010609060101010101" pitchFamily="49" charset="-122"/>
              </a:rPr>
              <a:t>-4</a:t>
            </a:r>
            <a:r>
              <a:rPr lang="en-US" altLang="zh-CN" sz="2800" b="1" i="1" noProof="1">
                <a:latin typeface="Times New Roman" panose="02020603050405020304" pitchFamily="18" charset="0"/>
                <a:ea typeface="黑体" panose="02010609060101010101" pitchFamily="49" charset="-122"/>
              </a:rPr>
              <a:t>x</a:t>
            </a:r>
            <a:r>
              <a:rPr lang="en-US" altLang="zh-CN" sz="2800" b="1" noProof="1">
                <a:latin typeface="Times New Roman" panose="02020603050405020304" pitchFamily="18" charset="0"/>
                <a:ea typeface="黑体" panose="02010609060101010101" pitchFamily="49" charset="-122"/>
              </a:rPr>
              <a:t>-5;            </a:t>
            </a:r>
            <a:r>
              <a:rPr lang="en-US" altLang="zh-CN" sz="2800" noProof="1">
                <a:latin typeface="黑体" panose="02010609060101010101" pitchFamily="49" charset="-122"/>
                <a:ea typeface="黑体" panose="02010609060101010101" pitchFamily="49" charset="-122"/>
              </a:rPr>
              <a:t>     </a:t>
            </a:r>
          </a:p>
        </p:txBody>
      </p:sp>
      <p:sp>
        <p:nvSpPr>
          <p:cNvPr id="203787" name="Rectangle 13"/>
          <p:cNvSpPr>
            <a:spLocks noChangeArrowheads="1"/>
          </p:cNvSpPr>
          <p:nvPr/>
        </p:nvSpPr>
        <p:spPr bwMode="auto">
          <a:xfrm>
            <a:off x="-6350" y="1865561"/>
            <a:ext cx="95821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buFont typeface="Arial" panose="020B0604020202020204" pitchFamily="34" charset="0"/>
              <a:buNone/>
              <a:tabLst>
                <a:tab pos="457200" algn="l"/>
              </a:tabLst>
            </a:pPr>
            <a:endParaRPr lang="en-US" altLang="zh-CN" sz="2800">
              <a:solidFill>
                <a:srgbClr val="FF0000"/>
              </a:solidFill>
              <a:latin typeface="Times New Roman" panose="02020603050405020304" pitchFamily="18" charset="0"/>
              <a:ea typeface="黑体" panose="02010609060101010101" pitchFamily="49" charset="-122"/>
            </a:endParaRPr>
          </a:p>
          <a:p>
            <a:pPr>
              <a:lnSpc>
                <a:spcPct val="150000"/>
              </a:lnSpc>
              <a:buFont typeface="Arial" panose="020B0604020202020204" pitchFamily="34" charset="0"/>
              <a:buNone/>
              <a:tabLst>
                <a:tab pos="457200" algn="l"/>
              </a:tabLst>
            </a:pPr>
            <a:endParaRPr lang="en-US" altLang="zh-CN" sz="2800">
              <a:solidFill>
                <a:srgbClr val="FF0000"/>
              </a:solidFill>
              <a:latin typeface="Times New Roman" panose="02020603050405020304" pitchFamily="18" charset="0"/>
              <a:ea typeface="黑体" panose="02010609060101010101" pitchFamily="49" charset="-122"/>
            </a:endParaRPr>
          </a:p>
        </p:txBody>
      </p:sp>
      <p:sp>
        <p:nvSpPr>
          <p:cNvPr id="4" name="文本框 3"/>
          <p:cNvSpPr txBox="1">
            <a:spLocks noChangeArrowheads="1"/>
          </p:cNvSpPr>
          <p:nvPr/>
        </p:nvSpPr>
        <p:spPr bwMode="auto">
          <a:xfrm>
            <a:off x="71438" y="2462213"/>
            <a:ext cx="8669361" cy="129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40000"/>
              </a:lnSpc>
              <a:buFont typeface="Arial" panose="020B0604020202020204" pitchFamily="34" charset="0"/>
              <a:buNone/>
            </a:pPr>
            <a:r>
              <a:rPr lang="zh-CN" altLang="en-US" sz="2800" dirty="0">
                <a:solidFill>
                  <a:srgbClr val="FF0000"/>
                </a:solidFill>
                <a:latin typeface="Times New Roman" panose="02020603050405020304" pitchFamily="18" charset="0"/>
                <a:ea typeface="黑体" panose="02010609060101010101" pitchFamily="49" charset="-122"/>
              </a:rPr>
              <a:t>解：</a:t>
            </a:r>
            <a:r>
              <a:rPr lang="en-US" altLang="zh-CN" sz="2800" dirty="0">
                <a:solidFill>
                  <a:srgbClr val="FF0000"/>
                </a:solidFill>
                <a:latin typeface="Times New Roman" panose="02020603050405020304" pitchFamily="18" charset="0"/>
                <a:ea typeface="黑体" panose="02010609060101010101" pitchFamily="49" charset="-122"/>
              </a:rPr>
              <a:t>(1)∵</a:t>
            </a:r>
            <a:r>
              <a:rPr lang="en-US" altLang="zh-CN" sz="2800" i="1" dirty="0">
                <a:solidFill>
                  <a:srgbClr val="FF0000"/>
                </a:solidFill>
                <a:latin typeface="Times New Roman" panose="02020603050405020304" pitchFamily="18" charset="0"/>
                <a:ea typeface="黑体" panose="02010609060101010101" pitchFamily="49" charset="-122"/>
              </a:rPr>
              <a:t>a</a:t>
            </a:r>
            <a:r>
              <a:rPr lang="en-US" altLang="zh-CN" sz="2800" dirty="0">
                <a:solidFill>
                  <a:srgbClr val="FF0000"/>
                </a:solidFill>
                <a:latin typeface="Times New Roman" panose="02020603050405020304" pitchFamily="18" charset="0"/>
                <a:ea typeface="黑体" panose="02010609060101010101" pitchFamily="49" charset="-122"/>
              </a:rPr>
              <a:t>=1</a:t>
            </a:r>
            <a:r>
              <a:rPr lang="zh-CN" altLang="en-US" sz="2800" dirty="0">
                <a:solidFill>
                  <a:srgbClr val="FF0000"/>
                </a:solidFill>
                <a:latin typeface="Times New Roman" panose="02020603050405020304" pitchFamily="18" charset="0"/>
                <a:ea typeface="黑体" panose="02010609060101010101" pitchFamily="49" charset="-122"/>
              </a:rPr>
              <a:t>＞</a:t>
            </a:r>
            <a:r>
              <a:rPr lang="en-US" altLang="zh-CN" sz="2800" dirty="0">
                <a:solidFill>
                  <a:srgbClr val="FF0000"/>
                </a:solidFill>
                <a:latin typeface="Times New Roman" panose="02020603050405020304" pitchFamily="18" charset="0"/>
                <a:ea typeface="黑体" panose="02010609060101010101" pitchFamily="49" charset="-122"/>
              </a:rPr>
              <a:t>0</a:t>
            </a:r>
            <a:r>
              <a:rPr lang="zh-CN" altLang="en-US" sz="2800" dirty="0">
                <a:solidFill>
                  <a:srgbClr val="FF0000"/>
                </a:solidFill>
                <a:latin typeface="Times New Roman" panose="02020603050405020304" pitchFamily="18" charset="0"/>
                <a:ea typeface="黑体" panose="02010609060101010101" pitchFamily="49" charset="-122"/>
              </a:rPr>
              <a:t>，对称轴为</a:t>
            </a:r>
            <a:r>
              <a:rPr lang="en-US" altLang="zh-CN" sz="2800" b="1" i="1" dirty="0">
                <a:solidFill>
                  <a:srgbClr val="FF0000"/>
                </a:solidFill>
                <a:latin typeface="Times New Roman" panose="02020603050405020304" pitchFamily="18" charset="0"/>
                <a:ea typeface="黑体" panose="02010609060101010101" pitchFamily="49" charset="-122"/>
              </a:rPr>
              <a:t>x</a:t>
            </a:r>
            <a:r>
              <a:rPr lang="en-US" altLang="zh-CN" sz="2800" dirty="0">
                <a:solidFill>
                  <a:srgbClr val="FF0000"/>
                </a:solidFill>
                <a:latin typeface="Times New Roman" panose="02020603050405020304" pitchFamily="18" charset="0"/>
                <a:ea typeface="黑体" panose="02010609060101010101" pitchFamily="49" charset="-122"/>
              </a:rPr>
              <a:t>=2,</a:t>
            </a:r>
            <a:r>
              <a:rPr lang="zh-CN" altLang="en-US" sz="2800" dirty="0">
                <a:solidFill>
                  <a:srgbClr val="FF0000"/>
                </a:solidFill>
                <a:latin typeface="Times New Roman" panose="02020603050405020304" pitchFamily="18" charset="0"/>
                <a:ea typeface="黑体" panose="02010609060101010101" pitchFamily="49" charset="-122"/>
              </a:rPr>
              <a:t>顶点坐标为（</a:t>
            </a:r>
            <a:r>
              <a:rPr lang="en-US" altLang="zh-CN" sz="2800" dirty="0">
                <a:solidFill>
                  <a:srgbClr val="FF0000"/>
                </a:solidFill>
                <a:latin typeface="Times New Roman" panose="02020603050405020304" pitchFamily="18" charset="0"/>
                <a:ea typeface="黑体" panose="02010609060101010101" pitchFamily="49" charset="-122"/>
              </a:rPr>
              <a:t>2</a:t>
            </a:r>
            <a:r>
              <a:rPr lang="zh-CN" altLang="en-US" sz="2800" dirty="0">
                <a:solidFill>
                  <a:srgbClr val="FF0000"/>
                </a:solidFill>
                <a:latin typeface="Times New Roman" panose="02020603050405020304" pitchFamily="18" charset="0"/>
                <a:ea typeface="黑体" panose="02010609060101010101" pitchFamily="49" charset="-122"/>
              </a:rPr>
              <a:t>，</a:t>
            </a:r>
            <a:r>
              <a:rPr lang="en-US" altLang="zh-CN" sz="2800" dirty="0">
                <a:solidFill>
                  <a:srgbClr val="FF0000"/>
                </a:solidFill>
                <a:latin typeface="Times New Roman" panose="02020603050405020304" pitchFamily="18" charset="0"/>
                <a:ea typeface="黑体" panose="02010609060101010101" pitchFamily="49" charset="-122"/>
              </a:rPr>
              <a:t>-9</a:t>
            </a:r>
            <a:r>
              <a:rPr lang="zh-CN" altLang="en-US" sz="2800" dirty="0">
                <a:solidFill>
                  <a:srgbClr val="FF0000"/>
                </a:solidFill>
                <a:latin typeface="Times New Roman" panose="02020603050405020304" pitchFamily="18" charset="0"/>
                <a:ea typeface="黑体" panose="02010609060101010101" pitchFamily="49" charset="-122"/>
              </a:rPr>
              <a:t>）</a:t>
            </a:r>
            <a:r>
              <a:rPr lang="en-US" altLang="zh-CN" sz="2800" dirty="0">
                <a:solidFill>
                  <a:srgbClr val="FF0000"/>
                </a:solidFill>
                <a:latin typeface="Times New Roman" panose="02020603050405020304" pitchFamily="18" charset="0"/>
                <a:ea typeface="黑体" panose="02010609060101010101" pitchFamily="49" charset="-122"/>
              </a:rPr>
              <a:t>,</a:t>
            </a:r>
            <a:endParaRPr lang="en-US" altLang="zh-CN"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endParaRPr>
          </a:p>
          <a:p>
            <a:pPr>
              <a:lnSpc>
                <a:spcPct val="140000"/>
              </a:lnSpc>
              <a:buFont typeface="Arial" panose="020B0604020202020204" pitchFamily="34" charset="0"/>
              <a:buNone/>
            </a:pPr>
            <a:r>
              <a:rPr lang="en-US" altLang="zh-CN"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当</a:t>
            </a:r>
            <a:r>
              <a:rPr lang="en-US" altLang="zh-CN" sz="2800" i="1" dirty="0">
                <a:solidFill>
                  <a:srgbClr val="FF0000"/>
                </a:solidFill>
                <a:latin typeface="Times New Roman" panose="02020603050405020304" pitchFamily="18" charset="0"/>
                <a:ea typeface="黑体" panose="02010609060101010101" pitchFamily="49" charset="-122"/>
                <a:sym typeface="宋体" panose="02010600030101010101" pitchFamily="2" charset="-122"/>
              </a:rPr>
              <a:t>x</a:t>
            </a:r>
            <a:r>
              <a:rPr lang="en-US" altLang="zh-CN"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=2</a:t>
            </a:r>
            <a:r>
              <a:rPr lang="zh-CN" altLang="en-US"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时，</a:t>
            </a:r>
            <a:r>
              <a:rPr lang="en-US" altLang="zh-CN" sz="2800" i="1" dirty="0">
                <a:solidFill>
                  <a:srgbClr val="FF0000"/>
                </a:solidFill>
                <a:latin typeface="Times New Roman" panose="02020603050405020304" pitchFamily="18" charset="0"/>
                <a:ea typeface="黑体" panose="02010609060101010101" pitchFamily="49" charset="-122"/>
                <a:sym typeface="宋体" panose="02010600030101010101" pitchFamily="2" charset="-122"/>
              </a:rPr>
              <a:t>y</a:t>
            </a:r>
            <a:r>
              <a:rPr lang="zh-CN" altLang="en-US"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取最小值，最小值为</a:t>
            </a:r>
            <a:r>
              <a:rPr lang="en-US" altLang="zh-CN" sz="28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-9;</a:t>
            </a:r>
          </a:p>
        </p:txBody>
      </p:sp>
      <p:sp>
        <p:nvSpPr>
          <p:cNvPr id="203789" name="文本框 13"/>
          <p:cNvSpPr txBox="1">
            <a:spLocks noChangeArrowheads="1"/>
          </p:cNvSpPr>
          <p:nvPr/>
        </p:nvSpPr>
        <p:spPr bwMode="auto">
          <a:xfrm>
            <a:off x="3887789" y="1832373"/>
            <a:ext cx="2342308" cy="65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buFont typeface="Arial" panose="020B0604020202020204" pitchFamily="34" charset="0"/>
              <a:buNone/>
            </a:pPr>
            <a:r>
              <a:rPr lang="en-US" altLang="zh-CN" sz="2800" b="1" dirty="0">
                <a:latin typeface="Times New Roman" panose="02020603050405020304" pitchFamily="18" charset="0"/>
                <a:ea typeface="黑体" panose="02010609060101010101" pitchFamily="49" charset="-122"/>
                <a:sym typeface="宋体" panose="02010600030101010101" pitchFamily="2" charset="-122"/>
              </a:rPr>
              <a:t>(2)</a:t>
            </a:r>
            <a:r>
              <a:rPr lang="en-US" altLang="zh-CN" sz="2800" b="1" i="1" dirty="0">
                <a:latin typeface="Times New Roman" panose="02020603050405020304" pitchFamily="18" charset="0"/>
                <a:ea typeface="黑体" panose="02010609060101010101" pitchFamily="49" charset="-122"/>
                <a:sym typeface="宋体" panose="02010600030101010101" pitchFamily="2" charset="-122"/>
              </a:rPr>
              <a:t>y</a:t>
            </a:r>
            <a:r>
              <a:rPr lang="en-US" altLang="zh-CN" sz="2800" b="1" dirty="0">
                <a:latin typeface="Times New Roman" panose="02020603050405020304" pitchFamily="18" charset="0"/>
                <a:ea typeface="黑体" panose="02010609060101010101" pitchFamily="49" charset="-122"/>
                <a:sym typeface="宋体" panose="02010600030101010101" pitchFamily="2" charset="-122"/>
              </a:rPr>
              <a:t>=-</a:t>
            </a:r>
            <a:r>
              <a:rPr lang="en-US" altLang="zh-CN" sz="2800" b="1" i="1" dirty="0">
                <a:latin typeface="Times New Roman" panose="02020603050405020304" pitchFamily="18" charset="0"/>
                <a:ea typeface="黑体" panose="02010609060101010101" pitchFamily="49" charset="-122"/>
                <a:sym typeface="宋体" panose="02010600030101010101" pitchFamily="2" charset="-122"/>
              </a:rPr>
              <a:t>x</a:t>
            </a:r>
            <a:r>
              <a:rPr lang="en-US" altLang="zh-CN" sz="2800" b="1" baseline="30000" dirty="0">
                <a:latin typeface="Times New Roman" panose="02020603050405020304" pitchFamily="18" charset="0"/>
                <a:ea typeface="黑体" panose="02010609060101010101" pitchFamily="49" charset="-122"/>
                <a:sym typeface="宋体" panose="02010600030101010101" pitchFamily="2" charset="-122"/>
              </a:rPr>
              <a:t>2</a:t>
            </a:r>
            <a:r>
              <a:rPr lang="en-US" altLang="zh-CN" sz="2800" b="1" dirty="0">
                <a:latin typeface="Times New Roman" panose="02020603050405020304" pitchFamily="18" charset="0"/>
                <a:ea typeface="黑体" panose="02010609060101010101" pitchFamily="49" charset="-122"/>
                <a:sym typeface="宋体" panose="02010600030101010101" pitchFamily="2" charset="-122"/>
              </a:rPr>
              <a:t>-3</a:t>
            </a:r>
            <a:r>
              <a:rPr lang="en-US" altLang="zh-CN" sz="2800" b="1" i="1" dirty="0">
                <a:latin typeface="Times New Roman" panose="02020603050405020304" pitchFamily="18" charset="0"/>
                <a:ea typeface="黑体" panose="02010609060101010101" pitchFamily="49" charset="-122"/>
                <a:sym typeface="宋体" panose="02010600030101010101" pitchFamily="2" charset="-122"/>
              </a:rPr>
              <a:t>x</a:t>
            </a:r>
            <a:r>
              <a:rPr lang="en-US" altLang="zh-CN" sz="2800" b="1" dirty="0">
                <a:latin typeface="Times New Roman" panose="02020603050405020304" pitchFamily="18" charset="0"/>
                <a:ea typeface="黑体" panose="02010609060101010101" pitchFamily="49" charset="-122"/>
                <a:sym typeface="宋体" panose="02010600030101010101" pitchFamily="2" charset="-122"/>
              </a:rPr>
              <a:t>+4.</a:t>
            </a:r>
            <a:endParaRPr lang="en-US" altLang="zh-CN" sz="2800" dirty="0"/>
          </a:p>
        </p:txBody>
      </p:sp>
      <p:sp>
        <p:nvSpPr>
          <p:cNvPr id="15" name="文本框 14"/>
          <p:cNvSpPr txBox="1">
            <a:spLocks noChangeArrowheads="1"/>
          </p:cNvSpPr>
          <p:nvPr/>
        </p:nvSpPr>
        <p:spPr bwMode="auto">
          <a:xfrm>
            <a:off x="46038" y="3484960"/>
            <a:ext cx="9118202" cy="1557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70000"/>
              </a:lnSpc>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        (2)∵</a:t>
            </a:r>
            <a:r>
              <a:rPr lang="en-US" altLang="zh-CN" sz="2800" i="1">
                <a:solidFill>
                  <a:srgbClr val="FF0000"/>
                </a:solidFill>
                <a:latin typeface="Times New Roman" panose="02020603050405020304" pitchFamily="18" charset="0"/>
                <a:ea typeface="黑体" panose="02010609060101010101" pitchFamily="49" charset="-122"/>
                <a:sym typeface="宋体" panose="02010600030101010101" pitchFamily="2" charset="-122"/>
              </a:rPr>
              <a:t>a</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=-1</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0</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，对称轴为</a:t>
            </a:r>
            <a:r>
              <a:rPr lang="en-US" altLang="zh-CN" sz="2800" b="1" i="1">
                <a:solidFill>
                  <a:srgbClr val="FF0000"/>
                </a:solidFill>
                <a:latin typeface="Times New Roman" panose="02020603050405020304" pitchFamily="18" charset="0"/>
                <a:ea typeface="黑体" panose="02010609060101010101" pitchFamily="49" charset="-122"/>
                <a:sym typeface="宋体" panose="02010600030101010101" pitchFamily="2" charset="-122"/>
              </a:rPr>
              <a:t>x</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顶点坐标为（    ，  ）</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p>
          <a:p>
            <a:pPr>
              <a:lnSpc>
                <a:spcPct val="170000"/>
              </a:lnSpc>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当</a:t>
            </a:r>
            <a:r>
              <a:rPr lang="en-US" altLang="zh-CN" sz="2800" i="1">
                <a:solidFill>
                  <a:srgbClr val="FF0000"/>
                </a:solidFill>
                <a:latin typeface="Times New Roman" panose="02020603050405020304" pitchFamily="18" charset="0"/>
                <a:ea typeface="黑体" panose="02010609060101010101" pitchFamily="49" charset="-122"/>
                <a:sym typeface="宋体" panose="02010600030101010101" pitchFamily="2" charset="-122"/>
              </a:rPr>
              <a:t>x</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时，</a:t>
            </a:r>
            <a:r>
              <a:rPr lang="en-US" altLang="zh-CN" sz="2800" i="1">
                <a:solidFill>
                  <a:srgbClr val="FF0000"/>
                </a:solidFill>
                <a:latin typeface="Times New Roman" panose="02020603050405020304" pitchFamily="18" charset="0"/>
                <a:ea typeface="黑体" panose="02010609060101010101" pitchFamily="49" charset="-122"/>
                <a:sym typeface="宋体" panose="02010600030101010101" pitchFamily="2" charset="-122"/>
              </a:rPr>
              <a:t>y</a:t>
            </a:r>
            <a:r>
              <a:rPr lang="zh-CN" altLang="en-US" sz="2800">
                <a:solidFill>
                  <a:srgbClr val="FF0000"/>
                </a:solidFill>
                <a:latin typeface="Times New Roman" panose="02020603050405020304" pitchFamily="18" charset="0"/>
                <a:ea typeface="黑体" panose="02010609060101010101" pitchFamily="49" charset="-122"/>
                <a:sym typeface="宋体" panose="02010600030101010101" pitchFamily="2" charset="-122"/>
              </a:rPr>
              <a:t>取最大值，最小值为     </a:t>
            </a:r>
            <a:r>
              <a:rPr lang="en-US" altLang="zh-CN" sz="28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p>
        </p:txBody>
      </p:sp>
      <p:graphicFrame>
        <p:nvGraphicFramePr>
          <p:cNvPr id="16" name="Object 6"/>
          <p:cNvGraphicFramePr/>
          <p:nvPr/>
        </p:nvGraphicFramePr>
        <p:xfrm>
          <a:off x="7586663" y="3564731"/>
          <a:ext cx="431800" cy="590550"/>
        </p:xfrm>
        <a:graphic>
          <a:graphicData uri="http://schemas.openxmlformats.org/presentationml/2006/ole">
            <mc:AlternateContent xmlns:mc="http://schemas.openxmlformats.org/markup-compatibility/2006">
              <mc:Choice xmlns:v="urn:schemas-microsoft-com:vml" Requires="v">
                <p:oleObj spid="_x0000_s203818" r:id="rId3" imgW="215900" imgH="393700" progId="Equation.DSMT4">
                  <p:embed/>
                </p:oleObj>
              </mc:Choice>
              <mc:Fallback>
                <p:oleObj r:id="rId3" imgW="215900" imgH="393700" progId="Equation.DSMT4">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6663" y="3564731"/>
                        <a:ext cx="4318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8" name="Object 8"/>
          <p:cNvGraphicFramePr/>
          <p:nvPr/>
        </p:nvGraphicFramePr>
        <p:xfrm>
          <a:off x="8175625" y="3564731"/>
          <a:ext cx="431800" cy="591741"/>
        </p:xfrm>
        <a:graphic>
          <a:graphicData uri="http://schemas.openxmlformats.org/presentationml/2006/ole">
            <mc:AlternateContent xmlns:mc="http://schemas.openxmlformats.org/markup-compatibility/2006">
              <mc:Choice xmlns:v="urn:schemas-microsoft-com:vml" Requires="v">
                <p:oleObj spid="_x0000_s203819" r:id="rId5" imgW="215900" imgH="393700" progId="Equation.DSMT4">
                  <p:embed/>
                </p:oleObj>
              </mc:Choice>
              <mc:Fallback>
                <p:oleObj r:id="rId5" imgW="215900" imgH="393700" progId="Equation.DSMT4">
                  <p:embed/>
                  <p:pic>
                    <p:nvPicPr>
                      <p:cNvPr id="0" name="Objec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5625" y="3564731"/>
                        <a:ext cx="431800" cy="59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 name="Object 6"/>
          <p:cNvGraphicFramePr/>
          <p:nvPr/>
        </p:nvGraphicFramePr>
        <p:xfrm>
          <a:off x="2413000" y="4112419"/>
          <a:ext cx="431800" cy="589360"/>
        </p:xfrm>
        <a:graphic>
          <a:graphicData uri="http://schemas.openxmlformats.org/presentationml/2006/ole">
            <mc:AlternateContent xmlns:mc="http://schemas.openxmlformats.org/markup-compatibility/2006">
              <mc:Choice xmlns:v="urn:schemas-microsoft-com:vml" Requires="v">
                <p:oleObj spid="_x0000_s203820" r:id="rId7" imgW="215900" imgH="393700" progId="Equation.DSMT4">
                  <p:embed/>
                </p:oleObj>
              </mc:Choice>
              <mc:Fallback>
                <p:oleObj r:id="rId7" imgW="215900" imgH="393700" progId="Equation.DSMT4">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000" y="4112419"/>
                        <a:ext cx="431800" cy="589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4" name="Object 6"/>
          <p:cNvGraphicFramePr/>
          <p:nvPr/>
        </p:nvGraphicFramePr>
        <p:xfrm>
          <a:off x="4991100" y="3564731"/>
          <a:ext cx="431800" cy="590550"/>
        </p:xfrm>
        <a:graphic>
          <a:graphicData uri="http://schemas.openxmlformats.org/presentationml/2006/ole">
            <mc:AlternateContent xmlns:mc="http://schemas.openxmlformats.org/markup-compatibility/2006">
              <mc:Choice xmlns:v="urn:schemas-microsoft-com:vml" Requires="v">
                <p:oleObj spid="_x0000_s203821" r:id="rId8" imgW="215900" imgH="393700" progId="Equation.DSMT4">
                  <p:embed/>
                </p:oleObj>
              </mc:Choice>
              <mc:Fallback>
                <p:oleObj r:id="rId8" imgW="215900" imgH="393700" progId="Equation.DSMT4">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1100" y="3564731"/>
                        <a:ext cx="4318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6" name="Object 8"/>
          <p:cNvGraphicFramePr/>
          <p:nvPr/>
        </p:nvGraphicFramePr>
        <p:xfrm>
          <a:off x="6951663" y="4111229"/>
          <a:ext cx="431800" cy="590550"/>
        </p:xfrm>
        <a:graphic>
          <a:graphicData uri="http://schemas.openxmlformats.org/presentationml/2006/ole">
            <mc:AlternateContent xmlns:mc="http://schemas.openxmlformats.org/markup-compatibility/2006">
              <mc:Choice xmlns:v="urn:schemas-microsoft-com:vml" Requires="v">
                <p:oleObj spid="_x0000_s203822" r:id="rId9" imgW="215900" imgH="393700" progId="Equation.DSMT4">
                  <p:embed/>
                </p:oleObj>
              </mc:Choice>
              <mc:Fallback>
                <p:oleObj r:id="rId9" imgW="215900" imgH="393700" progId="Equation.DSMT4">
                  <p:embed/>
                  <p:pic>
                    <p:nvPicPr>
                      <p:cNvPr id="0" name="Objec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1663" y="4111229"/>
                        <a:ext cx="4318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additive="base">
                                        <p:cTn id="1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anim calcmode="lin" valueType="num">
                                      <p:cBhvr additive="base">
                                        <p:cTn id="37"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文本框 99"/>
          <p:cNvSpPr txBox="1"/>
          <p:nvPr/>
        </p:nvSpPr>
        <p:spPr>
          <a:xfrm>
            <a:off x="328613" y="685801"/>
            <a:ext cx="8488362" cy="1643527"/>
          </a:xfrm>
          <a:prstGeom prst="rect">
            <a:avLst/>
          </a:prstGeom>
          <a:noFill/>
          <a:ln w="9525">
            <a:noFill/>
          </a:ln>
        </p:spPr>
        <p:txBody>
          <a:bodyPr>
            <a:spAutoFit/>
          </a:bodyPr>
          <a:lstStyle/>
          <a:p>
            <a:pPr>
              <a:lnSpc>
                <a:spcPct val="120000"/>
              </a:lnSpc>
            </a:pPr>
            <a:r>
              <a:rPr lang="zh-CN" altLang="en-US" sz="2800" noProof="1">
                <a:solidFill>
                  <a:schemeClr val="accent6">
                    <a:lumMod val="75000"/>
                  </a:schemeClr>
                </a:solidFill>
                <a:latin typeface="Times New Roman" panose="02020603050405020304" pitchFamily="18" charset="0"/>
                <a:ea typeface="黑体" panose="02010609060101010101" pitchFamily="49" charset="-122"/>
              </a:rPr>
              <a:t>例</a:t>
            </a:r>
            <a:r>
              <a:rPr lang="en-US" altLang="zh-CN" sz="2800" noProof="1">
                <a:solidFill>
                  <a:schemeClr val="accent6">
                    <a:lumMod val="75000"/>
                  </a:schemeClr>
                </a:solidFill>
                <a:latin typeface="Times New Roman" panose="02020603050405020304" pitchFamily="18" charset="0"/>
                <a:ea typeface="黑体" panose="02010609060101010101" pitchFamily="49" charset="-122"/>
              </a:rPr>
              <a:t>2</a:t>
            </a:r>
            <a:r>
              <a:rPr lang="en-US" altLang="zh-CN" sz="2800" noProof="1">
                <a:latin typeface="Times New Roman" panose="02020603050405020304" pitchFamily="18" charset="0"/>
                <a:ea typeface="黑体" panose="02010609060101010101" pitchFamily="49" charset="-122"/>
              </a:rPr>
              <a:t> </a:t>
            </a:r>
            <a:r>
              <a:rPr lang="zh-CN" altLang="en-US" sz="2800" noProof="1">
                <a:latin typeface="Times New Roman" panose="02020603050405020304" pitchFamily="18" charset="0"/>
                <a:ea typeface="黑体" panose="02010609060101010101" pitchFamily="49" charset="-122"/>
              </a:rPr>
              <a:t>已知二次函数</a:t>
            </a:r>
            <a:r>
              <a:rPr lang="en-US" altLang="x-none" sz="2800" i="1" noProof="1">
                <a:latin typeface="Times New Roman" panose="02020603050405020304" pitchFamily="18" charset="0"/>
                <a:ea typeface="黑体" panose="02010609060101010101" pitchFamily="49" charset="-122"/>
              </a:rPr>
              <a:t>y</a:t>
            </a:r>
            <a:r>
              <a:rPr lang="zh-CN" altLang="en-US" sz="2800" noProof="1">
                <a:latin typeface="Times New Roman" panose="02020603050405020304" pitchFamily="18" charset="0"/>
                <a:ea typeface="黑体" panose="02010609060101010101" pitchFamily="49" charset="-122"/>
              </a:rPr>
              <a:t>＝</a:t>
            </a:r>
            <a:r>
              <a:rPr lang="en-US" altLang="x-none" sz="2800" i="1" noProof="1">
                <a:latin typeface="Times New Roman" panose="02020603050405020304" pitchFamily="18" charset="0"/>
                <a:ea typeface="黑体" panose="02010609060101010101" pitchFamily="49" charset="-122"/>
              </a:rPr>
              <a:t>ax</a:t>
            </a:r>
            <a:r>
              <a:rPr lang="en-US" altLang="x-none" sz="2800" baseline="30000" noProof="1">
                <a:latin typeface="Times New Roman" panose="02020603050405020304" pitchFamily="18" charset="0"/>
                <a:ea typeface="黑体" panose="02010609060101010101" pitchFamily="49" charset="-122"/>
              </a:rPr>
              <a:t>2</a:t>
            </a:r>
            <a:r>
              <a:rPr lang="zh-CN" altLang="en-US" sz="2800" noProof="1">
                <a:latin typeface="Times New Roman" panose="02020603050405020304" pitchFamily="18" charset="0"/>
                <a:ea typeface="黑体" panose="02010609060101010101" pitchFamily="49" charset="-122"/>
              </a:rPr>
              <a:t>＋</a:t>
            </a:r>
            <a:r>
              <a:rPr lang="en-US" altLang="x-none" sz="2800" noProof="1">
                <a:latin typeface="Times New Roman" panose="02020603050405020304" pitchFamily="18" charset="0"/>
                <a:ea typeface="黑体" panose="02010609060101010101" pitchFamily="49" charset="-122"/>
              </a:rPr>
              <a:t>4</a:t>
            </a:r>
            <a:r>
              <a:rPr lang="en-US" altLang="x-none" sz="2800" i="1" noProof="1">
                <a:latin typeface="Times New Roman" panose="02020603050405020304" pitchFamily="18" charset="0"/>
                <a:ea typeface="黑体" panose="02010609060101010101" pitchFamily="49" charset="-122"/>
              </a:rPr>
              <a:t>x</a:t>
            </a:r>
            <a:r>
              <a:rPr lang="zh-CN" altLang="en-US" sz="2800" noProof="1">
                <a:latin typeface="Times New Roman" panose="02020603050405020304" pitchFamily="18" charset="0"/>
                <a:ea typeface="黑体" panose="02010609060101010101" pitchFamily="49" charset="-122"/>
              </a:rPr>
              <a:t>＋</a:t>
            </a:r>
            <a:r>
              <a:rPr lang="en-US" altLang="x-none" sz="2800" i="1" noProof="1">
                <a:latin typeface="Times New Roman" panose="02020603050405020304" pitchFamily="18" charset="0"/>
                <a:ea typeface="黑体" panose="02010609060101010101" pitchFamily="49" charset="-122"/>
              </a:rPr>
              <a:t>a</a:t>
            </a:r>
            <a:r>
              <a:rPr lang="zh-CN" altLang="en-US" sz="2800" noProof="1">
                <a:latin typeface="Times New Roman" panose="02020603050405020304" pitchFamily="18" charset="0"/>
                <a:ea typeface="黑体" panose="02010609060101010101" pitchFamily="49" charset="-122"/>
              </a:rPr>
              <a:t>－</a:t>
            </a:r>
            <a:r>
              <a:rPr lang="en-US" altLang="x-none" sz="2800" noProof="1">
                <a:latin typeface="Times New Roman" panose="02020603050405020304" pitchFamily="18" charset="0"/>
                <a:ea typeface="黑体" panose="02010609060101010101" pitchFamily="49" charset="-122"/>
              </a:rPr>
              <a:t>1</a:t>
            </a:r>
            <a:r>
              <a:rPr lang="zh-CN" altLang="en-US" sz="2800" noProof="1">
                <a:latin typeface="Times New Roman" panose="02020603050405020304" pitchFamily="18" charset="0"/>
                <a:ea typeface="黑体" panose="02010609060101010101" pitchFamily="49" charset="-122"/>
              </a:rPr>
              <a:t>的最小值为</a:t>
            </a:r>
            <a:r>
              <a:rPr lang="en-US" altLang="x-none" sz="2800" noProof="1">
                <a:latin typeface="Times New Roman" panose="02020603050405020304" pitchFamily="18" charset="0"/>
                <a:ea typeface="黑体" panose="02010609060101010101" pitchFamily="49" charset="-122"/>
              </a:rPr>
              <a:t>2</a:t>
            </a:r>
            <a:r>
              <a:rPr lang="zh-CN" altLang="en-US" sz="2800" noProof="1">
                <a:latin typeface="Times New Roman" panose="02020603050405020304" pitchFamily="18" charset="0"/>
                <a:ea typeface="黑体" panose="02010609060101010101" pitchFamily="49" charset="-122"/>
              </a:rPr>
              <a:t>，则</a:t>
            </a:r>
            <a:r>
              <a:rPr lang="en-US" altLang="x-none" sz="2800" i="1" noProof="1">
                <a:latin typeface="Times New Roman" panose="02020603050405020304" pitchFamily="18" charset="0"/>
                <a:ea typeface="黑体" panose="02010609060101010101" pitchFamily="49" charset="-122"/>
              </a:rPr>
              <a:t>a</a:t>
            </a:r>
            <a:r>
              <a:rPr lang="zh-CN" altLang="en-US" sz="2800" noProof="1">
                <a:latin typeface="Times New Roman" panose="02020603050405020304" pitchFamily="18" charset="0"/>
                <a:ea typeface="黑体" panose="02010609060101010101" pitchFamily="49" charset="-122"/>
              </a:rPr>
              <a:t>的值为</a:t>
            </a:r>
            <a:r>
              <a:rPr lang="en-US" altLang="x-none" sz="2800" noProof="1">
                <a:latin typeface="Times New Roman" panose="02020603050405020304" pitchFamily="18" charset="0"/>
                <a:ea typeface="黑体" panose="02010609060101010101" pitchFamily="49" charset="-122"/>
              </a:rPr>
              <a:t>(</a:t>
            </a:r>
            <a:r>
              <a:rPr lang="zh-CN" altLang="en-US" sz="2800" noProof="1">
                <a:latin typeface="Times New Roman" panose="02020603050405020304" pitchFamily="18" charset="0"/>
                <a:ea typeface="黑体" panose="02010609060101010101" pitchFamily="49" charset="-122"/>
              </a:rPr>
              <a:t>　　</a:t>
            </a:r>
            <a:r>
              <a:rPr lang="en-US" altLang="x-none" sz="2800" noProof="1">
                <a:latin typeface="Times New Roman" panose="02020603050405020304" pitchFamily="18" charset="0"/>
                <a:ea typeface="黑体" panose="02010609060101010101" pitchFamily="49" charset="-122"/>
              </a:rPr>
              <a:t>)</a:t>
            </a:r>
          </a:p>
          <a:p>
            <a:pPr>
              <a:lnSpc>
                <a:spcPct val="120000"/>
              </a:lnSpc>
            </a:pPr>
            <a:r>
              <a:rPr lang="en-US" altLang="x-none" sz="2800" noProof="1">
                <a:latin typeface="Times New Roman" panose="02020603050405020304" pitchFamily="18" charset="0"/>
                <a:ea typeface="黑体" panose="02010609060101010101" pitchFamily="49" charset="-122"/>
              </a:rPr>
              <a:t>A</a:t>
            </a:r>
            <a:r>
              <a:rPr lang="zh-CN" altLang="en-US" sz="2800" noProof="1">
                <a:latin typeface="Times New Roman" panose="02020603050405020304" pitchFamily="18" charset="0"/>
                <a:ea typeface="黑体" panose="02010609060101010101" pitchFamily="49" charset="-122"/>
              </a:rPr>
              <a:t>．</a:t>
            </a:r>
            <a:r>
              <a:rPr lang="en-US" altLang="x-none" sz="2800" noProof="1">
                <a:latin typeface="Times New Roman" panose="02020603050405020304" pitchFamily="18" charset="0"/>
                <a:ea typeface="黑体" panose="02010609060101010101" pitchFamily="49" charset="-122"/>
              </a:rPr>
              <a:t>3   </a:t>
            </a:r>
            <a:r>
              <a:rPr lang="zh-CN" altLang="en-US" sz="2800" noProof="1">
                <a:latin typeface="Times New Roman" panose="02020603050405020304" pitchFamily="18" charset="0"/>
                <a:ea typeface="黑体" panose="02010609060101010101" pitchFamily="49" charset="-122"/>
              </a:rPr>
              <a:t>　　</a:t>
            </a:r>
            <a:r>
              <a:rPr lang="en-US" altLang="x-none" sz="2800" noProof="1">
                <a:latin typeface="Times New Roman" panose="02020603050405020304" pitchFamily="18" charset="0"/>
                <a:ea typeface="黑体" panose="02010609060101010101" pitchFamily="49" charset="-122"/>
              </a:rPr>
              <a:t>B</a:t>
            </a:r>
            <a:r>
              <a:rPr lang="zh-CN" altLang="en-US" sz="2800" noProof="1">
                <a:latin typeface="Times New Roman" panose="02020603050405020304" pitchFamily="18" charset="0"/>
                <a:ea typeface="黑体" panose="02010609060101010101" pitchFamily="49" charset="-122"/>
              </a:rPr>
              <a:t>．－</a:t>
            </a:r>
            <a:r>
              <a:rPr lang="en-US" altLang="x-none" sz="2800" noProof="1">
                <a:latin typeface="Times New Roman" panose="02020603050405020304" pitchFamily="18" charset="0"/>
                <a:ea typeface="黑体" panose="02010609060101010101" pitchFamily="49" charset="-122"/>
              </a:rPr>
              <a:t>1   </a:t>
            </a:r>
            <a:r>
              <a:rPr lang="zh-CN" altLang="en-US" sz="2800" noProof="1">
                <a:latin typeface="Times New Roman" panose="02020603050405020304" pitchFamily="18" charset="0"/>
                <a:ea typeface="黑体" panose="02010609060101010101" pitchFamily="49" charset="-122"/>
              </a:rPr>
              <a:t>　　　</a:t>
            </a:r>
            <a:r>
              <a:rPr lang="en-US" altLang="x-none" sz="2800" noProof="1">
                <a:latin typeface="Times New Roman" panose="02020603050405020304" pitchFamily="18" charset="0"/>
                <a:ea typeface="黑体" panose="02010609060101010101" pitchFamily="49" charset="-122"/>
              </a:rPr>
              <a:t>C</a:t>
            </a:r>
            <a:r>
              <a:rPr lang="zh-CN" altLang="en-US" sz="2800" noProof="1">
                <a:latin typeface="Times New Roman" panose="02020603050405020304" pitchFamily="18" charset="0"/>
                <a:ea typeface="黑体" panose="02010609060101010101" pitchFamily="49" charset="-122"/>
              </a:rPr>
              <a:t>．</a:t>
            </a:r>
            <a:r>
              <a:rPr lang="en-US" altLang="x-none" sz="2800" noProof="1">
                <a:latin typeface="Times New Roman" panose="02020603050405020304" pitchFamily="18" charset="0"/>
                <a:ea typeface="黑体" panose="02010609060101010101" pitchFamily="49" charset="-122"/>
              </a:rPr>
              <a:t>4   </a:t>
            </a:r>
            <a:r>
              <a:rPr lang="zh-CN" altLang="en-US" sz="2800" noProof="1">
                <a:latin typeface="Times New Roman" panose="02020603050405020304" pitchFamily="18" charset="0"/>
                <a:ea typeface="黑体" panose="02010609060101010101" pitchFamily="49" charset="-122"/>
              </a:rPr>
              <a:t>　　　</a:t>
            </a:r>
            <a:r>
              <a:rPr lang="en-US" altLang="x-none" sz="2800" noProof="1">
                <a:latin typeface="Times New Roman" panose="02020603050405020304" pitchFamily="18" charset="0"/>
                <a:ea typeface="黑体" panose="02010609060101010101" pitchFamily="49" charset="-122"/>
              </a:rPr>
              <a:t>D</a:t>
            </a:r>
            <a:r>
              <a:rPr lang="zh-CN" altLang="en-US" sz="2800" noProof="1">
                <a:latin typeface="Times New Roman" panose="02020603050405020304" pitchFamily="18" charset="0"/>
                <a:ea typeface="黑体" panose="02010609060101010101" pitchFamily="49" charset="-122"/>
              </a:rPr>
              <a:t>．</a:t>
            </a:r>
            <a:r>
              <a:rPr lang="en-US" altLang="x-none" sz="2800" noProof="1">
                <a:latin typeface="Times New Roman" panose="02020603050405020304" pitchFamily="18" charset="0"/>
                <a:ea typeface="黑体" panose="02010609060101010101" pitchFamily="49" charset="-122"/>
              </a:rPr>
              <a:t>4</a:t>
            </a:r>
            <a:r>
              <a:rPr lang="zh-CN" altLang="en-US" sz="2800" noProof="1">
                <a:latin typeface="Times New Roman" panose="02020603050405020304" pitchFamily="18" charset="0"/>
                <a:ea typeface="黑体" panose="02010609060101010101" pitchFamily="49" charset="-122"/>
              </a:rPr>
              <a:t>或－</a:t>
            </a:r>
            <a:r>
              <a:rPr lang="en-US" altLang="x-none" sz="2800" noProof="1">
                <a:latin typeface="Times New Roman" panose="02020603050405020304" pitchFamily="18" charset="0"/>
                <a:ea typeface="黑体" panose="02010609060101010101" pitchFamily="49" charset="-122"/>
              </a:rPr>
              <a:t>1</a:t>
            </a:r>
            <a:endParaRPr lang="zh-CN" altLang="en-US" sz="2800" noProof="1">
              <a:latin typeface="Times New Roman" panose="02020603050405020304" pitchFamily="18" charset="0"/>
              <a:ea typeface="黑体" panose="02010609060101010101" pitchFamily="49" charset="-122"/>
            </a:endParaRPr>
          </a:p>
        </p:txBody>
      </p:sp>
      <p:sp>
        <p:nvSpPr>
          <p:cNvPr id="25603" name="文本框 1"/>
          <p:cNvSpPr txBox="1">
            <a:spLocks noChangeArrowheads="1"/>
          </p:cNvSpPr>
          <p:nvPr/>
        </p:nvSpPr>
        <p:spPr bwMode="auto">
          <a:xfrm>
            <a:off x="328613" y="2238376"/>
            <a:ext cx="8488362"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buFont typeface="Arial" panose="020B0604020202020204" pitchFamily="34" charset="0"/>
              <a:buNone/>
            </a:pPr>
            <a:r>
              <a:rPr lang="en-US" altLang="en-US" sz="2800">
                <a:solidFill>
                  <a:srgbClr val="FF0000"/>
                </a:solidFill>
                <a:latin typeface="Times New Roman" panose="02020603050405020304" pitchFamily="18" charset="0"/>
                <a:ea typeface="黑体" panose="02010609060101010101" pitchFamily="49" charset="-122"/>
              </a:rPr>
              <a:t>解析：∵二次函</a:t>
            </a:r>
            <a:r>
              <a:rPr lang="zh-CN" altLang="en-US" sz="2800">
                <a:solidFill>
                  <a:srgbClr val="FF0000"/>
                </a:solidFill>
                <a:latin typeface="Times New Roman" panose="02020603050405020304" pitchFamily="18" charset="0"/>
                <a:ea typeface="黑体" panose="02010609060101010101" pitchFamily="49" charset="-122"/>
              </a:rPr>
              <a:t>数</a:t>
            </a:r>
            <a:r>
              <a:rPr lang="en-US" altLang="en-US" sz="2800" i="1">
                <a:solidFill>
                  <a:srgbClr val="FF0000"/>
                </a:solidFill>
                <a:latin typeface="Times New Roman" panose="02020603050405020304" pitchFamily="18" charset="0"/>
                <a:ea typeface="黑体" panose="02010609060101010101" pitchFamily="49" charset="-122"/>
              </a:rPr>
              <a:t>y</a:t>
            </a:r>
            <a:r>
              <a:rPr lang="en-US" altLang="en-US" sz="2800">
                <a:solidFill>
                  <a:srgbClr val="FF0000"/>
                </a:solidFill>
                <a:latin typeface="Times New Roman" panose="02020603050405020304" pitchFamily="18" charset="0"/>
                <a:ea typeface="黑体" panose="02010609060101010101" pitchFamily="49" charset="-122"/>
              </a:rPr>
              <a:t>＝</a:t>
            </a:r>
            <a:r>
              <a:rPr lang="en-US" altLang="en-US" sz="2800" i="1">
                <a:solidFill>
                  <a:srgbClr val="FF0000"/>
                </a:solidFill>
                <a:latin typeface="Times New Roman" panose="02020603050405020304" pitchFamily="18" charset="0"/>
                <a:ea typeface="黑体" panose="02010609060101010101" pitchFamily="49" charset="-122"/>
              </a:rPr>
              <a:t>ax</a:t>
            </a:r>
            <a:r>
              <a:rPr lang="en-US" altLang="en-US" sz="2800" baseline="30000">
                <a:solidFill>
                  <a:srgbClr val="FF0000"/>
                </a:solidFill>
                <a:latin typeface="Times New Roman" panose="02020603050405020304" pitchFamily="18" charset="0"/>
                <a:ea typeface="黑体" panose="02010609060101010101" pitchFamily="49" charset="-122"/>
              </a:rPr>
              <a:t>2</a:t>
            </a:r>
            <a:r>
              <a:rPr lang="en-US" altLang="en-US" sz="2800">
                <a:solidFill>
                  <a:srgbClr val="FF0000"/>
                </a:solidFill>
                <a:latin typeface="Times New Roman" panose="02020603050405020304" pitchFamily="18" charset="0"/>
                <a:ea typeface="黑体" panose="02010609060101010101" pitchFamily="49" charset="-122"/>
              </a:rPr>
              <a:t>＋4</a:t>
            </a:r>
            <a:r>
              <a:rPr lang="en-US" altLang="en-US" sz="2800" i="1">
                <a:solidFill>
                  <a:srgbClr val="FF0000"/>
                </a:solidFill>
                <a:latin typeface="Times New Roman" panose="02020603050405020304" pitchFamily="18" charset="0"/>
                <a:ea typeface="黑体" panose="02010609060101010101" pitchFamily="49" charset="-122"/>
              </a:rPr>
              <a:t>x</a:t>
            </a:r>
            <a:r>
              <a:rPr lang="en-US" altLang="en-US" sz="2800">
                <a:solidFill>
                  <a:srgbClr val="FF0000"/>
                </a:solidFill>
                <a:latin typeface="Times New Roman" panose="02020603050405020304" pitchFamily="18" charset="0"/>
                <a:ea typeface="黑体" panose="02010609060101010101" pitchFamily="49" charset="-122"/>
              </a:rPr>
              <a:t>＋</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a:solidFill>
                  <a:srgbClr val="FF0000"/>
                </a:solidFill>
                <a:latin typeface="Times New Roman" panose="02020603050405020304" pitchFamily="18" charset="0"/>
                <a:ea typeface="黑体" panose="02010609060101010101" pitchFamily="49" charset="-122"/>
              </a:rPr>
              <a:t>－1有最小值2，</a:t>
            </a:r>
          </a:p>
          <a:p>
            <a:pPr>
              <a:lnSpc>
                <a:spcPct val="160000"/>
              </a:lnSpc>
              <a:buFont typeface="Arial" panose="020B0604020202020204" pitchFamily="34" charset="0"/>
              <a:buNone/>
            </a:pPr>
            <a:r>
              <a:rPr lang="en-US" altLang="en-US" sz="2800">
                <a:solidFill>
                  <a:srgbClr val="FF0000"/>
                </a:solidFill>
                <a:latin typeface="Times New Roman" panose="02020603050405020304" pitchFamily="18" charset="0"/>
                <a:ea typeface="黑体" panose="02010609060101010101" pitchFamily="49" charset="-122"/>
              </a:rPr>
              <a:t>∴</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a:solidFill>
                  <a:srgbClr val="FF0000"/>
                </a:solidFill>
                <a:latin typeface="Times New Roman" panose="02020603050405020304" pitchFamily="18" charset="0"/>
                <a:ea typeface="黑体" panose="02010609060101010101" pitchFamily="49" charset="-122"/>
              </a:rPr>
              <a:t>＞0，</a:t>
            </a:r>
            <a:r>
              <a:rPr lang="en-US" altLang="en-US" sz="2800" i="1">
                <a:solidFill>
                  <a:srgbClr val="FF0000"/>
                </a:solidFill>
                <a:latin typeface="Times New Roman" panose="02020603050405020304" pitchFamily="18" charset="0"/>
                <a:ea typeface="黑体" panose="02010609060101010101" pitchFamily="49" charset="-122"/>
              </a:rPr>
              <a:t>y</a:t>
            </a:r>
            <a:r>
              <a:rPr lang="en-US" altLang="en-US" sz="2800" baseline="-25000">
                <a:solidFill>
                  <a:srgbClr val="FF0000"/>
                </a:solidFill>
                <a:latin typeface="Times New Roman" panose="02020603050405020304" pitchFamily="18" charset="0"/>
                <a:ea typeface="黑体" panose="02010609060101010101" pitchFamily="49" charset="-122"/>
              </a:rPr>
              <a:t>最小值</a:t>
            </a:r>
            <a:r>
              <a:rPr lang="en-US" altLang="en-US" sz="2800">
                <a:solidFill>
                  <a:srgbClr val="FF0000"/>
                </a:solidFill>
                <a:latin typeface="Times New Roman" panose="02020603050405020304" pitchFamily="18" charset="0"/>
                <a:ea typeface="黑体" panose="02010609060101010101" pitchFamily="49" charset="-122"/>
              </a:rPr>
              <a:t>＝               ＝                      ＝2，</a:t>
            </a:r>
          </a:p>
          <a:p>
            <a:pPr>
              <a:lnSpc>
                <a:spcPct val="160000"/>
              </a:lnSpc>
              <a:buFont typeface="Arial" panose="020B0604020202020204" pitchFamily="34" charset="0"/>
              <a:buNone/>
            </a:pPr>
            <a:r>
              <a:rPr lang="en-US" altLang="en-US" sz="2800">
                <a:solidFill>
                  <a:srgbClr val="FF0000"/>
                </a:solidFill>
                <a:latin typeface="Times New Roman" panose="02020603050405020304" pitchFamily="18" charset="0"/>
                <a:ea typeface="黑体" panose="02010609060101010101" pitchFamily="49" charset="-122"/>
              </a:rPr>
              <a:t>整理，得</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baseline="30000">
                <a:solidFill>
                  <a:srgbClr val="FF0000"/>
                </a:solidFill>
                <a:latin typeface="Times New Roman" panose="02020603050405020304" pitchFamily="18" charset="0"/>
                <a:ea typeface="黑体" panose="02010609060101010101" pitchFamily="49" charset="-122"/>
              </a:rPr>
              <a:t>2</a:t>
            </a:r>
            <a:r>
              <a:rPr lang="en-US" altLang="en-US" sz="2800">
                <a:solidFill>
                  <a:srgbClr val="FF0000"/>
                </a:solidFill>
                <a:latin typeface="Times New Roman" panose="02020603050405020304" pitchFamily="18" charset="0"/>
                <a:ea typeface="黑体" panose="02010609060101010101" pitchFamily="49" charset="-122"/>
              </a:rPr>
              <a:t>－3</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a:solidFill>
                  <a:srgbClr val="FF0000"/>
                </a:solidFill>
                <a:latin typeface="Times New Roman" panose="02020603050405020304" pitchFamily="18" charset="0"/>
                <a:ea typeface="黑体" panose="02010609060101010101" pitchFamily="49" charset="-122"/>
              </a:rPr>
              <a:t>－4＝0，解得</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a:solidFill>
                  <a:srgbClr val="FF0000"/>
                </a:solidFill>
                <a:latin typeface="Times New Roman" panose="02020603050405020304" pitchFamily="18" charset="0"/>
                <a:ea typeface="黑体" panose="02010609060101010101" pitchFamily="49" charset="-122"/>
              </a:rPr>
              <a:t>＝－1或4.</a:t>
            </a:r>
          </a:p>
          <a:p>
            <a:pPr>
              <a:lnSpc>
                <a:spcPct val="160000"/>
              </a:lnSpc>
              <a:buFont typeface="Arial" panose="020B0604020202020204" pitchFamily="34" charset="0"/>
              <a:buNone/>
            </a:pPr>
            <a:r>
              <a:rPr lang="en-US" altLang="en-US" sz="2800">
                <a:solidFill>
                  <a:srgbClr val="FF0000"/>
                </a:solidFill>
                <a:latin typeface="Times New Roman" panose="02020603050405020304" pitchFamily="18" charset="0"/>
                <a:ea typeface="黑体" panose="02010609060101010101" pitchFamily="49" charset="-122"/>
              </a:rPr>
              <a:t>∵</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a:solidFill>
                  <a:srgbClr val="FF0000"/>
                </a:solidFill>
                <a:latin typeface="Times New Roman" panose="02020603050405020304" pitchFamily="18" charset="0"/>
                <a:ea typeface="黑体" panose="02010609060101010101" pitchFamily="49" charset="-122"/>
              </a:rPr>
              <a:t>＞0，∴</a:t>
            </a:r>
            <a:r>
              <a:rPr lang="en-US" altLang="en-US" sz="2800" i="1">
                <a:solidFill>
                  <a:srgbClr val="FF0000"/>
                </a:solidFill>
                <a:latin typeface="Times New Roman" panose="02020603050405020304" pitchFamily="18" charset="0"/>
                <a:ea typeface="黑体" panose="02010609060101010101" pitchFamily="49" charset="-122"/>
              </a:rPr>
              <a:t>a</a:t>
            </a:r>
            <a:r>
              <a:rPr lang="en-US" altLang="en-US" sz="2800">
                <a:solidFill>
                  <a:srgbClr val="FF0000"/>
                </a:solidFill>
                <a:latin typeface="Times New Roman" panose="02020603050405020304" pitchFamily="18" charset="0"/>
                <a:ea typeface="黑体" panose="02010609060101010101" pitchFamily="49" charset="-122"/>
              </a:rPr>
              <a:t>＝4.故选C.  </a:t>
            </a:r>
          </a:p>
        </p:txBody>
      </p:sp>
      <p:graphicFrame>
        <p:nvGraphicFramePr>
          <p:cNvPr id="25604" name="对象 25603"/>
          <p:cNvGraphicFramePr>
            <a:graphicFrameLocks noChangeAspect="1"/>
          </p:cNvGraphicFramePr>
          <p:nvPr/>
        </p:nvGraphicFramePr>
        <p:xfrm>
          <a:off x="3060701" y="2733675"/>
          <a:ext cx="1228725" cy="673894"/>
        </p:xfrm>
        <a:graphic>
          <a:graphicData uri="http://schemas.openxmlformats.org/presentationml/2006/ole">
            <mc:AlternateContent xmlns:mc="http://schemas.openxmlformats.org/markup-compatibility/2006">
              <mc:Choice xmlns:v="urn:schemas-microsoft-com:vml" Requires="v">
                <p:oleObj spid="_x0000_s204817" r:id="rId3" imgW="571500" imgH="419100" progId="Equation.DSMT4">
                  <p:embed/>
                </p:oleObj>
              </mc:Choice>
              <mc:Fallback>
                <p:oleObj r:id="rId3" imgW="571500" imgH="419100" progId="Equation.DSMT4">
                  <p:embed/>
                  <p:pic>
                    <p:nvPicPr>
                      <p:cNvPr id="0" name="对象 256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1" y="2733675"/>
                        <a:ext cx="1228725" cy="67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5605" name="对象 25604"/>
          <p:cNvGraphicFramePr>
            <a:graphicFrameLocks noChangeAspect="1"/>
          </p:cNvGraphicFramePr>
          <p:nvPr/>
        </p:nvGraphicFramePr>
        <p:xfrm>
          <a:off x="4787900" y="2733675"/>
          <a:ext cx="1885950" cy="673894"/>
        </p:xfrm>
        <a:graphic>
          <a:graphicData uri="http://schemas.openxmlformats.org/presentationml/2006/ole">
            <mc:AlternateContent xmlns:mc="http://schemas.openxmlformats.org/markup-compatibility/2006">
              <mc:Choice xmlns:v="urn:schemas-microsoft-com:vml" Requires="v">
                <p:oleObj spid="_x0000_s204818" r:id="rId5" imgW="876935" imgH="419100" progId="Equation.DSMT4">
                  <p:embed/>
                </p:oleObj>
              </mc:Choice>
              <mc:Fallback>
                <p:oleObj r:id="rId5" imgW="876935" imgH="419100" progId="Equation.DSMT4">
                  <p:embed/>
                  <p:pic>
                    <p:nvPicPr>
                      <p:cNvPr id="0" name="对象 256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7900" y="2733675"/>
                        <a:ext cx="1885950" cy="67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5606" name="文本框 5"/>
          <p:cNvSpPr txBox="1">
            <a:spLocks noChangeArrowheads="1"/>
          </p:cNvSpPr>
          <p:nvPr/>
        </p:nvSpPr>
        <p:spPr bwMode="auto">
          <a:xfrm>
            <a:off x="1881189" y="1106091"/>
            <a:ext cx="4235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500" fill="hold"/>
                                        <p:tgtEl>
                                          <p:spTgt spid="25604"/>
                                        </p:tgtEl>
                                        <p:attrNameLst>
                                          <p:attrName>ppt_x</p:attrName>
                                        </p:attrNameLst>
                                      </p:cBhvr>
                                      <p:tavLst>
                                        <p:tav tm="0">
                                          <p:val>
                                            <p:strVal val="#ppt_x"/>
                                          </p:val>
                                        </p:tav>
                                        <p:tav tm="100000">
                                          <p:val>
                                            <p:strVal val="#ppt_x"/>
                                          </p:val>
                                        </p:tav>
                                      </p:tavLst>
                                    </p:anim>
                                    <p:anim calcmode="lin" valueType="num">
                                      <p:cBhvr>
                                        <p:cTn id="8" dur="500" fill="hold"/>
                                        <p:tgtEl>
                                          <p:spTgt spid="2560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605"/>
                                        </p:tgtEl>
                                        <p:attrNameLst>
                                          <p:attrName>style.visibility</p:attrName>
                                        </p:attrNameLst>
                                      </p:cBhvr>
                                      <p:to>
                                        <p:strVal val="visible"/>
                                      </p:to>
                                    </p:set>
                                    <p:anim calcmode="lin" valueType="num">
                                      <p:cBhvr>
                                        <p:cTn id="11" dur="500" fill="hold"/>
                                        <p:tgtEl>
                                          <p:spTgt spid="25605"/>
                                        </p:tgtEl>
                                        <p:attrNameLst>
                                          <p:attrName>ppt_x</p:attrName>
                                        </p:attrNameLst>
                                      </p:cBhvr>
                                      <p:tavLst>
                                        <p:tav tm="0">
                                          <p:val>
                                            <p:strVal val="#ppt_x"/>
                                          </p:val>
                                        </p:tav>
                                        <p:tav tm="100000">
                                          <p:val>
                                            <p:strVal val="#ppt_x"/>
                                          </p:val>
                                        </p:tav>
                                      </p:tavLst>
                                    </p:anim>
                                    <p:anim calcmode="lin" valueType="num">
                                      <p:cBhvr>
                                        <p:cTn id="12" dur="500" fill="hold"/>
                                        <p:tgtEl>
                                          <p:spTgt spid="2560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603"/>
                                        </p:tgtEl>
                                        <p:attrNameLst>
                                          <p:attrName>style.visibility</p:attrName>
                                        </p:attrNameLst>
                                      </p:cBhvr>
                                      <p:to>
                                        <p:strVal val="visible"/>
                                      </p:to>
                                    </p:set>
                                    <p:anim calcmode="lin" valueType="num">
                                      <p:cBhvr>
                                        <p:cTn id="15" dur="500" fill="hold"/>
                                        <p:tgtEl>
                                          <p:spTgt spid="25603"/>
                                        </p:tgtEl>
                                        <p:attrNameLst>
                                          <p:attrName>ppt_x</p:attrName>
                                        </p:attrNameLst>
                                      </p:cBhvr>
                                      <p:tavLst>
                                        <p:tav tm="0">
                                          <p:val>
                                            <p:strVal val="#ppt_x"/>
                                          </p:val>
                                        </p:tav>
                                        <p:tav tm="100000">
                                          <p:val>
                                            <p:strVal val="#ppt_x"/>
                                          </p:val>
                                        </p:tav>
                                      </p:tavLst>
                                    </p:anim>
                                    <p:anim calcmode="lin" valueType="num">
                                      <p:cBhvr>
                                        <p:cTn id="16"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5606"/>
                                        </p:tgtEl>
                                        <p:attrNameLst>
                                          <p:attrName>style.visibility</p:attrName>
                                        </p:attrNameLst>
                                      </p:cBhvr>
                                      <p:to>
                                        <p:strVal val="visible"/>
                                      </p:to>
                                    </p:set>
                                    <p:anim calcmode="lin" valueType="num">
                                      <p:cBhvr>
                                        <p:cTn id="21" dur="500" fill="hold"/>
                                        <p:tgtEl>
                                          <p:spTgt spid="25606"/>
                                        </p:tgtEl>
                                        <p:attrNameLst>
                                          <p:attrName>ppt_x</p:attrName>
                                        </p:attrNameLst>
                                      </p:cBhvr>
                                      <p:tavLst>
                                        <p:tav tm="0">
                                          <p:val>
                                            <p:strVal val="#ppt_x"/>
                                          </p:val>
                                        </p:tav>
                                        <p:tav tm="100000">
                                          <p:val>
                                            <p:strVal val="#ppt_x"/>
                                          </p:val>
                                        </p:tav>
                                      </p:tavLst>
                                    </p:anim>
                                    <p:anim calcmode="lin" valueType="num">
                                      <p:cBhvr>
                                        <p:cTn id="22"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内容占位符 2"/>
          <p:cNvSpPr txBox="1">
            <a:spLocks noChangeArrowheads="1"/>
          </p:cNvSpPr>
          <p:nvPr/>
        </p:nvSpPr>
        <p:spPr bwMode="auto">
          <a:xfrm>
            <a:off x="179388" y="848916"/>
            <a:ext cx="8640762" cy="172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lnSpc>
                <a:spcPct val="130000"/>
              </a:lnSpc>
              <a:buFont typeface="Arial" panose="020B0604020202020204" pitchFamily="34" charset="0"/>
              <a:buNone/>
            </a:pPr>
            <a:r>
              <a:rPr lang="zh-CN" altLang="en-US" sz="2400" dirty="0">
                <a:solidFill>
                  <a:srgbClr val="228B8B"/>
                </a:solidFill>
                <a:latin typeface="Times New Roman" panose="02020603050405020304" pitchFamily="18" charset="0"/>
                <a:ea typeface="黑体" panose="02010609060101010101" pitchFamily="49" charset="-122"/>
              </a:rPr>
              <a:t>引例</a:t>
            </a:r>
            <a:r>
              <a:rPr lang="en-US" altLang="zh-CN" sz="2400" dirty="0">
                <a:solidFill>
                  <a:srgbClr val="228B8B"/>
                </a:solidFill>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从地面竖直向上抛出一小球，小球的高度 </a:t>
            </a:r>
            <a:r>
              <a:rPr lang="en-US" altLang="zh-CN" sz="2400" b="1" i="1" dirty="0">
                <a:latin typeface="Times New Roman" panose="02020603050405020304" pitchFamily="18" charset="0"/>
                <a:ea typeface="黑体" panose="02010609060101010101" pitchFamily="49" charset="-122"/>
              </a:rPr>
              <a:t>h</a:t>
            </a:r>
            <a:r>
              <a:rPr lang="zh-CN" altLang="en-US" sz="2400" dirty="0">
                <a:latin typeface="Times New Roman" panose="02020603050405020304" pitchFamily="18" charset="0"/>
                <a:ea typeface="黑体" panose="02010609060101010101" pitchFamily="49" charset="-122"/>
              </a:rPr>
              <a:t>（单位：</a:t>
            </a:r>
            <a:r>
              <a:rPr lang="en-US" altLang="zh-CN" sz="2400" b="1" dirty="0">
                <a:latin typeface="Times New Roman" panose="02020603050405020304" pitchFamily="18" charset="0"/>
                <a:ea typeface="黑体" panose="02010609060101010101" pitchFamily="49" charset="-122"/>
              </a:rPr>
              <a:t>m</a:t>
            </a:r>
            <a:r>
              <a:rPr lang="zh-CN" altLang="en-US" sz="2400" dirty="0">
                <a:latin typeface="Times New Roman" panose="02020603050405020304" pitchFamily="18" charset="0"/>
                <a:ea typeface="黑体" panose="02010609060101010101" pitchFamily="49" charset="-122"/>
              </a:rPr>
              <a:t>）与小球的运动时间 </a:t>
            </a:r>
            <a:r>
              <a:rPr lang="en-US" altLang="zh-CN" sz="2400" b="1" i="1" dirty="0">
                <a:latin typeface="Times New Roman" panose="02020603050405020304" pitchFamily="18" charset="0"/>
                <a:ea typeface="黑体" panose="02010609060101010101" pitchFamily="49" charset="-122"/>
              </a:rPr>
              <a:t>t</a:t>
            </a:r>
            <a:r>
              <a:rPr lang="zh-CN" altLang="en-US" sz="2400" dirty="0">
                <a:latin typeface="Times New Roman" panose="02020603050405020304" pitchFamily="18" charset="0"/>
                <a:ea typeface="黑体" panose="02010609060101010101" pitchFamily="49" charset="-122"/>
              </a:rPr>
              <a:t>（单位：</a:t>
            </a:r>
            <a:r>
              <a:rPr lang="en-US" altLang="zh-CN" sz="2400" b="1" dirty="0">
                <a:latin typeface="Times New Roman" panose="02020603050405020304" pitchFamily="18" charset="0"/>
                <a:ea typeface="黑体" panose="02010609060101010101" pitchFamily="49" charset="-122"/>
              </a:rPr>
              <a:t>s</a:t>
            </a:r>
            <a:r>
              <a:rPr lang="zh-CN" altLang="en-US" sz="2400" dirty="0">
                <a:latin typeface="Times New Roman" panose="02020603050405020304" pitchFamily="18" charset="0"/>
                <a:ea typeface="黑体" panose="02010609060101010101" pitchFamily="49" charset="-122"/>
              </a:rPr>
              <a:t>）之间的关系式是 </a:t>
            </a:r>
            <a:r>
              <a:rPr lang="en-US" altLang="zh-CN" sz="2400" b="1" i="1" dirty="0">
                <a:latin typeface="Times New Roman" panose="02020603050405020304" pitchFamily="18" charset="0"/>
                <a:ea typeface="黑体" panose="02010609060101010101" pitchFamily="49" charset="-122"/>
              </a:rPr>
              <a:t>h= </a:t>
            </a:r>
            <a:r>
              <a:rPr lang="en-US" altLang="zh-CN" sz="2400" b="1" dirty="0">
                <a:latin typeface="Times New Roman" panose="02020603050405020304" pitchFamily="18" charset="0"/>
                <a:ea typeface="黑体" panose="02010609060101010101" pitchFamily="49" charset="-122"/>
              </a:rPr>
              <a:t>30</a:t>
            </a:r>
            <a:r>
              <a:rPr lang="en-US" altLang="zh-CN" sz="2400" b="1" i="1" dirty="0">
                <a:latin typeface="Times New Roman" panose="02020603050405020304" pitchFamily="18" charset="0"/>
                <a:ea typeface="黑体" panose="02010609060101010101" pitchFamily="49" charset="-122"/>
              </a:rPr>
              <a:t>t - </a:t>
            </a:r>
            <a:r>
              <a:rPr lang="en-US" altLang="zh-CN" sz="2400" b="1" dirty="0">
                <a:latin typeface="Times New Roman" panose="02020603050405020304" pitchFamily="18" charset="0"/>
                <a:ea typeface="黑体" panose="02010609060101010101" pitchFamily="49" charset="-122"/>
              </a:rPr>
              <a:t>5</a:t>
            </a:r>
            <a:r>
              <a:rPr lang="en-US" altLang="zh-CN" sz="2400" b="1" i="1" dirty="0">
                <a:latin typeface="Times New Roman" panose="02020603050405020304" pitchFamily="18" charset="0"/>
                <a:ea typeface="黑体" panose="02010609060101010101" pitchFamily="49" charset="-122"/>
              </a:rPr>
              <a:t>t </a:t>
            </a:r>
            <a:r>
              <a:rPr lang="en-US" altLang="zh-CN" sz="2400" b="1" baseline="50000" dirty="0">
                <a:latin typeface="Times New Roman" panose="02020603050405020304" pitchFamily="18" charset="0"/>
                <a:ea typeface="黑体" panose="02010609060101010101" pitchFamily="49" charset="-122"/>
              </a:rPr>
              <a:t>2 </a:t>
            </a:r>
            <a:r>
              <a:rPr lang="zh-CN" altLang="en-US" sz="2400" b="1" dirty="0">
                <a:latin typeface="Times New Roman" panose="02020603050405020304" pitchFamily="18" charset="0"/>
                <a:ea typeface="黑体" panose="02010609060101010101" pitchFamily="49" charset="-122"/>
              </a:rPr>
              <a:t>（</a:t>
            </a:r>
            <a:r>
              <a:rPr lang="en-US" altLang="zh-CN" sz="2400" b="1" dirty="0">
                <a:latin typeface="Times New Roman" panose="02020603050405020304" pitchFamily="18" charset="0"/>
                <a:ea typeface="黑体" panose="02010609060101010101" pitchFamily="49" charset="-122"/>
              </a:rPr>
              <a:t>0≤</a:t>
            </a:r>
            <a:r>
              <a:rPr lang="en-US" altLang="zh-CN" sz="2400" b="1" i="1" dirty="0">
                <a:latin typeface="Times New Roman" panose="02020603050405020304" pitchFamily="18" charset="0"/>
                <a:ea typeface="黑体" panose="02010609060101010101" pitchFamily="49" charset="-122"/>
              </a:rPr>
              <a:t>t</a:t>
            </a:r>
            <a:r>
              <a:rPr lang="en-US" altLang="zh-CN" sz="2400" b="1" dirty="0">
                <a:latin typeface="Times New Roman" panose="02020603050405020304" pitchFamily="18" charset="0"/>
                <a:ea typeface="黑体" panose="02010609060101010101" pitchFamily="49" charset="-122"/>
              </a:rPr>
              <a:t>≤6</a:t>
            </a:r>
            <a:r>
              <a:rPr lang="zh-CN" altLang="en-US" sz="2400" b="1"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小球的运动时间是多少时，小球最高？小球运动中的最大高度是多少？</a:t>
            </a:r>
          </a:p>
        </p:txBody>
      </p:sp>
      <p:grpSp>
        <p:nvGrpSpPr>
          <p:cNvPr id="205827" name="组合 6147"/>
          <p:cNvGrpSpPr/>
          <p:nvPr/>
        </p:nvGrpSpPr>
        <p:grpSpPr bwMode="auto">
          <a:xfrm>
            <a:off x="179389" y="195262"/>
            <a:ext cx="5255901" cy="800976"/>
            <a:chOff x="0" y="0"/>
            <a:chExt cx="8276" cy="1680"/>
          </a:xfrm>
        </p:grpSpPr>
        <p:sp>
          <p:nvSpPr>
            <p:cNvPr id="205828"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a:p>
          </p:txBody>
        </p:sp>
        <p:sp>
          <p:nvSpPr>
            <p:cNvPr id="205829"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a:p>
          </p:txBody>
        </p:sp>
        <p:sp>
          <p:nvSpPr>
            <p:cNvPr id="205830"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205831" name="文本框 6151"/>
            <p:cNvSpPr txBox="1">
              <a:spLocks noChangeArrowheads="1"/>
            </p:cNvSpPr>
            <p:nvPr/>
          </p:nvSpPr>
          <p:spPr bwMode="auto">
            <a:xfrm>
              <a:off x="877" y="431"/>
              <a:ext cx="7399" cy="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几何图形面积的最大面积</a:t>
              </a:r>
            </a:p>
          </p:txBody>
        </p:sp>
        <p:sp>
          <p:nvSpPr>
            <p:cNvPr id="205832" name="文本框 6152"/>
            <p:cNvSpPr txBox="1">
              <a:spLocks noChangeArrowheads="1"/>
            </p:cNvSpPr>
            <p:nvPr/>
          </p:nvSpPr>
          <p:spPr bwMode="auto">
            <a:xfrm>
              <a:off x="0" y="453"/>
              <a:ext cx="872" cy="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3200">
                  <a:solidFill>
                    <a:schemeClr val="accent1"/>
                  </a:solidFill>
                  <a:ea typeface="微软雅黑" panose="020B0503020204020204" pitchFamily="34" charset="-122"/>
                </a:rPr>
                <a:t>二</a:t>
              </a:r>
            </a:p>
          </p:txBody>
        </p:sp>
      </p:grpSp>
      <p:grpSp>
        <p:nvGrpSpPr>
          <p:cNvPr id="3" name="组合 50"/>
          <p:cNvGrpSpPr/>
          <p:nvPr/>
        </p:nvGrpSpPr>
        <p:grpSpPr bwMode="auto">
          <a:xfrm>
            <a:off x="4716463" y="2530079"/>
            <a:ext cx="4074727" cy="2352663"/>
            <a:chOff x="4716016" y="3068960"/>
            <a:chExt cx="4075274" cy="3135577"/>
          </a:xfrm>
        </p:grpSpPr>
        <p:grpSp>
          <p:nvGrpSpPr>
            <p:cNvPr id="205834" name="组合 17"/>
            <p:cNvGrpSpPr/>
            <p:nvPr/>
          </p:nvGrpSpPr>
          <p:grpSpPr bwMode="auto">
            <a:xfrm>
              <a:off x="4919514" y="3284984"/>
              <a:ext cx="3600400" cy="2664296"/>
              <a:chOff x="4860032" y="3284984"/>
              <a:chExt cx="3600400" cy="2664296"/>
            </a:xfrm>
          </p:grpSpPr>
          <p:cxnSp>
            <p:nvCxnSpPr>
              <p:cNvPr id="205835" name="直接箭头连接符 14"/>
              <p:cNvCxnSpPr>
                <a:cxnSpLocks noChangeShapeType="1"/>
              </p:cNvCxnSpPr>
              <p:nvPr/>
            </p:nvCxnSpPr>
            <p:spPr bwMode="auto">
              <a:xfrm>
                <a:off x="4860152" y="5589093"/>
                <a:ext cx="3600152" cy="0"/>
              </a:xfrm>
              <a:prstGeom prst="straightConnector1">
                <a:avLst/>
              </a:prstGeom>
              <a:noFill/>
              <a:ln w="25400">
                <a:solidFill>
                  <a:srgbClr val="262626"/>
                </a:solidFill>
                <a:round/>
                <a:tailEnd type="arrow" w="med" len="med"/>
              </a:ln>
              <a:extLst>
                <a:ext uri="{909E8E84-426E-40DD-AFC4-6F175D3DCCD1}">
                  <a14:hiddenFill xmlns:a14="http://schemas.microsoft.com/office/drawing/2010/main">
                    <a:noFill/>
                  </a14:hiddenFill>
                </a:ext>
              </a:extLst>
            </p:spPr>
          </p:cxnSp>
          <p:cxnSp>
            <p:nvCxnSpPr>
              <p:cNvPr id="205836" name="直接箭头连接符 16"/>
              <p:cNvCxnSpPr>
                <a:cxnSpLocks noChangeShapeType="1"/>
              </p:cNvCxnSpPr>
              <p:nvPr/>
            </p:nvCxnSpPr>
            <p:spPr bwMode="auto">
              <a:xfrm flipV="1">
                <a:off x="5220484" y="3284790"/>
                <a:ext cx="0" cy="2664548"/>
              </a:xfrm>
              <a:prstGeom prst="straightConnector1">
                <a:avLst/>
              </a:prstGeom>
              <a:noFill/>
              <a:ln w="25400">
                <a:solidFill>
                  <a:srgbClr val="262626"/>
                </a:solidFill>
                <a:round/>
                <a:tailEnd type="arrow" w="med" len="med"/>
              </a:ln>
              <a:extLst>
                <a:ext uri="{909E8E84-426E-40DD-AFC4-6F175D3DCCD1}">
                  <a14:hiddenFill xmlns:a14="http://schemas.microsoft.com/office/drawing/2010/main">
                    <a:noFill/>
                  </a14:hiddenFill>
                </a:ext>
              </a:extLst>
            </p:spPr>
          </p:cxnSp>
        </p:grpSp>
        <p:sp>
          <p:nvSpPr>
            <p:cNvPr id="205837" name="TextBox 18"/>
            <p:cNvSpPr txBox="1">
              <a:spLocks noChangeArrowheads="1"/>
            </p:cNvSpPr>
            <p:nvPr/>
          </p:nvSpPr>
          <p:spPr bwMode="auto">
            <a:xfrm>
              <a:off x="8316416" y="5589240"/>
              <a:ext cx="474874"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rPr>
                <a:t>t/</a:t>
              </a:r>
              <a:r>
                <a:rPr lang="en-US" altLang="zh-CN" sz="2400" b="1">
                  <a:latin typeface="Times New Roman" panose="02020603050405020304" pitchFamily="18" charset="0"/>
                </a:rPr>
                <a:t>s</a:t>
              </a:r>
              <a:endParaRPr lang="en-US" altLang="zh-CN" sz="2400" b="1">
                <a:latin typeface="Times New Roman" panose="02020603050405020304" pitchFamily="18" charset="0"/>
                <a:cs typeface="Times New Roman" panose="02020603050405020304" pitchFamily="18" charset="0"/>
              </a:endParaRPr>
            </a:p>
          </p:txBody>
        </p:sp>
        <p:sp>
          <p:nvSpPr>
            <p:cNvPr id="205838" name="TextBox 19"/>
            <p:cNvSpPr txBox="1">
              <a:spLocks noChangeArrowheads="1"/>
            </p:cNvSpPr>
            <p:nvPr/>
          </p:nvSpPr>
          <p:spPr bwMode="auto">
            <a:xfrm>
              <a:off x="4716016" y="3068960"/>
              <a:ext cx="697721"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rPr>
                <a:t>h/</a:t>
              </a:r>
              <a:r>
                <a:rPr lang="en-US" altLang="zh-CN" sz="2400" b="1">
                  <a:latin typeface="Times New Roman" panose="02020603050405020304" pitchFamily="18" charset="0"/>
                </a:rPr>
                <a:t>m</a:t>
              </a:r>
              <a:endParaRPr lang="en-US" altLang="zh-CN" sz="2400" b="1">
                <a:latin typeface="Times New Roman" panose="02020603050405020304" pitchFamily="18" charset="0"/>
                <a:cs typeface="Times New Roman" panose="02020603050405020304" pitchFamily="18" charset="0"/>
              </a:endParaRPr>
            </a:p>
          </p:txBody>
        </p:sp>
        <p:grpSp>
          <p:nvGrpSpPr>
            <p:cNvPr id="205839" name="组合 27"/>
            <p:cNvGrpSpPr/>
            <p:nvPr/>
          </p:nvGrpSpPr>
          <p:grpSpPr bwMode="auto">
            <a:xfrm>
              <a:off x="5630216" y="5445224"/>
              <a:ext cx="1797052" cy="178446"/>
              <a:chOff x="5630216" y="5445224"/>
              <a:chExt cx="1797052" cy="178446"/>
            </a:xfrm>
          </p:grpSpPr>
          <p:cxnSp>
            <p:nvCxnSpPr>
              <p:cNvPr id="205840" name="直接连接符 21"/>
              <p:cNvCxnSpPr>
                <a:cxnSpLocks noChangeShapeType="1"/>
              </p:cNvCxnSpPr>
              <p:nvPr/>
            </p:nvCxnSpPr>
            <p:spPr bwMode="auto">
              <a:xfrm flipV="1">
                <a:off x="5630216" y="5445224"/>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5841" name="直接连接符 22"/>
              <p:cNvCxnSpPr>
                <a:cxnSpLocks noChangeShapeType="1"/>
              </p:cNvCxnSpPr>
              <p:nvPr/>
            </p:nvCxnSpPr>
            <p:spPr bwMode="auto">
              <a:xfrm flipV="1">
                <a:off x="5990256" y="5467128"/>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5842" name="直接连接符 23"/>
              <p:cNvCxnSpPr>
                <a:cxnSpLocks noChangeShapeType="1"/>
              </p:cNvCxnSpPr>
              <p:nvPr/>
            </p:nvCxnSpPr>
            <p:spPr bwMode="auto">
              <a:xfrm flipV="1">
                <a:off x="6337770" y="5445224"/>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5843" name="直接连接符 24"/>
              <p:cNvCxnSpPr>
                <a:cxnSpLocks noChangeShapeType="1"/>
              </p:cNvCxnSpPr>
              <p:nvPr/>
            </p:nvCxnSpPr>
            <p:spPr bwMode="auto">
              <a:xfrm flipV="1">
                <a:off x="6697810" y="5467128"/>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5844" name="直接连接符 25"/>
              <p:cNvCxnSpPr>
                <a:cxnSpLocks noChangeShapeType="1"/>
              </p:cNvCxnSpPr>
              <p:nvPr/>
            </p:nvCxnSpPr>
            <p:spPr bwMode="auto">
              <a:xfrm flipV="1">
                <a:off x="7067228" y="5457750"/>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5845" name="直接连接符 26"/>
              <p:cNvCxnSpPr>
                <a:cxnSpLocks noChangeShapeType="1"/>
              </p:cNvCxnSpPr>
              <p:nvPr/>
            </p:nvCxnSpPr>
            <p:spPr bwMode="auto">
              <a:xfrm flipV="1">
                <a:off x="7427268" y="5479654"/>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grpSp>
        <p:cxnSp>
          <p:nvCxnSpPr>
            <p:cNvPr id="205846" name="直接连接符 29"/>
            <p:cNvCxnSpPr>
              <a:cxnSpLocks noChangeShapeType="1"/>
            </p:cNvCxnSpPr>
            <p:nvPr/>
          </p:nvCxnSpPr>
          <p:spPr bwMode="auto">
            <a:xfrm>
              <a:off x="5292080" y="4725144"/>
              <a:ext cx="144016" cy="0"/>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5847" name="直接连接符 30"/>
            <p:cNvCxnSpPr>
              <a:cxnSpLocks noChangeShapeType="1"/>
            </p:cNvCxnSpPr>
            <p:nvPr/>
          </p:nvCxnSpPr>
          <p:spPr bwMode="auto">
            <a:xfrm>
              <a:off x="5292080" y="3873508"/>
              <a:ext cx="144016" cy="0"/>
            </a:xfrm>
            <a:prstGeom prst="line">
              <a:avLst/>
            </a:prstGeom>
            <a:noFill/>
            <a:ln w="25400">
              <a:solidFill>
                <a:schemeClr val="tx1"/>
              </a:solidFill>
              <a:round/>
            </a:ln>
            <a:extLst>
              <a:ext uri="{909E8E84-426E-40DD-AFC4-6F175D3DCCD1}">
                <a14:hiddenFill xmlns:a14="http://schemas.microsoft.com/office/drawing/2010/main">
                  <a:noFill/>
                </a14:hiddenFill>
              </a:ext>
            </a:extLst>
          </p:spPr>
        </p:cxnSp>
        <p:sp>
          <p:nvSpPr>
            <p:cNvPr id="205848" name="TextBox 33"/>
            <p:cNvSpPr txBox="1">
              <a:spLocks noChangeArrowheads="1"/>
            </p:cNvSpPr>
            <p:nvPr/>
          </p:nvSpPr>
          <p:spPr bwMode="auto">
            <a:xfrm>
              <a:off x="4860266" y="5588964"/>
              <a:ext cx="423514"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latin typeface="Times New Roman" panose="02020603050405020304" pitchFamily="18" charset="0"/>
                </a:rPr>
                <a:t>O</a:t>
              </a:r>
              <a:endParaRPr lang="en-US" altLang="zh-CN" sz="2400" b="1" i="1">
                <a:latin typeface="Times New Roman" panose="02020603050405020304" pitchFamily="18" charset="0"/>
                <a:cs typeface="Times New Roman" panose="02020603050405020304" pitchFamily="18" charset="0"/>
              </a:endParaRPr>
            </a:p>
          </p:txBody>
        </p:sp>
        <p:sp>
          <p:nvSpPr>
            <p:cNvPr id="205849" name="TextBox 34"/>
            <p:cNvSpPr txBox="1">
              <a:spLocks noChangeArrowheads="1"/>
            </p:cNvSpPr>
            <p:nvPr/>
          </p:nvSpPr>
          <p:spPr bwMode="auto">
            <a:xfrm>
              <a:off x="5444630" y="5529758"/>
              <a:ext cx="33859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1</a:t>
              </a:r>
              <a:endParaRPr lang="en-US" altLang="zh-CN" sz="2400" b="1">
                <a:latin typeface="Times New Roman" panose="02020603050405020304" pitchFamily="18" charset="0"/>
                <a:cs typeface="Times New Roman" panose="02020603050405020304" pitchFamily="18" charset="0"/>
              </a:endParaRPr>
            </a:p>
          </p:txBody>
        </p:sp>
        <p:sp>
          <p:nvSpPr>
            <p:cNvPr id="205850" name="TextBox 35"/>
            <p:cNvSpPr txBox="1">
              <a:spLocks noChangeArrowheads="1"/>
            </p:cNvSpPr>
            <p:nvPr/>
          </p:nvSpPr>
          <p:spPr bwMode="auto">
            <a:xfrm>
              <a:off x="5804670" y="5559623"/>
              <a:ext cx="33859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2</a:t>
              </a:r>
              <a:endParaRPr lang="en-US" altLang="zh-CN" sz="2400" b="1">
                <a:latin typeface="Times New Roman" panose="02020603050405020304" pitchFamily="18" charset="0"/>
                <a:cs typeface="Times New Roman" panose="02020603050405020304" pitchFamily="18" charset="0"/>
              </a:endParaRPr>
            </a:p>
          </p:txBody>
        </p:sp>
        <p:sp>
          <p:nvSpPr>
            <p:cNvPr id="205851" name="TextBox 36"/>
            <p:cNvSpPr txBox="1">
              <a:spLocks noChangeArrowheads="1"/>
            </p:cNvSpPr>
            <p:nvPr/>
          </p:nvSpPr>
          <p:spPr bwMode="auto">
            <a:xfrm>
              <a:off x="6190606" y="5564188"/>
              <a:ext cx="33859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3</a:t>
              </a:r>
              <a:endParaRPr lang="en-US" altLang="zh-CN" sz="2400" b="1">
                <a:latin typeface="Times New Roman" panose="02020603050405020304" pitchFamily="18" charset="0"/>
                <a:cs typeface="Times New Roman" panose="02020603050405020304" pitchFamily="18" charset="0"/>
              </a:endParaRPr>
            </a:p>
          </p:txBody>
        </p:sp>
        <p:sp>
          <p:nvSpPr>
            <p:cNvPr id="205852" name="TextBox 37"/>
            <p:cNvSpPr txBox="1">
              <a:spLocks noChangeArrowheads="1"/>
            </p:cNvSpPr>
            <p:nvPr/>
          </p:nvSpPr>
          <p:spPr bwMode="auto">
            <a:xfrm>
              <a:off x="6525176" y="5551662"/>
              <a:ext cx="33859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4</a:t>
              </a:r>
              <a:endParaRPr lang="en-US" altLang="zh-CN" sz="2400" b="1">
                <a:latin typeface="Times New Roman" panose="02020603050405020304" pitchFamily="18" charset="0"/>
                <a:cs typeface="Times New Roman" panose="02020603050405020304" pitchFamily="18" charset="0"/>
              </a:endParaRPr>
            </a:p>
          </p:txBody>
        </p:sp>
        <p:sp>
          <p:nvSpPr>
            <p:cNvPr id="205853" name="TextBox 38"/>
            <p:cNvSpPr txBox="1">
              <a:spLocks noChangeArrowheads="1"/>
            </p:cNvSpPr>
            <p:nvPr/>
          </p:nvSpPr>
          <p:spPr bwMode="auto">
            <a:xfrm>
              <a:off x="6897742" y="5567336"/>
              <a:ext cx="33859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5</a:t>
              </a:r>
              <a:endParaRPr lang="en-US" altLang="zh-CN" sz="2400" b="1">
                <a:latin typeface="Times New Roman" panose="02020603050405020304" pitchFamily="18" charset="0"/>
                <a:cs typeface="Times New Roman" panose="02020603050405020304" pitchFamily="18" charset="0"/>
              </a:endParaRPr>
            </a:p>
          </p:txBody>
        </p:sp>
        <p:sp>
          <p:nvSpPr>
            <p:cNvPr id="205854" name="TextBox 39"/>
            <p:cNvSpPr txBox="1">
              <a:spLocks noChangeArrowheads="1"/>
            </p:cNvSpPr>
            <p:nvPr/>
          </p:nvSpPr>
          <p:spPr bwMode="auto">
            <a:xfrm>
              <a:off x="7261348" y="5576713"/>
              <a:ext cx="33859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6</a:t>
              </a:r>
              <a:endParaRPr lang="en-US" altLang="zh-CN" sz="2400" b="1">
                <a:latin typeface="Times New Roman" panose="02020603050405020304" pitchFamily="18" charset="0"/>
                <a:cs typeface="Times New Roman" panose="02020603050405020304" pitchFamily="18" charset="0"/>
              </a:endParaRPr>
            </a:p>
          </p:txBody>
        </p:sp>
        <p:sp>
          <p:nvSpPr>
            <p:cNvPr id="205855" name="TextBox 40"/>
            <p:cNvSpPr txBox="1">
              <a:spLocks noChangeArrowheads="1"/>
            </p:cNvSpPr>
            <p:nvPr/>
          </p:nvSpPr>
          <p:spPr bwMode="auto">
            <a:xfrm>
              <a:off x="4813076" y="4496594"/>
              <a:ext cx="49250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20</a:t>
              </a:r>
              <a:endParaRPr lang="en-US" altLang="zh-CN" sz="2400" b="1">
                <a:latin typeface="Times New Roman" panose="02020603050405020304" pitchFamily="18" charset="0"/>
                <a:cs typeface="Times New Roman" panose="02020603050405020304" pitchFamily="18" charset="0"/>
              </a:endParaRPr>
            </a:p>
          </p:txBody>
        </p:sp>
        <p:sp>
          <p:nvSpPr>
            <p:cNvPr id="205856" name="TextBox 41"/>
            <p:cNvSpPr txBox="1">
              <a:spLocks noChangeArrowheads="1"/>
            </p:cNvSpPr>
            <p:nvPr/>
          </p:nvSpPr>
          <p:spPr bwMode="auto">
            <a:xfrm>
              <a:off x="4788024" y="3645024"/>
              <a:ext cx="492509"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40</a:t>
              </a:r>
              <a:endParaRPr lang="en-US" altLang="zh-CN" sz="2400" b="1">
                <a:latin typeface="Times New Roman" panose="02020603050405020304" pitchFamily="18" charset="0"/>
                <a:cs typeface="Times New Roman" panose="02020603050405020304" pitchFamily="18" charset="0"/>
              </a:endParaRPr>
            </a:p>
          </p:txBody>
        </p:sp>
        <p:sp>
          <p:nvSpPr>
            <p:cNvPr id="205857" name="椭圆 42"/>
            <p:cNvSpPr>
              <a:spLocks noChangeArrowheads="1"/>
            </p:cNvSpPr>
            <p:nvPr/>
          </p:nvSpPr>
          <p:spPr bwMode="auto">
            <a:xfrm>
              <a:off x="5232598" y="5542284"/>
              <a:ext cx="72008" cy="72008"/>
            </a:xfrm>
            <a:prstGeom prst="ellipse">
              <a:avLst/>
            </a:prstGeom>
            <a:solidFill>
              <a:schemeClr val="tx1"/>
            </a:solidFill>
            <a:ln w="9525">
              <a:solidFill>
                <a:schemeClr val="tx1"/>
              </a:solidFill>
              <a:round/>
            </a:ln>
          </p:spPr>
          <p:txBody>
            <a:bodyPr/>
            <a:lstStyle/>
            <a:p>
              <a:pPr>
                <a:buFont typeface="Arial" panose="020B0604020202020204" pitchFamily="34" charset="0"/>
                <a:buNone/>
              </a:pPr>
              <a:endParaRPr lang="zh-CN" altLang="zh-CN"/>
            </a:p>
          </p:txBody>
        </p:sp>
        <p:sp>
          <p:nvSpPr>
            <p:cNvPr id="205858" name="椭圆 43"/>
            <p:cNvSpPr>
              <a:spLocks noChangeArrowheads="1"/>
            </p:cNvSpPr>
            <p:nvPr/>
          </p:nvSpPr>
          <p:spPr bwMode="auto">
            <a:xfrm>
              <a:off x="7377164" y="5542284"/>
              <a:ext cx="72008" cy="72008"/>
            </a:xfrm>
            <a:prstGeom prst="ellipse">
              <a:avLst/>
            </a:prstGeom>
            <a:solidFill>
              <a:schemeClr val="tx1"/>
            </a:solidFill>
            <a:ln w="9525">
              <a:solidFill>
                <a:schemeClr val="tx1"/>
              </a:solidFill>
              <a:round/>
            </a:ln>
          </p:spPr>
          <p:txBody>
            <a:bodyPr/>
            <a:lstStyle/>
            <a:p>
              <a:pPr>
                <a:buFont typeface="Arial" panose="020B0604020202020204" pitchFamily="34" charset="0"/>
                <a:buNone/>
              </a:pPr>
              <a:endParaRPr lang="zh-CN" altLang="zh-CN"/>
            </a:p>
          </p:txBody>
        </p:sp>
        <p:sp>
          <p:nvSpPr>
            <p:cNvPr id="48" name="任意多边形 47"/>
            <p:cNvSpPr/>
            <p:nvPr/>
          </p:nvSpPr>
          <p:spPr bwMode="auto">
            <a:xfrm>
              <a:off x="5279654" y="3716390"/>
              <a:ext cx="2154527" cy="1905793"/>
            </a:xfrm>
            <a:custGeom>
              <a:avLst/>
              <a:gdLst>
                <a:gd name="connsiteX0" fmla="*/ 0 w 2154476"/>
                <a:gd name="connsiteY0" fmla="*/ 1906044 h 1906044"/>
                <a:gd name="connsiteX1" fmla="*/ 1027134 w 2154476"/>
                <a:gd name="connsiteY1" fmla="*/ 2088 h 1906044"/>
                <a:gd name="connsiteX2" fmla="*/ 2154476 w 2154476"/>
                <a:gd name="connsiteY2" fmla="*/ 1893518 h 1906044"/>
                <a:gd name="connsiteX3" fmla="*/ 2154476 w 2154476"/>
                <a:gd name="connsiteY3" fmla="*/ 1893518 h 1906044"/>
              </a:gdLst>
              <a:ahLst/>
              <a:cxnLst>
                <a:cxn ang="0">
                  <a:pos x="connsiteX0" y="connsiteY0"/>
                </a:cxn>
                <a:cxn ang="0">
                  <a:pos x="connsiteX1" y="connsiteY1"/>
                </a:cxn>
                <a:cxn ang="0">
                  <a:pos x="connsiteX2" y="connsiteY2"/>
                </a:cxn>
                <a:cxn ang="0">
                  <a:pos x="connsiteX3" y="connsiteY3"/>
                </a:cxn>
              </a:cxnLst>
              <a:rect l="l" t="t" r="r" b="b"/>
              <a:pathLst>
                <a:path w="2154476" h="1906044">
                  <a:moveTo>
                    <a:pt x="0" y="1906044"/>
                  </a:moveTo>
                  <a:cubicBezTo>
                    <a:pt x="334027" y="955110"/>
                    <a:pt x="668055" y="4176"/>
                    <a:pt x="1027134" y="2088"/>
                  </a:cubicBezTo>
                  <a:cubicBezTo>
                    <a:pt x="1386213" y="0"/>
                    <a:pt x="2154476" y="1893518"/>
                    <a:pt x="2154476" y="1893518"/>
                  </a:cubicBezTo>
                  <a:lnTo>
                    <a:pt x="2154476" y="1893518"/>
                  </a:lnTo>
                </a:path>
              </a:pathLst>
            </a:custGeom>
            <a:noFill/>
            <a:ln w="25400" cap="flat" cmpd="sng" algn="ctr">
              <a:solidFill>
                <a:schemeClr val="accent6">
                  <a:lumMod val="75000"/>
                </a:schemeClr>
              </a:solidFill>
              <a:prstDash val="solid"/>
              <a:round/>
              <a:headEnd type="none" w="med" len="med"/>
              <a:tailEnd type="none" w="med" len="med"/>
            </a:ln>
          </p:spPr>
          <p:txBody>
            <a:bodyPr/>
            <a:lstStyle/>
            <a:p>
              <a:pPr>
                <a:buFont typeface="Arial" panose="020B0604020202020204" pitchFamily="34" charset="0"/>
                <a:buNone/>
                <a:defRPr/>
              </a:pPr>
              <a:endParaRPr lang="zh-CN" altLang="en-US"/>
            </a:p>
          </p:txBody>
        </p:sp>
        <p:sp>
          <p:nvSpPr>
            <p:cNvPr id="205860" name="矩形 48"/>
            <p:cNvSpPr>
              <a:spLocks noChangeArrowheads="1"/>
            </p:cNvSpPr>
            <p:nvPr/>
          </p:nvSpPr>
          <p:spPr bwMode="auto">
            <a:xfrm>
              <a:off x="6660232" y="3645024"/>
              <a:ext cx="1726987"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h= </a:t>
              </a:r>
              <a:r>
                <a:rPr lang="en-US" altLang="zh-CN" sz="2400" b="1">
                  <a:solidFill>
                    <a:srgbClr val="FF0000"/>
                  </a:solidFill>
                  <a:latin typeface="Times New Roman" panose="02020603050405020304" pitchFamily="18" charset="0"/>
                  <a:ea typeface="黑体" panose="02010609060101010101" pitchFamily="49" charset="-122"/>
                </a:rPr>
                <a:t>30</a:t>
              </a:r>
              <a:r>
                <a:rPr lang="en-US" altLang="zh-CN" sz="2400" b="1" i="1">
                  <a:solidFill>
                    <a:srgbClr val="FF0000"/>
                  </a:solidFill>
                  <a:latin typeface="Times New Roman" panose="02020603050405020304" pitchFamily="18" charset="0"/>
                  <a:ea typeface="黑体" panose="02010609060101010101" pitchFamily="49" charset="-122"/>
                </a:rPr>
                <a:t>t - </a:t>
              </a:r>
              <a:r>
                <a:rPr lang="en-US" altLang="zh-CN" sz="2400" b="1">
                  <a:solidFill>
                    <a:srgbClr val="FF0000"/>
                  </a:solidFill>
                  <a:latin typeface="Times New Roman" panose="02020603050405020304" pitchFamily="18" charset="0"/>
                  <a:ea typeface="黑体" panose="02010609060101010101" pitchFamily="49" charset="-122"/>
                </a:rPr>
                <a:t>5</a:t>
              </a:r>
              <a:r>
                <a:rPr lang="en-US" altLang="zh-CN" sz="2400" b="1" i="1">
                  <a:solidFill>
                    <a:srgbClr val="FF0000"/>
                  </a:solidFill>
                  <a:latin typeface="Times New Roman" panose="02020603050405020304" pitchFamily="18" charset="0"/>
                  <a:ea typeface="黑体" panose="02010609060101010101" pitchFamily="49" charset="-122"/>
                </a:rPr>
                <a:t>t </a:t>
              </a:r>
              <a:r>
                <a:rPr lang="en-US" altLang="zh-CN" sz="2400" b="1" baseline="50000">
                  <a:solidFill>
                    <a:srgbClr val="FF0000"/>
                  </a:solidFill>
                  <a:latin typeface="Times New Roman" panose="02020603050405020304" pitchFamily="18" charset="0"/>
                  <a:ea typeface="黑体" panose="02010609060101010101" pitchFamily="49" charset="-122"/>
                </a:rPr>
                <a:t>2 </a:t>
              </a:r>
              <a:endParaRPr lang="en-US" altLang="zh-CN" sz="2400">
                <a:solidFill>
                  <a:srgbClr val="FF0000"/>
                </a:solidFill>
              </a:endParaRPr>
            </a:p>
          </p:txBody>
        </p:sp>
      </p:grpSp>
      <p:sp>
        <p:nvSpPr>
          <p:cNvPr id="10247" name="TextBox 49"/>
          <p:cNvSpPr txBox="1">
            <a:spLocks noChangeArrowheads="1"/>
          </p:cNvSpPr>
          <p:nvPr/>
        </p:nvSpPr>
        <p:spPr bwMode="auto">
          <a:xfrm>
            <a:off x="252413" y="2657476"/>
            <a:ext cx="4464050" cy="2328523"/>
          </a:xfrm>
          <a:prstGeom prst="rect">
            <a:avLst/>
          </a:prstGeom>
          <a:noFill/>
          <a:ln>
            <a:noFill/>
          </a:ln>
          <a:extLst>
            <a:ext uri="{909E8E84-426E-40DD-AFC4-6F175D3DCCD1}">
              <a14:hiddenFill xmlns:a14="http://schemas.microsoft.com/office/drawing/2010/main">
                <a:solidFill>
                  <a:srgbClr val="ADEBEB"/>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000" dirty="0">
                <a:latin typeface="黑体" panose="02010609060101010101" pitchFamily="49" charset="-122"/>
                <a:ea typeface="黑体" panose="02010609060101010101" pitchFamily="49" charset="-122"/>
              </a:rPr>
              <a:t>  </a:t>
            </a:r>
            <a:r>
              <a:rPr lang="zh-CN" altLang="en-US" sz="2000" dirty="0">
                <a:solidFill>
                  <a:srgbClr val="FF0000"/>
                </a:solidFill>
                <a:latin typeface="黑体" panose="02010609060101010101" pitchFamily="49" charset="-122"/>
                <a:ea typeface="黑体" panose="02010609060101010101" pitchFamily="49" charset="-122"/>
              </a:rPr>
              <a:t>可以看出，这个函数的图象是一条抛物线的一部分，这条抛物线的顶点是这个函数的图象的最高点</a:t>
            </a:r>
            <a:r>
              <a:rPr lang="en-US" altLang="zh-CN" sz="2000" dirty="0">
                <a:solidFill>
                  <a:srgbClr val="FF0000"/>
                </a:solidFill>
                <a:latin typeface="黑体" panose="02010609060101010101" pitchFamily="49" charset="-122"/>
                <a:ea typeface="黑体" panose="02010609060101010101" pitchFamily="49" charset="-122"/>
              </a:rPr>
              <a:t>.</a:t>
            </a:r>
            <a:r>
              <a:rPr lang="zh-CN" altLang="en-US" sz="2000" dirty="0">
                <a:solidFill>
                  <a:srgbClr val="FF0000"/>
                </a:solidFill>
                <a:latin typeface="黑体" panose="02010609060101010101" pitchFamily="49" charset="-122"/>
                <a:ea typeface="黑体" panose="02010609060101010101" pitchFamily="49" charset="-122"/>
              </a:rPr>
              <a:t>也就是说，当</a:t>
            </a:r>
            <a:r>
              <a:rPr lang="en-US" altLang="zh-CN" sz="2000" dirty="0">
                <a:solidFill>
                  <a:srgbClr val="FF0000"/>
                </a:solidFill>
                <a:latin typeface="黑体" panose="02010609060101010101" pitchFamily="49" charset="-122"/>
                <a:ea typeface="黑体" panose="02010609060101010101" pitchFamily="49" charset="-122"/>
              </a:rPr>
              <a:t>t</a:t>
            </a:r>
            <a:r>
              <a:rPr lang="zh-CN" altLang="en-US" sz="2000" dirty="0">
                <a:solidFill>
                  <a:srgbClr val="FF0000"/>
                </a:solidFill>
                <a:latin typeface="黑体" panose="02010609060101010101" pitchFamily="49" charset="-122"/>
                <a:ea typeface="黑体" panose="02010609060101010101" pitchFamily="49" charset="-122"/>
              </a:rPr>
              <a:t>取顶点的横坐标时，这个函数有最大值</a:t>
            </a:r>
            <a:r>
              <a:rPr lang="en-US" altLang="zh-CN" sz="2000" dirty="0">
                <a:solidFill>
                  <a:srgbClr val="FF0000"/>
                </a:solidFill>
                <a:latin typeface="黑体" panose="02010609060101010101" pitchFamily="49" charset="-122"/>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dissolve">
                                      <p:cBhvr>
                                        <p:cTn id="12"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Rectangle 10"/>
          <p:cNvSpPr>
            <a:spLocks noChangeArrowheads="1"/>
          </p:cNvSpPr>
          <p:nvPr/>
        </p:nvSpPr>
        <p:spPr bwMode="auto">
          <a:xfrm>
            <a:off x="0" y="-184666"/>
            <a:ext cx="184731" cy="369332"/>
          </a:xfrm>
          <a:prstGeom prst="rect">
            <a:avLst/>
          </a:prstGeom>
          <a:noFill/>
          <a:ln w="9525">
            <a:noFill/>
            <a:miter lim="800000"/>
          </a:ln>
          <a:effectLst>
            <a:prstShdw prst="shdw17" dist="17961" dir="2700000">
              <a:schemeClr val="accent1">
                <a:gamma/>
                <a:shade val="60000"/>
                <a:invGamma/>
              </a:schemeClr>
            </a:prstShdw>
          </a:effectLst>
        </p:spPr>
        <p:txBody>
          <a:bodyPr wrap="none" anchor="ctr">
            <a:spAutoFit/>
          </a:bodyPr>
          <a:lstStyle/>
          <a:p>
            <a:pPr>
              <a:buFont typeface="Arial" panose="020B0604020202020204" pitchFamily="34" charset="0"/>
              <a:buNone/>
              <a:defRPr/>
            </a:pPr>
            <a:endParaRPr lang="zh-CN" altLang="en-US"/>
          </a:p>
        </p:txBody>
      </p:sp>
      <p:sp>
        <p:nvSpPr>
          <p:cNvPr id="4" name="Rectangle 10"/>
          <p:cNvSpPr>
            <a:spLocks noChangeArrowheads="1"/>
          </p:cNvSpPr>
          <p:nvPr/>
        </p:nvSpPr>
        <p:spPr bwMode="auto">
          <a:xfrm>
            <a:off x="312738" y="2795439"/>
            <a:ext cx="609441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50000"/>
              </a:lnSpc>
              <a:buFont typeface="Arial" panose="020B0604020202020204" pitchFamily="34" charset="0"/>
              <a:buNone/>
            </a:pPr>
            <a:r>
              <a:rPr lang="zh-CN" altLang="zh-CN" sz="2800">
                <a:solidFill>
                  <a:srgbClr val="FF0000"/>
                </a:solidFill>
                <a:latin typeface="黑体" panose="02010609060101010101" pitchFamily="49" charset="-122"/>
                <a:ea typeface="黑体" panose="02010609060101010101" pitchFamily="49" charset="-122"/>
              </a:rPr>
              <a:t>小球运动的时间是</a:t>
            </a:r>
            <a:r>
              <a:rPr lang="zh-CN" altLang="en-US" sz="2800" b="1">
                <a:solidFill>
                  <a:srgbClr val="FF0000"/>
                </a:solidFill>
                <a:latin typeface="Times New Roman" panose="02020603050405020304" pitchFamily="18" charset="0"/>
                <a:ea typeface="黑体" panose="02010609060101010101" pitchFamily="49" charset="-122"/>
              </a:rPr>
              <a:t> </a:t>
            </a:r>
            <a:r>
              <a:rPr lang="en-US" altLang="zh-CN" sz="2800" b="1">
                <a:solidFill>
                  <a:srgbClr val="FF0000"/>
                </a:solidFill>
                <a:latin typeface="Times New Roman" panose="02020603050405020304" pitchFamily="18" charset="0"/>
                <a:ea typeface="黑体" panose="02010609060101010101" pitchFamily="49" charset="-122"/>
              </a:rPr>
              <a:t>3s </a:t>
            </a:r>
            <a:r>
              <a:rPr lang="zh-CN" altLang="en-US" sz="2800">
                <a:solidFill>
                  <a:srgbClr val="FF0000"/>
                </a:solidFill>
                <a:latin typeface="黑体" panose="02010609060101010101" pitchFamily="49" charset="-122"/>
                <a:ea typeface="黑体" panose="02010609060101010101" pitchFamily="49" charset="-122"/>
              </a:rPr>
              <a:t>时，小球最高</a:t>
            </a:r>
            <a:r>
              <a:rPr lang="en-US" altLang="zh-CN" sz="2800">
                <a:solidFill>
                  <a:srgbClr val="FF0000"/>
                </a:solidFill>
                <a:latin typeface="黑体" panose="02010609060101010101" pitchFamily="49" charset="-122"/>
                <a:ea typeface="黑体" panose="02010609060101010101" pitchFamily="49" charset="-122"/>
              </a:rPr>
              <a:t>.</a:t>
            </a:r>
            <a:r>
              <a:rPr lang="zh-CN" altLang="en-US" sz="2800">
                <a:solidFill>
                  <a:srgbClr val="FF0000"/>
                </a:solidFill>
                <a:latin typeface="黑体" panose="02010609060101010101" pitchFamily="49" charset="-122"/>
                <a:ea typeface="黑体" panose="02010609060101010101" pitchFamily="49" charset="-122"/>
              </a:rPr>
              <a:t>小球运动中的最大高度是 </a:t>
            </a:r>
            <a:r>
              <a:rPr lang="en-US" altLang="zh-CN" sz="2800" b="1">
                <a:solidFill>
                  <a:srgbClr val="FF0000"/>
                </a:solidFill>
                <a:latin typeface="Times New Roman" panose="02020603050405020304" pitchFamily="18" charset="0"/>
                <a:ea typeface="黑体" panose="02010609060101010101" pitchFamily="49" charset="-122"/>
              </a:rPr>
              <a:t>45 m</a:t>
            </a:r>
            <a:r>
              <a:rPr lang="zh-CN" altLang="en-US" sz="2800">
                <a:solidFill>
                  <a:srgbClr val="FF0000"/>
                </a:solidFill>
                <a:latin typeface="黑体" panose="02010609060101010101" pitchFamily="49" charset="-122"/>
                <a:ea typeface="黑体" panose="02010609060101010101" pitchFamily="49" charset="-122"/>
              </a:rPr>
              <a:t>．</a:t>
            </a:r>
          </a:p>
        </p:txBody>
      </p:sp>
      <p:graphicFrame>
        <p:nvGraphicFramePr>
          <p:cNvPr id="5" name="Object 12"/>
          <p:cNvGraphicFramePr>
            <a:graphicFrameLocks noChangeAspect="1"/>
          </p:cNvGraphicFramePr>
          <p:nvPr/>
        </p:nvGraphicFramePr>
        <p:xfrm>
          <a:off x="611188" y="1133475"/>
          <a:ext cx="3657600" cy="628650"/>
        </p:xfrm>
        <a:graphic>
          <a:graphicData uri="http://schemas.openxmlformats.org/presentationml/2006/ole">
            <mc:AlternateContent xmlns:mc="http://schemas.openxmlformats.org/markup-compatibility/2006">
              <mc:Choice xmlns:v="urn:schemas-microsoft-com:vml" Requires="v">
                <p:oleObj spid="_x0000_s207916" r:id="rId4" imgW="3657600" imgH="838200" progId="Equation.DSMT4">
                  <p:embed/>
                </p:oleObj>
              </mc:Choice>
              <mc:Fallback>
                <p:oleObj r:id="rId4" imgW="3657600" imgH="83820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33475"/>
                        <a:ext cx="36576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 name="Object 14"/>
          <p:cNvGraphicFramePr>
            <a:graphicFrameLocks noChangeAspect="1"/>
          </p:cNvGraphicFramePr>
          <p:nvPr/>
        </p:nvGraphicFramePr>
        <p:xfrm>
          <a:off x="536575" y="1851422"/>
          <a:ext cx="4254500" cy="666750"/>
        </p:xfrm>
        <a:graphic>
          <a:graphicData uri="http://schemas.openxmlformats.org/presentationml/2006/ole">
            <mc:AlternateContent xmlns:mc="http://schemas.openxmlformats.org/markup-compatibility/2006">
              <mc:Choice xmlns:v="urn:schemas-microsoft-com:vml" Requires="v">
                <p:oleObj spid="_x0000_s207917" r:id="rId6" imgW="4254500" imgH="889000" progId="Equation.DSMT4">
                  <p:embed/>
                </p:oleObj>
              </mc:Choice>
              <mc:Fallback>
                <p:oleObj r:id="rId6" imgW="4254500" imgH="889000"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575" y="1851422"/>
                        <a:ext cx="42545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207878" name="组合 13"/>
          <p:cNvGrpSpPr/>
          <p:nvPr/>
        </p:nvGrpSpPr>
        <p:grpSpPr bwMode="auto">
          <a:xfrm>
            <a:off x="5068888" y="519112"/>
            <a:ext cx="4074727" cy="2406144"/>
            <a:chOff x="4716016" y="3068960"/>
            <a:chExt cx="4075274" cy="3207860"/>
          </a:xfrm>
        </p:grpSpPr>
        <p:grpSp>
          <p:nvGrpSpPr>
            <p:cNvPr id="207879" name="组合 17"/>
            <p:cNvGrpSpPr/>
            <p:nvPr/>
          </p:nvGrpSpPr>
          <p:grpSpPr bwMode="auto">
            <a:xfrm>
              <a:off x="4919514" y="3284984"/>
              <a:ext cx="3600400" cy="2664296"/>
              <a:chOff x="4860032" y="3284984"/>
              <a:chExt cx="3600400" cy="2664296"/>
            </a:xfrm>
          </p:grpSpPr>
          <p:cxnSp>
            <p:nvCxnSpPr>
              <p:cNvPr id="207880" name="直接箭头连接符 39"/>
              <p:cNvCxnSpPr>
                <a:cxnSpLocks noChangeShapeType="1"/>
              </p:cNvCxnSpPr>
              <p:nvPr/>
            </p:nvCxnSpPr>
            <p:spPr bwMode="auto">
              <a:xfrm>
                <a:off x="4860152" y="5589092"/>
                <a:ext cx="3600152" cy="0"/>
              </a:xfrm>
              <a:prstGeom prst="straightConnector1">
                <a:avLst/>
              </a:prstGeom>
              <a:noFill/>
              <a:ln w="25400">
                <a:solidFill>
                  <a:srgbClr val="262626"/>
                </a:solidFill>
                <a:round/>
                <a:tailEnd type="arrow" w="med" len="med"/>
              </a:ln>
              <a:extLst>
                <a:ext uri="{909E8E84-426E-40DD-AFC4-6F175D3DCCD1}">
                  <a14:hiddenFill xmlns:a14="http://schemas.microsoft.com/office/drawing/2010/main">
                    <a:noFill/>
                  </a14:hiddenFill>
                </a:ext>
              </a:extLst>
            </p:spPr>
          </p:cxnSp>
          <p:cxnSp>
            <p:nvCxnSpPr>
              <p:cNvPr id="207881" name="直接箭头连接符 40"/>
              <p:cNvCxnSpPr>
                <a:cxnSpLocks noChangeShapeType="1"/>
              </p:cNvCxnSpPr>
              <p:nvPr/>
            </p:nvCxnSpPr>
            <p:spPr bwMode="auto">
              <a:xfrm flipV="1">
                <a:off x="5220484" y="3284790"/>
                <a:ext cx="0" cy="2664548"/>
              </a:xfrm>
              <a:prstGeom prst="straightConnector1">
                <a:avLst/>
              </a:prstGeom>
              <a:noFill/>
              <a:ln w="25400">
                <a:solidFill>
                  <a:srgbClr val="262626"/>
                </a:solidFill>
                <a:round/>
                <a:tailEnd type="arrow" w="med" len="med"/>
              </a:ln>
              <a:extLst>
                <a:ext uri="{909E8E84-426E-40DD-AFC4-6F175D3DCCD1}">
                  <a14:hiddenFill xmlns:a14="http://schemas.microsoft.com/office/drawing/2010/main">
                    <a:noFill/>
                  </a14:hiddenFill>
                </a:ext>
              </a:extLst>
            </p:spPr>
          </p:cxnSp>
        </p:grpSp>
        <p:sp>
          <p:nvSpPr>
            <p:cNvPr id="207882" name="TextBox 15"/>
            <p:cNvSpPr txBox="1">
              <a:spLocks noChangeArrowheads="1"/>
            </p:cNvSpPr>
            <p:nvPr/>
          </p:nvSpPr>
          <p:spPr bwMode="auto">
            <a:xfrm>
              <a:off x="8316416" y="5589240"/>
              <a:ext cx="474874"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rPr>
                <a:t>t/</a:t>
              </a:r>
              <a:r>
                <a:rPr lang="en-US" altLang="zh-CN" sz="2400" b="1">
                  <a:latin typeface="Times New Roman" panose="02020603050405020304" pitchFamily="18" charset="0"/>
                </a:rPr>
                <a:t>s</a:t>
              </a:r>
              <a:endParaRPr lang="en-US" altLang="zh-CN" sz="2400" b="1">
                <a:latin typeface="Times New Roman" panose="02020603050405020304" pitchFamily="18" charset="0"/>
                <a:cs typeface="Times New Roman" panose="02020603050405020304" pitchFamily="18" charset="0"/>
              </a:endParaRPr>
            </a:p>
          </p:txBody>
        </p:sp>
        <p:sp>
          <p:nvSpPr>
            <p:cNvPr id="207883" name="TextBox 16"/>
            <p:cNvSpPr txBox="1">
              <a:spLocks noChangeArrowheads="1"/>
            </p:cNvSpPr>
            <p:nvPr/>
          </p:nvSpPr>
          <p:spPr bwMode="auto">
            <a:xfrm>
              <a:off x="4716016" y="3068960"/>
              <a:ext cx="697721"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rPr>
                <a:t>h/</a:t>
              </a:r>
              <a:r>
                <a:rPr lang="en-US" altLang="zh-CN" sz="2400" b="1">
                  <a:latin typeface="Times New Roman" panose="02020603050405020304" pitchFamily="18" charset="0"/>
                </a:rPr>
                <a:t>m</a:t>
              </a:r>
              <a:endParaRPr lang="en-US" altLang="zh-CN" sz="2400" b="1">
                <a:latin typeface="Times New Roman" panose="02020603050405020304" pitchFamily="18" charset="0"/>
                <a:cs typeface="Times New Roman" panose="02020603050405020304" pitchFamily="18" charset="0"/>
              </a:endParaRPr>
            </a:p>
          </p:txBody>
        </p:sp>
        <p:grpSp>
          <p:nvGrpSpPr>
            <p:cNvPr id="207884" name="组合 27"/>
            <p:cNvGrpSpPr/>
            <p:nvPr/>
          </p:nvGrpSpPr>
          <p:grpSpPr bwMode="auto">
            <a:xfrm>
              <a:off x="5630216" y="5445224"/>
              <a:ext cx="1797052" cy="178446"/>
              <a:chOff x="5630216" y="5445224"/>
              <a:chExt cx="1797052" cy="178446"/>
            </a:xfrm>
          </p:grpSpPr>
          <p:cxnSp>
            <p:nvCxnSpPr>
              <p:cNvPr id="207885" name="直接连接符 33"/>
              <p:cNvCxnSpPr>
                <a:cxnSpLocks noChangeShapeType="1"/>
              </p:cNvCxnSpPr>
              <p:nvPr/>
            </p:nvCxnSpPr>
            <p:spPr bwMode="auto">
              <a:xfrm flipV="1">
                <a:off x="5630216" y="5445224"/>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7886" name="直接连接符 34"/>
              <p:cNvCxnSpPr>
                <a:cxnSpLocks noChangeShapeType="1"/>
              </p:cNvCxnSpPr>
              <p:nvPr/>
            </p:nvCxnSpPr>
            <p:spPr bwMode="auto">
              <a:xfrm flipV="1">
                <a:off x="5990256" y="5467128"/>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7887" name="直接连接符 35"/>
              <p:cNvCxnSpPr>
                <a:cxnSpLocks noChangeShapeType="1"/>
              </p:cNvCxnSpPr>
              <p:nvPr/>
            </p:nvCxnSpPr>
            <p:spPr bwMode="auto">
              <a:xfrm flipV="1">
                <a:off x="6337770" y="5445224"/>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7888" name="直接连接符 36"/>
              <p:cNvCxnSpPr>
                <a:cxnSpLocks noChangeShapeType="1"/>
              </p:cNvCxnSpPr>
              <p:nvPr/>
            </p:nvCxnSpPr>
            <p:spPr bwMode="auto">
              <a:xfrm flipV="1">
                <a:off x="6697810" y="5467128"/>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7889" name="直接连接符 37"/>
              <p:cNvCxnSpPr>
                <a:cxnSpLocks noChangeShapeType="1"/>
              </p:cNvCxnSpPr>
              <p:nvPr/>
            </p:nvCxnSpPr>
            <p:spPr bwMode="auto">
              <a:xfrm flipV="1">
                <a:off x="7067228" y="5457750"/>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7890" name="直接连接符 38"/>
              <p:cNvCxnSpPr>
                <a:cxnSpLocks noChangeShapeType="1"/>
              </p:cNvCxnSpPr>
              <p:nvPr/>
            </p:nvCxnSpPr>
            <p:spPr bwMode="auto">
              <a:xfrm flipV="1">
                <a:off x="7427268" y="5479654"/>
                <a:ext cx="0" cy="144016"/>
              </a:xfrm>
              <a:prstGeom prst="line">
                <a:avLst/>
              </a:prstGeom>
              <a:noFill/>
              <a:ln w="25400">
                <a:solidFill>
                  <a:schemeClr val="tx1"/>
                </a:solidFill>
                <a:round/>
              </a:ln>
              <a:extLst>
                <a:ext uri="{909E8E84-426E-40DD-AFC4-6F175D3DCCD1}">
                  <a14:hiddenFill xmlns:a14="http://schemas.microsoft.com/office/drawing/2010/main">
                    <a:noFill/>
                  </a14:hiddenFill>
                </a:ext>
              </a:extLst>
            </p:spPr>
          </p:cxnSp>
        </p:grpSp>
        <p:cxnSp>
          <p:nvCxnSpPr>
            <p:cNvPr id="207891" name="直接连接符 18"/>
            <p:cNvCxnSpPr>
              <a:cxnSpLocks noChangeShapeType="1"/>
            </p:cNvCxnSpPr>
            <p:nvPr/>
          </p:nvCxnSpPr>
          <p:spPr bwMode="auto">
            <a:xfrm>
              <a:off x="5292080" y="4725144"/>
              <a:ext cx="144016" cy="0"/>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207892" name="直接连接符 19"/>
            <p:cNvCxnSpPr>
              <a:cxnSpLocks noChangeShapeType="1"/>
            </p:cNvCxnSpPr>
            <p:nvPr/>
          </p:nvCxnSpPr>
          <p:spPr bwMode="auto">
            <a:xfrm>
              <a:off x="5292080" y="3873508"/>
              <a:ext cx="144016" cy="0"/>
            </a:xfrm>
            <a:prstGeom prst="line">
              <a:avLst/>
            </a:prstGeom>
            <a:noFill/>
            <a:ln w="25400">
              <a:solidFill>
                <a:schemeClr val="tx1"/>
              </a:solidFill>
              <a:round/>
            </a:ln>
            <a:extLst>
              <a:ext uri="{909E8E84-426E-40DD-AFC4-6F175D3DCCD1}">
                <a14:hiddenFill xmlns:a14="http://schemas.microsoft.com/office/drawing/2010/main">
                  <a:noFill/>
                </a14:hiddenFill>
              </a:ext>
            </a:extLst>
          </p:spPr>
        </p:cxnSp>
        <p:sp>
          <p:nvSpPr>
            <p:cNvPr id="207893" name="TextBox 20"/>
            <p:cNvSpPr txBox="1">
              <a:spLocks noChangeArrowheads="1"/>
            </p:cNvSpPr>
            <p:nvPr/>
          </p:nvSpPr>
          <p:spPr bwMode="auto">
            <a:xfrm>
              <a:off x="4867886" y="5661330"/>
              <a:ext cx="423514"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latin typeface="Times New Roman" panose="02020603050405020304" pitchFamily="18" charset="0"/>
                </a:rPr>
                <a:t>O</a:t>
              </a:r>
              <a:endParaRPr lang="en-US" altLang="zh-CN" sz="2400" b="1" i="1">
                <a:latin typeface="Times New Roman" panose="02020603050405020304" pitchFamily="18" charset="0"/>
                <a:cs typeface="Times New Roman" panose="02020603050405020304" pitchFamily="18" charset="0"/>
              </a:endParaRPr>
            </a:p>
          </p:txBody>
        </p:sp>
        <p:sp>
          <p:nvSpPr>
            <p:cNvPr id="207894" name="TextBox 21"/>
            <p:cNvSpPr txBox="1">
              <a:spLocks noChangeArrowheads="1"/>
            </p:cNvSpPr>
            <p:nvPr/>
          </p:nvSpPr>
          <p:spPr bwMode="auto">
            <a:xfrm>
              <a:off x="5444630" y="5529759"/>
              <a:ext cx="33859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1</a:t>
              </a:r>
              <a:endParaRPr lang="en-US" altLang="zh-CN" sz="2400" b="1">
                <a:latin typeface="Times New Roman" panose="02020603050405020304" pitchFamily="18" charset="0"/>
                <a:cs typeface="Times New Roman" panose="02020603050405020304" pitchFamily="18" charset="0"/>
              </a:endParaRPr>
            </a:p>
          </p:txBody>
        </p:sp>
        <p:sp>
          <p:nvSpPr>
            <p:cNvPr id="207895" name="TextBox 22"/>
            <p:cNvSpPr txBox="1">
              <a:spLocks noChangeArrowheads="1"/>
            </p:cNvSpPr>
            <p:nvPr/>
          </p:nvSpPr>
          <p:spPr bwMode="auto">
            <a:xfrm>
              <a:off x="5804670" y="5559624"/>
              <a:ext cx="33859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2</a:t>
              </a:r>
              <a:endParaRPr lang="en-US" altLang="zh-CN" sz="2400" b="1">
                <a:latin typeface="Times New Roman" panose="02020603050405020304" pitchFamily="18" charset="0"/>
                <a:cs typeface="Times New Roman" panose="02020603050405020304" pitchFamily="18" charset="0"/>
              </a:endParaRPr>
            </a:p>
          </p:txBody>
        </p:sp>
        <p:sp>
          <p:nvSpPr>
            <p:cNvPr id="207896" name="TextBox 23"/>
            <p:cNvSpPr txBox="1">
              <a:spLocks noChangeArrowheads="1"/>
            </p:cNvSpPr>
            <p:nvPr/>
          </p:nvSpPr>
          <p:spPr bwMode="auto">
            <a:xfrm>
              <a:off x="6190606" y="5564188"/>
              <a:ext cx="33859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3</a:t>
              </a:r>
              <a:endParaRPr lang="en-US" altLang="zh-CN" sz="2400" b="1">
                <a:latin typeface="Times New Roman" panose="02020603050405020304" pitchFamily="18" charset="0"/>
                <a:cs typeface="Times New Roman" panose="02020603050405020304" pitchFamily="18" charset="0"/>
              </a:endParaRPr>
            </a:p>
          </p:txBody>
        </p:sp>
        <p:sp>
          <p:nvSpPr>
            <p:cNvPr id="207897" name="TextBox 24"/>
            <p:cNvSpPr txBox="1">
              <a:spLocks noChangeArrowheads="1"/>
            </p:cNvSpPr>
            <p:nvPr/>
          </p:nvSpPr>
          <p:spPr bwMode="auto">
            <a:xfrm>
              <a:off x="6525176" y="5551662"/>
              <a:ext cx="33859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4</a:t>
              </a:r>
              <a:endParaRPr lang="en-US" altLang="zh-CN" sz="2400" b="1">
                <a:latin typeface="Times New Roman" panose="02020603050405020304" pitchFamily="18" charset="0"/>
                <a:cs typeface="Times New Roman" panose="02020603050405020304" pitchFamily="18" charset="0"/>
              </a:endParaRPr>
            </a:p>
          </p:txBody>
        </p:sp>
        <p:sp>
          <p:nvSpPr>
            <p:cNvPr id="207898" name="TextBox 25"/>
            <p:cNvSpPr txBox="1">
              <a:spLocks noChangeArrowheads="1"/>
            </p:cNvSpPr>
            <p:nvPr/>
          </p:nvSpPr>
          <p:spPr bwMode="auto">
            <a:xfrm>
              <a:off x="6897742" y="5567336"/>
              <a:ext cx="33859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5</a:t>
              </a:r>
              <a:endParaRPr lang="en-US" altLang="zh-CN" sz="2400" b="1">
                <a:latin typeface="Times New Roman" panose="02020603050405020304" pitchFamily="18" charset="0"/>
                <a:cs typeface="Times New Roman" panose="02020603050405020304" pitchFamily="18" charset="0"/>
              </a:endParaRPr>
            </a:p>
          </p:txBody>
        </p:sp>
        <p:sp>
          <p:nvSpPr>
            <p:cNvPr id="207899" name="TextBox 26"/>
            <p:cNvSpPr txBox="1">
              <a:spLocks noChangeArrowheads="1"/>
            </p:cNvSpPr>
            <p:nvPr/>
          </p:nvSpPr>
          <p:spPr bwMode="auto">
            <a:xfrm>
              <a:off x="7261348" y="5576714"/>
              <a:ext cx="33859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6</a:t>
              </a:r>
              <a:endParaRPr lang="en-US" altLang="zh-CN" sz="2400" b="1">
                <a:latin typeface="Times New Roman" panose="02020603050405020304" pitchFamily="18" charset="0"/>
                <a:cs typeface="Times New Roman" panose="02020603050405020304" pitchFamily="18" charset="0"/>
              </a:endParaRPr>
            </a:p>
          </p:txBody>
        </p:sp>
        <p:sp>
          <p:nvSpPr>
            <p:cNvPr id="207900" name="TextBox 27"/>
            <p:cNvSpPr txBox="1">
              <a:spLocks noChangeArrowheads="1"/>
            </p:cNvSpPr>
            <p:nvPr/>
          </p:nvSpPr>
          <p:spPr bwMode="auto">
            <a:xfrm>
              <a:off x="4813076" y="4496594"/>
              <a:ext cx="49250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20</a:t>
              </a:r>
              <a:endParaRPr lang="en-US" altLang="zh-CN" sz="2400" b="1">
                <a:latin typeface="Times New Roman" panose="02020603050405020304" pitchFamily="18" charset="0"/>
                <a:cs typeface="Times New Roman" panose="02020603050405020304" pitchFamily="18" charset="0"/>
              </a:endParaRPr>
            </a:p>
          </p:txBody>
        </p:sp>
        <p:sp>
          <p:nvSpPr>
            <p:cNvPr id="207901" name="TextBox 28"/>
            <p:cNvSpPr txBox="1">
              <a:spLocks noChangeArrowheads="1"/>
            </p:cNvSpPr>
            <p:nvPr/>
          </p:nvSpPr>
          <p:spPr bwMode="auto">
            <a:xfrm>
              <a:off x="4788024" y="3645024"/>
              <a:ext cx="492509"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a:latin typeface="Times New Roman" panose="02020603050405020304" pitchFamily="18" charset="0"/>
                </a:rPr>
                <a:t>40</a:t>
              </a:r>
              <a:endParaRPr lang="en-US" altLang="zh-CN" sz="2400" b="1">
                <a:latin typeface="Times New Roman" panose="02020603050405020304" pitchFamily="18" charset="0"/>
                <a:cs typeface="Times New Roman" panose="02020603050405020304" pitchFamily="18" charset="0"/>
              </a:endParaRPr>
            </a:p>
          </p:txBody>
        </p:sp>
        <p:sp>
          <p:nvSpPr>
            <p:cNvPr id="207902" name="椭圆 29"/>
            <p:cNvSpPr>
              <a:spLocks noChangeArrowheads="1"/>
            </p:cNvSpPr>
            <p:nvPr/>
          </p:nvSpPr>
          <p:spPr bwMode="auto">
            <a:xfrm>
              <a:off x="5232598" y="5542284"/>
              <a:ext cx="72008" cy="72008"/>
            </a:xfrm>
            <a:prstGeom prst="ellipse">
              <a:avLst/>
            </a:prstGeom>
            <a:solidFill>
              <a:schemeClr val="tx1"/>
            </a:solidFill>
            <a:ln w="9525">
              <a:solidFill>
                <a:schemeClr val="tx1"/>
              </a:solidFill>
              <a:round/>
            </a:ln>
          </p:spPr>
          <p:txBody>
            <a:bodyPr/>
            <a:lstStyle/>
            <a:p>
              <a:pPr>
                <a:buFont typeface="Arial" panose="020B0604020202020204" pitchFamily="34" charset="0"/>
                <a:buNone/>
              </a:pPr>
              <a:endParaRPr lang="zh-CN" altLang="zh-CN"/>
            </a:p>
          </p:txBody>
        </p:sp>
        <p:sp>
          <p:nvSpPr>
            <p:cNvPr id="207903" name="椭圆 30"/>
            <p:cNvSpPr>
              <a:spLocks noChangeArrowheads="1"/>
            </p:cNvSpPr>
            <p:nvPr/>
          </p:nvSpPr>
          <p:spPr bwMode="auto">
            <a:xfrm>
              <a:off x="7377164" y="5542284"/>
              <a:ext cx="72008" cy="72008"/>
            </a:xfrm>
            <a:prstGeom prst="ellipse">
              <a:avLst/>
            </a:prstGeom>
            <a:solidFill>
              <a:schemeClr val="tx1"/>
            </a:solidFill>
            <a:ln w="9525">
              <a:solidFill>
                <a:schemeClr val="tx1"/>
              </a:solidFill>
              <a:round/>
            </a:ln>
          </p:spPr>
          <p:txBody>
            <a:bodyPr/>
            <a:lstStyle/>
            <a:p>
              <a:pPr>
                <a:buFont typeface="Arial" panose="020B0604020202020204" pitchFamily="34" charset="0"/>
                <a:buNone/>
              </a:pPr>
              <a:endParaRPr lang="zh-CN" altLang="zh-CN"/>
            </a:p>
          </p:txBody>
        </p:sp>
        <p:sp>
          <p:nvSpPr>
            <p:cNvPr id="32" name="任意多边形 31"/>
            <p:cNvSpPr/>
            <p:nvPr/>
          </p:nvSpPr>
          <p:spPr bwMode="auto">
            <a:xfrm>
              <a:off x="5279654" y="3716593"/>
              <a:ext cx="2154527" cy="1906391"/>
            </a:xfrm>
            <a:custGeom>
              <a:avLst/>
              <a:gdLst>
                <a:gd name="connsiteX0" fmla="*/ 0 w 2154476"/>
                <a:gd name="connsiteY0" fmla="*/ 1906044 h 1906044"/>
                <a:gd name="connsiteX1" fmla="*/ 1027134 w 2154476"/>
                <a:gd name="connsiteY1" fmla="*/ 2088 h 1906044"/>
                <a:gd name="connsiteX2" fmla="*/ 2154476 w 2154476"/>
                <a:gd name="connsiteY2" fmla="*/ 1893518 h 1906044"/>
                <a:gd name="connsiteX3" fmla="*/ 2154476 w 2154476"/>
                <a:gd name="connsiteY3" fmla="*/ 1893518 h 1906044"/>
              </a:gdLst>
              <a:ahLst/>
              <a:cxnLst>
                <a:cxn ang="0">
                  <a:pos x="connsiteX0" y="connsiteY0"/>
                </a:cxn>
                <a:cxn ang="0">
                  <a:pos x="connsiteX1" y="connsiteY1"/>
                </a:cxn>
                <a:cxn ang="0">
                  <a:pos x="connsiteX2" y="connsiteY2"/>
                </a:cxn>
                <a:cxn ang="0">
                  <a:pos x="connsiteX3" y="connsiteY3"/>
                </a:cxn>
              </a:cxnLst>
              <a:rect l="l" t="t" r="r" b="b"/>
              <a:pathLst>
                <a:path w="2154476" h="1906044">
                  <a:moveTo>
                    <a:pt x="0" y="1906044"/>
                  </a:moveTo>
                  <a:cubicBezTo>
                    <a:pt x="334027" y="955110"/>
                    <a:pt x="668055" y="4176"/>
                    <a:pt x="1027134" y="2088"/>
                  </a:cubicBezTo>
                  <a:cubicBezTo>
                    <a:pt x="1386213" y="0"/>
                    <a:pt x="2154476" y="1893518"/>
                    <a:pt x="2154476" y="1893518"/>
                  </a:cubicBezTo>
                  <a:lnTo>
                    <a:pt x="2154476" y="1893518"/>
                  </a:lnTo>
                </a:path>
              </a:pathLst>
            </a:custGeom>
            <a:noFill/>
            <a:ln w="25400" cap="flat" cmpd="sng" algn="ctr">
              <a:solidFill>
                <a:schemeClr val="accent6">
                  <a:lumMod val="75000"/>
                </a:schemeClr>
              </a:solidFill>
              <a:prstDash val="solid"/>
              <a:round/>
              <a:headEnd type="none" w="med" len="med"/>
              <a:tailEnd type="none" w="med" len="med"/>
            </a:ln>
          </p:spPr>
          <p:txBody>
            <a:bodyPr/>
            <a:lstStyle/>
            <a:p>
              <a:pPr>
                <a:buFont typeface="Arial" panose="020B0604020202020204" pitchFamily="34" charset="0"/>
                <a:buNone/>
                <a:defRPr/>
              </a:pPr>
              <a:endParaRPr lang="zh-CN" altLang="en-US"/>
            </a:p>
          </p:txBody>
        </p:sp>
        <p:sp>
          <p:nvSpPr>
            <p:cNvPr id="207905" name="矩形 32"/>
            <p:cNvSpPr>
              <a:spLocks noChangeArrowheads="1"/>
            </p:cNvSpPr>
            <p:nvPr/>
          </p:nvSpPr>
          <p:spPr bwMode="auto">
            <a:xfrm>
              <a:off x="6660232" y="3645024"/>
              <a:ext cx="1726987"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h= </a:t>
              </a:r>
              <a:r>
                <a:rPr lang="en-US" altLang="zh-CN" sz="2400" b="1">
                  <a:solidFill>
                    <a:srgbClr val="FF0000"/>
                  </a:solidFill>
                  <a:latin typeface="Times New Roman" panose="02020603050405020304" pitchFamily="18" charset="0"/>
                  <a:ea typeface="黑体" panose="02010609060101010101" pitchFamily="49" charset="-122"/>
                </a:rPr>
                <a:t>30</a:t>
              </a:r>
              <a:r>
                <a:rPr lang="en-US" altLang="zh-CN" sz="2400" b="1" i="1">
                  <a:solidFill>
                    <a:srgbClr val="FF0000"/>
                  </a:solidFill>
                  <a:latin typeface="Times New Roman" panose="02020603050405020304" pitchFamily="18" charset="0"/>
                  <a:ea typeface="黑体" panose="02010609060101010101" pitchFamily="49" charset="-122"/>
                </a:rPr>
                <a:t>t - </a:t>
              </a:r>
              <a:r>
                <a:rPr lang="en-US" altLang="zh-CN" sz="2400" b="1">
                  <a:solidFill>
                    <a:srgbClr val="FF0000"/>
                  </a:solidFill>
                  <a:latin typeface="Times New Roman" panose="02020603050405020304" pitchFamily="18" charset="0"/>
                  <a:ea typeface="黑体" panose="02010609060101010101" pitchFamily="49" charset="-122"/>
                </a:rPr>
                <a:t>5</a:t>
              </a:r>
              <a:r>
                <a:rPr lang="en-US" altLang="zh-CN" sz="2400" b="1" i="1">
                  <a:solidFill>
                    <a:srgbClr val="FF0000"/>
                  </a:solidFill>
                  <a:latin typeface="Times New Roman" panose="02020603050405020304" pitchFamily="18" charset="0"/>
                  <a:ea typeface="黑体" panose="02010609060101010101" pitchFamily="49" charset="-122"/>
                </a:rPr>
                <a:t>t </a:t>
              </a:r>
              <a:r>
                <a:rPr lang="en-US" altLang="zh-CN" sz="2400" b="1" baseline="50000">
                  <a:solidFill>
                    <a:srgbClr val="FF0000"/>
                  </a:solidFill>
                  <a:latin typeface="Times New Roman" panose="02020603050405020304" pitchFamily="18" charset="0"/>
                  <a:ea typeface="黑体" panose="02010609060101010101" pitchFamily="49" charset="-122"/>
                </a:rPr>
                <a:t>2 </a:t>
              </a:r>
              <a:endParaRPr lang="en-US" altLang="zh-CN" sz="240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323851" y="951309"/>
            <a:ext cx="8353425" cy="1000980"/>
          </a:xfrm>
          <a:prstGeom prst="rect">
            <a:avLst/>
          </a:prstGeom>
          <a:noFill/>
          <a:ln w="9525" algn="ctr">
            <a:noFill/>
            <a:miter lim="800000"/>
          </a:ln>
        </p:spPr>
        <p:txBody>
          <a:bodyPr>
            <a:spAutoFit/>
          </a:bodyPr>
          <a:lstStyle/>
          <a:p>
            <a:pPr>
              <a:lnSpc>
                <a:spcPct val="130000"/>
              </a:lnSpc>
              <a:defRPr/>
            </a:pPr>
            <a:r>
              <a:rPr kumimoji="1" lang="zh-CN" altLang="en-US" sz="2400" dirty="0">
                <a:solidFill>
                  <a:schemeClr val="accent6">
                    <a:lumMod val="75000"/>
                  </a:schemeClr>
                </a:solidFill>
                <a:latin typeface="黑体" panose="02010609060101010101" pitchFamily="49" charset="-122"/>
                <a:ea typeface="黑体" panose="02010609060101010101" pitchFamily="49" charset="-122"/>
              </a:rPr>
              <a:t>例</a:t>
            </a:r>
            <a:r>
              <a:rPr kumimoji="1" lang="en-US" altLang="zh-CN" sz="2400" dirty="0">
                <a:solidFill>
                  <a:schemeClr val="accent6">
                    <a:lumMod val="75000"/>
                  </a:schemeClr>
                </a:solidFill>
                <a:latin typeface="黑体" panose="02010609060101010101" pitchFamily="49" charset="-122"/>
                <a:ea typeface="黑体" panose="02010609060101010101" pitchFamily="49" charset="-122"/>
              </a:rPr>
              <a:t>1</a:t>
            </a:r>
            <a:r>
              <a:rPr kumimoji="1" lang="zh-CN" altLang="en-US" sz="2400" dirty="0">
                <a:solidFill>
                  <a:srgbClr val="0070C0"/>
                </a:solidFill>
                <a:latin typeface="黑体" panose="02010609060101010101" pitchFamily="49" charset="-122"/>
                <a:ea typeface="黑体" panose="02010609060101010101" pitchFamily="49" charset="-122"/>
              </a:rPr>
              <a:t> </a:t>
            </a:r>
            <a:r>
              <a:rPr kumimoji="1" lang="zh-CN" altLang="en-US" sz="2400" dirty="0">
                <a:latin typeface="黑体" panose="02010609060101010101" pitchFamily="49" charset="-122"/>
                <a:ea typeface="黑体" panose="02010609060101010101" pitchFamily="49" charset="-122"/>
              </a:rPr>
              <a:t>用总长为</a:t>
            </a:r>
            <a:r>
              <a:rPr kumimoji="1" lang="en-US" altLang="zh-CN" sz="2400" b="1" dirty="0">
                <a:latin typeface="Times New Roman" panose="02020603050405020304" pitchFamily="18" charset="0"/>
                <a:ea typeface="黑体" panose="02010609060101010101" pitchFamily="49" charset="-122"/>
                <a:cs typeface="Times New Roman" panose="02020603050405020304" pitchFamily="18" charset="0"/>
              </a:rPr>
              <a:t>60m</a:t>
            </a:r>
            <a:r>
              <a:rPr kumimoji="1" lang="zh-CN" altLang="en-US" sz="2400" dirty="0">
                <a:latin typeface="黑体" panose="02010609060101010101" pitchFamily="49" charset="-122"/>
                <a:ea typeface="黑体" panose="02010609060101010101" pitchFamily="49" charset="-122"/>
              </a:rPr>
              <a:t>的篱笆围成矩形场地，矩形面积</a:t>
            </a:r>
            <a:r>
              <a:rPr kumimoji="1" lang="en-US" altLang="zh-CN" sz="2400" b="1" i="1" dirty="0">
                <a:latin typeface="Times New Roman" panose="02020603050405020304" pitchFamily="18" charset="0"/>
                <a:ea typeface="黑体" panose="02010609060101010101" pitchFamily="49" charset="-122"/>
                <a:cs typeface="Times New Roman" panose="02020603050405020304" pitchFamily="18" charset="0"/>
              </a:rPr>
              <a:t>S</a:t>
            </a:r>
            <a:r>
              <a:rPr kumimoji="1" lang="zh-CN" altLang="en-US" sz="2400" dirty="0">
                <a:latin typeface="黑体" panose="02010609060101010101" pitchFamily="49" charset="-122"/>
                <a:ea typeface="黑体" panose="02010609060101010101" pitchFamily="49" charset="-122"/>
              </a:rPr>
              <a:t>随矩形一边长</a:t>
            </a:r>
            <a:r>
              <a:rPr kumimoji="1" lang="en-US" altLang="zh-CN" sz="2400" b="1" i="1" dirty="0">
                <a:latin typeface="Times New Roman" panose="02020603050405020304" pitchFamily="18" charset="0"/>
                <a:ea typeface="黑体" panose="02010609060101010101" pitchFamily="49" charset="-122"/>
                <a:cs typeface="Times New Roman" panose="02020603050405020304" pitchFamily="18" charset="0"/>
              </a:rPr>
              <a:t>l</a:t>
            </a:r>
            <a:r>
              <a:rPr kumimoji="1" lang="zh-CN" altLang="en-US" sz="2400" dirty="0">
                <a:latin typeface="黑体" panose="02010609060101010101" pitchFamily="49" charset="-122"/>
                <a:ea typeface="黑体" panose="02010609060101010101" pitchFamily="49" charset="-122"/>
              </a:rPr>
              <a:t>的变化而变化</a:t>
            </a:r>
            <a:r>
              <a:rPr kumimoji="1" lang="en-US" altLang="zh-CN" sz="2400" dirty="0">
                <a:latin typeface="黑体" panose="02010609060101010101" pitchFamily="49" charset="-122"/>
                <a:ea typeface="黑体" panose="02010609060101010101" pitchFamily="49" charset="-122"/>
              </a:rPr>
              <a:t>.</a:t>
            </a:r>
            <a:r>
              <a:rPr kumimoji="1" lang="zh-CN" altLang="en-US" sz="2400" dirty="0">
                <a:latin typeface="黑体" panose="02010609060101010101" pitchFamily="49" charset="-122"/>
                <a:ea typeface="黑体" panose="02010609060101010101" pitchFamily="49" charset="-122"/>
              </a:rPr>
              <a:t>当</a:t>
            </a:r>
            <a:r>
              <a:rPr kumimoji="1" lang="en-US" altLang="zh-CN" sz="2400" b="1" i="1" dirty="0">
                <a:latin typeface="Times New Roman" panose="02020603050405020304" pitchFamily="18" charset="0"/>
                <a:ea typeface="+mn-ea"/>
                <a:cs typeface="Times New Roman" panose="02020603050405020304" pitchFamily="18" charset="0"/>
              </a:rPr>
              <a:t>l</a:t>
            </a:r>
            <a:r>
              <a:rPr kumimoji="1" lang="zh-CN" altLang="en-US" sz="2400" dirty="0">
                <a:latin typeface="黑体" panose="02010609060101010101" pitchFamily="49" charset="-122"/>
                <a:ea typeface="黑体" panose="02010609060101010101" pitchFamily="49" charset="-122"/>
              </a:rPr>
              <a:t>是多少时，场地的面积</a:t>
            </a:r>
            <a:r>
              <a:rPr kumimoji="1" lang="en-US" altLang="zh-CN" sz="2400" b="1" i="1" dirty="0">
                <a:latin typeface="Times New Roman" panose="02020603050405020304" pitchFamily="18" charset="0"/>
                <a:ea typeface="黑体" panose="02010609060101010101" pitchFamily="49" charset="-122"/>
                <a:cs typeface="Times New Roman" panose="02020603050405020304" pitchFamily="18" charset="0"/>
              </a:rPr>
              <a:t>S</a:t>
            </a:r>
            <a:r>
              <a:rPr kumimoji="1" lang="zh-CN" altLang="en-US" sz="2400" dirty="0">
                <a:latin typeface="黑体" panose="02010609060101010101" pitchFamily="49" charset="-122"/>
                <a:ea typeface="黑体" panose="02010609060101010101" pitchFamily="49" charset="-122"/>
              </a:rPr>
              <a:t>最大？</a:t>
            </a:r>
          </a:p>
        </p:txBody>
      </p:sp>
      <p:sp>
        <p:nvSpPr>
          <p:cNvPr id="10243" name="矩形 15"/>
          <p:cNvSpPr/>
          <p:nvPr/>
        </p:nvSpPr>
        <p:spPr>
          <a:xfrm>
            <a:off x="236539" y="2295525"/>
            <a:ext cx="6842125" cy="559769"/>
          </a:xfrm>
          <a:prstGeom prst="rect">
            <a:avLst/>
          </a:prstGeom>
          <a:noFill/>
          <a:ln w="9525">
            <a:noFill/>
            <a:miter/>
          </a:ln>
        </p:spPr>
        <p:txBody>
          <a:bodyPr>
            <a:spAutoFit/>
          </a:bodyPr>
          <a:lstStyle/>
          <a:p>
            <a:pPr indent="266700" algn="just">
              <a:lnSpc>
                <a:spcPct val="150000"/>
              </a:lnSpc>
              <a:buFont typeface="Arial" panose="020B0604020202020204" pitchFamily="34" charset="0"/>
              <a:buNone/>
            </a:pPr>
            <a:r>
              <a:rPr lang="zh-CN" altLang="en-US" sz="2400" dirty="0">
                <a:solidFill>
                  <a:srgbClr val="228B8B"/>
                </a:solidFill>
                <a:latin typeface="黑体" panose="02010609060101010101" pitchFamily="49" charset="-122"/>
                <a:ea typeface="黑体" panose="02010609060101010101" pitchFamily="49" charset="-122"/>
              </a:rPr>
              <a:t>问题</a:t>
            </a:r>
            <a:r>
              <a:rPr lang="en-US" altLang="zh-CN" sz="2400" dirty="0">
                <a:solidFill>
                  <a:srgbClr val="228B8B"/>
                </a:solidFill>
                <a:latin typeface="黑体" panose="02010609060101010101" pitchFamily="49" charset="-122"/>
                <a:ea typeface="黑体" panose="02010609060101010101" pitchFamily="49" charset="-122"/>
              </a:rPr>
              <a:t>1  </a:t>
            </a:r>
            <a:r>
              <a:rPr lang="zh-CN" altLang="en-US" sz="2400" dirty="0">
                <a:latin typeface="黑体" panose="02010609060101010101" pitchFamily="49" charset="-122"/>
                <a:ea typeface="黑体" panose="02010609060101010101" pitchFamily="49" charset="-122"/>
              </a:rPr>
              <a:t>矩形面积公式是什么？</a:t>
            </a:r>
          </a:p>
        </p:txBody>
      </p:sp>
      <p:sp>
        <p:nvSpPr>
          <p:cNvPr id="209924" name="圆角矩形 31"/>
          <p:cNvSpPr>
            <a:spLocks noChangeArrowheads="1"/>
          </p:cNvSpPr>
          <p:nvPr/>
        </p:nvSpPr>
        <p:spPr bwMode="auto">
          <a:xfrm>
            <a:off x="493713" y="463154"/>
            <a:ext cx="1687512" cy="383381"/>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典例精析</a:t>
            </a:r>
            <a:endParaRPr lang="zh-CN" altLang="en-US" sz="2800"/>
          </a:p>
        </p:txBody>
      </p:sp>
      <p:sp>
        <p:nvSpPr>
          <p:cNvPr id="5" name="TextBox 4"/>
          <p:cNvSpPr txBox="1">
            <a:spLocks noChangeArrowheads="1"/>
          </p:cNvSpPr>
          <p:nvPr/>
        </p:nvSpPr>
        <p:spPr bwMode="auto">
          <a:xfrm>
            <a:off x="221743" y="2972479"/>
            <a:ext cx="4386137" cy="57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2667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buFont typeface="Arial" panose="020B0604020202020204" pitchFamily="34" charset="0"/>
              <a:buNone/>
            </a:pPr>
            <a:r>
              <a:rPr lang="zh-CN" altLang="en-US" sz="2400" dirty="0">
                <a:solidFill>
                  <a:srgbClr val="228B8B"/>
                </a:solidFill>
                <a:latin typeface="黑体" panose="02010609060101010101" pitchFamily="49" charset="-122"/>
                <a:ea typeface="黑体" panose="02010609060101010101" pitchFamily="49" charset="-122"/>
              </a:rPr>
              <a:t>问题</a:t>
            </a:r>
            <a:r>
              <a:rPr lang="en-US" altLang="zh-CN" sz="2400" dirty="0">
                <a:solidFill>
                  <a:srgbClr val="228B8B"/>
                </a:solidFill>
                <a:latin typeface="黑体" panose="02010609060101010101" pitchFamily="49" charset="-122"/>
                <a:ea typeface="黑体" panose="02010609060101010101" pitchFamily="49" charset="-122"/>
              </a:rPr>
              <a:t>2 </a:t>
            </a:r>
            <a:r>
              <a:rPr lang="en-US" altLang="zh-CN" sz="2400" dirty="0">
                <a:solidFill>
                  <a:srgbClr val="0070C0"/>
                </a:solidFill>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如何用</a:t>
            </a:r>
            <a:r>
              <a:rPr lang="en-US" altLang="zh-CN" sz="2400" b="1" i="1" dirty="0">
                <a:latin typeface="Times New Roman" panose="02020603050405020304" pitchFamily="18" charset="0"/>
                <a:ea typeface="黑体" panose="02010609060101010101" pitchFamily="49" charset="-122"/>
              </a:rPr>
              <a:t>l</a:t>
            </a:r>
            <a:r>
              <a:rPr lang="zh-CN" altLang="en-US" sz="2400" dirty="0">
                <a:latin typeface="黑体" panose="02010609060101010101" pitchFamily="49" charset="-122"/>
                <a:ea typeface="黑体" panose="02010609060101010101" pitchFamily="49" charset="-122"/>
              </a:rPr>
              <a:t>表示另一边？</a:t>
            </a:r>
          </a:p>
        </p:txBody>
      </p:sp>
      <p:sp>
        <p:nvSpPr>
          <p:cNvPr id="6" name="TextBox 5"/>
          <p:cNvSpPr txBox="1"/>
          <p:nvPr/>
        </p:nvSpPr>
        <p:spPr>
          <a:xfrm>
            <a:off x="493713" y="3702844"/>
            <a:ext cx="6837362" cy="461665"/>
          </a:xfrm>
          <a:prstGeom prst="rect">
            <a:avLst/>
          </a:prstGeom>
          <a:noFill/>
          <a:ln w="9525">
            <a:noFill/>
            <a:miter/>
          </a:ln>
        </p:spPr>
        <p:txBody>
          <a:bodyPr>
            <a:spAutoFit/>
          </a:bodyPr>
          <a:lstStyle/>
          <a:p>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rPr>
              <a:t>问题</a:t>
            </a:r>
            <a:r>
              <a:rPr lang="en-US" altLang="zh-CN" sz="2400" noProof="1">
                <a:solidFill>
                  <a:schemeClr val="accent6">
                    <a:lumMod val="75000"/>
                  </a:schemeClr>
                </a:solidFill>
                <a:latin typeface="黑体" panose="02010609060101010101" pitchFamily="49" charset="-122"/>
                <a:ea typeface="黑体" panose="02010609060101010101" pitchFamily="49" charset="-122"/>
                <a:cs typeface="+mn-ea"/>
              </a:rPr>
              <a:t>3</a:t>
            </a:r>
            <a:r>
              <a:rPr lang="zh-CN" altLang="en-US" sz="2400" noProof="1">
                <a:solidFill>
                  <a:srgbClr val="0070C0"/>
                </a:solidFill>
                <a:latin typeface="黑体" panose="02010609060101010101" pitchFamily="49" charset="-122"/>
                <a:ea typeface="黑体" panose="02010609060101010101" pitchFamily="49" charset="-122"/>
                <a:cs typeface="+mn-ea"/>
              </a:rPr>
              <a:t>  </a:t>
            </a:r>
            <a:r>
              <a:rPr lang="zh-CN" altLang="en-US" sz="2400" noProof="1">
                <a:latin typeface="黑体" panose="02010609060101010101" pitchFamily="49" charset="-122"/>
                <a:ea typeface="黑体" panose="02010609060101010101" pitchFamily="49" charset="-122"/>
                <a:cs typeface="+mn-ea"/>
              </a:rPr>
              <a:t>面积</a:t>
            </a:r>
            <a:r>
              <a:rPr lang="en-US" altLang="zh-CN" sz="2400" b="1" i="1" noProof="1">
                <a:latin typeface="Times New Roman" panose="02020603050405020304" pitchFamily="18" charset="0"/>
                <a:ea typeface="黑体" panose="02010609060101010101" pitchFamily="49" charset="-122"/>
                <a:cs typeface="+mn-ea"/>
              </a:rPr>
              <a:t>S</a:t>
            </a:r>
            <a:r>
              <a:rPr lang="zh-CN" altLang="en-US" sz="2400" noProof="1">
                <a:latin typeface="黑体" panose="02010609060101010101" pitchFamily="49" charset="-122"/>
                <a:ea typeface="黑体" panose="02010609060101010101" pitchFamily="49" charset="-122"/>
                <a:cs typeface="+mn-ea"/>
              </a:rPr>
              <a:t>的函数关系式是什么？</a:t>
            </a:r>
            <a:endParaRPr lang="zh-CN" altLang="en-US" sz="2400" noProof="1">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ppt_x"/>
                                          </p:val>
                                        </p:tav>
                                        <p:tav tm="100000">
                                          <p:val>
                                            <p:strVal val="#ppt_x"/>
                                          </p:val>
                                        </p:tav>
                                      </p:tavLst>
                                    </p:anim>
                                    <p:anim calcmode="lin" valueType="num">
                                      <p:cBhvr additive="base">
                                        <p:cTn id="8"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P spid="6"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2776</Words>
  <Application>Microsoft Office PowerPoint</Application>
  <PresentationFormat>全屏显示(16:9)</PresentationFormat>
  <Paragraphs>325</Paragraphs>
  <Slides>37</Slides>
  <Notes>19</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37</vt:i4>
      </vt:variant>
    </vt:vector>
  </HeadingPairs>
  <TitlesOfParts>
    <vt:vector size="47" baseType="lpstr">
      <vt:lpstr>方正姚体</vt:lpstr>
      <vt:lpstr>黑体</vt:lpstr>
      <vt:lpstr>宋体</vt:lpstr>
      <vt:lpstr>微软雅黑</vt:lpstr>
      <vt:lpstr>Arial</vt:lpstr>
      <vt:lpstr>Times New Roman</vt:lpstr>
      <vt:lpstr>Wingdings</vt:lpstr>
      <vt:lpstr>WWW.2PPT.COM
</vt:lpstr>
      <vt:lpstr>Equation.DSMT4</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2016-09-01T03:22:00Z</dcterms:created>
  <dcterms:modified xsi:type="dcterms:W3CDTF">2023-01-16T14:22:05Z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E7CE7B6C0EAD462E84F62CC52B5FB631</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