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CCD2C-3915-449B-980A-67E5EC4ED621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AA79D-EF2C-4C8D-86B4-93AD75AEA7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9B15BC-6D8E-45D5-A913-FE410C703539}" type="slidenum">
              <a:rPr lang="en-US" altLang="zh-CN">
                <a:solidFill>
                  <a:prstClr val="black"/>
                </a:solidFill>
              </a:r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8CF3B3-694F-4866-A9B6-A88C7D6A1A69}" type="slidenum">
              <a:rPr lang="en-US" altLang="zh-CN">
                <a:solidFill>
                  <a:prstClr val="black"/>
                </a:solidFill>
              </a:rPr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879DF15-7607-4951-A41A-ABFB94D1A7C8}" type="slidenum">
              <a:rPr lang="en-US" altLang="zh-CN">
                <a:solidFill>
                  <a:prstClr val="black"/>
                </a:solidFill>
              </a:rPr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1756639-9466-4BDB-A9D2-81315A75B589}" type="slidenum">
              <a:rPr lang="en-US" altLang="zh-CN">
                <a:solidFill>
                  <a:prstClr val="black"/>
                </a:solidFill>
              </a:r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A9FC80C-DA41-47BA-A078-2FDC271FC83F}" type="slidenum">
              <a:rPr lang="en-US" altLang="zh-CN">
                <a:solidFill>
                  <a:prstClr val="black"/>
                </a:solidFill>
              </a:r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6866873-8FA2-413B-86AD-69426F768969}" type="slidenum">
              <a:rPr lang="en-US" altLang="zh-CN">
                <a:solidFill>
                  <a:prstClr val="black"/>
                </a:solidFill>
              </a:rPr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B322B2B-BE47-4658-9B20-28AF2635A490}" type="slidenum">
              <a:rPr lang="en-US" altLang="zh-CN">
                <a:solidFill>
                  <a:prstClr val="black"/>
                </a:solidFill>
              </a:rPr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B0654A-4D21-4C61-AF3B-B5EF9E769977}" type="slidenum">
              <a:rPr lang="en-US" altLang="zh-CN">
                <a:solidFill>
                  <a:prstClr val="black"/>
                </a:solidFill>
              </a:rPr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44AB64-F2C6-4100-BAEE-E26C8AF2F424}" type="slidenum">
              <a:rPr lang="en-US" altLang="zh-CN">
                <a:solidFill>
                  <a:prstClr val="black"/>
                </a:solidFill>
              </a:rPr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2573D82-9FB5-46F1-919D-A4885BBC5B38}" type="slidenum">
              <a:rPr lang="en-US" altLang="zh-CN">
                <a:solidFill>
                  <a:prstClr val="black"/>
                </a:solidFill>
              </a:rPr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853F9DA-51CF-417A-9929-8E11FD816326}" type="slidenum">
              <a:rPr lang="en-US" altLang="zh-CN">
                <a:solidFill>
                  <a:prstClr val="black"/>
                </a:solidFill>
              </a:rPr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4FF9508-8583-4129-9244-C7096A24A952}" type="slidenum">
              <a:rPr lang="en-US" altLang="zh-CN">
                <a:solidFill>
                  <a:prstClr val="black"/>
                </a:solidFill>
              </a:rPr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4C1F39A-F389-45CA-8764-A9121EE5032B}" type="slidenum">
              <a:rPr lang="en-US" altLang="zh-CN">
                <a:solidFill>
                  <a:prstClr val="black"/>
                </a:solidFill>
              </a:rPr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ECB667-A9D5-488D-B12C-0C7AF89C7B2E}" type="slidenum">
              <a:rPr lang="en-US" altLang="zh-CN">
                <a:solidFill>
                  <a:prstClr val="black"/>
                </a:solidFill>
              </a:rPr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8980D58-CA6C-4452-965E-F1D20EFDA089}" type="slidenum">
              <a:rPr lang="en-US" altLang="zh-CN">
                <a:solidFill>
                  <a:prstClr val="black"/>
                </a:solidFill>
              </a:r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86A3CD1-DCC7-4EFC-B310-CBA94D3ECAC7}" type="slidenum">
              <a:rPr lang="en-US" altLang="zh-CN">
                <a:solidFill>
                  <a:prstClr val="black"/>
                </a:solidFill>
              </a:r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9D3B9AF-3BE7-4C5F-9324-A760B301F82D}" type="slidenum">
              <a:rPr lang="en-US" altLang="zh-CN">
                <a:solidFill>
                  <a:prstClr val="black"/>
                </a:solidFill>
              </a:rPr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CB72C5C-BB5A-4F03-A024-9A9C9B3E5C32}" type="slidenum">
              <a:rPr lang="en-US" altLang="zh-CN">
                <a:solidFill>
                  <a:prstClr val="black"/>
                </a:solidFill>
              </a:rPr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C541226-631E-4EE4-9539-82F0BAC2B24E}" type="slidenum">
              <a:rPr lang="en-US" altLang="zh-CN">
                <a:solidFill>
                  <a:prstClr val="black"/>
                </a:solidFill>
              </a:rPr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937CC0-E362-4CF4-8A73-1529F533CB1B}" type="slidenum">
              <a:rPr lang="en-US" altLang="zh-CN">
                <a:solidFill>
                  <a:prstClr val="black"/>
                </a:solidFill>
              </a:rPr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8B2BA34-A9A4-4270-82AF-04F1C64BFE78}" type="slidenum">
              <a:rPr lang="en-US" altLang="zh-CN">
                <a:solidFill>
                  <a:prstClr val="black"/>
                </a:solidFill>
              </a:rPr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C1A8435-06FB-4CEF-B981-BD77DCB5468D}" type="slidenum">
              <a:rPr lang="en-US" altLang="zh-CN">
                <a:solidFill>
                  <a:prstClr val="black"/>
                </a:solidFill>
              </a:rPr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323FB4E-A908-4C9E-9E07-3FEE5C4BE832}" type="slidenum">
              <a:rPr lang="en-US" altLang="zh-CN">
                <a:solidFill>
                  <a:prstClr val="black"/>
                </a:solidFill>
              </a:rPr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03491B-CF62-4E8E-8693-C20A7771BCDA}" type="slidenum">
              <a:rPr lang="en-US" altLang="zh-CN">
                <a:solidFill>
                  <a:prstClr val="black"/>
                </a:solidFill>
              </a:rPr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C08EA4D-9DD0-49A0-ADE8-7D03F7EEC9C8}" type="slidenum">
              <a:rPr lang="en-US" altLang="zh-CN">
                <a:solidFill>
                  <a:prstClr val="black"/>
                </a:solidFill>
              </a:rPr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734E71-0555-4D35-A81B-42198E4E6C87}" type="slidenum">
              <a:rPr lang="en-US" altLang="zh-CN">
                <a:solidFill>
                  <a:prstClr val="black"/>
                </a:solidFill>
              </a:rPr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4A1899C-C040-443B-91D7-F67018B568E9}" type="slidenum">
              <a:rPr lang="en-US" altLang="zh-CN">
                <a:solidFill>
                  <a:prstClr val="black"/>
                </a:solidFill>
              </a:rPr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1A40CDA-CFF9-4C0B-92B0-7EB6DCF66644}" type="slidenum">
              <a:rPr lang="en-US" altLang="zh-CN">
                <a:solidFill>
                  <a:prstClr val="black"/>
                </a:solidFill>
              </a:rPr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2FBF29-B931-4CD7-ADB6-6CED78CAB004}" type="slidenum">
              <a:rPr lang="en-US" altLang="zh-CN">
                <a:solidFill>
                  <a:prstClr val="black"/>
                </a:solidFill>
              </a:rPr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A244A-AD57-4FA0-8211-D2214307DA4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7A6C0-FE29-49E9-890D-24C57776713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EEB21-EB04-4661-9FAA-B2533F40B5F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FD9A5-A5CB-40AD-8379-08D004D8861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A6F0F-2096-44D2-9746-68C28BD744F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B4F32-F61C-4A78-B0F4-92B0ECA6CCF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B03BB-8E13-4F86-8076-9C981A85BEC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68A3A-3EEA-44DF-AF26-0843BA548B8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971DA-D5E2-4263-9ACC-8DFF201EFA4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984C-B110-45D6-8927-B97CC08025C7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D75A8-66D5-4BA9-8E12-C0D0226188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4E15CB-EF14-4333-B58F-F16B967ACEF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wmf"/><Relationship Id="rId5" Type="http://schemas.openxmlformats.org/officeDocument/2006/relationships/image" Target="../media/image20.jpeg"/><Relationship Id="rId10" Type="http://schemas.openxmlformats.org/officeDocument/2006/relationships/image" Target="../media/image25.wmf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9750" y="293688"/>
            <a:ext cx="8404225" cy="1871662"/>
          </a:xfrm>
          <a:prstGeom prst="rect">
            <a:avLst/>
          </a:prstGeom>
          <a:solidFill>
            <a:srgbClr val="FFFFFF"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203072" y="1477667"/>
            <a:ext cx="70775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Unit 1 Touch and feel 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050380" y="2895600"/>
            <a:ext cx="3382962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EucrosiaUPC" pitchFamily="18" charset="-34"/>
              </a:rPr>
              <a:t>Period 2</a:t>
            </a:r>
            <a:endParaRPr lang="en-US" altLang="zh-CN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94614" y="5029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95400" y="944563"/>
            <a:ext cx="7543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66FF"/>
                </a:solidFill>
                <a:latin typeface="Comic Sans MS" panose="030F0702030302020204" pitchFamily="66" charset="0"/>
              </a:rPr>
              <a:t>How  does  it  feel</a:t>
            </a:r>
            <a:r>
              <a:rPr lang="zh-CN" altLang="en-US" b="1">
                <a:solidFill>
                  <a:srgbClr val="0066FF"/>
                </a:solidFill>
                <a:latin typeface="Comic Sans MS" panose="030F0702030302020204" pitchFamily="66" charset="0"/>
              </a:rPr>
              <a:t>？ </a:t>
            </a:r>
            <a:r>
              <a:rPr lang="en-US" altLang="zh-CN" b="1">
                <a:solidFill>
                  <a:srgbClr val="0066FF"/>
                </a:solidFill>
                <a:latin typeface="Comic Sans MS" panose="030F0702030302020204" pitchFamily="66" charset="0"/>
              </a:rPr>
              <a:t>It’s_____.</a:t>
            </a: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1295400" y="1858963"/>
            <a:ext cx="716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66FF"/>
                </a:solidFill>
                <a:latin typeface="Comic Sans MS" panose="030F0702030302020204" pitchFamily="66" charset="0"/>
              </a:rPr>
              <a:t>How  does  it  feel </a:t>
            </a:r>
            <a:r>
              <a:rPr lang="zh-CN" altLang="en-US" sz="3200" b="1">
                <a:solidFill>
                  <a:srgbClr val="0066FF"/>
                </a:solidFill>
                <a:latin typeface="Comic Sans MS" panose="030F0702030302020204" pitchFamily="66" charset="0"/>
              </a:rPr>
              <a:t>？ </a:t>
            </a:r>
            <a:r>
              <a:rPr lang="en-US" altLang="zh-CN" sz="3200" b="1">
                <a:solidFill>
                  <a:srgbClr val="0066FF"/>
                </a:solidFill>
                <a:latin typeface="Comic Sans MS" panose="030F0702030302020204" pitchFamily="66" charset="0"/>
              </a:rPr>
              <a:t>It’s_____.</a:t>
            </a:r>
            <a:endParaRPr lang="en-US" altLang="zh-CN" sz="3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8" name="矩形 14"/>
          <p:cNvSpPr>
            <a:spLocks noChangeArrowheads="1"/>
          </p:cNvSpPr>
          <p:nvPr/>
        </p:nvSpPr>
        <p:spPr bwMode="auto">
          <a:xfrm>
            <a:off x="1301750" y="3886200"/>
            <a:ext cx="6851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66FF"/>
                </a:solidFill>
                <a:latin typeface="Comic Sans MS" panose="030F0702030302020204" pitchFamily="66" charset="0"/>
              </a:rPr>
              <a:t>How — does—  it—  feel</a:t>
            </a:r>
            <a:r>
              <a:rPr lang="zh-CN" altLang="en-US" sz="3200" b="1">
                <a:solidFill>
                  <a:srgbClr val="0066FF"/>
                </a:solidFill>
                <a:latin typeface="Comic Sans MS" panose="030F0702030302020204" pitchFamily="66" charset="0"/>
              </a:rPr>
              <a:t>？</a:t>
            </a:r>
          </a:p>
        </p:txBody>
      </p:sp>
      <p:sp>
        <p:nvSpPr>
          <p:cNvPr id="21509" name="矩形 13"/>
          <p:cNvSpPr>
            <a:spLocks noChangeArrowheads="1"/>
          </p:cNvSpPr>
          <p:nvPr/>
        </p:nvSpPr>
        <p:spPr bwMode="auto">
          <a:xfrm>
            <a:off x="1366838" y="4800600"/>
            <a:ext cx="2519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66FF"/>
                </a:solidFill>
                <a:latin typeface="Comic Sans MS" panose="030F0702030302020204" pitchFamily="66" charset="0"/>
              </a:rPr>
              <a:t>It’s _____.</a:t>
            </a:r>
          </a:p>
        </p:txBody>
      </p:sp>
      <p:sp>
        <p:nvSpPr>
          <p:cNvPr id="21510" name="矩形 15"/>
          <p:cNvSpPr>
            <a:spLocks noChangeArrowheads="1"/>
          </p:cNvSpPr>
          <p:nvPr/>
        </p:nvSpPr>
        <p:spPr bwMode="auto">
          <a:xfrm>
            <a:off x="1287463" y="2895600"/>
            <a:ext cx="6942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66FF"/>
                </a:solidFill>
                <a:latin typeface="Comic Sans MS" panose="030F0702030302020204" pitchFamily="66" charset="0"/>
              </a:rPr>
              <a:t>How  does  it  feel </a:t>
            </a:r>
            <a:r>
              <a:rPr lang="zh-CN" altLang="en-US" sz="3200" b="1">
                <a:solidFill>
                  <a:srgbClr val="0066FF"/>
                </a:solidFill>
                <a:latin typeface="Comic Sans MS" panose="030F0702030302020204" pitchFamily="66" charset="0"/>
              </a:rPr>
              <a:t>？ </a:t>
            </a:r>
            <a:r>
              <a:rPr lang="en-US" altLang="zh-CN" sz="3200" b="1">
                <a:solidFill>
                  <a:srgbClr val="0066FF"/>
                </a:solidFill>
                <a:latin typeface="Comic Sans MS" panose="030F0702030302020204" pitchFamily="66" charset="0"/>
              </a:rPr>
              <a:t>It’s_____.  </a:t>
            </a:r>
            <a:endParaRPr lang="en-US" altLang="zh-CN" sz="3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2400" y="0"/>
            <a:ext cx="434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FF33CC"/>
                </a:solidFill>
                <a:latin typeface="Comic Sans MS" panose="030F0702030302020204" pitchFamily="66" charset="0"/>
              </a:rPr>
              <a:t>Let’s chant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1801813" y="211138"/>
            <a:ext cx="4522787" cy="8001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How  does  it   feel? </a:t>
            </a:r>
          </a:p>
        </p:txBody>
      </p:sp>
      <p:pic>
        <p:nvPicPr>
          <p:cNvPr id="5123" name="Picture 3" descr="F:\桌面\696114017659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68766" y="957356"/>
            <a:ext cx="1735005" cy="129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038600" y="1125538"/>
            <a:ext cx="320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latin typeface="Comic Sans MS" panose="030F0702030302020204" pitchFamily="66" charset="0"/>
              </a:rPr>
              <a:t>It’s_____. </a:t>
            </a:r>
          </a:p>
        </p:txBody>
      </p:sp>
      <p:sp>
        <p:nvSpPr>
          <p:cNvPr id="17" name="流程图: 可选过程 16"/>
          <p:cNvSpPr/>
          <p:nvPr/>
        </p:nvSpPr>
        <p:spPr>
          <a:xfrm>
            <a:off x="1825625" y="1955800"/>
            <a:ext cx="3432175" cy="8001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What  is  it ?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054475" y="2667000"/>
            <a:ext cx="2879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latin typeface="Comic Sans MS" panose="030F0702030302020204" pitchFamily="66" charset="0"/>
              </a:rPr>
              <a:t>Is it_____?</a:t>
            </a:r>
          </a:p>
        </p:txBody>
      </p:sp>
      <p:pic>
        <p:nvPicPr>
          <p:cNvPr id="19" name="Picture 3" descr="F:\桌面\696114017659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68766" y="2526306"/>
            <a:ext cx="1735005" cy="129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5408613"/>
            <a:ext cx="1019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流程图: 可选过程 21"/>
          <p:cNvSpPr/>
          <p:nvPr/>
        </p:nvSpPr>
        <p:spPr>
          <a:xfrm>
            <a:off x="1673225" y="3644900"/>
            <a:ext cx="3889375" cy="8001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Yes,  well  done!</a:t>
            </a:r>
          </a:p>
        </p:txBody>
      </p:sp>
      <p:sp>
        <p:nvSpPr>
          <p:cNvPr id="23" name="流程图: 可选过程 22"/>
          <p:cNvSpPr/>
          <p:nvPr/>
        </p:nvSpPr>
        <p:spPr>
          <a:xfrm>
            <a:off x="1647825" y="4573588"/>
            <a:ext cx="3838575" cy="8001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0066FF"/>
                </a:solidFill>
                <a:latin typeface="Comic Sans MS" panose="030F0702030302020204" pitchFamily="66" charset="0"/>
              </a:rPr>
              <a:t>Sorry, try again!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7654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WordArt 6"/>
          <p:cNvSpPr>
            <a:spLocks noChangeArrowheads="1" noChangeShapeType="1" noTextEdit="1"/>
          </p:cNvSpPr>
          <p:nvPr/>
        </p:nvSpPr>
        <p:spPr bwMode="auto">
          <a:xfrm>
            <a:off x="398463" y="285750"/>
            <a:ext cx="31019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Role-play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1143000"/>
            <a:ext cx="45434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3733800"/>
            <a:ext cx="49037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2"/>
          <p:cNvGrpSpPr/>
          <p:nvPr/>
        </p:nvGrpSpPr>
        <p:grpSpPr bwMode="auto">
          <a:xfrm>
            <a:off x="1752600" y="2133600"/>
            <a:ext cx="5181600" cy="2819400"/>
            <a:chOff x="251520" y="1220269"/>
            <a:chExt cx="5089525" cy="2795765"/>
          </a:xfrm>
        </p:grpSpPr>
        <p:pic>
          <p:nvPicPr>
            <p:cNvPr id="29709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1268760"/>
              <a:ext cx="5089525" cy="2747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520" y="1220269"/>
              <a:ext cx="7048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9" name="Text Box 13"/>
          <p:cNvSpPr txBox="1">
            <a:spLocks noChangeArrowheads="1"/>
          </p:cNvSpPr>
          <p:nvPr/>
        </p:nvSpPr>
        <p:spPr bwMode="auto">
          <a:xfrm>
            <a:off x="304800" y="762000"/>
            <a:ext cx="3733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Comic Sans MS" panose="030F0702030302020204" pitchFamily="66" charset="0"/>
              </a:rPr>
              <a:t>____this,Alice.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Comic Sans MS" panose="030F0702030302020204" pitchFamily="66" charset="0"/>
              </a:rPr>
              <a:t>How does it ____?</a:t>
            </a:r>
          </a:p>
        </p:txBody>
      </p:sp>
      <p:sp>
        <p:nvSpPr>
          <p:cNvPr id="29700" name="Text Box 17"/>
          <p:cNvSpPr txBox="1">
            <a:spLocks noChangeArrowheads="1"/>
          </p:cNvSpPr>
          <p:nvPr/>
        </p:nvSpPr>
        <p:spPr bwMode="auto">
          <a:xfrm>
            <a:off x="228600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29701" name="Text Box 20"/>
          <p:cNvSpPr txBox="1">
            <a:spLocks noChangeArrowheads="1"/>
          </p:cNvSpPr>
          <p:nvPr/>
        </p:nvSpPr>
        <p:spPr bwMode="auto">
          <a:xfrm>
            <a:off x="6096000" y="2743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Comic Sans MS" panose="030F0702030302020204" pitchFamily="66" charset="0"/>
              </a:rPr>
              <a:t>__ __ a toy bear?</a:t>
            </a:r>
          </a:p>
        </p:txBody>
      </p:sp>
      <p:sp>
        <p:nvSpPr>
          <p:cNvPr id="29702" name="AutoShape 25"/>
          <p:cNvSpPr>
            <a:spLocks noChangeArrowheads="1"/>
          </p:cNvSpPr>
          <p:nvPr/>
        </p:nvSpPr>
        <p:spPr bwMode="auto">
          <a:xfrm>
            <a:off x="152400" y="2895600"/>
            <a:ext cx="1981200" cy="533400"/>
          </a:xfrm>
          <a:prstGeom prst="wedgeRectCallout">
            <a:avLst>
              <a:gd name="adj1" fmla="val 72514"/>
              <a:gd name="adj2" fmla="val 22620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29703" name="AutoShape 26"/>
          <p:cNvSpPr>
            <a:spLocks noChangeArrowheads="1"/>
          </p:cNvSpPr>
          <p:nvPr/>
        </p:nvSpPr>
        <p:spPr bwMode="auto">
          <a:xfrm>
            <a:off x="304800" y="609600"/>
            <a:ext cx="2971800" cy="1219200"/>
          </a:xfrm>
          <a:prstGeom prst="wedgeRectCallout">
            <a:avLst>
              <a:gd name="adj1" fmla="val 33866"/>
              <a:gd name="adj2" fmla="val 63931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4" name="AutoShape 27"/>
          <p:cNvSpPr>
            <a:spLocks noChangeArrowheads="1"/>
          </p:cNvSpPr>
          <p:nvPr/>
        </p:nvSpPr>
        <p:spPr bwMode="auto">
          <a:xfrm>
            <a:off x="6248400" y="1600200"/>
            <a:ext cx="1600200" cy="685800"/>
          </a:xfrm>
          <a:prstGeom prst="wedgeRectCallout">
            <a:avLst>
              <a:gd name="adj1" fmla="val -71727"/>
              <a:gd name="adj2" fmla="val 111343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29705" name="AutoShape 28"/>
          <p:cNvSpPr>
            <a:spLocks noChangeArrowheads="1"/>
          </p:cNvSpPr>
          <p:nvPr/>
        </p:nvSpPr>
        <p:spPr bwMode="auto">
          <a:xfrm>
            <a:off x="6172200" y="2667000"/>
            <a:ext cx="2971800" cy="685800"/>
          </a:xfrm>
          <a:prstGeom prst="wedgeRectCallout">
            <a:avLst>
              <a:gd name="adj1" fmla="val -46366"/>
              <a:gd name="adj2" fmla="val 111343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29706" name="AutoShape 29"/>
          <p:cNvSpPr>
            <a:spLocks noChangeArrowheads="1"/>
          </p:cNvSpPr>
          <p:nvPr/>
        </p:nvSpPr>
        <p:spPr bwMode="auto">
          <a:xfrm>
            <a:off x="381000" y="4953000"/>
            <a:ext cx="2667000" cy="1143000"/>
          </a:xfrm>
          <a:prstGeom prst="wedgeRectCallout">
            <a:avLst>
              <a:gd name="adj1" fmla="val -2264"/>
              <a:gd name="adj2" fmla="val -96111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29707" name="Text Box 30"/>
          <p:cNvSpPr txBox="1">
            <a:spLocks noChangeArrowheads="1"/>
          </p:cNvSpPr>
          <p:nvPr/>
        </p:nvSpPr>
        <p:spPr bwMode="auto">
          <a:xfrm>
            <a:off x="304800" y="4953000"/>
            <a:ext cx="2971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Comic Sans MS" panose="030F0702030302020204" pitchFamily="66" charset="0"/>
              </a:rPr>
              <a:t>No, ___ ___.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Comic Sans MS" panose="030F0702030302020204" pitchFamily="66" charset="0"/>
              </a:rPr>
              <a:t>____ a toy bear.</a:t>
            </a:r>
          </a:p>
        </p:txBody>
      </p:sp>
      <p:sp>
        <p:nvSpPr>
          <p:cNvPr id="29708" name="Rectangle 31"/>
          <p:cNvSpPr>
            <a:spLocks noChangeArrowheads="1"/>
          </p:cNvSpPr>
          <p:nvPr/>
        </p:nvSpPr>
        <p:spPr bwMode="auto">
          <a:xfrm>
            <a:off x="6324600" y="1681163"/>
            <a:ext cx="141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Comic Sans MS" panose="030F0702030302020204" pitchFamily="66" charset="0"/>
              </a:rPr>
              <a:t>It’s___.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3733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Comic Sans MS" panose="030F0702030302020204" pitchFamily="66" charset="0"/>
              </a:rPr>
              <a:t>____this,Alice.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Comic Sans MS" panose="030F0702030302020204" pitchFamily="66" charset="0"/>
              </a:rPr>
              <a:t>___ ___ ___ ___?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6172200" y="17526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It’s___.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76200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___ ___ ___?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6553200" y="2667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 __________?</a:t>
            </a:r>
          </a:p>
        </p:txBody>
      </p:sp>
      <p:sp>
        <p:nvSpPr>
          <p:cNvPr id="31750" name="AutoShape 9"/>
          <p:cNvSpPr>
            <a:spLocks noChangeArrowheads="1"/>
          </p:cNvSpPr>
          <p:nvPr/>
        </p:nvSpPr>
        <p:spPr bwMode="auto">
          <a:xfrm>
            <a:off x="152400" y="2895600"/>
            <a:ext cx="1981200" cy="533400"/>
          </a:xfrm>
          <a:prstGeom prst="wedgeRectCallout">
            <a:avLst>
              <a:gd name="adj1" fmla="val 72514"/>
              <a:gd name="adj2" fmla="val 22620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1751" name="AutoShape 10"/>
          <p:cNvSpPr>
            <a:spLocks noChangeArrowheads="1"/>
          </p:cNvSpPr>
          <p:nvPr/>
        </p:nvSpPr>
        <p:spPr bwMode="auto">
          <a:xfrm>
            <a:off x="304800" y="609600"/>
            <a:ext cx="2971800" cy="1219200"/>
          </a:xfrm>
          <a:prstGeom prst="wedgeRectCallout">
            <a:avLst>
              <a:gd name="adj1" fmla="val 33866"/>
              <a:gd name="adj2" fmla="val 63931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1752" name="AutoShape 11"/>
          <p:cNvSpPr>
            <a:spLocks noChangeArrowheads="1"/>
          </p:cNvSpPr>
          <p:nvPr/>
        </p:nvSpPr>
        <p:spPr bwMode="auto">
          <a:xfrm>
            <a:off x="6248400" y="1600200"/>
            <a:ext cx="1600200" cy="685800"/>
          </a:xfrm>
          <a:prstGeom prst="wedgeRectCallout">
            <a:avLst>
              <a:gd name="adj1" fmla="val -71727"/>
              <a:gd name="adj2" fmla="val 111343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1753" name="AutoShape 12"/>
          <p:cNvSpPr>
            <a:spLocks noChangeArrowheads="1"/>
          </p:cNvSpPr>
          <p:nvPr/>
        </p:nvSpPr>
        <p:spPr bwMode="auto">
          <a:xfrm>
            <a:off x="6629400" y="2590800"/>
            <a:ext cx="2362200" cy="685800"/>
          </a:xfrm>
          <a:prstGeom prst="wedgeRectCallout">
            <a:avLst>
              <a:gd name="adj1" fmla="val -55106"/>
              <a:gd name="adj2" fmla="val 111343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1754" name="AutoShape 13"/>
          <p:cNvSpPr>
            <a:spLocks noChangeArrowheads="1"/>
          </p:cNvSpPr>
          <p:nvPr/>
        </p:nvSpPr>
        <p:spPr bwMode="auto">
          <a:xfrm>
            <a:off x="304800" y="4114800"/>
            <a:ext cx="2667000" cy="1143000"/>
          </a:xfrm>
          <a:prstGeom prst="wedgeRectCallout">
            <a:avLst>
              <a:gd name="adj1" fmla="val 38569"/>
              <a:gd name="adj2" fmla="val -75139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381000" y="4267200"/>
            <a:ext cx="2590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__, ___ ___.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___________.</a:t>
            </a:r>
          </a:p>
        </p:txBody>
      </p:sp>
      <p:grpSp>
        <p:nvGrpSpPr>
          <p:cNvPr id="31756" name="组合 1"/>
          <p:cNvGrpSpPr/>
          <p:nvPr/>
        </p:nvGrpSpPr>
        <p:grpSpPr bwMode="auto">
          <a:xfrm>
            <a:off x="1828800" y="1752600"/>
            <a:ext cx="4797425" cy="2927350"/>
            <a:chOff x="3824996" y="3741392"/>
            <a:chExt cx="4796992" cy="2927967"/>
          </a:xfrm>
        </p:grpSpPr>
        <p:pic>
          <p:nvPicPr>
            <p:cNvPr id="31757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9179" y="3741392"/>
              <a:ext cx="4292809" cy="29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24996" y="4221088"/>
              <a:ext cx="75247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33799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1981200"/>
            <a:ext cx="5857875" cy="1050925"/>
          </a:xfrm>
          <a:prstGeom prst="rect">
            <a:avLst/>
          </a:prstGeom>
          <a:solidFill>
            <a:srgbClr val="FFFF99">
              <a:alpha val="39999"/>
            </a:srgbClr>
          </a:solidFill>
          <a:ln w="28575">
            <a:solidFill>
              <a:srgbClr val="0000FF"/>
            </a:solidFill>
            <a:prstDash val="dash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Comic Sans MS" panose="030F0702030302020204" pitchFamily="66" charset="0"/>
              </a:rPr>
              <a:t>S1: How does it feel?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S2: It’s ______________.</a:t>
            </a:r>
          </a:p>
        </p:txBody>
      </p:sp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398463" y="285750"/>
            <a:ext cx="42449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Play a game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133600" y="4191000"/>
            <a:ext cx="7010400" cy="1050925"/>
          </a:xfrm>
          <a:prstGeom prst="rect">
            <a:avLst/>
          </a:prstGeom>
          <a:solidFill>
            <a:srgbClr val="FFFF99">
              <a:alpha val="39999"/>
            </a:srgbClr>
          </a:solidFill>
          <a:ln w="28575">
            <a:solidFill>
              <a:srgbClr val="0000FF"/>
            </a:solidFill>
            <a:prstDash val="dash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Comic Sans MS" panose="030F0702030302020204" pitchFamily="66" charset="0"/>
              </a:rPr>
              <a:t>S1: Touch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these</a:t>
            </a:r>
            <a:r>
              <a:rPr lang="en-US" altLang="zh-CN" sz="2800" b="1">
                <a:solidFill>
                  <a:srgbClr val="000000"/>
                </a:solidFill>
                <a:latin typeface="Comic Sans MS" panose="030F0702030302020204" pitchFamily="66" charset="0"/>
              </a:rPr>
              <a:t>.  How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do they </a:t>
            </a:r>
            <a:r>
              <a:rPr lang="en-US" altLang="zh-CN" sz="2800" b="1">
                <a:solidFill>
                  <a:srgbClr val="000000"/>
                </a:solidFill>
                <a:latin typeface="Comic Sans MS" panose="030F0702030302020204" pitchFamily="66" charset="0"/>
              </a:rPr>
              <a:t>feel?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S2: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They’re</a:t>
            </a: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 ______________.</a:t>
            </a:r>
          </a:p>
        </p:txBody>
      </p:sp>
      <p:pic>
        <p:nvPicPr>
          <p:cNvPr id="33798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62688" y="1411288"/>
            <a:ext cx="24765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35848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79600" y="2203450"/>
            <a:ext cx="6335713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How do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the orange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feel?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______________________.</a:t>
            </a:r>
          </a:p>
          <a:p>
            <a:pPr fontAlgn="base">
              <a:spcBef>
                <a:spcPts val="42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How _____ the desk feel?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How ______ the desks feel?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_______________________.</a:t>
            </a: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228600" y="1371600"/>
            <a:ext cx="8713788" cy="482600"/>
          </a:xfrm>
          <a:prstGeom prst="rect">
            <a:avLst/>
          </a:prstGeom>
          <a:solidFill>
            <a:schemeClr val="bg1"/>
          </a:solidFill>
          <a:ln w="25400">
            <a:solidFill>
              <a:srgbClr val="00CCFF"/>
            </a:solidFill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hard    soft    smooth    rough   cold   hot   warm  …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771775" y="378936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GCFrutiger" pitchFamily="50" charset="0"/>
              </a:rPr>
              <a:t>does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049588" y="508476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GCFrutiger" pitchFamily="50" charset="0"/>
              </a:rPr>
              <a:t>do</a:t>
            </a:r>
          </a:p>
        </p:txBody>
      </p:sp>
      <p:sp>
        <p:nvSpPr>
          <p:cNvPr id="35847" name="WordArt 6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453072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文本框 4"/>
          <p:cNvSpPr txBox="1">
            <a:spLocks noChangeArrowheads="1"/>
          </p:cNvSpPr>
          <p:nvPr/>
        </p:nvSpPr>
        <p:spPr bwMode="auto">
          <a:xfrm>
            <a:off x="1163595" y="1604061"/>
            <a:ext cx="4000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Assignment: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           </a:t>
            </a:r>
            <a:r>
              <a:rPr kumimoji="1" lang="is-IS" altLang="zh-CN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           </a:t>
            </a:r>
            <a:endParaRPr kumimoji="1" lang="en-US" altLang="zh-CN" sz="24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19238" y="2392363"/>
            <a:ext cx="6253162" cy="1662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Play “Touch and feel” game with your  classmates.</a:t>
            </a:r>
          </a:p>
          <a:p>
            <a:pPr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WB P92: Reading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9600" y="1066800"/>
            <a:ext cx="74882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  The elephant is </a:t>
            </a:r>
            <a:r>
              <a:rPr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</a:rPr>
              <a:t>smooth and hard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The elephant is </a:t>
            </a:r>
            <a:r>
              <a:rPr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</a:rPr>
              <a:t>big and thick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The elephant is </a:t>
            </a:r>
            <a:r>
              <a:rPr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</a:rPr>
              <a:t>big and soft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The elephant is </a:t>
            </a:r>
            <a:r>
              <a:rPr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</a:rPr>
              <a:t>long and thin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123" name="Picture 3" descr="elephan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4290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398463" y="285750"/>
            <a:ext cx="4316412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4561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10"/>
          <p:cNvGrpSpPr/>
          <p:nvPr/>
        </p:nvGrpSpPr>
        <p:grpSpPr bwMode="auto">
          <a:xfrm>
            <a:off x="4191000" y="2205038"/>
            <a:ext cx="4725988" cy="4500562"/>
            <a:chOff x="4429124" y="2285992"/>
            <a:chExt cx="4511303" cy="4214818"/>
          </a:xfrm>
        </p:grpSpPr>
        <p:pic>
          <p:nvPicPr>
            <p:cNvPr id="7178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 l="3569" r="78094" b="85519"/>
            <a:stretch>
              <a:fillRect/>
            </a:stretch>
          </p:blipFill>
          <p:spPr bwMode="auto">
            <a:xfrm>
              <a:off x="4429124" y="2285992"/>
              <a:ext cx="784231" cy="658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43438" y="3000372"/>
              <a:ext cx="4296989" cy="35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52600" y="228600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 blind men and the elephant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777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There are _____ men under a tree. They cannot  ______. They are ______. One day, a man comes with his __________.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895975" y="1676400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elephant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624513" y="1295400"/>
            <a:ext cx="1081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blind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14638" y="852488"/>
            <a:ext cx="1223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four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09800" y="1295400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1" grpId="0"/>
      <p:bldP spid="16389" grpId="0"/>
      <p:bldP spid="163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8"/>
          <p:cNvGrpSpPr/>
          <p:nvPr/>
        </p:nvGrpSpPr>
        <p:grpSpPr bwMode="auto">
          <a:xfrm>
            <a:off x="990600" y="2971800"/>
            <a:ext cx="6611938" cy="3886200"/>
            <a:chOff x="612775" y="1487816"/>
            <a:chExt cx="7602563" cy="4727266"/>
          </a:xfrm>
        </p:grpSpPr>
        <p:pic>
          <p:nvPicPr>
            <p:cNvPr id="9229" name="Picture 7"/>
            <p:cNvPicPr>
              <a:picLocks noChangeAspect="1" noChangeArrowheads="1"/>
            </p:cNvPicPr>
            <p:nvPr/>
          </p:nvPicPr>
          <p:blipFill>
            <a:blip r:embed="rId3" cstate="email"/>
            <a:srcRect l="3201" r="90282" b="86121"/>
            <a:stretch>
              <a:fillRect/>
            </a:stretch>
          </p:blipFill>
          <p:spPr bwMode="auto">
            <a:xfrm>
              <a:off x="612775" y="1487816"/>
              <a:ext cx="530201" cy="658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6794" y="1575115"/>
              <a:ext cx="7248544" cy="463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838200" y="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The four men _______ see the elephant, but they can ______ it.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140075" y="-76200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cannot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22413" y="304800"/>
            <a:ext cx="1296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touch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838200" y="827088"/>
            <a:ext cx="80010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One man touches the elephant’s tusks and says the elephant is _______. Another man touches its ______ and says the elephant is _______. Another man touches its _______ and says the elephant is _______. The last man touches its leg and says the elephant is _______.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819400" y="1143000"/>
            <a:ext cx="1225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hard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90600" y="1524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248400" y="1524000"/>
            <a:ext cx="165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soft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581400" y="1843088"/>
            <a:ext cx="86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tail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125538" y="2209800"/>
            <a:ext cx="1008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thin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276600" y="2590800"/>
            <a:ext cx="1150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thick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  <p:bldP spid="16395" grpId="0"/>
      <p:bldP spid="16396" grpId="0"/>
      <p:bldP spid="16399" grpId="0"/>
      <p:bldP spid="16400" grpId="0"/>
      <p:bldP spid="16401" grpId="0"/>
      <p:bldP spid="164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3963988"/>
            <a:ext cx="30972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blind </a:t>
            </a:r>
            <a:r>
              <a:rPr lang="en-US" altLang="zh-CN" sz="4000">
                <a:solidFill>
                  <a:srgbClr val="000000"/>
                </a:solidFill>
                <a:latin typeface="Comic Sans MS" panose="030F0702030302020204" pitchFamily="66" charset="0"/>
              </a:rPr>
              <a:t>man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05200" y="304800"/>
            <a:ext cx="5364163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Blind man, blind man.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The man is blind.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Blind man, blind man.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He can not see.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Blind man, blind man.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He can touch 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He needs help.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Let’s help him.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52400" y="457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Let’s  chant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0" name="Picture 2" descr="roug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362200"/>
            <a:ext cx="1981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smoo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286000"/>
            <a:ext cx="22860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14400" y="4572000"/>
            <a:ext cx="14398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soft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71800" y="4572000"/>
            <a:ext cx="14398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hard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100638" y="4572000"/>
            <a:ext cx="2595562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smooth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477125" y="4495800"/>
            <a:ext cx="22002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rough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email"/>
          <a:srcRect t="7817" r="5138"/>
          <a:stretch>
            <a:fillRect/>
          </a:stretch>
        </p:blipFill>
        <p:spPr bwMode="auto">
          <a:xfrm>
            <a:off x="2667000" y="2286000"/>
            <a:ext cx="22860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2514600"/>
            <a:ext cx="18573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3963988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609600" y="990600"/>
            <a:ext cx="6553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00000"/>
                </a:solidFill>
                <a:latin typeface="Comic Sans MS" panose="030F0702030302020204" pitchFamily="66" charset="0"/>
              </a:rPr>
              <a:t>Touch this. How does it feel?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00000"/>
                </a:solidFill>
                <a:latin typeface="Comic Sans MS" panose="030F0702030302020204" pitchFamily="66" charset="0"/>
              </a:rPr>
              <a:t>It’s…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684338" y="4343400"/>
            <a:ext cx="66976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Comic Sans MS" panose="030F0702030302020204" pitchFamily="66" charset="0"/>
              </a:rPr>
              <a:t>S1:  Touch the window. How does it feel?</a:t>
            </a:r>
          </a:p>
          <a:p>
            <a:pPr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Comic Sans MS" panose="030F0702030302020204" pitchFamily="66" charset="0"/>
              </a:rPr>
              <a:t>S2:  It’s …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461486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email"/>
          <a:srcRect l="15254" r="3204"/>
          <a:stretch>
            <a:fillRect/>
          </a:stretch>
        </p:blipFill>
        <p:spPr bwMode="auto">
          <a:xfrm>
            <a:off x="1752600" y="762000"/>
            <a:ext cx="55626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桌面\1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sharp penci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43149">
            <a:off x="4876800" y="4495800"/>
            <a:ext cx="15113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blunt penci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5600" y="4191000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828800"/>
            <a:ext cx="16986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1524000"/>
            <a:ext cx="14779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smoot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1752600"/>
            <a:ext cx="16097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 descr="roug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1752600"/>
            <a:ext cx="19081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692400" y="3443288"/>
            <a:ext cx="142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66FF"/>
                </a:solidFill>
                <a:latin typeface="Comic Sans MS" panose="030F0702030302020204" pitchFamily="66" charset="0"/>
              </a:rPr>
              <a:t>rough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04800" y="3367088"/>
            <a:ext cx="1654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66FF"/>
                </a:solidFill>
                <a:latin typeface="Comic Sans MS" panose="030F0702030302020204" pitchFamily="66" charset="0"/>
              </a:rPr>
              <a:t>smooth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029200" y="5791200"/>
            <a:ext cx="1333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66FF"/>
                </a:solidFill>
                <a:latin typeface="Comic Sans MS" panose="030F0702030302020204" pitchFamily="66" charset="0"/>
              </a:rPr>
              <a:t>sharp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181600" y="3490913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66FF"/>
                </a:solidFill>
                <a:latin typeface="Comic Sans MS" panose="030F0702030302020204" pitchFamily="66" charset="0"/>
              </a:rPr>
              <a:t>thick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62800" y="5791200"/>
            <a:ext cx="1476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66FF"/>
                </a:solidFill>
                <a:latin typeface="Comic Sans MS" panose="030F0702030302020204" pitchFamily="66" charset="0"/>
              </a:rPr>
              <a:t>blunt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239000" y="3505200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66FF"/>
                </a:solidFill>
                <a:latin typeface="Comic Sans MS" panose="030F0702030302020204" pitchFamily="66" charset="0"/>
              </a:rPr>
              <a:t>thin</a:t>
            </a:r>
          </a:p>
        </p:txBody>
      </p:sp>
      <p:sp>
        <p:nvSpPr>
          <p:cNvPr id="17423" name="Text Box 22"/>
          <p:cNvSpPr txBox="1">
            <a:spLocks noChangeArrowheads="1"/>
          </p:cNvSpPr>
          <p:nvPr/>
        </p:nvSpPr>
        <p:spPr bwMode="auto">
          <a:xfrm>
            <a:off x="609600" y="304800"/>
            <a:ext cx="6553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Touch this. How does it feel?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It’s…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4114800"/>
            <a:ext cx="16478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09875" y="4191000"/>
            <a:ext cx="15097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5791200"/>
            <a:ext cx="143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66FF"/>
                </a:solidFill>
                <a:latin typeface="Comic Sans MS" panose="030F0702030302020204" pitchFamily="66" charset="0"/>
              </a:rPr>
              <a:t>thick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743200" y="5805488"/>
            <a:ext cx="1152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66FF"/>
                </a:solidFill>
                <a:latin typeface="Comic Sans MS" panose="030F0702030302020204" pitchFamily="66" charset="0"/>
              </a:rPr>
              <a:t>thin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桌面\1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-563067">
            <a:off x="3348038" y="3213100"/>
            <a:ext cx="1655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sharp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 rot="891539">
            <a:off x="5219700" y="3500438"/>
            <a:ext cx="1655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smooth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-394722">
            <a:off x="1042988" y="3213100"/>
            <a:ext cx="1655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fluffy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 rot="712465">
            <a:off x="3851275" y="4292600"/>
            <a:ext cx="165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rough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 rot="-897584">
            <a:off x="6948488" y="2420938"/>
            <a:ext cx="1655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9900"/>
                </a:solidFill>
                <a:latin typeface="Comic Sans MS" panose="030F0702030302020204" pitchFamily="66" charset="0"/>
              </a:rPr>
              <a:t>thin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342732">
            <a:off x="7164388" y="3500438"/>
            <a:ext cx="1439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blunt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 rot="-394722">
            <a:off x="3059113" y="2205038"/>
            <a:ext cx="1655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33CC33"/>
                </a:solidFill>
                <a:latin typeface="Comic Sans MS" panose="030F0702030302020204" pitchFamily="66" charset="0"/>
              </a:rPr>
              <a:t>soft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 rot="419881">
            <a:off x="5670550" y="2430463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9900"/>
                </a:solidFill>
                <a:latin typeface="Comic Sans MS" panose="030F0702030302020204" pitchFamily="66" charset="0"/>
              </a:rPr>
              <a:t>thick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 rot="419881">
            <a:off x="1476375" y="18446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9900"/>
                </a:solidFill>
                <a:latin typeface="Comic Sans MS" panose="030F0702030302020204" pitchFamily="66" charset="0"/>
              </a:rPr>
              <a:t>hard</a:t>
            </a:r>
          </a:p>
        </p:txBody>
      </p:sp>
      <p:sp>
        <p:nvSpPr>
          <p:cNvPr id="19468" name="WordArt 6"/>
          <p:cNvSpPr>
            <a:spLocks noChangeArrowheads="1" noChangeShapeType="1" noTextEdit="1"/>
          </p:cNvSpPr>
          <p:nvPr/>
        </p:nvSpPr>
        <p:spPr bwMode="auto">
          <a:xfrm>
            <a:off x="553758" y="453532"/>
            <a:ext cx="4106863" cy="601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kern="10" dirty="0">
                <a:solidFill>
                  <a:srgbClr val="0066FF"/>
                </a:solidFill>
                <a:latin typeface="Gabriola" panose="04040605051002020D02"/>
              </a:rPr>
              <a:t>Think and say</a:t>
            </a:r>
            <a:endParaRPr lang="zh-CN" altLang="en-US" sz="4800" b="1" kern="10" dirty="0">
              <a:solidFill>
                <a:srgbClr val="0066FF"/>
              </a:solidFill>
              <a:latin typeface="Gabriola" panose="04040605051002020D02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 rot="367660">
            <a:off x="3492500" y="5084763"/>
            <a:ext cx="1655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cold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 rot="1320639">
            <a:off x="1116013" y="4437063"/>
            <a:ext cx="1655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hot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 rot="-440107">
            <a:off x="6965950" y="4435475"/>
            <a:ext cx="165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cool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-440107">
            <a:off x="5867400" y="5084763"/>
            <a:ext cx="1655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warm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38" grpId="0"/>
      <p:bldP spid="22539" grpId="0"/>
      <p:bldP spid="2254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全屏显示(4:3)</PresentationFormat>
  <Paragraphs>142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EucrosiaUPC</vt:lpstr>
      <vt:lpstr>GCFrutiger</vt:lpstr>
      <vt:lpstr>宋体</vt:lpstr>
      <vt:lpstr>微软雅黑</vt:lpstr>
      <vt:lpstr>Arial</vt:lpstr>
      <vt:lpstr>Arial Black</vt:lpstr>
      <vt:lpstr>Calibri</vt:lpstr>
      <vt:lpstr>Comic Sans MS</vt:lpstr>
      <vt:lpstr>Gabriola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2018-08-01T07:30:00Z</dcterms:created>
  <dcterms:modified xsi:type="dcterms:W3CDTF">2023-01-16T14:22:15Z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1E48DAB7F2954504B444C6BF66F66886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