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356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CBB2B6-BB32-4969-9889-FA8C83DDF85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2D006B5-BAC5-4AC9-AA5D-D1B78A76663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099E79-7FE9-4282-95EB-4CA21F1DEAD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5E4C0E04-5496-48E0-9E2B-A6AA04FBF7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1D499E9-22AA-46C7-83E0-9E9F0AD0854C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4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B4796E6-D54C-40F9-BE2D-CD579075BE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D18E9B-D532-4168-9518-E8438EFA19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999B38D-3012-4560-A7D2-2D5B3AB18F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24FF9BC-EDD9-42DC-BF00-820BA10C34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29F6D66-89FE-4CB0-83A9-DF27EFAAC4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1E17C12-313D-4157-AA8E-04BBA11C2C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6432553-7EE8-489D-A85B-469F8DF53A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4E0C9AC-88E7-44A2-AE7B-ABE00A599C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FA50F8D-084F-474C-81B6-34E9CA3D36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A3C994A-E3CB-429E-A385-6FF349C8D8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FA2FB9F-99BD-413C-B7CF-06B945A53A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F751913-35B4-45A1-9D36-CE94294142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5C87A24-2069-4060-BF54-59FEC5F281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B5FB72-C786-4841-87A3-9CDCFC2833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D3CD0E3-A581-4A6A-B8FC-F6550414D4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4F00DED-EEB7-4696-A974-D1310F4F45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F3ADB6E-94CF-4FC3-ABE6-6D7C0288A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5BCF24A-8BCF-44C2-B105-C6217D00F9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656F62-F03E-4BC0-BBA4-DF5B538C94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5FB8F3E-0AA5-48EF-8D0F-92D7751B50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FF230DA-1DF2-4739-BB48-3732F30D5F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F228E1F-4376-4BCF-8115-A2052ADFB1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D725F64-B394-4FCF-8832-E4BB37305B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2B40C14-0379-4654-8B0D-9834BEF784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1BC3F50-F44C-456E-8674-DEA4F5F35E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A6C721E-095C-49DA-B913-BA349B82E1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1F2F29E-D189-4A34-88C5-39E8348ECB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DC2B3AE-0185-4938-BEB4-6D40E81B36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8503BF9-4069-4663-8362-7D6BBFFBCA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850FFCA-C160-47B5-A085-61F3F29472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19D23D3-93E7-416F-87EC-D10CCD62E1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C136EFB-3656-4F97-A3CA-3490BCBC82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A0EB330-8C42-4839-8169-C5F64D9260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2A874A2-5DCE-418D-AAA9-128526A42E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C05D8F-D9E9-4CB0-89C2-E7CC990F32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8E61401-3E84-4FDC-B657-9B0F38B11E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9740F8F-24F6-4767-B29D-4C731200AB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41E1B38-4269-4EE8-94D9-6546C35811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83E3041-A4D2-4B14-9450-5C22593F3E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5E9666F-FD30-4CE8-A78A-F3D6D068DC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91CD93-B4ED-40C8-BADA-0360826264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E9DC034-4829-46FD-8600-EA4033C84E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73BEAAC-CE17-4CB1-A2E4-DF8A2B6435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E92256B-62BE-4EBD-9B73-1448D99F1E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D25D882-670E-4704-9E26-05800027C7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7826B7E-22DC-478B-8577-469A412A9A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57B7A3F-C590-4964-BD64-B627A776AF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303313B-573E-4950-BF01-83C099C881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13012A6-B674-452E-B220-D801F91907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16C2868-4B06-443E-9DAE-30C14DAE4B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20F6CA0-9A84-4C07-B9F2-02FF44CAB3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18A3AD-3EB3-4F3F-9D67-6475949915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3638A9-A7F9-4231-A51A-D1692AE39C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115086B-D588-47D5-A910-BF89D51A3F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E73396F-C621-41EF-A80D-BD669301FA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7EC7D1C-D23B-496B-92AD-34FAB01886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58DA731-0501-42AE-97B7-D4DBD2695C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83497EF-3BDA-4732-9EA1-802054F9D8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tags" Target="../tags/tag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ags" Target="../tags/tag1.xml"/><Relationship Id="rId65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60"/>
            </p:custDataLst>
          </p:nvPr>
        </p:nvSpPr>
        <p:spPr bwMode="auto">
          <a:xfrm>
            <a:off x="669925" y="431800"/>
            <a:ext cx="10852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61"/>
            </p:custDataLst>
          </p:nvPr>
        </p:nvSpPr>
        <p:spPr bwMode="auto">
          <a:xfrm>
            <a:off x="669925" y="1295400"/>
            <a:ext cx="10852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2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3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4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BF0E31AB-9AB4-4C90-AC01-D0CDDC057CD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6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8"/>
          <p:cNvGrpSpPr/>
          <p:nvPr/>
        </p:nvGrpSpPr>
        <p:grpSpPr bwMode="auto">
          <a:xfrm>
            <a:off x="6531" y="1699513"/>
            <a:ext cx="8157982" cy="2029728"/>
            <a:chOff x="-1040934" y="1817434"/>
            <a:chExt cx="8155212" cy="203157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551219" y="1817434"/>
              <a:ext cx="4970905" cy="646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第一课</a:t>
              </a:r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r>
                <a:rPr lang="zh-CN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以内的加法和减法（三）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-1040934" y="3017993"/>
              <a:ext cx="8155212" cy="83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连</a:t>
              </a:r>
              <a:r>
                <a:rPr lang="zh-CN" altLang="en-US" sz="4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加、连减</a:t>
              </a:r>
            </a:p>
          </p:txBody>
        </p:sp>
      </p:grpSp>
      <p:pic>
        <p:nvPicPr>
          <p:cNvPr id="4101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64513" y="1539875"/>
            <a:ext cx="4027487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531" y="5684379"/>
            <a:ext cx="815798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2987675" y="1520825"/>
            <a:ext cx="434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90</a:t>
            </a:r>
            <a:r>
              <a:rPr lang="zh-CN" altLang="en-US" sz="2800"/>
              <a:t>－</a:t>
            </a:r>
            <a:r>
              <a:rPr lang="en-US" altLang="zh-CN" sz="2800"/>
              <a:t>25</a:t>
            </a:r>
            <a:r>
              <a:rPr lang="zh-CN" altLang="en-US" sz="2800"/>
              <a:t>－</a:t>
            </a:r>
            <a:r>
              <a:rPr lang="en-US" altLang="zh-CN" sz="2800"/>
              <a:t>28</a:t>
            </a:r>
            <a:r>
              <a:rPr lang="zh-CN" altLang="en-US" sz="2800"/>
              <a:t>＝</a:t>
            </a:r>
          </a:p>
        </p:txBody>
      </p:sp>
      <p:sp>
        <p:nvSpPr>
          <p:cNvPr id="32771" name="Rectangle 24"/>
          <p:cNvSpPr>
            <a:spLocks noChangeArrowheads="1"/>
          </p:cNvSpPr>
          <p:nvPr/>
        </p:nvSpPr>
        <p:spPr bwMode="auto">
          <a:xfrm>
            <a:off x="5807075" y="1673225"/>
            <a:ext cx="205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37</a:t>
            </a:r>
            <a:endParaRPr lang="zh-CN" altLang="en-US" sz="2800"/>
          </a:p>
        </p:txBody>
      </p:sp>
      <p:grpSp>
        <p:nvGrpSpPr>
          <p:cNvPr id="2" name="Group 38"/>
          <p:cNvGrpSpPr/>
          <p:nvPr/>
        </p:nvGrpSpPr>
        <p:grpSpPr bwMode="auto">
          <a:xfrm>
            <a:off x="2797175" y="3006725"/>
            <a:ext cx="1447800" cy="1143000"/>
            <a:chOff x="1200" y="2664"/>
            <a:chExt cx="912" cy="720"/>
          </a:xfrm>
        </p:grpSpPr>
        <p:sp>
          <p:nvSpPr>
            <p:cNvPr id="14340" name="Rectangle 39"/>
            <p:cNvSpPr>
              <a:spLocks noChangeArrowheads="1"/>
            </p:cNvSpPr>
            <p:nvPr/>
          </p:nvSpPr>
          <p:spPr bwMode="auto">
            <a:xfrm>
              <a:off x="1250" y="2664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/>
                <a:t>    9 0</a:t>
              </a:r>
            </a:p>
            <a:p>
              <a:pPr algn="ctr"/>
              <a:r>
                <a:rPr lang="zh-CN" altLang="en-US" sz="2800"/>
                <a:t>－</a:t>
              </a:r>
              <a:r>
                <a:rPr lang="en-US" altLang="zh-CN" sz="2800"/>
                <a:t>2 5</a:t>
              </a:r>
            </a:p>
          </p:txBody>
        </p:sp>
        <p:sp>
          <p:nvSpPr>
            <p:cNvPr id="14341" name="Line 40"/>
            <p:cNvSpPr>
              <a:spLocks noChangeShapeType="1"/>
            </p:cNvSpPr>
            <p:nvPr/>
          </p:nvSpPr>
          <p:spPr bwMode="auto">
            <a:xfrm>
              <a:off x="1200" y="336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76" name="Rectangle 41"/>
          <p:cNvSpPr>
            <a:spLocks noChangeArrowheads="1"/>
          </p:cNvSpPr>
          <p:nvPr/>
        </p:nvSpPr>
        <p:spPr bwMode="auto">
          <a:xfrm>
            <a:off x="3711575" y="426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5</a:t>
            </a:r>
          </a:p>
        </p:txBody>
      </p:sp>
      <p:sp>
        <p:nvSpPr>
          <p:cNvPr id="32777" name="Rectangle 48"/>
          <p:cNvSpPr>
            <a:spLocks noChangeArrowheads="1"/>
          </p:cNvSpPr>
          <p:nvPr/>
        </p:nvSpPr>
        <p:spPr bwMode="auto">
          <a:xfrm>
            <a:off x="5692775" y="342582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简</a:t>
            </a:r>
            <a:endParaRPr lang="en-US" altLang="zh-CN" sz="2800" b="1">
              <a:solidFill>
                <a:srgbClr val="FF00FF"/>
              </a:solidFill>
            </a:endParaRPr>
          </a:p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便</a:t>
            </a:r>
          </a:p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写</a:t>
            </a:r>
            <a:endParaRPr lang="en-US" altLang="zh-CN" sz="2800" b="1">
              <a:solidFill>
                <a:srgbClr val="FF00FF"/>
              </a:solidFill>
            </a:endParaRPr>
          </a:p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    法：</a:t>
            </a:r>
          </a:p>
        </p:txBody>
      </p:sp>
      <p:sp>
        <p:nvSpPr>
          <p:cNvPr id="32778" name="Rectangle 56"/>
          <p:cNvSpPr>
            <a:spLocks noChangeArrowheads="1"/>
          </p:cNvSpPr>
          <p:nvPr/>
        </p:nvSpPr>
        <p:spPr bwMode="auto">
          <a:xfrm>
            <a:off x="3330575" y="426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6</a:t>
            </a:r>
          </a:p>
        </p:txBody>
      </p:sp>
      <p:sp>
        <p:nvSpPr>
          <p:cNvPr id="32779" name="Rectangle 57"/>
          <p:cNvSpPr>
            <a:spLocks noChangeArrowheads="1"/>
          </p:cNvSpPr>
          <p:nvPr/>
        </p:nvSpPr>
        <p:spPr bwMode="auto">
          <a:xfrm>
            <a:off x="4473575" y="296862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 </a:t>
            </a:r>
            <a:r>
              <a:rPr lang="en-US" altLang="zh-CN" sz="2800">
                <a:solidFill>
                  <a:srgbClr val="FF3300"/>
                </a:solidFill>
              </a:rPr>
              <a:t>6 5</a:t>
            </a:r>
          </a:p>
        </p:txBody>
      </p:sp>
      <p:grpSp>
        <p:nvGrpSpPr>
          <p:cNvPr id="3" name="Group 58"/>
          <p:cNvGrpSpPr/>
          <p:nvPr/>
        </p:nvGrpSpPr>
        <p:grpSpPr bwMode="auto">
          <a:xfrm>
            <a:off x="4397375" y="3502025"/>
            <a:ext cx="1447800" cy="685800"/>
            <a:chOff x="1968" y="2928"/>
            <a:chExt cx="912" cy="432"/>
          </a:xfrm>
        </p:grpSpPr>
        <p:sp>
          <p:nvSpPr>
            <p:cNvPr id="14347" name="Line 59"/>
            <p:cNvSpPr>
              <a:spLocks noChangeShapeType="1"/>
            </p:cNvSpPr>
            <p:nvPr/>
          </p:nvSpPr>
          <p:spPr bwMode="auto">
            <a:xfrm>
              <a:off x="1968" y="336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Rectangle 60"/>
            <p:cNvSpPr>
              <a:spLocks noChangeArrowheads="1"/>
            </p:cNvSpPr>
            <p:nvPr/>
          </p:nvSpPr>
          <p:spPr bwMode="auto">
            <a:xfrm>
              <a:off x="1968" y="2928"/>
              <a:ext cx="76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/>
                <a:t>-</a:t>
              </a:r>
              <a:r>
                <a:rPr lang="zh-CN" altLang="en-US" sz="2800"/>
                <a:t> </a:t>
              </a:r>
              <a:r>
                <a:rPr lang="en-US" altLang="zh-CN" sz="2800"/>
                <a:t>2 8</a:t>
              </a:r>
            </a:p>
          </p:txBody>
        </p:sp>
      </p:grpSp>
      <p:sp>
        <p:nvSpPr>
          <p:cNvPr id="32783" name="Rectangle 61"/>
          <p:cNvSpPr>
            <a:spLocks noChangeArrowheads="1"/>
          </p:cNvSpPr>
          <p:nvPr/>
        </p:nvSpPr>
        <p:spPr bwMode="auto">
          <a:xfrm>
            <a:off x="4625975" y="4187825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3 7</a:t>
            </a:r>
          </a:p>
        </p:txBody>
      </p:sp>
      <p:grpSp>
        <p:nvGrpSpPr>
          <p:cNvPr id="4" name="Group 86"/>
          <p:cNvGrpSpPr/>
          <p:nvPr/>
        </p:nvGrpSpPr>
        <p:grpSpPr bwMode="auto">
          <a:xfrm>
            <a:off x="7140575" y="2892425"/>
            <a:ext cx="1447800" cy="1143000"/>
            <a:chOff x="1296" y="2256"/>
            <a:chExt cx="912" cy="720"/>
          </a:xfrm>
        </p:grpSpPr>
        <p:sp>
          <p:nvSpPr>
            <p:cNvPr id="14351" name="Rectangle 87"/>
            <p:cNvSpPr>
              <a:spLocks noChangeArrowheads="1"/>
            </p:cNvSpPr>
            <p:nvPr/>
          </p:nvSpPr>
          <p:spPr bwMode="auto">
            <a:xfrm>
              <a:off x="1344" y="2256"/>
              <a:ext cx="7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/>
                <a:t>   9 0</a:t>
              </a:r>
            </a:p>
            <a:p>
              <a:pPr algn="ctr"/>
              <a:r>
                <a:rPr lang="en-US" altLang="zh-CN" sz="2800"/>
                <a:t>-  2 5</a:t>
              </a:r>
            </a:p>
          </p:txBody>
        </p:sp>
        <p:sp>
          <p:nvSpPr>
            <p:cNvPr id="14352" name="Line 88"/>
            <p:cNvSpPr>
              <a:spLocks noChangeShapeType="1"/>
            </p:cNvSpPr>
            <p:nvPr/>
          </p:nvSpPr>
          <p:spPr bwMode="auto">
            <a:xfrm>
              <a:off x="1296" y="297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87" name="Rectangle 89"/>
          <p:cNvSpPr>
            <a:spLocks noChangeArrowheads="1"/>
          </p:cNvSpPr>
          <p:nvPr/>
        </p:nvSpPr>
        <p:spPr bwMode="auto">
          <a:xfrm>
            <a:off x="7369175" y="411162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rgbClr val="FF3300"/>
                </a:solidFill>
              </a:rPr>
              <a:t>6 5</a:t>
            </a:r>
          </a:p>
        </p:txBody>
      </p:sp>
      <p:grpSp>
        <p:nvGrpSpPr>
          <p:cNvPr id="5" name="Group 90"/>
          <p:cNvGrpSpPr/>
          <p:nvPr/>
        </p:nvGrpSpPr>
        <p:grpSpPr bwMode="auto">
          <a:xfrm>
            <a:off x="7064375" y="4645025"/>
            <a:ext cx="1447800" cy="533400"/>
            <a:chOff x="4368" y="3072"/>
            <a:chExt cx="912" cy="336"/>
          </a:xfrm>
        </p:grpSpPr>
        <p:sp>
          <p:nvSpPr>
            <p:cNvPr id="14355" name="Line 91"/>
            <p:cNvSpPr>
              <a:spLocks noChangeShapeType="1"/>
            </p:cNvSpPr>
            <p:nvPr/>
          </p:nvSpPr>
          <p:spPr bwMode="auto">
            <a:xfrm>
              <a:off x="4368" y="3360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Rectangle 92"/>
            <p:cNvSpPr>
              <a:spLocks noChangeArrowheads="1"/>
            </p:cNvSpPr>
            <p:nvPr/>
          </p:nvSpPr>
          <p:spPr bwMode="auto">
            <a:xfrm>
              <a:off x="4368" y="3072"/>
              <a:ext cx="76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/>
                <a:t>   -  </a:t>
              </a:r>
              <a:r>
                <a:rPr lang="zh-CN" altLang="en-US" sz="2800"/>
                <a:t> </a:t>
              </a:r>
              <a:r>
                <a:rPr lang="en-US" altLang="zh-CN" sz="2800"/>
                <a:t>2 8</a:t>
              </a:r>
            </a:p>
          </p:txBody>
        </p:sp>
      </p:grpSp>
      <p:sp>
        <p:nvSpPr>
          <p:cNvPr id="32791" name="Rectangle 93"/>
          <p:cNvSpPr>
            <a:spLocks noChangeArrowheads="1"/>
          </p:cNvSpPr>
          <p:nvPr/>
        </p:nvSpPr>
        <p:spPr bwMode="auto">
          <a:xfrm>
            <a:off x="7521575" y="5178425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3 7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6" grpId="0"/>
      <p:bldP spid="32777" grpId="0"/>
      <p:bldP spid="32778" grpId="0"/>
      <p:bldP spid="32779" grpId="0"/>
      <p:bldP spid="32783" grpId="0"/>
      <p:bldP spid="32787" grpId="0"/>
      <p:bldP spid="327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9"/>
          <p:cNvSpPr>
            <a:spLocks noChangeArrowheads="1"/>
          </p:cNvSpPr>
          <p:nvPr/>
        </p:nvSpPr>
        <p:spPr bwMode="auto">
          <a:xfrm>
            <a:off x="3084513" y="2752725"/>
            <a:ext cx="1398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+  </a:t>
            </a:r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2  4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6296025" y="2178050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９３</a:t>
            </a:r>
          </a:p>
        </p:txBody>
      </p:sp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3352800" y="2124075"/>
            <a:ext cx="111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３ ５</a:t>
            </a:r>
          </a:p>
        </p:txBody>
      </p:sp>
      <p:sp>
        <p:nvSpPr>
          <p:cNvPr id="15364" name="矩形 14"/>
          <p:cNvSpPr>
            <a:spLocks noChangeArrowheads="1"/>
          </p:cNvSpPr>
          <p:nvPr/>
        </p:nvSpPr>
        <p:spPr bwMode="auto">
          <a:xfrm>
            <a:off x="6021388" y="3925888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－</a:t>
            </a:r>
            <a:r>
              <a:rPr lang="zh-CN" altLang="en-US" sz="28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１７</a:t>
            </a:r>
          </a:p>
        </p:txBody>
      </p:sp>
      <p:sp>
        <p:nvSpPr>
          <p:cNvPr id="15365" name="矩形 15"/>
          <p:cNvSpPr>
            <a:spLocks noChangeArrowheads="1"/>
          </p:cNvSpPr>
          <p:nvPr/>
        </p:nvSpPr>
        <p:spPr bwMode="auto">
          <a:xfrm>
            <a:off x="2824163" y="392112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＋</a:t>
            </a:r>
            <a:r>
              <a:rPr lang="zh-CN" altLang="en-US" sz="28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 ７</a:t>
            </a:r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矩形 16"/>
          <p:cNvSpPr>
            <a:spLocks noChangeArrowheads="1"/>
          </p:cNvSpPr>
          <p:nvPr/>
        </p:nvSpPr>
        <p:spPr bwMode="auto">
          <a:xfrm>
            <a:off x="5967413" y="2728913"/>
            <a:ext cx="13668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－</a:t>
            </a:r>
            <a:r>
              <a:rPr lang="zh-CN" altLang="en-US" sz="28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５８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2940050" y="344805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29300" y="344805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799138" y="4538663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971800" y="45720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1" name="矩形 22"/>
          <p:cNvSpPr>
            <a:spLocks noChangeArrowheads="1"/>
          </p:cNvSpPr>
          <p:nvPr/>
        </p:nvSpPr>
        <p:spPr bwMode="auto">
          <a:xfrm>
            <a:off x="3214688" y="352425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2" name="矩形 23"/>
          <p:cNvSpPr>
            <a:spLocks noChangeArrowheads="1"/>
          </p:cNvSpPr>
          <p:nvPr/>
        </p:nvSpPr>
        <p:spPr bwMode="auto">
          <a:xfrm>
            <a:off x="3976688" y="352425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3" name="矩形 24"/>
          <p:cNvSpPr>
            <a:spLocks noChangeArrowheads="1"/>
          </p:cNvSpPr>
          <p:nvPr/>
        </p:nvSpPr>
        <p:spPr bwMode="auto">
          <a:xfrm>
            <a:off x="3276600" y="46482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4" name="矩形 25"/>
          <p:cNvSpPr>
            <a:spLocks noChangeArrowheads="1"/>
          </p:cNvSpPr>
          <p:nvPr/>
        </p:nvSpPr>
        <p:spPr bwMode="auto">
          <a:xfrm>
            <a:off x="3962400" y="46482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5" name="矩形 26"/>
          <p:cNvSpPr>
            <a:spLocks noChangeArrowheads="1"/>
          </p:cNvSpPr>
          <p:nvPr/>
        </p:nvSpPr>
        <p:spPr bwMode="auto">
          <a:xfrm>
            <a:off x="6400800" y="47244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6" name="矩形 27"/>
          <p:cNvSpPr>
            <a:spLocks noChangeArrowheads="1"/>
          </p:cNvSpPr>
          <p:nvPr/>
        </p:nvSpPr>
        <p:spPr bwMode="auto">
          <a:xfrm>
            <a:off x="7086600" y="47244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7" name="矩形 28"/>
          <p:cNvSpPr>
            <a:spLocks noChangeArrowheads="1"/>
          </p:cNvSpPr>
          <p:nvPr/>
        </p:nvSpPr>
        <p:spPr bwMode="auto">
          <a:xfrm>
            <a:off x="7086600" y="3352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8" name="矩形 29"/>
          <p:cNvSpPr>
            <a:spLocks noChangeArrowheads="1"/>
          </p:cNvSpPr>
          <p:nvPr/>
        </p:nvSpPr>
        <p:spPr bwMode="auto">
          <a:xfrm>
            <a:off x="6400800" y="33528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37" name="TextBox 30"/>
          <p:cNvSpPr txBox="1">
            <a:spLocks noChangeArrowheads="1"/>
          </p:cNvSpPr>
          <p:nvPr/>
        </p:nvSpPr>
        <p:spPr bwMode="auto">
          <a:xfrm>
            <a:off x="4014788" y="344805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38" name="TextBox 31"/>
          <p:cNvSpPr txBox="1">
            <a:spLocks noChangeArrowheads="1"/>
          </p:cNvSpPr>
          <p:nvPr/>
        </p:nvSpPr>
        <p:spPr bwMode="auto">
          <a:xfrm>
            <a:off x="3498850" y="4584700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７</a:t>
            </a:r>
          </a:p>
        </p:txBody>
      </p:sp>
      <p:sp>
        <p:nvSpPr>
          <p:cNvPr id="34839" name="TextBox 32"/>
          <p:cNvSpPr txBox="1">
            <a:spLocks noChangeArrowheads="1"/>
          </p:cNvSpPr>
          <p:nvPr/>
        </p:nvSpPr>
        <p:spPr bwMode="auto">
          <a:xfrm>
            <a:off x="4000500" y="45672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0" name="TextBox 33"/>
          <p:cNvSpPr txBox="1">
            <a:spLocks noChangeArrowheads="1"/>
          </p:cNvSpPr>
          <p:nvPr/>
        </p:nvSpPr>
        <p:spPr bwMode="auto">
          <a:xfrm>
            <a:off x="6856413" y="4608513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８</a:t>
            </a:r>
          </a:p>
        </p:txBody>
      </p:sp>
      <p:sp>
        <p:nvSpPr>
          <p:cNvPr id="34841" name="TextBox 34"/>
          <p:cNvSpPr txBox="1">
            <a:spLocks noChangeArrowheads="1"/>
          </p:cNvSpPr>
          <p:nvPr/>
        </p:nvSpPr>
        <p:spPr bwMode="auto">
          <a:xfrm>
            <a:off x="3498850" y="3465513"/>
            <a:ext cx="571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５</a:t>
            </a:r>
          </a:p>
        </p:txBody>
      </p:sp>
      <p:sp>
        <p:nvSpPr>
          <p:cNvPr id="34842" name="TextBox 35"/>
          <p:cNvSpPr txBox="1">
            <a:spLocks noChangeArrowheads="1"/>
          </p:cNvSpPr>
          <p:nvPr/>
        </p:nvSpPr>
        <p:spPr bwMode="auto">
          <a:xfrm>
            <a:off x="6489700" y="46069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</a:t>
            </a:r>
          </a:p>
        </p:txBody>
      </p:sp>
      <p:sp>
        <p:nvSpPr>
          <p:cNvPr id="34843" name="TextBox 36"/>
          <p:cNvSpPr txBox="1">
            <a:spLocks noChangeArrowheads="1"/>
          </p:cNvSpPr>
          <p:nvPr/>
        </p:nvSpPr>
        <p:spPr bwMode="auto">
          <a:xfrm>
            <a:off x="6429375" y="34242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３</a:t>
            </a:r>
          </a:p>
        </p:txBody>
      </p:sp>
      <p:sp>
        <p:nvSpPr>
          <p:cNvPr id="34844" name="TextBox 37"/>
          <p:cNvSpPr txBox="1">
            <a:spLocks noChangeArrowheads="1"/>
          </p:cNvSpPr>
          <p:nvPr/>
        </p:nvSpPr>
        <p:spPr bwMode="auto">
          <a:xfrm>
            <a:off x="6804025" y="34385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５</a:t>
            </a:r>
          </a:p>
        </p:txBody>
      </p:sp>
      <p:sp>
        <p:nvSpPr>
          <p:cNvPr id="34845" name="TextBox 38"/>
          <p:cNvSpPr txBox="1">
            <a:spLocks noChangeArrowheads="1"/>
          </p:cNvSpPr>
          <p:nvPr/>
        </p:nvSpPr>
        <p:spPr bwMode="auto">
          <a:xfrm>
            <a:off x="2743200" y="8382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先计算，再根据竖式写出横式。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2408238" y="6016625"/>
            <a:ext cx="2819400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524500" y="5997575"/>
            <a:ext cx="2819400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848" name="TextBox 43"/>
          <p:cNvSpPr txBox="1">
            <a:spLocks noChangeArrowheads="1"/>
          </p:cNvSpPr>
          <p:nvPr/>
        </p:nvSpPr>
        <p:spPr bwMode="auto">
          <a:xfrm>
            <a:off x="2484438" y="54832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35+24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9" name="矩形 44"/>
          <p:cNvSpPr>
            <a:spLocks noChangeArrowheads="1"/>
          </p:cNvSpPr>
          <p:nvPr/>
        </p:nvSpPr>
        <p:spPr bwMode="auto">
          <a:xfrm>
            <a:off x="5753100" y="5540375"/>
            <a:ext cx="1181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93-58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0" name="TextBox 39"/>
          <p:cNvSpPr txBox="1">
            <a:spLocks noChangeArrowheads="1"/>
          </p:cNvSpPr>
          <p:nvPr/>
        </p:nvSpPr>
        <p:spPr bwMode="auto">
          <a:xfrm>
            <a:off x="3627438" y="5483225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+17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1" name="TextBox 45"/>
          <p:cNvSpPr txBox="1">
            <a:spLocks noChangeArrowheads="1"/>
          </p:cNvSpPr>
          <p:nvPr/>
        </p:nvSpPr>
        <p:spPr bwMode="auto">
          <a:xfrm>
            <a:off x="4313238" y="54832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=76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2" name="TextBox 46"/>
          <p:cNvSpPr txBox="1">
            <a:spLocks noChangeArrowheads="1"/>
          </p:cNvSpPr>
          <p:nvPr/>
        </p:nvSpPr>
        <p:spPr bwMode="auto">
          <a:xfrm>
            <a:off x="6743700" y="554037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-17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3" name="TextBox 47"/>
          <p:cNvSpPr txBox="1">
            <a:spLocks noChangeArrowheads="1"/>
          </p:cNvSpPr>
          <p:nvPr/>
        </p:nvSpPr>
        <p:spPr bwMode="auto">
          <a:xfrm>
            <a:off x="7353300" y="554037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=18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/>
      <p:bldP spid="34838" grpId="0"/>
      <p:bldP spid="34839" grpId="0"/>
      <p:bldP spid="34840" grpId="0"/>
      <p:bldP spid="34841" grpId="0"/>
      <p:bldP spid="34842" grpId="0"/>
      <p:bldP spid="34843" grpId="0"/>
      <p:bldP spid="34844" grpId="0"/>
      <p:bldP spid="34845" grpId="0"/>
      <p:bldP spid="34848" grpId="0"/>
      <p:bldP spid="34849" grpId="0"/>
      <p:bldP spid="34850" grpId="0"/>
      <p:bldP spid="34851" grpId="0"/>
      <p:bldP spid="34852" grpId="0"/>
      <p:bldP spid="348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1965325" y="1373188"/>
            <a:ext cx="40719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2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我是计算小能手</a:t>
            </a:r>
            <a:r>
              <a:rPr lang="en-US" altLang="zh-CN" sz="32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320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2846388" y="2439988"/>
            <a:ext cx="51720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23+36+27=</a:t>
            </a:r>
          </a:p>
          <a:p>
            <a:pPr algn="ctr"/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85 -29 -38=</a:t>
            </a: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6602413" y="2879725"/>
            <a:ext cx="10652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46" name="矩形 6"/>
          <p:cNvSpPr>
            <a:spLocks noChangeArrowheads="1"/>
          </p:cNvSpPr>
          <p:nvPr/>
        </p:nvSpPr>
        <p:spPr bwMode="auto">
          <a:xfrm>
            <a:off x="6602413" y="3879850"/>
            <a:ext cx="1039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35845" grpId="0"/>
      <p:bldP spid="358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2286000" y="3810000"/>
            <a:ext cx="398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）一共摘了多少个？</a:t>
            </a:r>
          </a:p>
        </p:txBody>
      </p:sp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2286000" y="49530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）运走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个，还剩多少个？</a:t>
            </a:r>
          </a:p>
        </p:txBody>
      </p:sp>
      <p:pic>
        <p:nvPicPr>
          <p:cNvPr id="7" name="图片 6" descr="QQ图片20140518190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38200"/>
            <a:ext cx="7543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3505200" y="44196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38+46=84(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72" name="矩形 8"/>
          <p:cNvSpPr>
            <a:spLocks noChangeArrowheads="1"/>
          </p:cNvSpPr>
          <p:nvPr/>
        </p:nvSpPr>
        <p:spPr bwMode="auto">
          <a:xfrm>
            <a:off x="3505200" y="5562600"/>
            <a:ext cx="2800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84-60=24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1" grpId="0"/>
      <p:bldP spid="368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870075" y="1333500"/>
            <a:ext cx="31686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列竖式计算： 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3362325" y="2705100"/>
            <a:ext cx="2286000" cy="1600200"/>
            <a:chOff x="-768" y="672"/>
            <a:chExt cx="1440" cy="1008"/>
          </a:xfrm>
        </p:grpSpPr>
        <p:sp>
          <p:nvSpPr>
            <p:cNvPr id="6147" name="Rectangle 7"/>
            <p:cNvSpPr>
              <a:spLocks noChangeArrowheads="1"/>
            </p:cNvSpPr>
            <p:nvPr/>
          </p:nvSpPr>
          <p:spPr bwMode="auto">
            <a:xfrm>
              <a:off x="-768" y="672"/>
              <a:ext cx="120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3   4</a:t>
              </a:r>
            </a:p>
            <a:p>
              <a:pPr algn="ctr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 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5   8</a:t>
              </a:r>
            </a:p>
          </p:txBody>
        </p:sp>
        <p:sp>
          <p:nvSpPr>
            <p:cNvPr id="6148" name="Line 10"/>
            <p:cNvSpPr>
              <a:spLocks noChangeShapeType="1"/>
            </p:cNvSpPr>
            <p:nvPr/>
          </p:nvSpPr>
          <p:spPr bwMode="auto">
            <a:xfrm>
              <a:off x="-768" y="1680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6638925" y="2705100"/>
            <a:ext cx="2438400" cy="1600200"/>
            <a:chOff x="2064" y="1872"/>
            <a:chExt cx="1536" cy="1008"/>
          </a:xfrm>
        </p:grpSpPr>
        <p:sp>
          <p:nvSpPr>
            <p:cNvPr id="6150" name="Rectangle 14"/>
            <p:cNvSpPr>
              <a:spLocks noChangeArrowheads="1"/>
            </p:cNvSpPr>
            <p:nvPr/>
          </p:nvSpPr>
          <p:spPr bwMode="auto">
            <a:xfrm>
              <a:off x="2064" y="1872"/>
              <a:ext cx="120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5   4</a:t>
              </a:r>
            </a:p>
            <a:p>
              <a:pPr algn="ctr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－ 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2   6</a:t>
              </a:r>
            </a:p>
          </p:txBody>
        </p:sp>
        <p:sp>
          <p:nvSpPr>
            <p:cNvPr id="6151" name="Line 15"/>
            <p:cNvSpPr>
              <a:spLocks noChangeShapeType="1"/>
            </p:cNvSpPr>
            <p:nvPr/>
          </p:nvSpPr>
          <p:spPr bwMode="auto">
            <a:xfrm>
              <a:off x="2160" y="2880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4103688" y="4381500"/>
            <a:ext cx="401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1" name="TextBox 10"/>
          <p:cNvSpPr txBox="1">
            <a:spLocks noChangeArrowheads="1"/>
          </p:cNvSpPr>
          <p:nvPr/>
        </p:nvSpPr>
        <p:spPr bwMode="auto">
          <a:xfrm>
            <a:off x="7400925" y="4381500"/>
            <a:ext cx="449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3" name="TextBox 9"/>
          <p:cNvSpPr txBox="1">
            <a:spLocks noChangeArrowheads="1"/>
          </p:cNvSpPr>
          <p:nvPr/>
        </p:nvSpPr>
        <p:spPr bwMode="auto">
          <a:xfrm>
            <a:off x="4613275" y="43815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4" name="TextBox 14"/>
          <p:cNvSpPr txBox="1">
            <a:spLocks noChangeArrowheads="1"/>
          </p:cNvSpPr>
          <p:nvPr/>
        </p:nvSpPr>
        <p:spPr bwMode="auto">
          <a:xfrm>
            <a:off x="4581525" y="2357438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25615" name="TextBox 15"/>
          <p:cNvSpPr txBox="1">
            <a:spLocks noChangeArrowheads="1"/>
          </p:cNvSpPr>
          <p:nvPr/>
        </p:nvSpPr>
        <p:spPr bwMode="auto">
          <a:xfrm>
            <a:off x="3998913" y="2357438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十</a:t>
            </a:r>
          </a:p>
        </p:txBody>
      </p:sp>
      <p:sp>
        <p:nvSpPr>
          <p:cNvPr id="25616" name="TextBox 16"/>
          <p:cNvSpPr txBox="1">
            <a:spLocks noChangeArrowheads="1"/>
          </p:cNvSpPr>
          <p:nvPr/>
        </p:nvSpPr>
        <p:spPr bwMode="auto">
          <a:xfrm>
            <a:off x="7820025" y="2325688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25617" name="TextBox 17"/>
          <p:cNvSpPr txBox="1">
            <a:spLocks noChangeArrowheads="1"/>
          </p:cNvSpPr>
          <p:nvPr/>
        </p:nvSpPr>
        <p:spPr bwMode="auto">
          <a:xfrm>
            <a:off x="7199313" y="2319338"/>
            <a:ext cx="914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十</a:t>
            </a:r>
          </a:p>
        </p:txBody>
      </p:sp>
      <p:sp>
        <p:nvSpPr>
          <p:cNvPr id="25618" name="TextBox 10"/>
          <p:cNvSpPr txBox="1">
            <a:spLocks noChangeArrowheads="1"/>
          </p:cNvSpPr>
          <p:nvPr/>
        </p:nvSpPr>
        <p:spPr bwMode="auto">
          <a:xfrm>
            <a:off x="7820025" y="4392613"/>
            <a:ext cx="533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8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9" name="TextBox 19"/>
          <p:cNvSpPr txBox="1">
            <a:spLocks noChangeArrowheads="1"/>
          </p:cNvSpPr>
          <p:nvPr/>
        </p:nvSpPr>
        <p:spPr bwMode="auto">
          <a:xfrm>
            <a:off x="1885950" y="532765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笔算加减法要注意什么？</a:t>
            </a:r>
          </a:p>
        </p:txBody>
      </p:sp>
      <p:sp>
        <p:nvSpPr>
          <p:cNvPr id="25620" name="椭圆 22"/>
          <p:cNvSpPr>
            <a:spLocks noChangeArrowheads="1"/>
          </p:cNvSpPr>
          <p:nvPr/>
        </p:nvSpPr>
        <p:spPr bwMode="auto">
          <a:xfrm>
            <a:off x="7400925" y="2705100"/>
            <a:ext cx="152400" cy="152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21" name="矩形 23"/>
          <p:cNvSpPr>
            <a:spLocks noChangeArrowheads="1"/>
          </p:cNvSpPr>
          <p:nvPr/>
        </p:nvSpPr>
        <p:spPr bwMode="auto">
          <a:xfrm>
            <a:off x="4429125" y="4076700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22" name="左大括号 24"/>
          <p:cNvSpPr/>
          <p:nvPr/>
        </p:nvSpPr>
        <p:spPr bwMode="auto">
          <a:xfrm>
            <a:off x="5772150" y="5099050"/>
            <a:ext cx="304800" cy="990600"/>
          </a:xfrm>
          <a:prstGeom prst="leftBrace">
            <a:avLst>
              <a:gd name="adj1" fmla="val 8321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23" name="TextBox 25"/>
          <p:cNvSpPr txBox="1">
            <a:spLocks noChangeArrowheads="1"/>
          </p:cNvSpPr>
          <p:nvPr/>
        </p:nvSpPr>
        <p:spPr bwMode="auto">
          <a:xfrm>
            <a:off x="6076950" y="5022850"/>
            <a:ext cx="51117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相同数位（         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个位相加满十，向（               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个位不够减，（                  ）</a:t>
            </a:r>
          </a:p>
        </p:txBody>
      </p:sp>
      <p:sp>
        <p:nvSpPr>
          <p:cNvPr id="25624" name="TextBox 26"/>
          <p:cNvSpPr txBox="1">
            <a:spLocks noChangeArrowheads="1"/>
          </p:cNvSpPr>
          <p:nvPr/>
        </p:nvSpPr>
        <p:spPr bwMode="auto">
          <a:xfrm>
            <a:off x="7791450" y="5002213"/>
            <a:ext cx="1066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对齐</a:t>
            </a:r>
          </a:p>
        </p:txBody>
      </p:sp>
      <p:sp>
        <p:nvSpPr>
          <p:cNvPr id="25625" name="矩形 27"/>
          <p:cNvSpPr>
            <a:spLocks noChangeArrowheads="1"/>
          </p:cNvSpPr>
          <p:nvPr/>
        </p:nvSpPr>
        <p:spPr bwMode="auto">
          <a:xfrm>
            <a:off x="9159875" y="5454650"/>
            <a:ext cx="1727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十位进一</a:t>
            </a:r>
          </a:p>
        </p:txBody>
      </p:sp>
      <p:sp>
        <p:nvSpPr>
          <p:cNvPr id="25626" name="矩形 29"/>
          <p:cNvSpPr>
            <a:spLocks noChangeArrowheads="1"/>
          </p:cNvSpPr>
          <p:nvPr/>
        </p:nvSpPr>
        <p:spPr bwMode="auto">
          <a:xfrm>
            <a:off x="8632825" y="5908675"/>
            <a:ext cx="1947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十位退 一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10" grpId="0"/>
      <p:bldP spid="25611" grpId="0"/>
      <p:bldP spid="25613" grpId="0"/>
      <p:bldP spid="25614" grpId="0" build="allAtOnce"/>
      <p:bldP spid="25615" grpId="0" build="allAtOnce"/>
      <p:bldP spid="25616" grpId="0" build="allAtOnce"/>
      <p:bldP spid="25617" grpId="0" build="allAtOnce"/>
      <p:bldP spid="25618" grpId="0"/>
      <p:bldP spid="25619" grpId="0"/>
      <p:bldP spid="25620" grpId="0"/>
      <p:bldP spid="25621" grpId="0"/>
      <p:bldP spid="25622" grpId="0"/>
      <p:bldP spid="25623" grpId="0"/>
      <p:bldP spid="25624" grpId="0"/>
      <p:bldP spid="25625" grpId="0"/>
      <p:bldP spid="25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992239" y="1647031"/>
            <a:ext cx="8299450" cy="3962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latin typeface="微软雅黑" panose="020B0503020204020204" pitchFamily="34" charset="-122"/>
              </a:rPr>
              <a:t>口算下列各题</a:t>
            </a:r>
            <a:r>
              <a:rPr lang="en-US" altLang="zh-CN" sz="2400" dirty="0" smtClean="0">
                <a:latin typeface="微软雅黑" panose="020B0503020204020204" pitchFamily="34" charset="-122"/>
              </a:rPr>
              <a:t>,</a:t>
            </a:r>
            <a:r>
              <a:rPr lang="zh-CN" altLang="en-US" sz="2400" dirty="0" smtClean="0">
                <a:latin typeface="微软雅黑" panose="020B0503020204020204" pitchFamily="34" charset="-122"/>
              </a:rPr>
              <a:t>说说你是按怎样的顺序算的。</a:t>
            </a:r>
            <a:endParaRPr lang="en-US" altLang="zh-CN" sz="2400" dirty="0" smtClean="0">
              <a:latin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</a:rPr>
              <a:t>     10+10+10=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</a:rPr>
              <a:t>     6+4+5=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</a:rPr>
              <a:t>     60-20-30=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pitchFamily="34" charset="-122"/>
              </a:rPr>
              <a:t>     16-8-4=</a:t>
            </a:r>
            <a:endParaRPr lang="zh-CN" altLang="en-US" sz="2400" dirty="0" smtClean="0">
              <a:latin typeface="微软雅黑" panose="020B0503020204020204" pitchFamily="34" charset="-122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4840288" y="2316163"/>
            <a:ext cx="995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4273550" y="2843213"/>
            <a:ext cx="996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4676775" y="3367088"/>
            <a:ext cx="995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4256088" y="3889375"/>
            <a:ext cx="995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29" grpId="0"/>
      <p:bldP spid="26630" grpId="0"/>
      <p:bldP spid="26631" grpId="0"/>
      <p:bldP spid="266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1644650" y="1760538"/>
            <a:ext cx="90011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hangingPunct="0">
              <a:lnSpc>
                <a:spcPct val="150000"/>
              </a:lnSpc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学习目标：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能够正确计算出加减混合运算的结果，知道哪些算式可以口算，且能口算的要口算。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2.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能够根据信息解决一些稍复杂的实际生活问题；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3.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能用不同方法解决使两个数量同样多的实际问题，能正确地进行解答。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305051025425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91463" y="4852988"/>
            <a:ext cx="155257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6"/>
          <p:cNvGrpSpPr/>
          <p:nvPr/>
        </p:nvGrpSpPr>
        <p:grpSpPr bwMode="auto">
          <a:xfrm>
            <a:off x="2292350" y="5137150"/>
            <a:ext cx="5354638" cy="692150"/>
            <a:chOff x="685800" y="5397307"/>
            <a:chExt cx="6341660" cy="774401"/>
          </a:xfrm>
        </p:grpSpPr>
        <p:sp>
          <p:nvSpPr>
            <p:cNvPr id="5" name="椭圆形标注 4"/>
            <p:cNvSpPr/>
            <p:nvPr/>
          </p:nvSpPr>
          <p:spPr>
            <a:xfrm>
              <a:off x="685800" y="5409741"/>
              <a:ext cx="6324738" cy="761967"/>
            </a:xfrm>
            <a:prstGeom prst="wedgeEllipseCallout">
              <a:avLst>
                <a:gd name="adj1" fmla="val 54899"/>
                <a:gd name="adj2" fmla="val 6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9220" name="TextBox 5"/>
            <p:cNvSpPr txBox="1">
              <a:spLocks noChangeArrowheads="1"/>
            </p:cNvSpPr>
            <p:nvPr/>
          </p:nvSpPr>
          <p:spPr bwMode="auto">
            <a:xfrm>
              <a:off x="1236260" y="5397307"/>
              <a:ext cx="5791200" cy="653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</a:rPr>
                <a:t>三人一共折了多少只？</a:t>
              </a:r>
            </a:p>
          </p:txBody>
        </p:sp>
      </p:grpSp>
      <p:pic>
        <p:nvPicPr>
          <p:cNvPr id="9221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0738" y="995363"/>
            <a:ext cx="73533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"/>
          <p:cNvSpPr>
            <a:spLocks noChangeArrowheads="1"/>
          </p:cNvSpPr>
          <p:nvPr/>
        </p:nvSpPr>
        <p:spPr bwMode="auto">
          <a:xfrm>
            <a:off x="2206625" y="2960688"/>
            <a:ext cx="7570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思考：列竖式时先算什么？再算什么？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2243138" y="3827463"/>
            <a:ext cx="745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独立完成后，小组商量竖式还可以怎么写？</a:t>
            </a:r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2203450" y="2319338"/>
            <a:ext cx="792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19+27+26=      </a:t>
            </a:r>
            <a:r>
              <a:rPr lang="zh-CN" altLang="en-US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5013325" y="2198688"/>
            <a:ext cx="914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8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2093913" y="2722563"/>
            <a:ext cx="62484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</a:p>
        </p:txBody>
      </p:sp>
      <p:sp>
        <p:nvSpPr>
          <p:cNvPr id="29701" name="矩形 16"/>
          <p:cNvSpPr>
            <a:spLocks noChangeArrowheads="1"/>
          </p:cNvSpPr>
          <p:nvPr/>
        </p:nvSpPr>
        <p:spPr bwMode="auto">
          <a:xfrm>
            <a:off x="2246313" y="3313113"/>
            <a:ext cx="1579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2  7 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262188" y="2719388"/>
            <a:ext cx="62484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9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4572000" y="4059238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551113" y="4151313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5" name="矩形 8"/>
          <p:cNvSpPr>
            <a:spLocks noChangeArrowheads="1"/>
          </p:cNvSpPr>
          <p:nvPr/>
        </p:nvSpPr>
        <p:spPr bwMode="auto">
          <a:xfrm>
            <a:off x="2855913" y="4227513"/>
            <a:ext cx="1030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4  6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6" name="矩形 8"/>
          <p:cNvSpPr>
            <a:spLocks noChangeArrowheads="1"/>
          </p:cNvSpPr>
          <p:nvPr/>
        </p:nvSpPr>
        <p:spPr bwMode="auto">
          <a:xfrm>
            <a:off x="7580313" y="3770313"/>
            <a:ext cx="1030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4  6</a:t>
            </a:r>
            <a:r>
              <a:rPr lang="zh-CN" altLang="en-US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123113" y="3770313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矩形 11"/>
          <p:cNvSpPr>
            <a:spLocks noChangeArrowheads="1"/>
          </p:cNvSpPr>
          <p:nvPr/>
        </p:nvSpPr>
        <p:spPr bwMode="auto">
          <a:xfrm>
            <a:off x="7053263" y="4373563"/>
            <a:ext cx="1457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2  6</a:t>
            </a:r>
            <a:endParaRPr lang="zh-CN" altLang="en-US" sz="320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7123113" y="5065713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0" name="矩形 13"/>
          <p:cNvSpPr>
            <a:spLocks noChangeArrowheads="1"/>
          </p:cNvSpPr>
          <p:nvPr/>
        </p:nvSpPr>
        <p:spPr bwMode="auto">
          <a:xfrm>
            <a:off x="7656513" y="5065713"/>
            <a:ext cx="909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7  2</a:t>
            </a:r>
            <a:endParaRPr lang="zh-CN" altLang="en-US" sz="320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1" name="矩形 14"/>
          <p:cNvSpPr>
            <a:spLocks noChangeArrowheads="1"/>
          </p:cNvSpPr>
          <p:nvPr/>
        </p:nvSpPr>
        <p:spPr bwMode="auto">
          <a:xfrm>
            <a:off x="4837113" y="4211638"/>
            <a:ext cx="909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7  2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2" name="矩形 15"/>
          <p:cNvSpPr>
            <a:spLocks noChangeArrowheads="1"/>
          </p:cNvSpPr>
          <p:nvPr/>
        </p:nvSpPr>
        <p:spPr bwMode="auto">
          <a:xfrm>
            <a:off x="4532313" y="3389313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+2  6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3" name="矩形 16"/>
          <p:cNvSpPr>
            <a:spLocks noChangeArrowheads="1"/>
          </p:cNvSpPr>
          <p:nvPr/>
        </p:nvSpPr>
        <p:spPr bwMode="auto">
          <a:xfrm>
            <a:off x="2246313" y="3313113"/>
            <a:ext cx="854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 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4" name="矩形 21"/>
          <p:cNvSpPr>
            <a:spLocks noChangeArrowheads="1"/>
          </p:cNvSpPr>
          <p:nvPr/>
        </p:nvSpPr>
        <p:spPr bwMode="auto">
          <a:xfrm>
            <a:off x="4819650" y="2709863"/>
            <a:ext cx="1030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4  6 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5" name="Text Box 7"/>
          <p:cNvSpPr txBox="1">
            <a:spLocks noChangeArrowheads="1"/>
          </p:cNvSpPr>
          <p:nvPr/>
        </p:nvSpPr>
        <p:spPr bwMode="auto">
          <a:xfrm>
            <a:off x="6896100" y="2355850"/>
            <a:ext cx="23971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1  9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+  2  7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</a:p>
        </p:txBody>
      </p:sp>
      <p:sp>
        <p:nvSpPr>
          <p:cNvPr id="11281" name="矩形 2"/>
          <p:cNvSpPr>
            <a:spLocks noChangeArrowheads="1"/>
          </p:cNvSpPr>
          <p:nvPr/>
        </p:nvSpPr>
        <p:spPr bwMode="auto">
          <a:xfrm>
            <a:off x="2913063" y="1757363"/>
            <a:ext cx="384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19+27+26=</a:t>
            </a:r>
            <a:r>
              <a:rPr lang="zh-CN" altLang="en-US" sz="28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）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5154613" y="1741488"/>
            <a:ext cx="838200" cy="561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29719" name="TextBox 25"/>
          <p:cNvSpPr txBox="1">
            <a:spLocks noChangeArrowheads="1"/>
          </p:cNvSpPr>
          <p:nvPr/>
        </p:nvSpPr>
        <p:spPr bwMode="auto">
          <a:xfrm>
            <a:off x="5251450" y="1771650"/>
            <a:ext cx="990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20" name="TextBox 26"/>
          <p:cNvSpPr txBox="1">
            <a:spLocks noChangeArrowheads="1"/>
          </p:cNvSpPr>
          <p:nvPr/>
        </p:nvSpPr>
        <p:spPr bwMode="auto">
          <a:xfrm>
            <a:off x="6132513" y="17811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10" grpId="0" animBg="1"/>
      <p:bldP spid="11" grpId="0" animBg="1"/>
      <p:bldP spid="29705" grpId="0"/>
      <p:bldP spid="29705" grpId="1"/>
      <p:bldP spid="29706" grpId="0"/>
      <p:bldP spid="15" grpId="0" animBg="1"/>
      <p:bldP spid="29708" grpId="0"/>
      <p:bldP spid="17" grpId="0" animBg="1"/>
      <p:bldP spid="29710" grpId="0"/>
      <p:bldP spid="29711" grpId="0"/>
      <p:bldP spid="29712" grpId="0"/>
      <p:bldP spid="29713" grpId="0"/>
      <p:bldP spid="29714" grpId="0"/>
      <p:bldP spid="29714" grpId="1"/>
      <p:bldP spid="29715" grpId="0"/>
      <p:bldP spid="29719" grpId="0"/>
      <p:bldP spid="297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6"/>
          <p:cNvSpPr>
            <a:spLocks noChangeArrowheads="1" noChangeShapeType="1" noTextEdit="1"/>
          </p:cNvSpPr>
          <p:nvPr/>
        </p:nvSpPr>
        <p:spPr bwMode="auto">
          <a:xfrm>
            <a:off x="5646738" y="1406525"/>
            <a:ext cx="3810000" cy="609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2800" b="1">
                <a:ln w="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火眼金睛辨对错</a:t>
            </a:r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1982788" y="3016250"/>
            <a:ext cx="20399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2  3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</a:p>
        </p:txBody>
      </p:sp>
      <p:sp>
        <p:nvSpPr>
          <p:cNvPr id="8196" name="Line 15"/>
          <p:cNvSpPr>
            <a:spLocks noChangeShapeType="1"/>
          </p:cNvSpPr>
          <p:nvPr/>
        </p:nvSpPr>
        <p:spPr bwMode="auto">
          <a:xfrm>
            <a:off x="4122738" y="418465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7" name="Line 15"/>
          <p:cNvSpPr>
            <a:spLocks noChangeShapeType="1"/>
          </p:cNvSpPr>
          <p:nvPr/>
        </p:nvSpPr>
        <p:spPr bwMode="auto">
          <a:xfrm>
            <a:off x="2041525" y="418465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矩形 8"/>
          <p:cNvSpPr>
            <a:spLocks noChangeArrowheads="1"/>
          </p:cNvSpPr>
          <p:nvPr/>
        </p:nvSpPr>
        <p:spPr bwMode="auto">
          <a:xfrm>
            <a:off x="2530475" y="4308475"/>
            <a:ext cx="949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4  8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2343150" y="1643063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23+25+13=58</a:t>
            </a:r>
            <a:r>
              <a:rPr lang="en-US" altLang="zh-CN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6003925" y="2290763"/>
            <a:ext cx="106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改正：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6537325" y="2252663"/>
            <a:ext cx="274955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/>
              <a:t>     </a:t>
            </a:r>
            <a:r>
              <a:rPr lang="en-US" altLang="zh-CN" sz="2800">
                <a:solidFill>
                  <a:srgbClr val="0000FF"/>
                </a:solidFill>
              </a:rPr>
              <a:t>2  3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   +   2  5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              </a:t>
            </a:r>
            <a:r>
              <a:rPr lang="en-US" altLang="zh-CN" sz="440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0730" name="矩形 8"/>
          <p:cNvSpPr>
            <a:spLocks noChangeArrowheads="1"/>
          </p:cNvSpPr>
          <p:nvPr/>
        </p:nvSpPr>
        <p:spPr bwMode="auto">
          <a:xfrm>
            <a:off x="7316788" y="3754438"/>
            <a:ext cx="949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4  8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>
            <a:off x="6597650" y="3706813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矩形 11"/>
          <p:cNvSpPr>
            <a:spLocks noChangeArrowheads="1"/>
          </p:cNvSpPr>
          <p:nvPr/>
        </p:nvSpPr>
        <p:spPr bwMode="auto">
          <a:xfrm>
            <a:off x="6904038" y="4248150"/>
            <a:ext cx="1331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1  3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6580188" y="481488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矩形 13"/>
          <p:cNvSpPr>
            <a:spLocks noChangeArrowheads="1"/>
          </p:cNvSpPr>
          <p:nvPr/>
        </p:nvSpPr>
        <p:spPr bwMode="auto">
          <a:xfrm>
            <a:off x="7370763" y="4889500"/>
            <a:ext cx="84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6  1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5" name="矩形 14"/>
          <p:cNvSpPr>
            <a:spLocks noChangeArrowheads="1"/>
          </p:cNvSpPr>
          <p:nvPr/>
        </p:nvSpPr>
        <p:spPr bwMode="auto">
          <a:xfrm>
            <a:off x="4632325" y="4252913"/>
            <a:ext cx="841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6  1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6" name="矩形 15"/>
          <p:cNvSpPr>
            <a:spLocks noChangeArrowheads="1"/>
          </p:cNvSpPr>
          <p:nvPr/>
        </p:nvSpPr>
        <p:spPr bwMode="auto">
          <a:xfrm>
            <a:off x="4327525" y="3662363"/>
            <a:ext cx="11160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+1  3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7" name="矩形 16"/>
          <p:cNvSpPr>
            <a:spLocks noChangeArrowheads="1"/>
          </p:cNvSpPr>
          <p:nvPr/>
        </p:nvSpPr>
        <p:spPr bwMode="auto">
          <a:xfrm>
            <a:off x="2041525" y="3586163"/>
            <a:ext cx="1438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2  5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8" name="TextBox 18"/>
          <p:cNvSpPr txBox="1">
            <a:spLocks noChangeArrowheads="1"/>
          </p:cNvSpPr>
          <p:nvPr/>
        </p:nvSpPr>
        <p:spPr bwMode="auto">
          <a:xfrm>
            <a:off x="2343150" y="2290763"/>
            <a:ext cx="342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指出错误的地方</a:t>
            </a:r>
          </a:p>
        </p:txBody>
      </p:sp>
      <p:sp>
        <p:nvSpPr>
          <p:cNvPr id="30739" name="矩形 19"/>
          <p:cNvSpPr>
            <a:spLocks noChangeArrowheads="1"/>
          </p:cNvSpPr>
          <p:nvPr/>
        </p:nvSpPr>
        <p:spPr bwMode="auto">
          <a:xfrm>
            <a:off x="4578350" y="3062288"/>
            <a:ext cx="949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4  8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30723" grpId="0"/>
      <p:bldP spid="8196" grpId="0" animBg="1"/>
      <p:bldP spid="8197" grpId="0" animBg="1"/>
      <p:bldP spid="30726" grpId="0"/>
      <p:bldP spid="30726" grpId="1"/>
      <p:bldP spid="30727" grpId="0"/>
      <p:bldP spid="30728" grpId="0"/>
      <p:bldP spid="30729" grpId="0"/>
      <p:bldP spid="30730" grpId="0"/>
      <p:bldP spid="8203" grpId="0" animBg="1"/>
      <p:bldP spid="30732" grpId="0"/>
      <p:bldP spid="8205" grpId="0" animBg="1"/>
      <p:bldP spid="30734" grpId="0"/>
      <p:bldP spid="30735" grpId="0"/>
      <p:bldP spid="30736" grpId="0"/>
      <p:bldP spid="30737" grpId="0"/>
      <p:bldP spid="30738" grpId="0"/>
      <p:bldP spid="30739" grpId="0"/>
      <p:bldP spid="3073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5272088" y="1493838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你来试一试吧：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2262188" y="3457575"/>
            <a:ext cx="7696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自己列竖式计算。你能把两个竖式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连起来写吗？</a:t>
            </a:r>
          </a:p>
        </p:txBody>
      </p:sp>
      <p:grpSp>
        <p:nvGrpSpPr>
          <p:cNvPr id="13315" name="组合 8"/>
          <p:cNvGrpSpPr/>
          <p:nvPr/>
        </p:nvGrpSpPr>
        <p:grpSpPr bwMode="auto">
          <a:xfrm>
            <a:off x="3435350" y="2300288"/>
            <a:ext cx="4495800" cy="914400"/>
            <a:chOff x="1828800" y="2286000"/>
            <a:chExt cx="4495800" cy="914400"/>
          </a:xfrm>
        </p:grpSpPr>
        <p:sp>
          <p:nvSpPr>
            <p:cNvPr id="13316" name="Rectangle 7"/>
            <p:cNvSpPr>
              <a:spLocks noChangeArrowheads="1"/>
            </p:cNvSpPr>
            <p:nvPr/>
          </p:nvSpPr>
          <p:spPr bwMode="auto">
            <a:xfrm>
              <a:off x="1828800" y="2286000"/>
              <a:ext cx="4343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90-25-28=</a:t>
              </a:r>
            </a:p>
          </p:txBody>
        </p:sp>
        <p:sp>
          <p:nvSpPr>
            <p:cNvPr id="8" name="流程图: 过程 7"/>
            <p:cNvSpPr/>
            <p:nvPr/>
          </p:nvSpPr>
          <p:spPr>
            <a:xfrm>
              <a:off x="5638800" y="2514600"/>
              <a:ext cx="685800" cy="5334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3200">
                <a:latin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宽屏</PresentationFormat>
  <Paragraphs>134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77A282E349334FA1A38ACC90FD18FC46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