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D438ECD-2FDF-4BD0-B02B-C121491E30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FB0D0B5-E717-45E5-9BB2-B42466F5C6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EF92-055A-4794-BEC6-6423F04F7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7E8EF92-055A-4794-BEC6-6423F04F7DF4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58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62A4612-E788-4BE3-A975-0FCF582A1DE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28888" y="1889522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6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Disaster and hope</a:t>
            </a:r>
            <a:endParaRPr lang="zh-CN" altLang="zh-CN" sz="15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3622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6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Using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language——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省略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三、复合句中的省略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状语从句的省略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3160" y="1271588"/>
            <a:ext cx="8235553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until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unless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等连接的状语从句中，当从句主语跟主句的主语相同且从句谓语中含有系动词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或从句的主语为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时，则从句中主语和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动词常被省略。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Wood gives off much smoke while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burning.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木头燃烧时产生很多烟。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Whenever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possible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would stop him and ask him the three questions.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只要有可能，他们就让他停下并问他这三个问题。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717948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heated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ice can be turned into water.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加热的时候冰可以变成水。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Will you be free this Sunday? If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let’s go camping.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这个周日你有空吗？如果有，我们去野营吧。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等引导的比较状语从句中常省略某些成分。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don’t use more water than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necessary.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他们使用的水没有超出需要量。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runs as fast as Bob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runs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他和鲍勃跑得一样快。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定语从句的省略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在限制性定语从句中，作宾语用的关系代词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可省略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紧跟在介词后时不能省略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exact year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which/that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Angela and her family spent together in China was 2008.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安哥拉和她的家人一起在中国度过的那一年是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2008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修饰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的关系词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that/in 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way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that/in which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he speaks to us is really annoying.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他对我们讲话的方式真是让人讨厌。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宾语从句的省略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8"/>
            <a:ext cx="823674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及物动词后接宾语从句时，连接词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一般可以省略；但如果及物动词接两个或两个以上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引导的宾语从句，那么只有第一个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truly believe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beauty comes from within.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我真的相信美丽源自内心。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said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text was very important and that we should learn it by heart.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他说这篇课文很重要，我们应该牢记在心。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引导的宾语从句有时可以仅保留引导词。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know that a movie star will come to our city but I don’t know when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 will come to our city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我知道一个电影明星将要来我们市，但我不知道他什么时候来。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四、其他的省略情况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动词不定式的省略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310879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当不定式在形容词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afraid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anxious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glad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happy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ready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willing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等后作状语时，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后的内容常省略。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can’t force him to answer the question if he’s not ready to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answer the question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如果他不愿意回答这个问题，你不能强迫他。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965597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某些使役动词，如：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等和感官动词，如：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notice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observe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等后面作宾补的不定式须省略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，但若这些动词用于被动语态，则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often hear 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English song in the classroom.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is often heard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English song in the classroom.(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被动语态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我们经常听见她在教室唱英文歌。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并列的不定式可以省略后面的不定式符号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。但若两个不定式之间表示对比关系时，不能省略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likes to swim more than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skate.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比起溜冰他更喜欢游泳。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believes it important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study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rather than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friends.(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他认为最重要的是学习而不是交朋友。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当不定式在某些动词后作宾语时，常可省略。常见的动词有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agree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afford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expect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forget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hope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pretend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remember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refuse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would like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would do it for you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don’t know how to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 it for 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我愿意为你做这件事，但是我不知怎么去做。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965597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介词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except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除了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前有实义动词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的某种形式时，后面的不定式不带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he could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but wait and see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他所能做的只有等着瞧。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当不定式在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going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able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ought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used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后作复合谓语时，不定式可省略。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didn’t visit their parents as much as they ought to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visit their parents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他们应该多看望父母，但他们没有。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使用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so</a:t>
            </a:r>
            <a:r>
              <a:rPr lang="zh-CN" altLang="zh-CN" b="1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等时的省略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在英语中，可以用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或其他方式来省略上文或问句中的一部分或整个句子。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—Can you finish your work today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你今天能完成工作吗？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—I think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我认为能。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—I don’t think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./I think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我认为不能。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介词的省略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8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一些与动词、名词或形容词搭配的介词常常可以省略，而保留介词后的动名词。常见的结构有：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difficulty/trouble (in) doing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busy (in) doing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spend some time (in) doing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stop/prevent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(from) doing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heavy rain prevented him (from) arriving there on time.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大雨使得他没能按时到达那里。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5464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10242" name="Picture 3" descr="WY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9535" y="1037035"/>
            <a:ext cx="4823222" cy="33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148954"/>
            <a:ext cx="8317706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表示时间的介词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next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yesterday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tomorrow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等词之前时，一般省略。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go to school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every day except Sundays.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除星期天外，我们每天都上学。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453628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补全下列省略句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a seat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please!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have a seat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please!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Looks like rain.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looks like rain.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Let’s do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dishes.I’ll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wash and you dry.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Let’s do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dishes.I’ll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wash and you dry  __________________________.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Got any idea about the plan?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got any idea about the plan?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4382" y="1739504"/>
            <a:ext cx="5129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You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78681" y="2549129"/>
            <a:ext cx="2795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56560" y="3381376"/>
            <a:ext cx="15812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them/the dishes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2456" y="4169569"/>
            <a:ext cx="10297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you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0513" y="6262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写出下列句中可以省略的部分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Some of us study Japanese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and others study English._________________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gave up drinking several months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he returned to his old way later.____________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My friend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come to school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I wonder why he/she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come to school. ___________________________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省略句中的谓语动词和主语之间构成主动关系，则使用现在分词；若构成被动关系，则使用过去分词；若谓语动词表示的动作尚未发生，则使用不定式。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25704" y="1518048"/>
            <a:ext cx="16645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others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后的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study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80735" y="1924051"/>
            <a:ext cx="3565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9569" y="2733676"/>
            <a:ext cx="27889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he/she didn’t come to school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1"/>
          <p:cNvSpPr>
            <a:spLocks noChangeArrowheads="1"/>
          </p:cNvSpPr>
          <p:nvPr/>
        </p:nvSpPr>
        <p:spPr bwMode="auto">
          <a:xfrm>
            <a:off x="359569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即学即练</a:t>
            </a:r>
            <a:r>
              <a:rPr lang="en-US" altLang="zh-CN">
                <a:latin typeface="Times New Roman" panose="02020603050405020304" pitchFamily="18" charset="0"/>
              </a:rPr>
              <a:t>3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用所给词的适当形式填空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When  ____________ (surf) the Internet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downloaded the film.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Video games can be a poor influence if  ____________ (leave) in the wrong hands.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 shook his head as if  ____________ (say) </a:t>
            </a:r>
            <a:r>
              <a:rPr lang="en-US" altLang="zh-CN">
                <a:latin typeface="Times New Roman" panose="02020603050405020304" pitchFamily="18" charset="0"/>
              </a:rPr>
              <a:t>“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</a:t>
            </a:r>
            <a:r>
              <a:rPr lang="en-US" altLang="zh-CN">
                <a:latin typeface="Times New Roman" panose="02020603050405020304" pitchFamily="18" charset="0"/>
              </a:rPr>
              <a:t>”</a:t>
            </a:r>
            <a:r>
              <a:rPr lang="en-US" altLang="zh-CN">
                <a:latin typeface="宋体" panose="02010600030101010101" pitchFamily="2" charset="-122"/>
              </a:rPr>
              <a:t>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把下列句子改为省略句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If it is so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hope you will have a wonderful time.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hope you will have a wonderful time.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winters in Hangzhou are not so mild as they are in Guangzhou.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winters in Hangzhou are not  _____________________.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5197" y="1275160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surfing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75597" y="1739504"/>
            <a:ext cx="4462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left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13485" y="2166938"/>
            <a:ext cx="6835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say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07269" y="3393282"/>
            <a:ext cx="5500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If so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17144" y="4226719"/>
            <a:ext cx="24340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so mild as in Guangzhou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00113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写出下列句中可以省略的部分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Among the many dangers which sailors have to face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probably the greatest of all is fog.____________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Please send us all the information that you have about the candidate for the position.____________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9194" y="2178844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58541" y="2989660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113235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写出下列句中可以省略的部分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Jerry did not regret giving the comment but felt that he could have expressed it differently.____________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go to school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yesterday.I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don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know why 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go to school yesterday.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39503" y="1982392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6725" y="2790826"/>
            <a:ext cx="42700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后面的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she didn’t go to school yesterday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"/>
          <p:cNvSpPr>
            <a:spLocks noChangeArrowheads="1"/>
          </p:cNvSpPr>
          <p:nvPr/>
        </p:nvSpPr>
        <p:spPr bwMode="auto">
          <a:xfrm>
            <a:off x="314325" y="569119"/>
            <a:ext cx="8570119" cy="39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名师提醒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省略的不定式内容若含有作助动词用的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have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的任何形式时，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后要保留原形的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have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类似这样用法的还有动词短语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ought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going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about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supposed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have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used 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及形容词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glad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happy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pleased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delighted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He didn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 come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but he ought to have(come).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他没来，但他应该来。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Are you a farmer?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—No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but I used to be (a farmer).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——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你是个农民吗？</a:t>
            </a:r>
            <a:endParaRPr lang="zh-CN" altLang="zh-CN" sz="800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——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不是，但我过去是。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回答问题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(1)My mother wouldn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let me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go to see the film.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(2)We can do nothing but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give up.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(3)He was noticed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leave the office.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(4)The city now is much noisier than it used to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以上句子中，加黑部分应省略的是：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不能省略的是：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hope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guess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afraid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的否定形式只能用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的形式，不能用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not...so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5351" y="2955132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(1)(2)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27710" y="3371850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(3)(4)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"/>
          <p:cNvSpPr>
            <a:spLocks noChangeArrowheads="1"/>
          </p:cNvSpPr>
          <p:nvPr/>
        </p:nvSpPr>
        <p:spPr bwMode="auto">
          <a:xfrm>
            <a:off x="440532" y="900113"/>
            <a:ext cx="8317706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即学即练</a:t>
            </a:r>
            <a:r>
              <a:rPr lang="en-US" altLang="zh-CN">
                <a:latin typeface="Times New Roman" panose="02020603050405020304" pitchFamily="18" charset="0"/>
              </a:rPr>
              <a:t>6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补全句子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—Is he feeling better today?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—_____________________________(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恐怕没有好转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—Tom was injured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or he would have won the race.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—______________________________(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我认为如此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).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6160" y="2178844"/>
            <a:ext cx="14209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I’m afraid not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70460" y="2988469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think so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04417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补全下列句中省略的介词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was quite light and ____________ any moment now the sun would rise.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were plenty of empty seats  ____________ that 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have some trouble ____________ learning English.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410" y="1924051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83869" y="2340769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58704" y="2733676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764382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26924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名词所有格修饰的名词，若表示住宅、店铺、教堂或上下文已暗示或明确指出过的事物时，常常可以省略。</a:t>
            </a:r>
            <a:endParaRPr lang="zh-CN" altLang="zh-CN" sz="800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21631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 spent the weekend at Mary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s.(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我们在玛丽家过的周末。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how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引导感叹句时，常可省略主语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动词。如：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a wonderful victory (it is) for Tom!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How beautiful (it is) to be treated like a child!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2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801291"/>
            <a:ext cx="33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511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基本特征感悟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【感悟用法】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46473" y="1752600"/>
            <a:ext cx="848439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)Come 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please!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John is a lawyer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his wife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 cleaner.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You’d better look out when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you 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crossing the street.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the man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who/whom/that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you can depend 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wanted to play football in the street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his mother did not allow him to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play football in the street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shows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 knowledge of first aid can make a real difference.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1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584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266700" y="3964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【自我总结】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89385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句中的省略。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句中的省略。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的省略。当状语从句的主语和主句的主语指的是同一人或物，且由人称代词的主格担当，或当状语从句的主语为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，而且从句谓语中含有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动词时，可以把从句的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一起省略。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的省略。当关系代词在限制性定语从句中作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时可以省略。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的省略。有时可用不定式符号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“to”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来替代上文中出现的不定式。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例句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中连接词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的省略。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6160" y="837010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简单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56160" y="12537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并列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04951" y="1670448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状语从句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56285" y="2490788"/>
            <a:ext cx="15106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主语和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动词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93044" y="2895601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关系代词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93769" y="289560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宾语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93044" y="371951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不定式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93044" y="413504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宾语从句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07644" y="4111229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29816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主要用法精讲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34629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为了避免重复，或为了使句子更简练，在一些句子中常常省去一个或某几个成分，这种语法现象在英语中叫省略。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在英语句子中，常见的省略情况有以下几种：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376238" y="213121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一、简单句中的省略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65523" y="2536032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省略主语：一般情况下，主语是不能省略的，但在祈使句和其他不容易引起歧义的情况下，特别是在口语中，主语常常省略，主要是祈使句中的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和疑问句中的主语。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Beg your pardon.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请再说一遍。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Doesn’t matter.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省略宾语：当上、下或前后两个句子的宾语一致时，下句或后句常省略宾语。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—Do you know Miss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你认识高女士吗？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—I don’t know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不认识。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省略主语和谓语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或谓语的一部分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：在某些具体的场合下，主语和谓语都很明确，此时为了简化或显得亲切等，可将主语和谓语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或谓语的一部分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同时省略，只剩下表语、宾语、状语或其他成分。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You come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This 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请这边走。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省略了主语和谓语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Got any ink?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你有墨水吗？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省略了主语和谓语的一部分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02419" y="533400"/>
            <a:ext cx="848439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323850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二、并列句中的省略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在由</a:t>
            </a: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and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but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连接的并列句中，常省略一些重复的词或词组。</a:t>
            </a:r>
            <a:endParaRPr lang="zh-CN" altLang="zh-CN" sz="800" dirty="0">
              <a:latin typeface="Times New Roman" panose="02020603050405020304" pitchFamily="18" charset="0"/>
              <a:ea typeface="方正书宋_GBK" pitchFamily="65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1.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省略共同的主语或宾语。</a:t>
            </a:r>
            <a:endParaRPr lang="zh-CN" altLang="zh-CN" sz="800" dirty="0">
              <a:latin typeface="Times New Roman" panose="02020603050405020304" pitchFamily="18" charset="0"/>
              <a:ea typeface="方正书宋_GBK" pitchFamily="65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	Tom picked up a book on the floor and (</a:t>
            </a:r>
            <a:r>
              <a:rPr lang="en-US" altLang="zh-CN" b="1" dirty="0">
                <a:latin typeface="Times New Roman" panose="02020603050405020304" pitchFamily="18" charset="0"/>
                <a:ea typeface="方正书宋_GBK" pitchFamily="65" charset="-122"/>
              </a:rPr>
              <a:t>Tom</a:t>
            </a: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) handed it to his teacher.</a:t>
            </a:r>
            <a:endParaRPr lang="zh-CN" altLang="zh-CN" sz="800" dirty="0">
              <a:latin typeface="Times New Roman" panose="02020603050405020304" pitchFamily="18" charset="0"/>
              <a:ea typeface="方正书宋_GBK" pitchFamily="65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汤姆在地板上捡起了一本书并把它交给了老师。</a:t>
            </a:r>
            <a:endParaRPr lang="zh-CN" altLang="zh-CN" sz="800" dirty="0">
              <a:latin typeface="Times New Roman" panose="02020603050405020304" pitchFamily="18" charset="0"/>
              <a:ea typeface="方正书宋_GBK" pitchFamily="65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2.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若主语不同，而谓语部分的系动词、助动词或情态动词相同，则省略后面的系动词、助动词或情态动词。</a:t>
            </a:r>
            <a:endParaRPr lang="zh-CN" altLang="zh-CN" sz="800" dirty="0">
              <a:latin typeface="Times New Roman" panose="02020603050405020304" pitchFamily="18" charset="0"/>
              <a:ea typeface="方正书宋_GBK" pitchFamily="65" charset="-122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	Jack must have been playing football and Mary (</a:t>
            </a:r>
            <a:r>
              <a:rPr lang="en-US" altLang="zh-CN" b="1" dirty="0">
                <a:latin typeface="Times New Roman" panose="02020603050405020304" pitchFamily="18" charset="0"/>
                <a:ea typeface="方正书宋_GBK" pitchFamily="65" charset="-122"/>
              </a:rPr>
              <a:t>must have been</a:t>
            </a:r>
            <a:r>
              <a:rPr lang="en-US" altLang="zh-CN" dirty="0">
                <a:latin typeface="Times New Roman" panose="02020603050405020304" pitchFamily="18" charset="0"/>
                <a:ea typeface="方正书宋_GBK" pitchFamily="65" charset="-122"/>
              </a:rPr>
              <a:t>) doing her homework.</a:t>
            </a:r>
            <a:r>
              <a:rPr lang="zh-CN" altLang="zh-CN" dirty="0">
                <a:latin typeface="Times New Roman" panose="02020603050405020304" pitchFamily="18" charset="0"/>
                <a:ea typeface="方正书宋_GBK" pitchFamily="65" charset="-122"/>
              </a:rPr>
              <a:t>杰克肯定一直在踢足球，玛丽肯定一直在做家庭作业。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884635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若主语与谓语动词相同，则省略后面的主谓成分。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His advice made me happy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his advice made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Jim angry.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他的建议使我高兴，却使吉姆生气。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若主语不同，但主要动词及后续部分相同，则省略主要动词及后续部分。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He has a knowledge of first aid but his friend doesn’t (have a knowledge of first aid).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他具备急救知识，但他朋友不具备。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2436</Words>
  <Application>Microsoft Office PowerPoint</Application>
  <PresentationFormat>全屏显示(16:9)</PresentationFormat>
  <Paragraphs>214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方正书宋_GBK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ADA9BAA0D10C4FEC80E68F0D16418383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