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77" r:id="rId3"/>
    <p:sldId id="278" r:id="rId4"/>
    <p:sldId id="302" r:id="rId5"/>
    <p:sldId id="311" r:id="rId6"/>
    <p:sldId id="312" r:id="rId7"/>
    <p:sldId id="290" r:id="rId8"/>
    <p:sldId id="313" r:id="rId9"/>
    <p:sldId id="306" r:id="rId10"/>
    <p:sldId id="279" r:id="rId11"/>
    <p:sldId id="314" r:id="rId12"/>
    <p:sldId id="317" r:id="rId13"/>
    <p:sldId id="318" r:id="rId14"/>
    <p:sldId id="280" r:id="rId15"/>
    <p:sldId id="281" r:id="rId16"/>
    <p:sldId id="310" r:id="rId17"/>
    <p:sldId id="29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F1452-5DDF-40CE-A2AD-4057899BC55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6128F-C9B2-4A1D-8D40-94915E5474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4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785812" y="1747838"/>
            <a:ext cx="800649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6600" b="1" dirty="0">
                <a:latin typeface="Times New Roman" panose="02020603050405020304" pitchFamily="18" charset="0"/>
              </a:rPr>
              <a:t>Seeing the doctor.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01523" y="3151188"/>
            <a:ext cx="2444720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769470" y="50467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1508" y="344368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第一课时</a:t>
            </a:r>
            <a:endParaRPr lang="zh-CN" altLang="en-US" sz="28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4821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253604" y="1360488"/>
            <a:ext cx="7612856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Mike has a toothache. He goes to see the dentist.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迈克牙疼。他去看牙医。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Dentist: What’s wrong with you?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医生：你怎么了？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Mike: I have a toothache. I can’t eat anything.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我牙疼，我不能吃任何东西。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Dentist: Do you eat a lot of sweets?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牙医：你吃了许多糖吗？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24055" y="3805116"/>
            <a:ext cx="2284810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0131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53604" y="1555750"/>
            <a:ext cx="851654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Mike: Yes, I do.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迈克：是的。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Dentist: You shouldn’t eat too many sweets. You should brush your teeth in the morning and before bedtime.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牙医：你不应该吃太多的糖果。你应该早上和上床睡觉之前刷牙。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Mike: OK. Thanks.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迈克：好的，谢谢</a:t>
            </a:r>
            <a:r>
              <a:rPr lang="zh-CN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zh-C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699273" y="1039814"/>
            <a:ext cx="209788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小故事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225029" y="2025651"/>
            <a:ext cx="891897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Teacher: Would Shakespeare be a great man if he were still alive today?</a:t>
            </a:r>
          </a:p>
          <a:p>
            <a:pPr>
              <a:lnSpc>
                <a:spcPct val="20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Student: Of course. He must be a great man, for so far nobody has lived to over 400 years.</a:t>
            </a:r>
          </a:p>
        </p:txBody>
      </p:sp>
      <p:sp>
        <p:nvSpPr>
          <p:cNvPr id="5" name="矩形 4"/>
          <p:cNvSpPr/>
          <p:nvPr/>
        </p:nvSpPr>
        <p:spPr>
          <a:xfrm>
            <a:off x="307091" y="4965034"/>
            <a:ext cx="8193881" cy="1458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en-US" sz="2400" dirty="0" err="1">
                <a:latin typeface="+mn-ea"/>
                <a:ea typeface="+mn-ea"/>
                <a:sym typeface="+mn-ea"/>
              </a:rPr>
              <a:t>老师：如果莎士比亚还活着，他会是一名伟人吗</a:t>
            </a:r>
            <a:r>
              <a:rPr lang="en-US" altLang="en-US" sz="2400" dirty="0">
                <a:latin typeface="+mn-ea"/>
                <a:ea typeface="+mn-ea"/>
                <a:sym typeface="+mn-ea"/>
              </a:rPr>
              <a:t>？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en-US" sz="2400" dirty="0">
                <a:latin typeface="+mn-ea"/>
                <a:ea typeface="+mn-ea"/>
                <a:sym typeface="+mn-ea"/>
              </a:rPr>
              <a:t>学生：当然。因为到目前为止，还没有人活到400多岁。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254784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963100" y="1117990"/>
            <a:ext cx="303911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latin typeface="Times New Roman" panose="02020603050405020304" pitchFamily="18" charset="0"/>
              </a:rPr>
              <a:t>经典小故事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269630" y="1977315"/>
            <a:ext cx="874633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Mr. Smith: Waiter, there's a dead fly in my soup.</a:t>
            </a:r>
          </a:p>
          <a:p>
            <a:pPr>
              <a:lnSpc>
                <a:spcPct val="2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Waiter: Yes, sir, I know---it's the heat that kills it.</a:t>
            </a:r>
          </a:p>
          <a:p>
            <a:pPr>
              <a:lnSpc>
                <a:spcPct val="2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史密斯先生：服务员，我的汤里有一只死苍蝇</a:t>
            </a:r>
            <a:r>
              <a:rPr lang="en-US" altLang="en-US" sz="2800" dirty="0">
                <a:latin typeface="Times New Roman" panose="02020603050405020304" pitchFamily="18" charset="0"/>
              </a:rPr>
              <a:t>．</a:t>
            </a:r>
          </a:p>
          <a:p>
            <a:pPr>
              <a:lnSpc>
                <a:spcPct val="2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服务员：是的，先生，我知道了，它是被烫死的</a:t>
            </a:r>
            <a:r>
              <a:rPr lang="en-US" altLang="en-US" sz="2800" dirty="0">
                <a:latin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739378" y="1423988"/>
            <a:ext cx="5575697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7095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86551" y="2840039"/>
            <a:ext cx="1345406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矩形 1"/>
          <p:cNvSpPr>
            <a:spLocks noChangeArrowheads="1"/>
          </p:cNvSpPr>
          <p:nvPr/>
        </p:nvSpPr>
        <p:spPr bwMode="auto">
          <a:xfrm>
            <a:off x="1746647" y="2141538"/>
            <a:ext cx="7104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see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矩形 2"/>
          <p:cNvSpPr>
            <a:spLocks noChangeArrowheads="1"/>
          </p:cNvSpPr>
          <p:nvPr/>
        </p:nvSpPr>
        <p:spPr bwMode="auto">
          <a:xfrm>
            <a:off x="3244454" y="2141538"/>
            <a:ext cx="16209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anything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矩形 3"/>
          <p:cNvSpPr>
            <a:spLocks noChangeArrowheads="1"/>
          </p:cNvSpPr>
          <p:nvPr/>
        </p:nvSpPr>
        <p:spPr bwMode="auto">
          <a:xfrm>
            <a:off x="4774406" y="2165350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sweet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矩形 4"/>
          <p:cNvSpPr>
            <a:spLocks noChangeArrowheads="1"/>
          </p:cNvSpPr>
          <p:nvPr/>
        </p:nvSpPr>
        <p:spPr bwMode="auto">
          <a:xfrm>
            <a:off x="2487216" y="2165350"/>
            <a:ext cx="7088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too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矩形 5"/>
          <p:cNvSpPr>
            <a:spLocks noChangeArrowheads="1"/>
          </p:cNvSpPr>
          <p:nvPr/>
        </p:nvSpPr>
        <p:spPr bwMode="auto">
          <a:xfrm>
            <a:off x="1721644" y="2941638"/>
            <a:ext cx="35627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I can’t eat anything. </a:t>
            </a:r>
            <a:endParaRPr lang="en-US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1304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6" name="矩形 2"/>
          <p:cNvSpPr>
            <a:spLocks noChangeArrowheads="1"/>
          </p:cNvSpPr>
          <p:nvPr/>
        </p:nvSpPr>
        <p:spPr bwMode="auto">
          <a:xfrm>
            <a:off x="296575" y="2108080"/>
            <a:ext cx="83605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1.t a h e o </a:t>
            </a:r>
            <a:r>
              <a:rPr lang="en-US" altLang="zh-CN" sz="2800" dirty="0" err="1">
                <a:latin typeface="Times New Roman" panose="02020603050405020304" pitchFamily="18" charset="0"/>
              </a:rPr>
              <a:t>o</a:t>
            </a:r>
            <a:r>
              <a:rPr lang="en-US" altLang="zh-CN" sz="2800" dirty="0">
                <a:latin typeface="Times New Roman" panose="02020603050405020304" pitchFamily="18" charset="0"/>
              </a:rPr>
              <a:t> h t c       2. d t i e n s t       3.b s r u h        4.b d e t m e i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76201" y="4110038"/>
            <a:ext cx="971788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000" dirty="0"/>
              <a:t>英文：</a:t>
            </a:r>
            <a:r>
              <a:rPr lang="en-US" altLang="zh-CN" sz="2000" dirty="0"/>
              <a:t> ___________      ___________        ___________      ___________</a:t>
            </a:r>
            <a:endParaRPr lang="zh-CN" altLang="zh-CN" sz="2000" dirty="0"/>
          </a:p>
          <a:p>
            <a:pPr eaLnBrk="0" hangingPunct="0">
              <a:lnSpc>
                <a:spcPct val="200000"/>
              </a:lnSpc>
            </a:pPr>
            <a:r>
              <a:rPr lang="zh-CN" altLang="zh-CN" sz="2000" dirty="0"/>
              <a:t>中文：</a:t>
            </a:r>
            <a:r>
              <a:rPr lang="en-US" altLang="zh-CN" sz="2000" dirty="0"/>
              <a:t> ___________      ___________        ___________      ___________</a:t>
            </a:r>
            <a:endParaRPr lang="zh-CN" altLang="zh-CN" sz="2000" dirty="0"/>
          </a:p>
        </p:txBody>
      </p:sp>
      <p:sp>
        <p:nvSpPr>
          <p:cNvPr id="14342" name="矩形 4"/>
          <p:cNvSpPr>
            <a:spLocks noChangeArrowheads="1"/>
          </p:cNvSpPr>
          <p:nvPr/>
        </p:nvSpPr>
        <p:spPr bwMode="auto">
          <a:xfrm>
            <a:off x="1023483" y="3950315"/>
            <a:ext cx="1577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toothache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矩形 5"/>
          <p:cNvSpPr>
            <a:spLocks noChangeArrowheads="1"/>
          </p:cNvSpPr>
          <p:nvPr/>
        </p:nvSpPr>
        <p:spPr bwMode="auto">
          <a:xfrm>
            <a:off x="1134210" y="4725015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牙疼</a:t>
            </a:r>
            <a:endParaRPr lang="zh-CN" altLang="en-US" sz="2800" dirty="0" smtClean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14344" name="矩形 6"/>
          <p:cNvSpPr>
            <a:spLocks noChangeArrowheads="1"/>
          </p:cNvSpPr>
          <p:nvPr/>
        </p:nvSpPr>
        <p:spPr bwMode="auto">
          <a:xfrm>
            <a:off x="3078501" y="3969365"/>
            <a:ext cx="1140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dentist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矩形 7"/>
          <p:cNvSpPr>
            <a:spLocks noChangeArrowheads="1"/>
          </p:cNvSpPr>
          <p:nvPr/>
        </p:nvSpPr>
        <p:spPr bwMode="auto">
          <a:xfrm>
            <a:off x="3167798" y="4725015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牙医</a:t>
            </a:r>
            <a:endParaRPr lang="zh-CN" altLang="en-US" sz="2800" dirty="0" smtClean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14346" name="矩形 8"/>
          <p:cNvSpPr>
            <a:spLocks noChangeArrowheads="1"/>
          </p:cNvSpPr>
          <p:nvPr/>
        </p:nvSpPr>
        <p:spPr bwMode="auto">
          <a:xfrm>
            <a:off x="5406173" y="3891577"/>
            <a:ext cx="9829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brush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7" name="矩形 9"/>
          <p:cNvSpPr>
            <a:spLocks noChangeArrowheads="1"/>
          </p:cNvSpPr>
          <p:nvPr/>
        </p:nvSpPr>
        <p:spPr bwMode="auto">
          <a:xfrm>
            <a:off x="5571670" y="4725015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刷</a:t>
            </a:r>
            <a:endParaRPr lang="zh-CN" altLang="en-US" sz="2800" dirty="0" smtClean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14348" name="矩形 10"/>
          <p:cNvSpPr>
            <a:spLocks noChangeArrowheads="1"/>
          </p:cNvSpPr>
          <p:nvPr/>
        </p:nvSpPr>
        <p:spPr bwMode="auto">
          <a:xfrm>
            <a:off x="7318316" y="3909040"/>
            <a:ext cx="13388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bedtime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9" name="矩形 11"/>
          <p:cNvSpPr>
            <a:spLocks noChangeArrowheads="1"/>
          </p:cNvSpPr>
          <p:nvPr/>
        </p:nvSpPr>
        <p:spPr bwMode="auto">
          <a:xfrm>
            <a:off x="7212351" y="4725015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就寝时间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4" grpId="0"/>
      <p:bldP spid="14345" grpId="0"/>
      <p:bldP spid="14346" grpId="0"/>
      <p:bldP spid="14347" grpId="0"/>
      <p:bldP spid="14348" grpId="0"/>
      <p:bldP spid="143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2476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矩形 2"/>
          <p:cNvSpPr>
            <a:spLocks noChangeArrowheads="1"/>
          </p:cNvSpPr>
          <p:nvPr/>
        </p:nvSpPr>
        <p:spPr bwMode="auto">
          <a:xfrm>
            <a:off x="345281" y="1416051"/>
            <a:ext cx="9359504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I should go to school by metro.</a:t>
            </a:r>
            <a:r>
              <a:rPr lang="zh-CN" altLang="zh-CN" sz="2800">
                <a:latin typeface="Times New Roman" panose="02020603050405020304" pitchFamily="18" charset="0"/>
              </a:rPr>
              <a:t>（改成否定句）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___________________________________________</a:t>
            </a:r>
            <a:endParaRPr lang="zh-CN" altLang="zh-CN" sz="28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Daisy can make birthday cakes.</a:t>
            </a:r>
            <a:r>
              <a:rPr lang="zh-CN" altLang="zh-CN" sz="2800">
                <a:latin typeface="Times New Roman" panose="02020603050405020304" pitchFamily="18" charset="0"/>
              </a:rPr>
              <a:t>（改成一般疑问句）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___________________________________________</a:t>
            </a:r>
            <a:endParaRPr lang="zh-CN" altLang="zh-CN" sz="28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My mother and I take the bus to school</a:t>
            </a:r>
            <a:r>
              <a:rPr lang="zh-CN" altLang="zh-CN" sz="2800">
                <a:latin typeface="Times New Roman" panose="02020603050405020304" pitchFamily="18" charset="0"/>
              </a:rPr>
              <a:t>（改成一般疑问句）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__________________________________________</a:t>
            </a:r>
            <a:endParaRPr lang="zh-CN" altLang="zh-CN" sz="28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I have a stomachache</a:t>
            </a:r>
            <a:r>
              <a:rPr lang="zh-CN" altLang="zh-CN" sz="2800">
                <a:latin typeface="Times New Roman" panose="02020603050405020304" pitchFamily="18" charset="0"/>
              </a:rPr>
              <a:t>（根据答句，写出问句）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___________________________________________</a:t>
            </a: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矩形 3"/>
          <p:cNvSpPr>
            <a:spLocks noChangeArrowheads="1"/>
          </p:cNvSpPr>
          <p:nvPr/>
        </p:nvSpPr>
        <p:spPr bwMode="auto">
          <a:xfrm>
            <a:off x="564357" y="2104660"/>
            <a:ext cx="52084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 should not go to school by metro.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矩形 4"/>
          <p:cNvSpPr>
            <a:spLocks noChangeArrowheads="1"/>
          </p:cNvSpPr>
          <p:nvPr/>
        </p:nvSpPr>
        <p:spPr bwMode="auto">
          <a:xfrm>
            <a:off x="535782" y="3371850"/>
            <a:ext cx="48830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Can Daisy make birthday cakes?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矩形 5"/>
          <p:cNvSpPr>
            <a:spLocks noChangeArrowheads="1"/>
          </p:cNvSpPr>
          <p:nvPr/>
        </p:nvSpPr>
        <p:spPr bwMode="auto">
          <a:xfrm>
            <a:off x="564357" y="4792664"/>
            <a:ext cx="7457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Does your mother and you take the bus to school? 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矩形 6"/>
          <p:cNvSpPr>
            <a:spLocks noChangeArrowheads="1"/>
          </p:cNvSpPr>
          <p:nvPr/>
        </p:nvSpPr>
        <p:spPr bwMode="auto">
          <a:xfrm>
            <a:off x="535781" y="5951539"/>
            <a:ext cx="3723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What’s wrong with you?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9370"/>
            <a:ext cx="323987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645777" y="2010264"/>
            <a:ext cx="79472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尝试自己编写陈述句并变为一般疑问句。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5386270" y="3158837"/>
            <a:ext cx="2697857" cy="3532909"/>
          </a:xfrm>
          <a:prstGeom prst="flowChartConnector">
            <a:avLst/>
          </a:prstGeom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1233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223803" y="1757928"/>
            <a:ext cx="484056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--What’s wrong with you?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--I have got...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--What should I do? 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--You should...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887" y="1910328"/>
            <a:ext cx="3646410" cy="3646410"/>
          </a:xfrm>
          <a:prstGeom prst="foldedCorner">
            <a:avLst/>
          </a:prstGeom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241697" y="1371601"/>
            <a:ext cx="17491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see  </a:t>
            </a:r>
            <a:r>
              <a:rPr lang="en-US" altLang="zh-CN" sz="3600">
                <a:latin typeface="Times New Roman" panose="02020603050405020304" pitchFamily="18" charset="0"/>
              </a:rPr>
              <a:t>[si:]</a:t>
            </a:r>
            <a:endParaRPr lang="zh-CN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897732" y="2116139"/>
            <a:ext cx="36760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作动词，意为“看</a:t>
            </a:r>
            <a:r>
              <a:rPr lang="en-US" altLang="zh-CN" sz="28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8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897731" y="2638426"/>
            <a:ext cx="701635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en-US" altLang="zh-CN" sz="28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go to see the doctor.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我去看医生。</a:t>
            </a: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4203906" y="3147647"/>
            <a:ext cx="18966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see a doctor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169069" y="3228975"/>
            <a:ext cx="67755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2800" dirty="0" smtClean="0">
                <a:latin typeface="+mn-ea"/>
                <a:ea typeface="+mn-ea"/>
                <a:sym typeface="+mn-ea"/>
              </a:rPr>
              <a:t>小练习：</a:t>
            </a:r>
            <a:r>
              <a:rPr lang="zh-CN" altLang="zh-CN" sz="2800" dirty="0" smtClean="0">
                <a:latin typeface="+mn-ea"/>
                <a:ea typeface="+mn-ea"/>
                <a:sym typeface="+mn-ea"/>
              </a:rPr>
              <a:t>汉译英：看医生</a:t>
            </a:r>
            <a:r>
              <a:rPr lang="en-US" altLang="zh-CN" sz="2800" dirty="0" smtClean="0">
                <a:latin typeface="+mn-ea"/>
                <a:sym typeface="+mn-ea"/>
              </a:rPr>
              <a:t>__________</a:t>
            </a:r>
            <a:endParaRPr lang="zh-CN" altLang="zh-CN" sz="2800" dirty="0" smtClean="0">
              <a:latin typeface="+mn-ea"/>
              <a:sym typeface="+mn-ea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169069" y="3955196"/>
            <a:ext cx="889286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拓展：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see + sb.+ do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</a:rPr>
              <a:t>意为看见某人做过某事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I saw him sweep the floor. </a:t>
            </a:r>
            <a:r>
              <a:rPr lang="zh-CN" altLang="zh-CN" sz="2400" dirty="0">
                <a:latin typeface="Times New Roman" panose="02020603050405020304" pitchFamily="18" charset="0"/>
              </a:rPr>
              <a:t>我见他扫过地。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zh-CN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See + sb. + doing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  </a:t>
            </a:r>
            <a:r>
              <a:rPr lang="zh-CN" altLang="zh-CN" sz="2400" dirty="0">
                <a:latin typeface="Times New Roman" panose="02020603050405020304" pitchFamily="18" charset="0"/>
              </a:rPr>
              <a:t>看见某人正在做某事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He sees the birds dancing in the trees. </a:t>
            </a:r>
            <a:r>
              <a:rPr lang="zh-CN" altLang="zh-CN" sz="2400" dirty="0">
                <a:latin typeface="Times New Roman" panose="02020603050405020304" pitchFamily="18" charset="0"/>
              </a:rPr>
              <a:t>他看到鸟儿在树上跳舞。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4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4641" y="871538"/>
            <a:ext cx="1700213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122" name="矩形 1"/>
          <p:cNvSpPr>
            <a:spLocks noChangeArrowheads="1"/>
          </p:cNvSpPr>
          <p:nvPr/>
        </p:nvSpPr>
        <p:spPr bwMode="auto">
          <a:xfrm>
            <a:off x="589360" y="1350963"/>
            <a:ext cx="39565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anything   [ˈeniθɪŋ]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606030" y="2151064"/>
            <a:ext cx="81807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latin typeface="+mn-ea"/>
                <a:ea typeface="+mn-ea"/>
                <a:sym typeface="+mn-ea"/>
              </a:rPr>
              <a:t>作代词，意为“任何东西”。常用于一般疑问句和否定句中。</a:t>
            </a:r>
          </a:p>
        </p:txBody>
      </p:sp>
      <p:sp>
        <p:nvSpPr>
          <p:cNvPr id="5124" name="矩形 3"/>
          <p:cNvSpPr>
            <a:spLocks noChangeArrowheads="1"/>
          </p:cNvSpPr>
          <p:nvPr/>
        </p:nvSpPr>
        <p:spPr bwMode="auto">
          <a:xfrm>
            <a:off x="715108" y="2940705"/>
            <a:ext cx="6005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Anything else? </a:t>
            </a:r>
            <a:r>
              <a:rPr lang="zh-CN" altLang="zh-CN" sz="2800" dirty="0">
                <a:latin typeface="Times New Roman" panose="02020603050405020304" pitchFamily="18" charset="0"/>
              </a:rPr>
              <a:t>还要别的什么吗？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矩形 4"/>
          <p:cNvSpPr>
            <a:spLocks noChangeArrowheads="1"/>
          </p:cNvSpPr>
          <p:nvPr/>
        </p:nvSpPr>
        <p:spPr bwMode="auto">
          <a:xfrm>
            <a:off x="441905" y="3469542"/>
            <a:ext cx="81042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单项选择：</a:t>
            </a:r>
            <a:r>
              <a:rPr lang="en-US" altLang="zh-CN" sz="2800" dirty="0">
                <a:latin typeface="Times New Roman" panose="02020603050405020304" pitchFamily="18" charset="0"/>
              </a:rPr>
              <a:t>I can not </a:t>
            </a:r>
            <a:r>
              <a:rPr lang="en-US" altLang="zh-CN" sz="2800" dirty="0" err="1">
                <a:latin typeface="Times New Roman" panose="02020603050405020304" pitchFamily="18" charset="0"/>
              </a:rPr>
              <a:t>do______for</a:t>
            </a:r>
            <a:r>
              <a:rPr lang="en-US" altLang="zh-CN" sz="2800" dirty="0">
                <a:latin typeface="Times New Roman" panose="02020603050405020304" pitchFamily="18" charset="0"/>
              </a:rPr>
              <a:t> you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A: anything  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B.something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5710329" y="3541714"/>
            <a:ext cx="328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441905" y="4847493"/>
            <a:ext cx="860831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拓展：</a:t>
            </a:r>
            <a:r>
              <a:rPr lang="en-US" altLang="zh-CN" sz="2800" dirty="0">
                <a:latin typeface="Times New Roman" panose="02020603050405020304" pitchFamily="18" charset="0"/>
              </a:rPr>
              <a:t>something</a:t>
            </a:r>
            <a:r>
              <a:rPr lang="zh-CN" altLang="zh-CN" sz="2800" dirty="0">
                <a:latin typeface="Times New Roman" panose="02020603050405020304" pitchFamily="18" charset="0"/>
              </a:rPr>
              <a:t>意为某事</a:t>
            </a:r>
            <a:r>
              <a:rPr lang="en-US" altLang="zh-CN" sz="2800" dirty="0">
                <a:latin typeface="Times New Roman" panose="02020603050405020304" pitchFamily="18" charset="0"/>
              </a:rPr>
              <a:t>;</a:t>
            </a:r>
            <a:r>
              <a:rPr lang="zh-CN" altLang="zh-CN" sz="2800" dirty="0">
                <a:latin typeface="Times New Roman" panose="02020603050405020304" pitchFamily="18" charset="0"/>
              </a:rPr>
              <a:t> 常用于肯定句中。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zh-CN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There is something wrong with my ears.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我的耳朵有点毛病。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6" name="矩形 7"/>
          <p:cNvSpPr>
            <a:spLocks noChangeArrowheads="1"/>
          </p:cNvSpPr>
          <p:nvPr/>
        </p:nvSpPr>
        <p:spPr bwMode="auto">
          <a:xfrm>
            <a:off x="376238" y="1452563"/>
            <a:ext cx="29803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sweet   [swi:t] 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矩形 8"/>
          <p:cNvSpPr>
            <a:spLocks noChangeArrowheads="1"/>
          </p:cNvSpPr>
          <p:nvPr/>
        </p:nvSpPr>
        <p:spPr bwMode="auto">
          <a:xfrm>
            <a:off x="820341" y="2155825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/>
              <a:t>作名词，意为“糖果”。</a:t>
            </a:r>
          </a:p>
        </p:txBody>
      </p:sp>
      <p:sp>
        <p:nvSpPr>
          <p:cNvPr id="6148" name="矩形 9"/>
          <p:cNvSpPr>
            <a:spLocks noChangeArrowheads="1"/>
          </p:cNvSpPr>
          <p:nvPr/>
        </p:nvSpPr>
        <p:spPr bwMode="auto">
          <a:xfrm>
            <a:off x="820341" y="2735264"/>
            <a:ext cx="7446169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I like sweets, he like sweets, too. </a:t>
            </a:r>
          </a:p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</a:rPr>
              <a:t>       </a:t>
            </a:r>
            <a:r>
              <a:rPr lang="zh-CN" altLang="zh-CN" sz="2800" dirty="0">
                <a:latin typeface="Times New Roman" panose="02020603050405020304" pitchFamily="18" charset="0"/>
              </a:rPr>
              <a:t>我喜欢糖果，他也喜欢糖果。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矩形 10"/>
          <p:cNvSpPr>
            <a:spLocks noChangeArrowheads="1"/>
          </p:cNvSpPr>
          <p:nvPr/>
        </p:nvSpPr>
        <p:spPr bwMode="auto">
          <a:xfrm>
            <a:off x="394097" y="3735389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汉译英：许多糖果</a:t>
            </a:r>
          </a:p>
        </p:txBody>
      </p:sp>
      <p:sp>
        <p:nvSpPr>
          <p:cNvPr id="6150" name="矩形 11"/>
          <p:cNvSpPr>
            <a:spLocks noChangeArrowheads="1"/>
          </p:cNvSpPr>
          <p:nvPr/>
        </p:nvSpPr>
        <p:spPr bwMode="auto">
          <a:xfrm>
            <a:off x="4887635" y="3686831"/>
            <a:ext cx="2246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 lot of sweets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12"/>
          <p:cNvSpPr>
            <a:spLocks noChangeArrowheads="1"/>
          </p:cNvSpPr>
          <p:nvPr/>
        </p:nvSpPr>
        <p:spPr bwMode="auto">
          <a:xfrm>
            <a:off x="376238" y="4210051"/>
            <a:ext cx="821677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拓展：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zh-CN" sz="2400" dirty="0">
                <a:latin typeface="Times New Roman" panose="02020603050405020304" pitchFamily="18" charset="0"/>
              </a:rPr>
              <a:t>）作形容词，意为“甜的”。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a cup of hot sweet coffee      </a:t>
            </a:r>
            <a:r>
              <a:rPr lang="zh-CN" altLang="zh-CN" sz="2400" dirty="0">
                <a:latin typeface="Times New Roman" panose="02020603050405020304" pitchFamily="18" charset="0"/>
              </a:rPr>
              <a:t>一杯甜甜的热咖啡。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zh-CN" sz="2400" dirty="0">
                <a:latin typeface="Times New Roman" panose="02020603050405020304" pitchFamily="18" charset="0"/>
              </a:rPr>
              <a:t>）作形容词，表示声音的甜美。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en-US" altLang="zh-CN" sz="2400" dirty="0">
                <a:latin typeface="Times New Roman" panose="02020603050405020304" pitchFamily="18" charset="0"/>
              </a:rPr>
              <a:t>: a sweet voice   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甜</a:t>
            </a:r>
            <a:r>
              <a:rPr lang="zh-CN" altLang="zh-CN" sz="2400" dirty="0">
                <a:latin typeface="Times New Roman" panose="02020603050405020304" pitchFamily="18" charset="0"/>
              </a:rPr>
              <a:t>润的嗓音。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37116" y="458909"/>
            <a:ext cx="2906884" cy="2202873"/>
          </a:xfrm>
          <a:prstGeom prst="plaque">
            <a:avLst/>
          </a:prstGeom>
        </p:spPr>
      </p:pic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339329" y="1354138"/>
            <a:ext cx="20185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too  [tu:] 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757238" y="2028825"/>
            <a:ext cx="77251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作副词，意为“太”。用于副词和形容词之前。</a:t>
            </a: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757238" y="2581275"/>
            <a:ext cx="63530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This tree is too tall. </a:t>
            </a:r>
            <a:r>
              <a:rPr lang="zh-CN" altLang="zh-CN" sz="2800" dirty="0">
                <a:latin typeface="Times New Roman" panose="02020603050405020304" pitchFamily="18" charset="0"/>
              </a:rPr>
              <a:t>这棵树太高了。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302419" y="3189289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汉译英：太年轻</a:t>
            </a:r>
            <a:r>
              <a:rPr lang="zh-CN" altLang="en-US" sz="2800" dirty="0"/>
              <a:t>。</a:t>
            </a:r>
            <a:endParaRPr lang="zh-CN" altLang="zh-CN" sz="2800" dirty="0"/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4544325" y="3116830"/>
            <a:ext cx="1630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too young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矩形 6"/>
          <p:cNvSpPr>
            <a:spLocks noChangeArrowheads="1"/>
          </p:cNvSpPr>
          <p:nvPr/>
        </p:nvSpPr>
        <p:spPr bwMode="auto">
          <a:xfrm>
            <a:off x="339329" y="3611564"/>
            <a:ext cx="880467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拓展：</a:t>
            </a:r>
            <a:r>
              <a:rPr lang="en-US" altLang="zh-CN" sz="2400" dirty="0">
                <a:latin typeface="Times New Roman" panose="02020603050405020304" pitchFamily="18" charset="0"/>
              </a:rPr>
              <a:t>also</a:t>
            </a:r>
            <a:r>
              <a:rPr lang="zh-CN" altLang="zh-CN" sz="2400" dirty="0">
                <a:latin typeface="Times New Roman" panose="02020603050405020304" pitchFamily="18" charset="0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</a:rPr>
              <a:t>too</a:t>
            </a:r>
            <a:r>
              <a:rPr lang="zh-CN" altLang="zh-CN" sz="2400" dirty="0">
                <a:latin typeface="Times New Roman" panose="02020603050405020304" pitchFamily="18" charset="0"/>
              </a:rPr>
              <a:t>的区别：两者都用于肯定句，位置不同。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also</a:t>
            </a:r>
            <a:r>
              <a:rPr lang="zh-CN" altLang="zh-CN" sz="2400" dirty="0">
                <a:latin typeface="Times New Roman" panose="02020603050405020304" pitchFamily="18" charset="0"/>
              </a:rPr>
              <a:t>放在be动词，助动词，情态动词之后，实义动词之前。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         </a:t>
            </a: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I also go there.  </a:t>
            </a:r>
            <a:r>
              <a:rPr lang="zh-CN" altLang="zh-CN" sz="2400" dirty="0">
                <a:latin typeface="Times New Roman" panose="02020603050405020304" pitchFamily="18" charset="0"/>
              </a:rPr>
              <a:t>我也去那里。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too</a:t>
            </a:r>
            <a:r>
              <a:rPr lang="zh-CN" altLang="zh-CN" sz="2400" dirty="0">
                <a:latin typeface="Times New Roman" panose="02020603050405020304" pitchFamily="18" charset="0"/>
              </a:rPr>
              <a:t>常放在句末，用逗号隔开。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</a:t>
            </a:r>
            <a:r>
              <a:rPr lang="en-US" altLang="zh-CN" sz="24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We go to the cinema , too.</a:t>
            </a:r>
            <a:r>
              <a:rPr lang="zh-CN" altLang="zh-CN" sz="2400" dirty="0">
                <a:latin typeface="Times New Roman" panose="02020603050405020304" pitchFamily="18" charset="0"/>
              </a:rPr>
              <a:t>我们也去电影院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8471" y="586398"/>
            <a:ext cx="277681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643108" y="1360367"/>
            <a:ext cx="83150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I can’t eat anything.    </a:t>
            </a:r>
            <a:r>
              <a:rPr lang="zh-CN" altLang="zh-CN" sz="3600" b="1" dirty="0">
                <a:latin typeface="Times New Roman" panose="02020603050405020304" pitchFamily="18" charset="0"/>
              </a:rPr>
              <a:t>我不能吃任何东西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527447" y="2132013"/>
            <a:ext cx="8147630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由</a:t>
            </a:r>
            <a:r>
              <a:rPr lang="en-US" altLang="zh-CN" sz="2400" dirty="0">
                <a:latin typeface="Times New Roman" panose="02020603050405020304" pitchFamily="18" charset="0"/>
              </a:rPr>
              <a:t>can</a:t>
            </a:r>
            <a:r>
              <a:rPr lang="zh-CN" altLang="zh-CN" sz="2400" dirty="0">
                <a:latin typeface="Times New Roman" panose="02020603050405020304" pitchFamily="18" charset="0"/>
              </a:rPr>
              <a:t>引导的否定句，直接在情态动词</a:t>
            </a:r>
            <a:r>
              <a:rPr lang="en-US" altLang="zh-CN" sz="2400" dirty="0">
                <a:latin typeface="Times New Roman" panose="02020603050405020304" pitchFamily="18" charset="0"/>
              </a:rPr>
              <a:t>can</a:t>
            </a:r>
            <a:r>
              <a:rPr lang="zh-CN" altLang="zh-CN" sz="2400" dirty="0">
                <a:latin typeface="Times New Roman" panose="02020603050405020304" pitchFamily="18" charset="0"/>
              </a:rPr>
              <a:t>后加否定词</a:t>
            </a:r>
            <a:r>
              <a:rPr lang="en-US" altLang="zh-CN" sz="2400" dirty="0">
                <a:latin typeface="Times New Roman" panose="02020603050405020304" pitchFamily="18" charset="0"/>
              </a:rPr>
              <a:t>not.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</a:rPr>
              <a:t>句式结构为：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</a:rPr>
              <a:t>主语</a:t>
            </a:r>
            <a:r>
              <a:rPr lang="en-US" altLang="zh-CN" sz="2400" dirty="0">
                <a:latin typeface="Times New Roman" panose="02020603050405020304" pitchFamily="18" charset="0"/>
              </a:rPr>
              <a:t>+ can not +</a:t>
            </a:r>
            <a:r>
              <a:rPr lang="zh-CN" altLang="zh-CN" sz="2400" dirty="0">
                <a:latin typeface="Times New Roman" panose="02020603050405020304" pitchFamily="18" charset="0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</a:rPr>
              <a:t>+</a:t>
            </a:r>
            <a:r>
              <a:rPr lang="zh-CN" altLang="zh-CN" sz="2400" dirty="0">
                <a:latin typeface="Times New Roman" panose="02020603050405020304" pitchFamily="18" charset="0"/>
              </a:rPr>
              <a:t>其他。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643108" y="3444143"/>
            <a:ext cx="738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eg:He</a:t>
            </a:r>
            <a:r>
              <a:rPr lang="en-US" altLang="zh-CN" sz="2800" dirty="0">
                <a:latin typeface="Times New Roman" panose="02020603050405020304" pitchFamily="18" charset="0"/>
              </a:rPr>
              <a:t> can’t go out alone.</a:t>
            </a:r>
            <a:r>
              <a:rPr lang="zh-CN" altLang="zh-CN" sz="2800" dirty="0">
                <a:latin typeface="Times New Roman" panose="02020603050405020304" pitchFamily="18" charset="0"/>
              </a:rPr>
              <a:t>他不能独自一人外出。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0" y="4528895"/>
            <a:ext cx="93333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句型转换：</a:t>
            </a:r>
            <a:r>
              <a:rPr lang="en-US" altLang="zh-CN" sz="2800" dirty="0">
                <a:latin typeface="Times New Roman" panose="02020603050405020304" pitchFamily="18" charset="0"/>
              </a:rPr>
              <a:t>Nancy can make beautiful clothes.</a:t>
            </a:r>
            <a:r>
              <a:rPr lang="zh-CN" altLang="zh-CN" sz="2800" dirty="0">
                <a:latin typeface="Times New Roman" panose="02020603050405020304" pitchFamily="18" charset="0"/>
              </a:rPr>
              <a:t>（改成否定句）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793781" y="5902937"/>
            <a:ext cx="56797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Nancy can not make beautiful clothes.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10118" y="5281613"/>
            <a:ext cx="1659731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1567"/>
            <a:ext cx="319884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284560" y="1311276"/>
            <a:ext cx="87911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Do you eat a lot of sweets?   </a:t>
            </a:r>
            <a:r>
              <a:rPr lang="zh-CN" altLang="zh-CN" sz="3200" b="1" dirty="0">
                <a:latin typeface="Times New Roman" panose="02020603050405020304" pitchFamily="18" charset="0"/>
              </a:rPr>
              <a:t>你能吃许多糖果吗？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120437" y="1896051"/>
            <a:ext cx="10056019" cy="22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</a:t>
            </a:r>
            <a:r>
              <a:rPr lang="zh-CN" altLang="zh-CN" sz="2400" dirty="0">
                <a:latin typeface="Times New Roman" panose="02020603050405020304" pitchFamily="18" charset="0"/>
              </a:rPr>
              <a:t>当主语为非第三人称单数时：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</a:rPr>
              <a:t>一般疑问句：</a:t>
            </a:r>
            <a:r>
              <a:rPr lang="en-US" altLang="zh-CN" sz="2400" dirty="0">
                <a:latin typeface="Times New Roman" panose="02020603050405020304" pitchFamily="18" charset="0"/>
              </a:rPr>
              <a:t>Do + </a:t>
            </a:r>
            <a:r>
              <a:rPr lang="zh-CN" altLang="zh-CN" sz="2400" dirty="0">
                <a:latin typeface="Times New Roman" panose="02020603050405020304" pitchFamily="18" charset="0"/>
              </a:rPr>
              <a:t>主语</a:t>
            </a:r>
            <a:r>
              <a:rPr lang="en-US" altLang="zh-CN" sz="2400" dirty="0">
                <a:latin typeface="Times New Roman" panose="02020603050405020304" pitchFamily="18" charset="0"/>
              </a:rPr>
              <a:t> +</a:t>
            </a:r>
            <a:r>
              <a:rPr lang="zh-CN" altLang="zh-CN" sz="2400" dirty="0">
                <a:latin typeface="Times New Roman" panose="02020603050405020304" pitchFamily="18" charset="0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</a:rPr>
              <a:t> +</a:t>
            </a:r>
            <a:r>
              <a:rPr lang="zh-CN" altLang="zh-CN" sz="2400" dirty="0">
                <a:latin typeface="Times New Roman" panose="02020603050405020304" pitchFamily="18" charset="0"/>
              </a:rPr>
              <a:t>其他？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</a:t>
            </a:r>
            <a:r>
              <a:rPr lang="zh-CN" altLang="zh-CN" sz="2400" dirty="0">
                <a:latin typeface="Times New Roman" panose="02020603050405020304" pitchFamily="18" charset="0"/>
              </a:rPr>
              <a:t>肯定回答：</a:t>
            </a:r>
            <a:r>
              <a:rPr lang="en-US" altLang="zh-CN" sz="2400" dirty="0">
                <a:latin typeface="Times New Roman" panose="02020603050405020304" pitchFamily="18" charset="0"/>
              </a:rPr>
              <a:t>Yes, </a:t>
            </a:r>
            <a:r>
              <a:rPr lang="zh-CN" altLang="zh-CN" sz="2400" dirty="0">
                <a:latin typeface="Times New Roman" panose="02020603050405020304" pitchFamily="18" charset="0"/>
              </a:rPr>
              <a:t>主语</a:t>
            </a:r>
            <a:r>
              <a:rPr lang="en-US" altLang="zh-CN" sz="2400" dirty="0">
                <a:latin typeface="Times New Roman" panose="02020603050405020304" pitchFamily="18" charset="0"/>
              </a:rPr>
              <a:t>+do. 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</a:t>
            </a:r>
            <a:r>
              <a:rPr lang="zh-CN" altLang="zh-CN" sz="2400" dirty="0">
                <a:latin typeface="Times New Roman" panose="02020603050405020304" pitchFamily="18" charset="0"/>
              </a:rPr>
              <a:t>否定回答：</a:t>
            </a:r>
            <a:r>
              <a:rPr lang="en-US" altLang="zh-CN" sz="2400" dirty="0">
                <a:latin typeface="Times New Roman" panose="02020603050405020304" pitchFamily="18" charset="0"/>
              </a:rPr>
              <a:t>No, </a:t>
            </a:r>
            <a:r>
              <a:rPr lang="zh-CN" altLang="zh-CN" sz="2400" dirty="0">
                <a:latin typeface="Times New Roman" panose="02020603050405020304" pitchFamily="18" charset="0"/>
              </a:rPr>
              <a:t>主语</a:t>
            </a:r>
            <a:r>
              <a:rPr lang="en-US" altLang="zh-CN" sz="2400" dirty="0">
                <a:latin typeface="Times New Roman" panose="02020603050405020304" pitchFamily="18" charset="0"/>
              </a:rPr>
              <a:t>+don’t.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643121" y="4237995"/>
            <a:ext cx="83367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--Do you like chocolate?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--</a:t>
            </a:r>
            <a:r>
              <a:rPr lang="en-US" altLang="zh-CN" sz="2800" dirty="0">
                <a:latin typeface="Times New Roman" panose="02020603050405020304" pitchFamily="18" charset="0"/>
              </a:rPr>
              <a:t>Yes, I do. No, I don’t.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矩形 4"/>
          <p:cNvSpPr>
            <a:spLocks noChangeArrowheads="1"/>
          </p:cNvSpPr>
          <p:nvPr/>
        </p:nvSpPr>
        <p:spPr bwMode="auto">
          <a:xfrm>
            <a:off x="305991" y="4833918"/>
            <a:ext cx="88380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句型转换：</a:t>
            </a:r>
            <a:r>
              <a:rPr lang="en-US" altLang="zh-CN" sz="2800" dirty="0">
                <a:latin typeface="Times New Roman" panose="02020603050405020304" pitchFamily="18" charset="0"/>
              </a:rPr>
              <a:t>They often watch films at home.</a:t>
            </a:r>
            <a:r>
              <a:rPr lang="zh-CN" altLang="zh-CN" sz="2800" dirty="0">
                <a:latin typeface="Times New Roman" panose="02020603050405020304" pitchFamily="18" charset="0"/>
              </a:rPr>
              <a:t>（改成一般疑问句）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5"/>
          <p:cNvSpPr>
            <a:spLocks noChangeArrowheads="1"/>
          </p:cNvSpPr>
          <p:nvPr/>
        </p:nvSpPr>
        <p:spPr bwMode="auto">
          <a:xfrm>
            <a:off x="977411" y="5788024"/>
            <a:ext cx="64081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Do they often watch films at home?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Yes, they do. / 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No,they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don’t.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8121"/>
            <a:ext cx="346847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72" name="矩形 6"/>
          <p:cNvSpPr>
            <a:spLocks noChangeArrowheads="1"/>
          </p:cNvSpPr>
          <p:nvPr/>
        </p:nvSpPr>
        <p:spPr bwMode="auto">
          <a:xfrm>
            <a:off x="177404" y="1508126"/>
            <a:ext cx="87907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拓展：</a:t>
            </a:r>
            <a:r>
              <a:rPr lang="zh-CN" altLang="zh-CN" sz="2800" dirty="0">
                <a:latin typeface="Times New Roman" panose="02020603050405020304" pitchFamily="18" charset="0"/>
              </a:rPr>
              <a:t>当主语为第三人称单数时：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一般疑问句：</a:t>
            </a:r>
            <a:r>
              <a:rPr lang="en-US" altLang="zh-CN" sz="2800" dirty="0">
                <a:latin typeface="Times New Roman" panose="02020603050405020304" pitchFamily="18" charset="0"/>
              </a:rPr>
              <a:t>Does+ </a:t>
            </a:r>
            <a:r>
              <a:rPr lang="zh-CN" altLang="zh-CN" sz="2800" dirty="0">
                <a:latin typeface="Times New Roman" panose="02020603050405020304" pitchFamily="18" charset="0"/>
              </a:rPr>
              <a:t>主语</a:t>
            </a:r>
            <a:r>
              <a:rPr lang="en-US" altLang="zh-CN" sz="2800" dirty="0">
                <a:latin typeface="Times New Roman" panose="02020603050405020304" pitchFamily="18" charset="0"/>
              </a:rPr>
              <a:t> +</a:t>
            </a:r>
            <a:r>
              <a:rPr lang="zh-CN" altLang="zh-CN" sz="2800" dirty="0">
                <a:latin typeface="Times New Roman" panose="02020603050405020304" pitchFamily="18" charset="0"/>
              </a:rPr>
              <a:t>动词原形</a:t>
            </a:r>
            <a:r>
              <a:rPr lang="en-US" altLang="zh-CN" sz="2800" dirty="0">
                <a:latin typeface="Times New Roman" panose="02020603050405020304" pitchFamily="18" charset="0"/>
              </a:rPr>
              <a:t> +</a:t>
            </a:r>
            <a:r>
              <a:rPr lang="zh-CN" altLang="zh-CN" sz="2800" dirty="0">
                <a:latin typeface="Times New Roman" panose="02020603050405020304" pitchFamily="18" charset="0"/>
              </a:rPr>
              <a:t>其他？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肯定回答：</a:t>
            </a:r>
            <a:r>
              <a:rPr lang="en-US" altLang="zh-CN" sz="2800" dirty="0">
                <a:latin typeface="Times New Roman" panose="02020603050405020304" pitchFamily="18" charset="0"/>
              </a:rPr>
              <a:t>Yes, </a:t>
            </a:r>
            <a:r>
              <a:rPr lang="zh-CN" altLang="zh-CN" sz="2800" dirty="0">
                <a:latin typeface="Times New Roman" panose="02020603050405020304" pitchFamily="18" charset="0"/>
              </a:rPr>
              <a:t>主语</a:t>
            </a:r>
            <a:r>
              <a:rPr lang="en-US" altLang="zh-CN" sz="2800" dirty="0">
                <a:latin typeface="Times New Roman" panose="02020603050405020304" pitchFamily="18" charset="0"/>
              </a:rPr>
              <a:t>+does. 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否定回答：</a:t>
            </a:r>
            <a:r>
              <a:rPr lang="en-US" altLang="zh-CN" sz="2800" dirty="0">
                <a:latin typeface="Times New Roman" panose="02020603050405020304" pitchFamily="18" charset="0"/>
              </a:rPr>
              <a:t>No, </a:t>
            </a:r>
            <a:r>
              <a:rPr lang="zh-CN" altLang="zh-CN" sz="2800" dirty="0">
                <a:latin typeface="Times New Roman" panose="02020603050405020304" pitchFamily="18" charset="0"/>
              </a:rPr>
              <a:t>主语</a:t>
            </a:r>
            <a:r>
              <a:rPr lang="en-US" altLang="zh-CN" sz="2800" dirty="0">
                <a:latin typeface="Times New Roman" panose="02020603050405020304" pitchFamily="18" charset="0"/>
              </a:rPr>
              <a:t>+doesn’t.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3" name="矩形 7"/>
          <p:cNvSpPr>
            <a:spLocks noChangeArrowheads="1"/>
          </p:cNvSpPr>
          <p:nvPr/>
        </p:nvSpPr>
        <p:spPr bwMode="auto">
          <a:xfrm>
            <a:off x="177404" y="4219854"/>
            <a:ext cx="90844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句型转换：</a:t>
            </a:r>
            <a:r>
              <a:rPr lang="en-US" altLang="zh-CN" sz="2800" dirty="0"/>
              <a:t>She needs some warm clothes.</a:t>
            </a:r>
            <a:r>
              <a:rPr lang="zh-CN" altLang="zh-CN" sz="2800" dirty="0"/>
              <a:t>（改成一般疑问句）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26731" y="5512603"/>
            <a:ext cx="73858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Does she need any warm clothes?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Yes, she does. / No, she doesn’t.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Microsoft Office PowerPoint</Application>
  <PresentationFormat>全屏显示(4:3)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Unit 4 </vt:lpstr>
      <vt:lpstr>Introduce</vt:lpstr>
      <vt:lpstr>Words</vt:lpstr>
      <vt:lpstr>Words</vt:lpstr>
      <vt:lpstr>Words</vt:lpstr>
      <vt:lpstr>Words</vt:lpstr>
      <vt:lpstr>Expressions</vt:lpstr>
      <vt:lpstr>Expressions</vt:lpstr>
      <vt:lpstr>Expressions</vt:lpstr>
      <vt:lpstr>Dialogue</vt:lpstr>
      <vt:lpstr>Dialogue</vt:lpstr>
      <vt:lpstr>Expand</vt:lpstr>
      <vt:lpstr>Expand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2023-01-16T14:22:40Z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93111BF517234536BA7D25E82B112617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