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67" r:id="rId3"/>
    <p:sldId id="386" r:id="rId4"/>
    <p:sldId id="373" r:id="rId5"/>
    <p:sldId id="380" r:id="rId6"/>
    <p:sldId id="379" r:id="rId7"/>
    <p:sldId id="274" r:id="rId8"/>
    <p:sldId id="280" r:id="rId9"/>
    <p:sldId id="277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706"/>
        <p:guide pos="28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39A73-A86F-48FF-8B1F-DBB426569B8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07E45-C3F4-46B4-BB07-8990C30BE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Users\liuhaixin\Desktop\tc1yywkbf711w02-I'm%20watching%20TV.%20Section%20A&#21477;&#27861;&#35821;&#27861;.mp3" TargetMode="External"/><Relationship Id="rId1" Type="http://schemas.microsoft.com/office/2007/relationships/media" Target="file:///C:\Users\liuhaixin\Desktop\tc1yywkbf711w02-I'm%20watching%20TV.%20Section%20A&#21477;&#27861;&#35821;&#27861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C:\Users\liuhaixin\Desktop\tc1yywkbf711w02-I'm%20watching%20TV.%20Section%20A&#21477;&#27861;&#35821;&#27861;.mp3" TargetMode="External"/><Relationship Id="rId1" Type="http://schemas.microsoft.com/office/2007/relationships/media" Target="file:///C:\Users\liuhaixin\Desktop\tc1yywkbf711w02-I'm%20watching%20TV.%20Section%20A&#21477;&#27861;&#35821;&#27861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5720" y="1059584"/>
            <a:ext cx="9144000" cy="19851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I'm watching TV.</a:t>
            </a:r>
            <a:endParaRPr lang="zh-CN" altLang="en-US" sz="5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</a:t>
            </a:r>
            <a:r>
              <a:rPr lang="en-US" altLang="zh-CN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en-US" altLang="zh-CN" sz="28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93990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54075" y="677547"/>
            <a:ext cx="6846570" cy="3856990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69977" y="696596"/>
            <a:ext cx="7289165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Jenny: Hello? This is Jenny.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Laura: Hi, Jenny. It's Laura here.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Jenny: Oh, hi, Laura. What are you doing?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Laura: Not much. I'm just washing my clothes. What about you?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Jenny: I'm watching TV. Do you want to join me for dinner?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My parents aren't at home. We can eat out.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Laura: Yeah. I'd love to.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Jenny: Let's meet at my home first. Come at half past six.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Laura: OK. See you then.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3" name="tc1yywkbf711w02-I'm watching TV. Section A句法语法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68314" y="3576320"/>
            <a:ext cx="619125" cy="61912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584319" y="696597"/>
            <a:ext cx="1116965" cy="1064260"/>
          </a:xfrm>
          <a:prstGeom prst="rect">
            <a:avLst/>
          </a:prstGeom>
          <a:ln w="28575" cmpd="sng">
            <a:solidFill>
              <a:srgbClr val="33CCCC"/>
            </a:solidFill>
            <a:prstDash val="solid"/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583684" y="3511550"/>
            <a:ext cx="1116965" cy="1022985"/>
          </a:xfrm>
          <a:prstGeom prst="rect">
            <a:avLst/>
          </a:prstGeom>
          <a:ln w="28575" cmpd="sng">
            <a:solidFill>
              <a:srgbClr val="33CCCC"/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2000">
                <p:cTn id="57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54075" y="677547"/>
            <a:ext cx="6846570" cy="3856990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69977" y="696596"/>
            <a:ext cx="7289165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Jenny: Hello? This is Jenny.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Laura: Hi, Jenny. It's Laura here.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Jenny: Oh, hi, Laura. What are you doing?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Laura: Not much. I'm just washing my clothes. What about you?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Jenny: I'm watching TV. Do you want to join me for dinner?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My parents aren't at home. We can eat out.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Laura: Yeah. I'd love to.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Jenny: Let's meet at my home first. Come at half past six.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Laura: OK. See you then.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fontAlgn="auto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3" name="tc1yywkbf711w02-I'm watching TV. Section A句法语法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68314" y="3576320"/>
            <a:ext cx="619125" cy="61912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584319" y="696597"/>
            <a:ext cx="1116965" cy="1064260"/>
          </a:xfrm>
          <a:prstGeom prst="rect">
            <a:avLst/>
          </a:prstGeom>
          <a:ln w="28575" cmpd="sng">
            <a:solidFill>
              <a:srgbClr val="33CCCC"/>
            </a:solidFill>
            <a:prstDash val="solid"/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583684" y="3511550"/>
            <a:ext cx="1116965" cy="1022985"/>
          </a:xfrm>
          <a:prstGeom prst="rect">
            <a:avLst/>
          </a:prstGeom>
          <a:ln w="28575" cmpd="sng">
            <a:solidFill>
              <a:srgbClr val="33CCCC"/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2000">
                <p:cTn id="57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90090" y="1985647"/>
            <a:ext cx="4648200" cy="1409065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252980" y="1985645"/>
            <a:ext cx="5849620" cy="13388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What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are 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you 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doing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?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'm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just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washing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my clothes.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</a:t>
            </a:r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'm watching</a:t>
            </a:r>
            <a:r>
              <a:rPr lang="en-US" dirty="0"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TV. 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endParaRPr 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1974" y="1985647"/>
            <a:ext cx="1251585" cy="14084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991999" y="450215"/>
            <a:ext cx="487362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现在进行时：</a:t>
            </a:r>
          </a:p>
          <a:p>
            <a:pPr fontAlgn="auto">
              <a:lnSpc>
                <a:spcPct val="150000"/>
              </a:lnSpc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表示现在正在进行或发生的动作，也表示当前一段时间内的活动或现阶段正在进行的动作。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49784" y="3688080"/>
            <a:ext cx="366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构成：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 (am / is / are) + 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90094" y="1217295"/>
            <a:ext cx="6040755" cy="2928620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181225" y="981076"/>
            <a:ext cx="5849620" cy="30008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endParaRPr lang="zh-CN" altLang="en-US" dirty="0"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一般情况，直接加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-ing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(go-going, ask-asking)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以不发音的字母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结尾的动词，去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-ing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(write-writing, make-making, take-taking)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3.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以重读闭音节结尾的动词，末尾只有一个辅音字母，应双写这一辅音字母，再加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-ing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(get-getting, sit-sitting, run-running, put-putting)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4810" y="1834517"/>
            <a:ext cx="1160780" cy="169354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990094" y="620396"/>
            <a:ext cx="2764155" cy="432435"/>
          </a:xfrm>
          <a:prstGeom prst="rect">
            <a:avLst/>
          </a:prstGeom>
          <a:noFill/>
          <a:ln w="25400" cap="flat" cmpd="sng" algn="ctr">
            <a:solidFill>
              <a:srgbClr val="33CCCC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185670" y="663575"/>
            <a:ext cx="2327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动词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-ing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形式的构成：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90090" y="1289050"/>
            <a:ext cx="5791200" cy="2105660"/>
          </a:xfrm>
          <a:prstGeom prst="rect">
            <a:avLst/>
          </a:prstGeom>
          <a:noFill/>
          <a:ln w="28575" cmpd="sng">
            <a:solidFill>
              <a:srgbClr val="33CC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181225" y="1052831"/>
            <a:ext cx="5849620" cy="2169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endParaRPr lang="zh-CN" altLang="en-US" dirty="0">
              <a:uFillTx/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肯定句：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 working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否定句：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isn't working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一般疑问句：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he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working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?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回答：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Yes, he is. / No, he isn't.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0540" y="1370966"/>
            <a:ext cx="1160780" cy="16935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906774" y="2011680"/>
            <a:ext cx="131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be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后加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not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22649" y="2396490"/>
            <a:ext cx="131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be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提到句首</a:t>
            </a:r>
          </a:p>
        </p:txBody>
      </p:sp>
      <p:cxnSp>
        <p:nvCxnSpPr>
          <p:cNvPr id="7" name="直接箭头连接符 6"/>
          <p:cNvCxnSpPr>
            <a:endCxn id="2" idx="1"/>
          </p:cNvCxnSpPr>
          <p:nvPr/>
        </p:nvCxnSpPr>
        <p:spPr>
          <a:xfrm flipV="1">
            <a:off x="5009519" y="2196346"/>
            <a:ext cx="897255" cy="71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5136519" y="2617472"/>
            <a:ext cx="714375" cy="82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195198" y="675005"/>
            <a:ext cx="87716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例句：</a:t>
            </a:r>
          </a:p>
        </p:txBody>
      </p:sp>
      <p:sp>
        <p:nvSpPr>
          <p:cNvPr id="11" name="矩形 10"/>
          <p:cNvSpPr/>
          <p:nvPr/>
        </p:nvSpPr>
        <p:spPr>
          <a:xfrm>
            <a:off x="1979933" y="627380"/>
            <a:ext cx="1278255" cy="432435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58873" y="111622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完成句子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5875" y="1661795"/>
            <a:ext cx="7047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I _____________ TV now.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现在我正在看电视。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______ your sister _______ her homework?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你的妹妹正在做作业吗？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02130" y="1734185"/>
            <a:ext cx="399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am watching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805305" y="2605405"/>
            <a:ext cx="485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Is                         doing</a:t>
            </a:r>
          </a:p>
        </p:txBody>
      </p:sp>
      <p:pic>
        <p:nvPicPr>
          <p:cNvPr id="6" name="图片 5" descr="师生2_副本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97905" y="1661795"/>
            <a:ext cx="2235200" cy="15316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07326" y="64543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单项选择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91005" y="1666875"/>
            <a:ext cx="7092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)1. Look! Kate ______ news on TV.    </a:t>
            </a:r>
          </a:p>
          <a:p>
            <a:pPr fontAlgn="auto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A. is watching            B. watches              C. watching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(    )2. Don’t talk. I’m ______.     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A. speak                      B. speaking            C. to speak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03400" y="1783082"/>
            <a:ext cx="32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 </a:t>
            </a:r>
          </a:p>
        </p:txBody>
      </p:sp>
      <p:sp>
        <p:nvSpPr>
          <p:cNvPr id="4" name="单圆角矩形 3"/>
          <p:cNvSpPr/>
          <p:nvPr/>
        </p:nvSpPr>
        <p:spPr>
          <a:xfrm>
            <a:off x="1246505" y="1445897"/>
            <a:ext cx="6621780" cy="2353945"/>
          </a:xfrm>
          <a:prstGeom prst="snip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上凸带形 6"/>
          <p:cNvSpPr/>
          <p:nvPr/>
        </p:nvSpPr>
        <p:spPr>
          <a:xfrm>
            <a:off x="2025015" y="575310"/>
            <a:ext cx="5076190" cy="701040"/>
          </a:xfrm>
          <a:prstGeom prst="ribbon2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803400" y="2611757"/>
            <a:ext cx="32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本框 27"/>
          <p:cNvSpPr txBox="1"/>
          <p:nvPr/>
        </p:nvSpPr>
        <p:spPr>
          <a:xfrm>
            <a:off x="994414" y="1180466"/>
            <a:ext cx="6570345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sng">
            <a:solidFill>
              <a:schemeClr val="accent1">
                <a:lumMod val="40000"/>
                <a:lumOff val="6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</a:t>
            </a:r>
            <a:r>
              <a:rPr lang="zh-CN" dirty="0">
                <a:solidFill>
                  <a:srgbClr val="FF0000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现在进行时：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1.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含义：</a:t>
            </a: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表示现在正在进行或发生的动作，也表示当前一段   </a:t>
            </a:r>
          </a:p>
          <a:p>
            <a:pPr fontAlgn="auto">
              <a:lnSpc>
                <a:spcPct val="150000"/>
              </a:lnSpc>
            </a:pPr>
            <a:r>
              <a:rPr lang="zh-CN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                时间内的活动或现阶段正在进行的动作。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2.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构成：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be (am / is / are) + doing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3.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动词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-ing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形式的构成：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三条规则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  4.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例句：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肯定句、否定句、一般疑问句、回答。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665720" y="2409825"/>
            <a:ext cx="1065530" cy="1330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Times New Roman" panose="02020603050405020304" pitchFamily="18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全屏显示(16:9)</PresentationFormat>
  <Paragraphs>62</Paragraphs>
  <Slides>9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2016-08-19T01:09:00Z</dcterms:created>
  <dcterms:modified xsi:type="dcterms:W3CDTF">2023-01-16T14:22:50Z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AD64FB1AEA9C4478A71E7AA63F270A65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