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74" r:id="rId2"/>
    <p:sldId id="510" r:id="rId3"/>
    <p:sldId id="566" r:id="rId4"/>
    <p:sldId id="567" r:id="rId5"/>
    <p:sldId id="553" r:id="rId6"/>
    <p:sldId id="568" r:id="rId7"/>
    <p:sldId id="564" r:id="rId8"/>
    <p:sldId id="570" r:id="rId9"/>
    <p:sldId id="571" r:id="rId10"/>
    <p:sldId id="572" r:id="rId11"/>
    <p:sldId id="565" r:id="rId12"/>
    <p:sldId id="542" r:id="rId13"/>
    <p:sldId id="556" r:id="rId14"/>
    <p:sldId id="546" r:id="rId15"/>
    <p:sldId id="560" r:id="rId16"/>
    <p:sldId id="573" r:id="rId17"/>
    <p:sldId id="507" r:id="rId18"/>
    <p:sldId id="501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幼圆" panose="02010509060101010101" pitchFamily="49" charset="-122"/>
      <p:regular r:id="rId3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009900"/>
    <a:srgbClr val="0000FF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279" autoAdjust="0"/>
  </p:normalViewPr>
  <p:slideViewPr>
    <p:cSldViewPr>
      <p:cViewPr>
        <p:scale>
          <a:sx n="140" d="100"/>
          <a:sy n="140" d="100"/>
        </p:scale>
        <p:origin x="-804" y="-288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年、月、日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认识年、月、日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image" Target="../media/image3.emf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image" Target="../media/image4.png"/><Relationship Id="rId4" Type="http://schemas.openxmlformats.org/officeDocument/2006/relationships/slide" Target="slide16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84" y="1563638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认识年、月、日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8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38682" y="629457"/>
            <a:ext cx="194187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年、月、日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9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949973" y="42941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6" descr="C:\Users\jinse\Desktop\课件样例\人物图\76.jpg"/>
          <p:cNvPicPr>
            <a:picLocks noChangeAspect="1" noChangeArrowheads="1"/>
          </p:cNvPicPr>
          <p:nvPr/>
        </p:nvPicPr>
        <p:blipFill rotWithShape="1">
          <a:blip r:embed="rId2" cstate="email"/>
          <a:srcRect l="17134" t="6208" r="16387" b="8862"/>
          <a:stretch>
            <a:fillRect/>
          </a:stretch>
        </p:blipFill>
        <p:spPr bwMode="auto">
          <a:xfrm>
            <a:off x="121295" y="3365051"/>
            <a:ext cx="1059854" cy="10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组合 142"/>
          <p:cNvGrpSpPr/>
          <p:nvPr/>
        </p:nvGrpSpPr>
        <p:grpSpPr>
          <a:xfrm>
            <a:off x="476545" y="1923678"/>
            <a:ext cx="8277225" cy="1000125"/>
            <a:chOff x="386535" y="3336835"/>
            <a:chExt cx="8277225" cy="1000125"/>
          </a:xfrm>
        </p:grpSpPr>
        <p:grpSp>
          <p:nvGrpSpPr>
            <p:cNvPr id="144" name="组合 56"/>
            <p:cNvGrpSpPr/>
            <p:nvPr/>
          </p:nvGrpSpPr>
          <p:grpSpPr>
            <a:xfrm>
              <a:off x="386535" y="3336835"/>
              <a:ext cx="8277225" cy="1000125"/>
              <a:chOff x="386535" y="3336835"/>
              <a:chExt cx="8277225" cy="1000125"/>
            </a:xfrm>
          </p:grpSpPr>
          <p:pic>
            <p:nvPicPr>
              <p:cNvPr id="15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6535" y="3336835"/>
                <a:ext cx="8277225" cy="100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8" name="TextBox 157"/>
              <p:cNvSpPr txBox="1"/>
              <p:nvPr/>
            </p:nvSpPr>
            <p:spPr>
              <a:xfrm>
                <a:off x="14216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20517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6367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2218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8519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4369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0220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521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2371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762480" y="337231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404695" y="3372315"/>
                <a:ext cx="5048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8006190" y="337231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0" name="文本框 10245"/>
              <p:cNvSpPr txBox="1">
                <a:spLocks noChangeArrowheads="1"/>
              </p:cNvSpPr>
              <p:nvPr/>
            </p:nvSpPr>
            <p:spPr bwMode="auto">
              <a:xfrm>
                <a:off x="405585" y="3353265"/>
                <a:ext cx="9001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月份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1" name="文本框 10245"/>
              <p:cNvSpPr txBox="1">
                <a:spLocks noChangeArrowheads="1"/>
              </p:cNvSpPr>
              <p:nvPr/>
            </p:nvSpPr>
            <p:spPr bwMode="auto">
              <a:xfrm>
                <a:off x="412490" y="3838795"/>
                <a:ext cx="9001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天数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1374025" y="384141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54805" y="383879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5467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15089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76191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3469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6061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6211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471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7724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40731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803738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1386171" y="2437783"/>
            <a:ext cx="7245803" cy="466480"/>
            <a:chOff x="1386171" y="1645695"/>
            <a:chExt cx="7245803" cy="466480"/>
          </a:xfrm>
        </p:grpSpPr>
        <p:sp>
          <p:nvSpPr>
            <p:cNvPr id="176" name="矩形 175"/>
            <p:cNvSpPr/>
            <p:nvPr/>
          </p:nvSpPr>
          <p:spPr>
            <a:xfrm>
              <a:off x="1386171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259178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3806915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502205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561664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6822250" y="1652600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8046910" y="164569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3205420" y="2437783"/>
            <a:ext cx="4831964" cy="459575"/>
            <a:chOff x="3205420" y="1645695"/>
            <a:chExt cx="4831964" cy="459575"/>
          </a:xfrm>
        </p:grpSpPr>
        <p:sp>
          <p:nvSpPr>
            <p:cNvPr id="184" name="矩形 183"/>
            <p:cNvSpPr/>
            <p:nvPr/>
          </p:nvSpPr>
          <p:spPr>
            <a:xfrm>
              <a:off x="3205420" y="165260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4417935" y="1645695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6237185" y="165522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7452320" y="165522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165911" y="3134326"/>
            <a:ext cx="2250250" cy="1200329"/>
            <a:chOff x="1916705" y="2706765"/>
            <a:chExt cx="2250250" cy="1200329"/>
          </a:xfrm>
          <a:noFill/>
        </p:grpSpPr>
        <p:sp>
          <p:nvSpPr>
            <p:cNvPr id="67" name="AutoShape 12"/>
            <p:cNvSpPr>
              <a:spLocks noChangeArrowheads="1"/>
            </p:cNvSpPr>
            <p:nvPr/>
          </p:nvSpPr>
          <p:spPr bwMode="auto">
            <a:xfrm>
              <a:off x="1916705" y="2751770"/>
              <a:ext cx="2160240" cy="1155324"/>
            </a:xfrm>
            <a:prstGeom prst="wedgeRoundRectCallout">
              <a:avLst>
                <a:gd name="adj1" fmla="val -61486"/>
                <a:gd name="adj2" fmla="val 38366"/>
                <a:gd name="adj3" fmla="val 16667"/>
              </a:avLst>
            </a:prstGeom>
            <a:grpFill/>
            <a:ln w="9525">
              <a:solidFill>
                <a:srgbClr val="0033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4" name="文本框 10245"/>
            <p:cNvSpPr txBox="1">
              <a:spLocks noChangeArrowheads="1"/>
            </p:cNvSpPr>
            <p:nvPr/>
          </p:nvSpPr>
          <p:spPr bwMode="auto">
            <a:xfrm>
              <a:off x="1916705" y="2706765"/>
              <a:ext cx="2250250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还可以用儿歌来记忆大月和小月。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47864" y="307580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一三五七八十腊，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三十一天永不差。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四六九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冬三十日，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平年二月二十八。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247075" y="3113260"/>
            <a:ext cx="392940" cy="39294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8" name="椭圆 87"/>
          <p:cNvSpPr/>
          <p:nvPr/>
        </p:nvSpPr>
        <p:spPr>
          <a:xfrm>
            <a:off x="4330524" y="3850617"/>
            <a:ext cx="392940" cy="392940"/>
          </a:xfrm>
          <a:prstGeom prst="ellips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89" name="组合 88"/>
          <p:cNvGrpSpPr/>
          <p:nvPr/>
        </p:nvGrpSpPr>
        <p:grpSpPr>
          <a:xfrm>
            <a:off x="5990489" y="3071808"/>
            <a:ext cx="2598153" cy="1200329"/>
            <a:chOff x="2323415" y="759405"/>
            <a:chExt cx="2248584" cy="1200329"/>
          </a:xfrm>
          <a:noFill/>
        </p:grpSpPr>
        <p:sp>
          <p:nvSpPr>
            <p:cNvPr id="90" name="AutoShape 12"/>
            <p:cNvSpPr>
              <a:spLocks noChangeArrowheads="1"/>
            </p:cNvSpPr>
            <p:nvPr/>
          </p:nvSpPr>
          <p:spPr bwMode="auto">
            <a:xfrm>
              <a:off x="2323415" y="809650"/>
              <a:ext cx="2248584" cy="738583"/>
            </a:xfrm>
            <a:prstGeom prst="wedgeRoundRectCallout">
              <a:avLst>
                <a:gd name="adj1" fmla="val 30425"/>
                <a:gd name="adj2" fmla="val 79727"/>
                <a:gd name="adj3" fmla="val 16667"/>
              </a:avLst>
            </a:prstGeom>
            <a:grpFill/>
            <a:ln w="9525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" name="文本框 10245"/>
            <p:cNvSpPr txBox="1">
              <a:spLocks noChangeArrowheads="1"/>
            </p:cNvSpPr>
            <p:nvPr/>
          </p:nvSpPr>
          <p:spPr bwMode="auto">
            <a:xfrm>
              <a:off x="2390090" y="759405"/>
              <a:ext cx="1913545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腊表示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月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份，冬表示</a:t>
              </a:r>
              <a:r>
                <a:rPr lang="en-US" altLang="zh-CN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11</a:t>
              </a:r>
              <a:r>
                <a:rPr lang="zh-CN" alt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月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92" name="Picture 13" descr="C:\Users\jinse\Desktop\课件样例\人物图\69.jpg"/>
          <p:cNvPicPr>
            <a:picLocks noChangeAspect="1" noChangeArrowheads="1"/>
          </p:cNvPicPr>
          <p:nvPr/>
        </p:nvPicPr>
        <p:blipFill rotWithShape="1">
          <a:blip r:embed="rId4" cstate="email"/>
          <a:srcRect l="27025" t="14005" r="29458" b="21484"/>
          <a:stretch>
            <a:fillRect/>
          </a:stretch>
        </p:blipFill>
        <p:spPr bwMode="auto">
          <a:xfrm>
            <a:off x="6729628" y="3905938"/>
            <a:ext cx="656061" cy="7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组合 67"/>
          <p:cNvGrpSpPr/>
          <p:nvPr/>
        </p:nvGrpSpPr>
        <p:grpSpPr>
          <a:xfrm>
            <a:off x="2788405" y="483951"/>
            <a:ext cx="3003120" cy="1202144"/>
            <a:chOff x="1850214" y="1092681"/>
            <a:chExt cx="5264568" cy="830997"/>
          </a:xfrm>
          <a:noFill/>
        </p:grpSpPr>
        <p:sp>
          <p:nvSpPr>
            <p:cNvPr id="69" name="圆角矩形标注 68"/>
            <p:cNvSpPr/>
            <p:nvPr/>
          </p:nvSpPr>
          <p:spPr>
            <a:xfrm>
              <a:off x="1850214" y="1134980"/>
              <a:ext cx="5264568" cy="749747"/>
            </a:xfrm>
            <a:prstGeom prst="wedgeRoundRectCallout">
              <a:avLst>
                <a:gd name="adj1" fmla="val -59063"/>
                <a:gd name="adj2" fmla="val -1384"/>
                <a:gd name="adj3" fmla="val 16667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10245"/>
            <p:cNvSpPr txBox="1">
              <a:spLocks noChangeArrowheads="1"/>
            </p:cNvSpPr>
            <p:nvPr/>
          </p:nvSpPr>
          <p:spPr bwMode="auto">
            <a:xfrm>
              <a:off x="1922680" y="1092681"/>
              <a:ext cx="5175574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你有办法记住哪几个月是大月，哪几个月是小月吗？</a:t>
              </a:r>
            </a:p>
          </p:txBody>
        </p:sp>
      </p:grpSp>
      <p:pic>
        <p:nvPicPr>
          <p:cNvPr id="71" name="图片 7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50214" y="339502"/>
            <a:ext cx="1126831" cy="1614828"/>
          </a:xfrm>
          <a:prstGeom prst="rect">
            <a:avLst/>
          </a:prstGeom>
          <a:noFill/>
        </p:spPr>
      </p:pic>
      <p:grpSp>
        <p:nvGrpSpPr>
          <p:cNvPr id="73" name="组合 7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5" name="图片 7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611560" y="915566"/>
            <a:ext cx="460851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算一算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2014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年全年有多少天？</a:t>
            </a: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79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23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06986" y="1390337"/>
            <a:ext cx="875404" cy="87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组合 79"/>
          <p:cNvGrpSpPr/>
          <p:nvPr/>
        </p:nvGrpSpPr>
        <p:grpSpPr>
          <a:xfrm>
            <a:off x="4788024" y="1477779"/>
            <a:ext cx="1983780" cy="475516"/>
            <a:chOff x="1456774" y="2901842"/>
            <a:chExt cx="4636903" cy="475516"/>
          </a:xfrm>
          <a:noFill/>
        </p:grpSpPr>
        <p:sp>
          <p:nvSpPr>
            <p:cNvPr id="81" name="AutoShape 12"/>
            <p:cNvSpPr>
              <a:spLocks noChangeArrowheads="1"/>
            </p:cNvSpPr>
            <p:nvPr/>
          </p:nvSpPr>
          <p:spPr bwMode="auto">
            <a:xfrm>
              <a:off x="1540930" y="2901842"/>
              <a:ext cx="4552747" cy="443994"/>
            </a:xfrm>
            <a:prstGeom prst="wedgeRoundRectCallout">
              <a:avLst>
                <a:gd name="adj1" fmla="val 55569"/>
                <a:gd name="adj2" fmla="val 43547"/>
                <a:gd name="adj3" fmla="val 16667"/>
              </a:avLst>
            </a:prstGeom>
            <a:grpFill/>
            <a:ln w="9525">
              <a:solidFill>
                <a:srgbClr val="00B05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" name="文本框 10245"/>
            <p:cNvSpPr txBox="1">
              <a:spLocks noChangeArrowheads="1"/>
            </p:cNvSpPr>
            <p:nvPr/>
          </p:nvSpPr>
          <p:spPr bwMode="auto">
            <a:xfrm>
              <a:off x="1456774" y="2915693"/>
              <a:ext cx="4302478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可以怎样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算？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5176" y="1477779"/>
            <a:ext cx="2878666" cy="301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824028" y="2425120"/>
            <a:ext cx="2970331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31×7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）</a:t>
            </a: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4840458" y="2888980"/>
            <a:ext cx="2970331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30×4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）</a:t>
            </a: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4907657" y="3379744"/>
            <a:ext cx="355277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217+120+28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）</a:t>
            </a:r>
          </a:p>
        </p:txBody>
      </p:sp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4436985" y="3910285"/>
            <a:ext cx="36454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年全年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2395503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大月：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79912" y="2857168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小月：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79912" y="3361224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全年：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4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  <p:bldP spid="39" grpId="0"/>
      <p:bldP spid="44" grpId="0"/>
      <p:bldP spid="45" grpId="0"/>
      <p:bldP spid="2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54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23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45586" y="3723878"/>
            <a:ext cx="906285" cy="870152"/>
          </a:xfrm>
          <a:prstGeom prst="rect">
            <a:avLst/>
          </a:prstGeom>
          <a:noFill/>
        </p:spPr>
      </p:pic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832300" y="427914"/>
            <a:ext cx="719608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下面这些有纪念意义的日子分别是几月几日？先交流，再在年历上圈出来。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6735" y="1203598"/>
            <a:ext cx="4657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836585" y="1698653"/>
            <a:ext cx="1350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832300" y="2643758"/>
            <a:ext cx="1350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6867255" y="1653648"/>
            <a:ext cx="1350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6822250" y="2688763"/>
            <a:ext cx="1350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81790" y="1428623"/>
            <a:ext cx="157517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97025" y="1428623"/>
            <a:ext cx="157517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636785" y="2553748"/>
            <a:ext cx="157517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42030" y="2508743"/>
            <a:ext cx="157517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8" name="组合 8"/>
          <p:cNvGrpSpPr/>
          <p:nvPr/>
        </p:nvGrpSpPr>
        <p:grpSpPr>
          <a:xfrm>
            <a:off x="1997714" y="3737526"/>
            <a:ext cx="3510390" cy="1200329"/>
            <a:chOff x="3671900" y="1289940"/>
            <a:chExt cx="3289842" cy="1200329"/>
          </a:xfrm>
          <a:noFill/>
        </p:grpSpPr>
        <p:sp>
          <p:nvSpPr>
            <p:cNvPr id="49" name="AutoShape 12"/>
            <p:cNvSpPr>
              <a:spLocks noChangeArrowheads="1"/>
            </p:cNvSpPr>
            <p:nvPr/>
          </p:nvSpPr>
          <p:spPr bwMode="auto">
            <a:xfrm>
              <a:off x="3671900" y="1311609"/>
              <a:ext cx="3289842" cy="834835"/>
            </a:xfrm>
            <a:prstGeom prst="wedgeRoundRectCallout">
              <a:avLst>
                <a:gd name="adj1" fmla="val -56732"/>
                <a:gd name="adj2" fmla="val 8762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文本框 10245"/>
            <p:cNvSpPr txBox="1">
              <a:spLocks noChangeArrowheads="1"/>
            </p:cNvSpPr>
            <p:nvPr/>
          </p:nvSpPr>
          <p:spPr bwMode="auto">
            <a:xfrm>
              <a:off x="3743908" y="1289940"/>
              <a:ext cx="3150350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你还知道哪些有纪念意义的日子？和同学交流。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74" name="文本框 10245"/>
          <p:cNvSpPr txBox="1">
            <a:spLocks noChangeArrowheads="1"/>
          </p:cNvSpPr>
          <p:nvPr/>
        </p:nvSpPr>
        <p:spPr bwMode="auto">
          <a:xfrm>
            <a:off x="751691" y="456193"/>
            <a:ext cx="706455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在今年的年历上圈出六一国际儿童节、五一国际劳动节和三八妇女节，并说说分别是星期几。</a:t>
            </a:r>
          </a:p>
        </p:txBody>
      </p:sp>
      <p:pic>
        <p:nvPicPr>
          <p:cNvPr id="1028" name="Picture 4" descr="https://timgsa.baidu.com/timg?image&amp;quality=80&amp;size=b9999_10000&amp;sec=1532409497221&amp;di=54453541aa4258f816af952dc8308bd4&amp;imgtype=0&amp;src=http%3A%2F%2Fpic26.nipic.com%2F20130110%2F11791212_171555427373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92792"/>
            <a:ext cx="7972343" cy="297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6260572" y="164191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8" name="椭圆 47"/>
          <p:cNvSpPr/>
          <p:nvPr/>
        </p:nvSpPr>
        <p:spPr>
          <a:xfrm>
            <a:off x="8055223" y="165029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9" name="椭圆 48"/>
          <p:cNvSpPr/>
          <p:nvPr/>
        </p:nvSpPr>
        <p:spPr>
          <a:xfrm>
            <a:off x="3903383" y="185793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6404588" y="1334137"/>
            <a:ext cx="739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星期三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87010" y="1334137"/>
            <a:ext cx="739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星期六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21837" y="1406509"/>
            <a:ext cx="739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星期五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2" grpId="0" animBg="1"/>
      <p:bldP spid="48" grpId="0" animBg="1"/>
      <p:bldP spid="49" grpId="0" animBg="1"/>
      <p:bldP spid="3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827584" y="1184434"/>
            <a:ext cx="742582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中华人民共和国是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日成立的，到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日正好建国一百周年。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3705808" y="1210395"/>
            <a:ext cx="9451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1949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5525058" y="1198250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8" name="文本框 10245"/>
          <p:cNvSpPr txBox="1">
            <a:spLocks noChangeArrowheads="1"/>
          </p:cNvSpPr>
          <p:nvPr/>
        </p:nvSpPr>
        <p:spPr bwMode="auto">
          <a:xfrm>
            <a:off x="7317305" y="1188725"/>
            <a:ext cx="4050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9" name="文本框 10245"/>
          <p:cNvSpPr txBox="1">
            <a:spLocks noChangeArrowheads="1"/>
          </p:cNvSpPr>
          <p:nvPr/>
        </p:nvSpPr>
        <p:spPr bwMode="auto">
          <a:xfrm>
            <a:off x="3059832" y="1544474"/>
            <a:ext cx="9451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2049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0" name="文本框 10245"/>
          <p:cNvSpPr txBox="1">
            <a:spLocks noChangeArrowheads="1"/>
          </p:cNvSpPr>
          <p:nvPr/>
        </p:nvSpPr>
        <p:spPr bwMode="auto">
          <a:xfrm>
            <a:off x="4860032" y="154447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6732240" y="154447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2769" y="269660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1949+100=2049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（年）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48" grpId="0"/>
      <p:bldP spid="49" grpId="0"/>
      <p:bldP spid="50" grpId="0"/>
      <p:bldP spid="5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827584" y="627767"/>
            <a:ext cx="778586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）一年中相邻的两个大月是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  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月，这两个一共有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8" name="文本框 10245"/>
          <p:cNvSpPr txBox="1">
            <a:spLocks noChangeArrowheads="1"/>
          </p:cNvSpPr>
          <p:nvPr/>
        </p:nvSpPr>
        <p:spPr bwMode="auto">
          <a:xfrm>
            <a:off x="5589113" y="63015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9" name="文本框 10245"/>
          <p:cNvSpPr txBox="1">
            <a:spLocks noChangeArrowheads="1"/>
          </p:cNvSpPr>
          <p:nvPr/>
        </p:nvSpPr>
        <p:spPr bwMode="auto">
          <a:xfrm>
            <a:off x="3834966" y="997099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7533329" y="62753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395536" y="1530772"/>
            <a:ext cx="778586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月一共有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　　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天，是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个星期零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2" name="文本框 10245"/>
          <p:cNvSpPr txBox="1">
            <a:spLocks noChangeArrowheads="1"/>
          </p:cNvSpPr>
          <p:nvPr/>
        </p:nvSpPr>
        <p:spPr bwMode="auto">
          <a:xfrm>
            <a:off x="3563888" y="154006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5940152" y="154006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4" name="文本框 10245"/>
          <p:cNvSpPr txBox="1">
            <a:spLocks noChangeArrowheads="1"/>
          </p:cNvSpPr>
          <p:nvPr/>
        </p:nvSpPr>
        <p:spPr bwMode="auto">
          <a:xfrm>
            <a:off x="1484657" y="190010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5" name="文本框 10245"/>
          <p:cNvSpPr txBox="1">
            <a:spLocks noChangeArrowheads="1"/>
          </p:cNvSpPr>
          <p:nvPr/>
        </p:nvSpPr>
        <p:spPr bwMode="auto">
          <a:xfrm>
            <a:off x="395536" y="2898924"/>
            <a:ext cx="77858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明年元旦是星期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92769" y="23757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30÷7=4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（天）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6544" y="3815864"/>
            <a:ext cx="764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今年元旦是星期二，所以，明年元旦是星期二。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13738" y="3330972"/>
            <a:ext cx="4671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365÷7=52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天）</a:t>
            </a:r>
          </a:p>
        </p:txBody>
      </p:sp>
      <p:sp>
        <p:nvSpPr>
          <p:cNvPr id="69" name="文本框 10245"/>
          <p:cNvSpPr txBox="1">
            <a:spLocks noChangeArrowheads="1"/>
          </p:cNvSpPr>
          <p:nvPr/>
        </p:nvSpPr>
        <p:spPr bwMode="auto">
          <a:xfrm>
            <a:off x="4292969" y="2898924"/>
            <a:ext cx="5850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395536" y="427914"/>
            <a:ext cx="828092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查一查资料，国际残疾人日是几月几日？全国爱耳日、 全国爱眼日和全国爱牙日呢？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2771800" y="1563638"/>
            <a:ext cx="44263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国际残疾人日：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2953916" y="2283718"/>
            <a:ext cx="39154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全国爱耳日：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2960821" y="2913788"/>
            <a:ext cx="39154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全国爱眼日：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2978617" y="3579862"/>
            <a:ext cx="39154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全国爱牙日：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27584" y="2596350"/>
            <a:ext cx="732862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，一般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7584" y="1985948"/>
            <a:ext cx="6336873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，分为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3813" y="3219822"/>
            <a:ext cx="7172563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记忆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大、小月可以用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拳头记忆法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儿歌记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忆法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683568" y="1740752"/>
            <a:ext cx="331236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你的生日是几月几日？能在年历上找到你的生日吗？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492071"/>
            <a:ext cx="3915435" cy="40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65952" y="2283718"/>
            <a:ext cx="3185639" cy="1224136"/>
            <a:chOff x="312272" y="1453529"/>
            <a:chExt cx="3351645" cy="1908812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312272" y="1453529"/>
              <a:ext cx="3351645" cy="1908812"/>
            </a:xfrm>
            <a:prstGeom prst="cloudCallout">
              <a:avLst>
                <a:gd name="adj1" fmla="val -48264"/>
                <a:gd name="adj2" fmla="val 66200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615314" y="1790378"/>
              <a:ext cx="2753591" cy="12957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观察年历，你还能知道些什么？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377011"/>
            <a:ext cx="3915435" cy="40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0272" y="3075806"/>
            <a:ext cx="1126831" cy="161482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4099" y="500377"/>
            <a:ext cx="3797466" cy="397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1614633" y="698113"/>
            <a:ext cx="2250250" cy="495055"/>
            <a:chOff x="827123" y="3561860"/>
            <a:chExt cx="2250250" cy="495055"/>
          </a:xfrm>
          <a:noFill/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881590" y="3561860"/>
              <a:ext cx="2070230" cy="495055"/>
            </a:xfrm>
            <a:prstGeom prst="wedgeRoundRectCallout">
              <a:avLst>
                <a:gd name="adj1" fmla="val -58726"/>
                <a:gd name="adj2" fmla="val 36781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827123" y="3578290"/>
              <a:ext cx="2250250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一年有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个月。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03648" y="1916870"/>
            <a:ext cx="2771317" cy="837805"/>
            <a:chOff x="2018682" y="1401620"/>
            <a:chExt cx="2474911" cy="837805"/>
          </a:xfrm>
          <a:noFill/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096725" y="1401620"/>
              <a:ext cx="2070230" cy="765085"/>
            </a:xfrm>
            <a:prstGeom prst="wedgeRoundRectCallout">
              <a:avLst>
                <a:gd name="adj1" fmla="val 49857"/>
                <a:gd name="adj2" fmla="val 69490"/>
                <a:gd name="adj3" fmla="val 16667"/>
              </a:avLst>
            </a:prstGeom>
            <a:grpFill/>
            <a:ln w="9525">
              <a:solidFill>
                <a:srgbClr val="0033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文本框 10245"/>
            <p:cNvSpPr txBox="1">
              <a:spLocks noChangeArrowheads="1"/>
            </p:cNvSpPr>
            <p:nvPr/>
          </p:nvSpPr>
          <p:spPr bwMode="auto">
            <a:xfrm>
              <a:off x="2018682" y="1408428"/>
              <a:ext cx="2474911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有些月份有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天，有些月份有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天。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51520" y="3001387"/>
            <a:ext cx="2016224" cy="882907"/>
            <a:chOff x="2035290" y="1034675"/>
            <a:chExt cx="2716730" cy="882907"/>
          </a:xfrm>
          <a:noFill/>
        </p:grpSpPr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2035290" y="1034675"/>
              <a:ext cx="2716730" cy="540060"/>
            </a:xfrm>
            <a:prstGeom prst="wedgeRoundRectCallout">
              <a:avLst>
                <a:gd name="adj1" fmla="val 56164"/>
                <a:gd name="adj2" fmla="val 83171"/>
                <a:gd name="adj3" fmla="val 16667"/>
              </a:avLst>
            </a:prstGeom>
            <a:grpFill/>
            <a:ln w="9525">
              <a:solidFill>
                <a:srgbClr val="CC00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文本框 10245"/>
            <p:cNvSpPr txBox="1">
              <a:spLocks noChangeArrowheads="1"/>
            </p:cNvSpPr>
            <p:nvPr/>
          </p:nvSpPr>
          <p:spPr bwMode="auto">
            <a:xfrm>
              <a:off x="2141730" y="1086585"/>
              <a:ext cx="2610290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月只有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天。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8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/>
          <a:srcRect l="30206" t="27094" r="24977" b="13070"/>
          <a:stretch>
            <a:fillRect/>
          </a:stretch>
        </p:blipFill>
        <p:spPr bwMode="auto">
          <a:xfrm>
            <a:off x="395536" y="951002"/>
            <a:ext cx="776868" cy="828660"/>
          </a:xfrm>
          <a:prstGeom prst="rect">
            <a:avLst/>
          </a:prstGeom>
          <a:noFill/>
        </p:spPr>
      </p:pic>
      <p:pic>
        <p:nvPicPr>
          <p:cNvPr id="29" name="Picture 2" descr="C:\Users\jinse\Desktop\课件样例\人物图\33.jpg"/>
          <p:cNvPicPr>
            <a:picLocks noChangeAspect="1" noChangeArrowheads="1"/>
          </p:cNvPicPr>
          <p:nvPr/>
        </p:nvPicPr>
        <p:blipFill rotWithShape="1">
          <a:blip r:embed="rId4" cstate="email"/>
          <a:srcRect l="32073" t="10732" r="27591" b="21484"/>
          <a:stretch>
            <a:fillRect/>
          </a:stretch>
        </p:blipFill>
        <p:spPr bwMode="auto">
          <a:xfrm>
            <a:off x="3851038" y="2641544"/>
            <a:ext cx="647854" cy="916313"/>
          </a:xfrm>
          <a:prstGeom prst="rect">
            <a:avLst/>
          </a:prstGeom>
          <a:noFill/>
        </p:spPr>
      </p:pic>
      <p:pic>
        <p:nvPicPr>
          <p:cNvPr id="30" name="Picture 13" descr="C:\Users\jinse\Desktop\课件样例\人物图\69.jpg"/>
          <p:cNvPicPr>
            <a:picLocks noChangeAspect="1" noChangeArrowheads="1"/>
          </p:cNvPicPr>
          <p:nvPr/>
        </p:nvPicPr>
        <p:blipFill rotWithShape="1">
          <a:blip r:embed="rId5" cstate="email"/>
          <a:srcRect l="27025" t="14005" r="29458" b="21484"/>
          <a:stretch>
            <a:fillRect/>
          </a:stretch>
        </p:blipFill>
        <p:spPr bwMode="auto">
          <a:xfrm>
            <a:off x="2397608" y="3420370"/>
            <a:ext cx="783396" cy="927848"/>
          </a:xfrm>
          <a:prstGeom prst="rect">
            <a:avLst/>
          </a:prstGeom>
          <a:noFill/>
        </p:spPr>
      </p:pic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791970" y="1491630"/>
          <a:ext cx="6095999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2771800" y="649838"/>
            <a:ext cx="45952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把年历中每个月的天数填入下表。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02" y="1194860"/>
            <a:ext cx="261659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 27"/>
          <p:cNvSpPr/>
          <p:nvPr/>
        </p:nvSpPr>
        <p:spPr>
          <a:xfrm>
            <a:off x="251520" y="4101920"/>
            <a:ext cx="94510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771800" y="1538622"/>
            <a:ext cx="5868131" cy="1494793"/>
            <a:chOff x="2771800" y="872548"/>
            <a:chExt cx="5868131" cy="1494793"/>
          </a:xfrm>
        </p:grpSpPr>
        <p:sp>
          <p:nvSpPr>
            <p:cNvPr id="48" name="TextBox 47"/>
            <p:cNvSpPr txBox="1"/>
            <p:nvPr/>
          </p:nvSpPr>
          <p:spPr>
            <a:xfrm>
              <a:off x="3915799" y="89756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12536" y="87254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52120" y="8975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75739" y="8975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07315" y="89756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54705" y="8975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61480" y="189693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12536" y="19056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90396" y="19056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72202" y="190567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24151" y="1905676"/>
              <a:ext cx="504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147488" y="190567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文本框 10245"/>
            <p:cNvSpPr txBox="1">
              <a:spLocks noChangeArrowheads="1"/>
            </p:cNvSpPr>
            <p:nvPr/>
          </p:nvSpPr>
          <p:spPr bwMode="auto">
            <a:xfrm>
              <a:off x="2771800" y="1444011"/>
              <a:ext cx="90010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天数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0" name="文本框 10245"/>
            <p:cNvSpPr txBox="1">
              <a:spLocks noChangeArrowheads="1"/>
            </p:cNvSpPr>
            <p:nvPr/>
          </p:nvSpPr>
          <p:spPr bwMode="auto">
            <a:xfrm>
              <a:off x="2806062" y="897564"/>
              <a:ext cx="90010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月份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863533" y="20745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16016" y="20380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91725" y="20777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16216" y="20676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19917" y="20380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94320" y="20745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51920" y="31181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16016" y="311819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91725" y="30758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16216" y="30758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08304" y="30758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84013" y="30758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10245"/>
          <p:cNvSpPr txBox="1">
            <a:spLocks noChangeArrowheads="1"/>
          </p:cNvSpPr>
          <p:nvPr/>
        </p:nvSpPr>
        <p:spPr bwMode="auto">
          <a:xfrm>
            <a:off x="2771800" y="2571750"/>
            <a:ext cx="900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月份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2807804" y="3118197"/>
            <a:ext cx="900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6" name="图片 4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51520" y="4101920"/>
            <a:ext cx="94510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07315" y="4101920"/>
            <a:ext cx="94510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6545" y="2147689"/>
            <a:ext cx="8277225" cy="1000125"/>
            <a:chOff x="386535" y="3336835"/>
            <a:chExt cx="8277225" cy="1000125"/>
          </a:xfrm>
        </p:grpSpPr>
        <p:grpSp>
          <p:nvGrpSpPr>
            <p:cNvPr id="43" name="组合 56"/>
            <p:cNvGrpSpPr/>
            <p:nvPr/>
          </p:nvGrpSpPr>
          <p:grpSpPr>
            <a:xfrm>
              <a:off x="386535" y="3336835"/>
              <a:ext cx="8277225" cy="1000125"/>
              <a:chOff x="386535" y="3336835"/>
              <a:chExt cx="8277225" cy="1000125"/>
            </a:xfrm>
          </p:grpSpPr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6535" y="3336835"/>
                <a:ext cx="8277225" cy="100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14216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0517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6367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2218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8519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4369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0220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6521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2371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762480" y="337231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404695" y="3372315"/>
                <a:ext cx="5048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006190" y="337231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6" name="文本框 10245"/>
              <p:cNvSpPr txBox="1">
                <a:spLocks noChangeArrowheads="1"/>
              </p:cNvSpPr>
              <p:nvPr/>
            </p:nvSpPr>
            <p:spPr bwMode="auto">
              <a:xfrm>
                <a:off x="405585" y="3353265"/>
                <a:ext cx="9001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月份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7" name="文本框 10245"/>
              <p:cNvSpPr txBox="1">
                <a:spLocks noChangeArrowheads="1"/>
              </p:cNvSpPr>
              <p:nvPr/>
            </p:nvSpPr>
            <p:spPr bwMode="auto">
              <a:xfrm>
                <a:off x="412490" y="3838795"/>
                <a:ext cx="9001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天数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374025" y="384141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54805" y="383879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467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5089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6191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469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6061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56211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1471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7724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0731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03738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11683" y="544678"/>
            <a:ext cx="3521721" cy="1235390"/>
            <a:chOff x="1850214" y="1092681"/>
            <a:chExt cx="5264568" cy="792046"/>
          </a:xfrm>
          <a:noFill/>
        </p:grpSpPr>
        <p:sp>
          <p:nvSpPr>
            <p:cNvPr id="2" name="圆角矩形标注 1"/>
            <p:cNvSpPr/>
            <p:nvPr/>
          </p:nvSpPr>
          <p:spPr>
            <a:xfrm>
              <a:off x="1850214" y="1134980"/>
              <a:ext cx="5264568" cy="749747"/>
            </a:xfrm>
            <a:prstGeom prst="wedgeRoundRectCallout">
              <a:avLst>
                <a:gd name="adj1" fmla="val -62111"/>
                <a:gd name="adj2" fmla="val 18281"/>
                <a:gd name="adj3" fmla="val 16667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10245"/>
            <p:cNvSpPr txBox="1">
              <a:spLocks noChangeArrowheads="1"/>
            </p:cNvSpPr>
            <p:nvPr/>
          </p:nvSpPr>
          <p:spPr bwMode="auto">
            <a:xfrm>
              <a:off x="1922680" y="1092681"/>
              <a:ext cx="4631749" cy="76956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一年有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个月，有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31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天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的月份是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大月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，有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30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天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的月份是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小月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9" name="文本框 10245"/>
          <p:cNvSpPr txBox="1">
            <a:spLocks noChangeArrowheads="1"/>
          </p:cNvSpPr>
          <p:nvPr/>
        </p:nvSpPr>
        <p:spPr bwMode="auto">
          <a:xfrm>
            <a:off x="432541" y="3291829"/>
            <a:ext cx="77858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把上面表中的大月涂上红色，小月涂上绿色。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1386171" y="2661794"/>
            <a:ext cx="7245803" cy="466480"/>
            <a:chOff x="1386171" y="1645695"/>
            <a:chExt cx="7245803" cy="466480"/>
          </a:xfrm>
        </p:grpSpPr>
        <p:sp>
          <p:nvSpPr>
            <p:cNvPr id="101" name="矩形 100"/>
            <p:cNvSpPr/>
            <p:nvPr/>
          </p:nvSpPr>
          <p:spPr>
            <a:xfrm>
              <a:off x="1386171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259178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806915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502205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561664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6822250" y="1652600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046910" y="164569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205420" y="2661794"/>
            <a:ext cx="4831964" cy="459575"/>
            <a:chOff x="3205420" y="1645695"/>
            <a:chExt cx="4831964" cy="459575"/>
          </a:xfrm>
        </p:grpSpPr>
        <p:sp>
          <p:nvSpPr>
            <p:cNvPr id="109" name="矩形 108"/>
            <p:cNvSpPr/>
            <p:nvPr/>
          </p:nvSpPr>
          <p:spPr>
            <a:xfrm>
              <a:off x="3205420" y="165260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4417935" y="1645695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6237185" y="165522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452320" y="165522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2843808" y="3828985"/>
            <a:ext cx="3172853" cy="830997"/>
            <a:chOff x="1877899" y="2974054"/>
            <a:chExt cx="2250250" cy="830997"/>
          </a:xfrm>
        </p:grpSpPr>
        <p:sp>
          <p:nvSpPr>
            <p:cNvPr id="118" name="AutoShape 12"/>
            <p:cNvSpPr>
              <a:spLocks noChangeArrowheads="1"/>
            </p:cNvSpPr>
            <p:nvPr/>
          </p:nvSpPr>
          <p:spPr bwMode="auto">
            <a:xfrm>
              <a:off x="1877899" y="2974054"/>
              <a:ext cx="2160240" cy="830996"/>
            </a:xfrm>
            <a:prstGeom prst="wedgeRoundRectCallout">
              <a:avLst>
                <a:gd name="adj1" fmla="val -60561"/>
                <a:gd name="adj2" fmla="val 19573"/>
                <a:gd name="adj3" fmla="val 16667"/>
              </a:avLst>
            </a:prstGeom>
            <a:noFill/>
            <a:ln w="9525">
              <a:solidFill>
                <a:srgbClr val="0033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9" name="文本框 10245"/>
            <p:cNvSpPr txBox="1">
              <a:spLocks noChangeArrowheads="1"/>
            </p:cNvSpPr>
            <p:nvPr/>
          </p:nvSpPr>
          <p:spPr bwMode="auto">
            <a:xfrm>
              <a:off x="1877899" y="2974054"/>
              <a:ext cx="225025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观察表格，你有什么发现？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20" name="Picture 2" descr="C:\Users\jinse\Desktop\课件样例\人物图\3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7" b="97447" l="2339" r="953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935718" y="3753494"/>
            <a:ext cx="713643" cy="97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12075" y="387947"/>
            <a:ext cx="1126831" cy="1614828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5" name="图片 6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142"/>
          <p:cNvGrpSpPr/>
          <p:nvPr/>
        </p:nvGrpSpPr>
        <p:grpSpPr>
          <a:xfrm>
            <a:off x="476545" y="2075681"/>
            <a:ext cx="8277225" cy="1000125"/>
            <a:chOff x="386535" y="3336835"/>
            <a:chExt cx="8277225" cy="1000125"/>
          </a:xfrm>
        </p:grpSpPr>
        <p:grpSp>
          <p:nvGrpSpPr>
            <p:cNvPr id="144" name="组合 56"/>
            <p:cNvGrpSpPr/>
            <p:nvPr/>
          </p:nvGrpSpPr>
          <p:grpSpPr>
            <a:xfrm>
              <a:off x="386535" y="3336835"/>
              <a:ext cx="8277225" cy="1000125"/>
              <a:chOff x="386535" y="3336835"/>
              <a:chExt cx="8277225" cy="1000125"/>
            </a:xfrm>
          </p:grpSpPr>
          <p:pic>
            <p:nvPicPr>
              <p:cNvPr id="15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6535" y="3336835"/>
                <a:ext cx="8277225" cy="100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8" name="TextBox 157"/>
              <p:cNvSpPr txBox="1"/>
              <p:nvPr/>
            </p:nvSpPr>
            <p:spPr>
              <a:xfrm>
                <a:off x="14216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20517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6367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2218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8519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4369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0220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521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2371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762480" y="337231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404695" y="3372315"/>
                <a:ext cx="5048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8006190" y="337231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0" name="文本框 10245"/>
              <p:cNvSpPr txBox="1">
                <a:spLocks noChangeArrowheads="1"/>
              </p:cNvSpPr>
              <p:nvPr/>
            </p:nvSpPr>
            <p:spPr bwMode="auto">
              <a:xfrm>
                <a:off x="405585" y="3353265"/>
                <a:ext cx="9001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月份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1" name="文本框 10245"/>
              <p:cNvSpPr txBox="1">
                <a:spLocks noChangeArrowheads="1"/>
              </p:cNvSpPr>
              <p:nvPr/>
            </p:nvSpPr>
            <p:spPr bwMode="auto">
              <a:xfrm>
                <a:off x="412490" y="3838795"/>
                <a:ext cx="9001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天数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1374025" y="384141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54805" y="383879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5467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15089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76191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3469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6061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6211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471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7724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40731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803738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2663856" y="443194"/>
            <a:ext cx="3121612" cy="1200329"/>
            <a:chOff x="1850214" y="1092681"/>
            <a:chExt cx="3205615" cy="1200329"/>
          </a:xfrm>
        </p:grpSpPr>
        <p:sp>
          <p:nvSpPr>
            <p:cNvPr id="173" name="圆角矩形标注 172"/>
            <p:cNvSpPr/>
            <p:nvPr/>
          </p:nvSpPr>
          <p:spPr>
            <a:xfrm>
              <a:off x="1850214" y="1134980"/>
              <a:ext cx="3162779" cy="1158030"/>
            </a:xfrm>
            <a:prstGeom prst="wedgeRoundRectCallout">
              <a:avLst>
                <a:gd name="adj1" fmla="val -60009"/>
                <a:gd name="adj2" fmla="val -2037"/>
                <a:gd name="adj3" fmla="val 16667"/>
              </a:avLst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文本框 10245"/>
            <p:cNvSpPr txBox="1">
              <a:spLocks noChangeArrowheads="1"/>
            </p:cNvSpPr>
            <p:nvPr/>
          </p:nvSpPr>
          <p:spPr bwMode="auto">
            <a:xfrm>
              <a:off x="1922680" y="1092681"/>
              <a:ext cx="3133149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一年有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个月，有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31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天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的月份是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大月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，有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30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天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的月份是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小月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1386171" y="2589786"/>
            <a:ext cx="7245803" cy="466480"/>
            <a:chOff x="1386171" y="1645695"/>
            <a:chExt cx="7245803" cy="466480"/>
          </a:xfrm>
        </p:grpSpPr>
        <p:sp>
          <p:nvSpPr>
            <p:cNvPr id="176" name="矩形 175"/>
            <p:cNvSpPr/>
            <p:nvPr/>
          </p:nvSpPr>
          <p:spPr>
            <a:xfrm>
              <a:off x="1386171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259178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3806915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502205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561664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6822250" y="1652600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8046910" y="164569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3205420" y="2589786"/>
            <a:ext cx="4831964" cy="459575"/>
            <a:chOff x="3205420" y="1645695"/>
            <a:chExt cx="4831964" cy="459575"/>
          </a:xfrm>
        </p:grpSpPr>
        <p:sp>
          <p:nvSpPr>
            <p:cNvPr id="184" name="矩形 183"/>
            <p:cNvSpPr/>
            <p:nvPr/>
          </p:nvSpPr>
          <p:spPr>
            <a:xfrm>
              <a:off x="3205420" y="165260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4417935" y="1645695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6237185" y="165522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7452320" y="165522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58561" y="3205885"/>
            <a:ext cx="3223328" cy="1569660"/>
            <a:chOff x="2098390" y="759405"/>
            <a:chExt cx="2745304" cy="1569660"/>
          </a:xfrm>
          <a:noFill/>
        </p:grpSpPr>
        <p:sp>
          <p:nvSpPr>
            <p:cNvPr id="189" name="AutoShape 12"/>
            <p:cNvSpPr>
              <a:spLocks noChangeArrowheads="1"/>
            </p:cNvSpPr>
            <p:nvPr/>
          </p:nvSpPr>
          <p:spPr bwMode="auto">
            <a:xfrm>
              <a:off x="2141729" y="771550"/>
              <a:ext cx="2430270" cy="765085"/>
            </a:xfrm>
            <a:prstGeom prst="wedgeRoundRectCallout">
              <a:avLst>
                <a:gd name="adj1" fmla="val -33538"/>
                <a:gd name="adj2" fmla="val 82860"/>
                <a:gd name="adj3" fmla="val 16667"/>
              </a:avLst>
            </a:prstGeom>
            <a:grpFill/>
            <a:ln w="9525">
              <a:solidFill>
                <a:srgbClr val="92D05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0" name="文本框 10245"/>
            <p:cNvSpPr txBox="1">
              <a:spLocks noChangeArrowheads="1"/>
            </p:cNvSpPr>
            <p:nvPr/>
          </p:nvSpPr>
          <p:spPr bwMode="auto">
            <a:xfrm>
              <a:off x="2098390" y="759405"/>
              <a:ext cx="2745304" cy="156966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大月有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月、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月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小月有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月、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月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3491880" y="3138812"/>
            <a:ext cx="2475275" cy="830997"/>
            <a:chOff x="2368419" y="759405"/>
            <a:chExt cx="2475275" cy="830997"/>
          </a:xfrm>
          <a:noFill/>
        </p:grpSpPr>
        <p:sp>
          <p:nvSpPr>
            <p:cNvPr id="192" name="AutoShape 12"/>
            <p:cNvSpPr>
              <a:spLocks noChangeArrowheads="1"/>
            </p:cNvSpPr>
            <p:nvPr/>
          </p:nvSpPr>
          <p:spPr bwMode="auto">
            <a:xfrm>
              <a:off x="2368419" y="771550"/>
              <a:ext cx="2203579" cy="765085"/>
            </a:xfrm>
            <a:prstGeom prst="wedgeRoundRectCallout">
              <a:avLst>
                <a:gd name="adj1" fmla="val 33378"/>
                <a:gd name="adj2" fmla="val 61696"/>
                <a:gd name="adj3" fmla="val 16667"/>
              </a:avLst>
            </a:prstGeom>
            <a:grpFill/>
            <a:ln w="9525">
              <a:solidFill>
                <a:srgbClr val="FF33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3" name="文本框 10245"/>
            <p:cNvSpPr txBox="1">
              <a:spLocks noChangeArrowheads="1"/>
            </p:cNvSpPr>
            <p:nvPr/>
          </p:nvSpPr>
          <p:spPr bwMode="auto">
            <a:xfrm>
              <a:off x="2458430" y="759405"/>
              <a:ext cx="2385264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一年中有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个大月，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个小月。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5940152" y="3084021"/>
            <a:ext cx="2271920" cy="1431945"/>
            <a:chOff x="2323415" y="759405"/>
            <a:chExt cx="2271920" cy="1200329"/>
          </a:xfrm>
          <a:noFill/>
        </p:grpSpPr>
        <p:sp>
          <p:nvSpPr>
            <p:cNvPr id="195" name="AutoShape 12"/>
            <p:cNvSpPr>
              <a:spLocks noChangeArrowheads="1"/>
            </p:cNvSpPr>
            <p:nvPr/>
          </p:nvSpPr>
          <p:spPr bwMode="auto">
            <a:xfrm>
              <a:off x="2323415" y="809650"/>
              <a:ext cx="2248584" cy="932960"/>
            </a:xfrm>
            <a:prstGeom prst="wedgeRoundRectCallout">
              <a:avLst>
                <a:gd name="adj1" fmla="val -24523"/>
                <a:gd name="adj2" fmla="val 62612"/>
                <a:gd name="adj3" fmla="val 16667"/>
              </a:avLst>
            </a:prstGeom>
            <a:grpFill/>
            <a:ln w="9525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6" name="文本框 10245"/>
            <p:cNvSpPr txBox="1">
              <a:spLocks noChangeArrowheads="1"/>
            </p:cNvSpPr>
            <p:nvPr/>
          </p:nvSpPr>
          <p:spPr bwMode="auto">
            <a:xfrm>
              <a:off x="2390090" y="759405"/>
              <a:ext cx="2205245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月是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天，既不是大月，也不是小月。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97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/>
          <a:srcRect l="30206" t="27094" r="24977" b="13070"/>
          <a:stretch>
            <a:fillRect/>
          </a:stretch>
        </p:blipFill>
        <p:spPr bwMode="auto">
          <a:xfrm>
            <a:off x="159491" y="4022675"/>
            <a:ext cx="634108" cy="676382"/>
          </a:xfrm>
          <a:prstGeom prst="rect">
            <a:avLst/>
          </a:prstGeom>
          <a:noFill/>
        </p:spPr>
      </p:pic>
      <p:pic>
        <p:nvPicPr>
          <p:cNvPr id="198" name="Picture 2" descr="C:\Users\jinse\Desktop\课件样例\人物图\33.jpg"/>
          <p:cNvPicPr>
            <a:picLocks noChangeAspect="1" noChangeArrowheads="1"/>
          </p:cNvPicPr>
          <p:nvPr/>
        </p:nvPicPr>
        <p:blipFill rotWithShape="1">
          <a:blip r:embed="rId4" cstate="email"/>
          <a:srcRect l="32073" t="10732" r="27591" b="21484"/>
          <a:stretch>
            <a:fillRect/>
          </a:stretch>
        </p:blipFill>
        <p:spPr bwMode="auto">
          <a:xfrm>
            <a:off x="5238184" y="4030068"/>
            <a:ext cx="496275" cy="701922"/>
          </a:xfrm>
          <a:prstGeom prst="rect">
            <a:avLst/>
          </a:prstGeom>
          <a:noFill/>
        </p:spPr>
      </p:pic>
      <p:pic>
        <p:nvPicPr>
          <p:cNvPr id="199" name="Picture 13" descr="C:\Users\jinse\Desktop\课件样例\人物图\69.jpg"/>
          <p:cNvPicPr>
            <a:picLocks noChangeAspect="1" noChangeArrowheads="1"/>
          </p:cNvPicPr>
          <p:nvPr/>
        </p:nvPicPr>
        <p:blipFill rotWithShape="1">
          <a:blip r:embed="rId5" cstate="email"/>
          <a:srcRect l="27025" t="14005" r="29458" b="21484"/>
          <a:stretch>
            <a:fillRect/>
          </a:stretch>
        </p:blipFill>
        <p:spPr bwMode="auto">
          <a:xfrm>
            <a:off x="6751253" y="4310540"/>
            <a:ext cx="656061" cy="777033"/>
          </a:xfrm>
          <a:prstGeom prst="rect">
            <a:avLst/>
          </a:prstGeom>
          <a:noFill/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56175" y="403521"/>
            <a:ext cx="1126831" cy="1614828"/>
          </a:xfrm>
          <a:prstGeom prst="rect">
            <a:avLst/>
          </a:prstGeom>
        </p:spPr>
      </p:pic>
      <p:grpSp>
        <p:nvGrpSpPr>
          <p:cNvPr id="69" name="组合 6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0" name="图片 69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1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142"/>
          <p:cNvGrpSpPr/>
          <p:nvPr/>
        </p:nvGrpSpPr>
        <p:grpSpPr>
          <a:xfrm>
            <a:off x="476545" y="2003673"/>
            <a:ext cx="8277225" cy="1000125"/>
            <a:chOff x="386535" y="3336835"/>
            <a:chExt cx="8277225" cy="1000125"/>
          </a:xfrm>
        </p:grpSpPr>
        <p:grpSp>
          <p:nvGrpSpPr>
            <p:cNvPr id="144" name="组合 56"/>
            <p:cNvGrpSpPr/>
            <p:nvPr/>
          </p:nvGrpSpPr>
          <p:grpSpPr>
            <a:xfrm>
              <a:off x="386535" y="3336835"/>
              <a:ext cx="8277225" cy="1000125"/>
              <a:chOff x="386535" y="3336835"/>
              <a:chExt cx="8277225" cy="1000125"/>
            </a:xfrm>
          </p:grpSpPr>
          <p:pic>
            <p:nvPicPr>
              <p:cNvPr id="15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6535" y="3336835"/>
                <a:ext cx="8277225" cy="100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8" name="TextBox 157"/>
              <p:cNvSpPr txBox="1"/>
              <p:nvPr/>
            </p:nvSpPr>
            <p:spPr>
              <a:xfrm>
                <a:off x="14216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20517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6367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2218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8519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4369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0220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521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2371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762480" y="337231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404695" y="3372315"/>
                <a:ext cx="5048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8006190" y="337231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0" name="文本框 10245"/>
              <p:cNvSpPr txBox="1">
                <a:spLocks noChangeArrowheads="1"/>
              </p:cNvSpPr>
              <p:nvPr/>
            </p:nvSpPr>
            <p:spPr bwMode="auto">
              <a:xfrm>
                <a:off x="405585" y="3353265"/>
                <a:ext cx="9001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月份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1" name="文本框 10245"/>
              <p:cNvSpPr txBox="1">
                <a:spLocks noChangeArrowheads="1"/>
              </p:cNvSpPr>
              <p:nvPr/>
            </p:nvSpPr>
            <p:spPr bwMode="auto">
              <a:xfrm>
                <a:off x="412490" y="3838795"/>
                <a:ext cx="9001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天数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1374025" y="384141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54805" y="383879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5467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15089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76191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3469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6061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6211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471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7724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40731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803738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2788405" y="483951"/>
            <a:ext cx="3003120" cy="1202144"/>
            <a:chOff x="1850214" y="1092681"/>
            <a:chExt cx="5264568" cy="830997"/>
          </a:xfrm>
          <a:noFill/>
        </p:grpSpPr>
        <p:sp>
          <p:nvSpPr>
            <p:cNvPr id="173" name="圆角矩形标注 172"/>
            <p:cNvSpPr/>
            <p:nvPr/>
          </p:nvSpPr>
          <p:spPr>
            <a:xfrm>
              <a:off x="1850214" y="1134980"/>
              <a:ext cx="5264568" cy="749747"/>
            </a:xfrm>
            <a:prstGeom prst="wedgeRoundRectCallout">
              <a:avLst>
                <a:gd name="adj1" fmla="val -59063"/>
                <a:gd name="adj2" fmla="val -1384"/>
                <a:gd name="adj3" fmla="val 16667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文本框 10245"/>
            <p:cNvSpPr txBox="1">
              <a:spLocks noChangeArrowheads="1"/>
            </p:cNvSpPr>
            <p:nvPr/>
          </p:nvSpPr>
          <p:spPr bwMode="auto">
            <a:xfrm>
              <a:off x="1922680" y="1092681"/>
              <a:ext cx="5175574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你有办法记住哪几个月是大月，哪几个月是小月吗？</a:t>
              </a: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1386171" y="2517778"/>
            <a:ext cx="7245803" cy="466480"/>
            <a:chOff x="1386171" y="1645695"/>
            <a:chExt cx="7245803" cy="466480"/>
          </a:xfrm>
        </p:grpSpPr>
        <p:sp>
          <p:nvSpPr>
            <p:cNvPr id="176" name="矩形 175"/>
            <p:cNvSpPr/>
            <p:nvPr/>
          </p:nvSpPr>
          <p:spPr>
            <a:xfrm>
              <a:off x="1386171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259178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3806915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502205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561664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6822250" y="1652600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8046910" y="164569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3205420" y="2517778"/>
            <a:ext cx="4831964" cy="459575"/>
            <a:chOff x="3205420" y="1645695"/>
            <a:chExt cx="4831964" cy="459575"/>
          </a:xfrm>
        </p:grpSpPr>
        <p:sp>
          <p:nvSpPr>
            <p:cNvPr id="184" name="矩形 183"/>
            <p:cNvSpPr/>
            <p:nvPr/>
          </p:nvSpPr>
          <p:spPr>
            <a:xfrm>
              <a:off x="3205420" y="165260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4417935" y="1645695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6237185" y="165522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7452320" y="165522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97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/>
          <a:srcRect l="30206" t="27094" r="24977" b="13070"/>
          <a:stretch>
            <a:fillRect/>
          </a:stretch>
        </p:blipFill>
        <p:spPr bwMode="auto">
          <a:xfrm>
            <a:off x="633219" y="3939902"/>
            <a:ext cx="842437" cy="898600"/>
          </a:xfrm>
          <a:prstGeom prst="rect">
            <a:avLst/>
          </a:prstGeom>
          <a:noFill/>
        </p:spPr>
      </p:pic>
      <p:pic>
        <p:nvPicPr>
          <p:cNvPr id="199" name="Picture 13" descr="C:\Users\jinse\Desktop\课件样例\人物图\69.jpg"/>
          <p:cNvPicPr>
            <a:picLocks noChangeAspect="1" noChangeArrowheads="1"/>
          </p:cNvPicPr>
          <p:nvPr/>
        </p:nvPicPr>
        <p:blipFill rotWithShape="1">
          <a:blip r:embed="rId4" cstate="email"/>
          <a:srcRect l="27025" t="14005" r="29458" b="21484"/>
          <a:stretch>
            <a:fillRect/>
          </a:stretch>
        </p:blipFill>
        <p:spPr bwMode="auto">
          <a:xfrm>
            <a:off x="6822249" y="3784031"/>
            <a:ext cx="765084" cy="906159"/>
          </a:xfrm>
          <a:prstGeom prst="rect">
            <a:avLst/>
          </a:prstGeom>
          <a:noFill/>
        </p:spPr>
      </p:pic>
      <p:grpSp>
        <p:nvGrpSpPr>
          <p:cNvPr id="68" name="组合 67"/>
          <p:cNvGrpSpPr/>
          <p:nvPr/>
        </p:nvGrpSpPr>
        <p:grpSpPr>
          <a:xfrm>
            <a:off x="1464035" y="3269327"/>
            <a:ext cx="2520281" cy="847427"/>
            <a:chOff x="2141729" y="771550"/>
            <a:chExt cx="2520281" cy="847427"/>
          </a:xfrm>
          <a:noFill/>
        </p:grpSpPr>
        <p:sp>
          <p:nvSpPr>
            <p:cNvPr id="69" name="AutoShape 12"/>
            <p:cNvSpPr>
              <a:spLocks noChangeArrowheads="1"/>
            </p:cNvSpPr>
            <p:nvPr/>
          </p:nvSpPr>
          <p:spPr bwMode="auto">
            <a:xfrm>
              <a:off x="2141729" y="771550"/>
              <a:ext cx="2340261" cy="765085"/>
            </a:xfrm>
            <a:prstGeom prst="wedgeRoundRectCallout">
              <a:avLst>
                <a:gd name="adj1" fmla="val -45748"/>
                <a:gd name="adj2" fmla="val 65431"/>
                <a:gd name="adj3" fmla="val 16667"/>
              </a:avLst>
            </a:prstGeom>
            <a:grpFill/>
            <a:ln w="9525">
              <a:solidFill>
                <a:srgbClr val="CC00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0" name="文本框 10245"/>
            <p:cNvSpPr txBox="1">
              <a:spLocks noChangeArrowheads="1"/>
            </p:cNvSpPr>
            <p:nvPr/>
          </p:nvSpPr>
          <p:spPr bwMode="auto">
            <a:xfrm>
              <a:off x="2231740" y="787980"/>
              <a:ext cx="2430270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月和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月是连续的两个大月。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211960" y="3218661"/>
            <a:ext cx="2475275" cy="1200329"/>
            <a:chOff x="5247075" y="2874640"/>
            <a:chExt cx="2475275" cy="1200329"/>
          </a:xfrm>
          <a:noFill/>
        </p:grpSpPr>
        <p:sp>
          <p:nvSpPr>
            <p:cNvPr id="72" name="AutoShape 12"/>
            <p:cNvSpPr>
              <a:spLocks noChangeArrowheads="1"/>
            </p:cNvSpPr>
            <p:nvPr/>
          </p:nvSpPr>
          <p:spPr bwMode="auto">
            <a:xfrm>
              <a:off x="5247075" y="2886785"/>
              <a:ext cx="2340261" cy="1188184"/>
            </a:xfrm>
            <a:prstGeom prst="wedgeRoundRectCallout">
              <a:avLst>
                <a:gd name="adj1" fmla="val 61640"/>
                <a:gd name="adj2" fmla="val 26123"/>
                <a:gd name="adj3" fmla="val 16667"/>
              </a:avLst>
            </a:prstGeom>
            <a:grpFill/>
            <a:ln w="9525">
              <a:solidFill>
                <a:srgbClr val="FF00FF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3" name="文本框 10245"/>
            <p:cNvSpPr txBox="1">
              <a:spLocks noChangeArrowheads="1"/>
            </p:cNvSpPr>
            <p:nvPr/>
          </p:nvSpPr>
          <p:spPr bwMode="auto">
            <a:xfrm>
              <a:off x="5292080" y="2874640"/>
              <a:ext cx="2430270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月以前的单数月是大月，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月以后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50214" y="339502"/>
            <a:ext cx="1126831" cy="1614828"/>
          </a:xfrm>
          <a:prstGeom prst="rect">
            <a:avLst/>
          </a:prstGeom>
          <a:noFill/>
        </p:spPr>
      </p:pic>
      <p:grpSp>
        <p:nvGrpSpPr>
          <p:cNvPr id="65" name="组合 6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6" name="图片 6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142"/>
          <p:cNvGrpSpPr/>
          <p:nvPr/>
        </p:nvGrpSpPr>
        <p:grpSpPr>
          <a:xfrm>
            <a:off x="476545" y="2003673"/>
            <a:ext cx="8277225" cy="1000125"/>
            <a:chOff x="386535" y="3336835"/>
            <a:chExt cx="8277225" cy="1000125"/>
          </a:xfrm>
        </p:grpSpPr>
        <p:grpSp>
          <p:nvGrpSpPr>
            <p:cNvPr id="144" name="组合 56"/>
            <p:cNvGrpSpPr/>
            <p:nvPr/>
          </p:nvGrpSpPr>
          <p:grpSpPr>
            <a:xfrm>
              <a:off x="386535" y="3336835"/>
              <a:ext cx="8277225" cy="1000125"/>
              <a:chOff x="386535" y="3336835"/>
              <a:chExt cx="8277225" cy="1000125"/>
            </a:xfrm>
          </p:grpSpPr>
          <p:pic>
            <p:nvPicPr>
              <p:cNvPr id="15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6535" y="3336835"/>
                <a:ext cx="8277225" cy="100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8" name="TextBox 157"/>
              <p:cNvSpPr txBox="1"/>
              <p:nvPr/>
            </p:nvSpPr>
            <p:spPr>
              <a:xfrm>
                <a:off x="14216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20517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6367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2218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8519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4369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02205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52120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237185" y="33723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762480" y="337231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404695" y="3372315"/>
                <a:ext cx="5048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8006190" y="337231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0" name="文本框 10245"/>
              <p:cNvSpPr txBox="1">
                <a:spLocks noChangeArrowheads="1"/>
              </p:cNvSpPr>
              <p:nvPr/>
            </p:nvSpPr>
            <p:spPr bwMode="auto">
              <a:xfrm>
                <a:off x="405585" y="3353265"/>
                <a:ext cx="9001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月份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1" name="文本框 10245"/>
              <p:cNvSpPr txBox="1">
                <a:spLocks noChangeArrowheads="1"/>
              </p:cNvSpPr>
              <p:nvPr/>
            </p:nvSpPr>
            <p:spPr bwMode="auto">
              <a:xfrm>
                <a:off x="412490" y="3838795"/>
                <a:ext cx="9001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天数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1374025" y="384141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54805" y="383879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5467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15089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76191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3469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6061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62110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4717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7724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40731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8037385" y="383189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31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1386171" y="2517778"/>
            <a:ext cx="7245803" cy="466480"/>
            <a:chOff x="1386171" y="1645695"/>
            <a:chExt cx="7245803" cy="466480"/>
          </a:xfrm>
        </p:grpSpPr>
        <p:sp>
          <p:nvSpPr>
            <p:cNvPr id="176" name="矩形 175"/>
            <p:cNvSpPr/>
            <p:nvPr/>
          </p:nvSpPr>
          <p:spPr>
            <a:xfrm>
              <a:off x="1386171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259178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3806915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502205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5616640" y="166212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6822250" y="1652600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8046910" y="1645695"/>
              <a:ext cx="585064" cy="45005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3205420" y="2517778"/>
            <a:ext cx="4831964" cy="459575"/>
            <a:chOff x="3205420" y="1645695"/>
            <a:chExt cx="4831964" cy="459575"/>
          </a:xfrm>
        </p:grpSpPr>
        <p:sp>
          <p:nvSpPr>
            <p:cNvPr id="184" name="矩形 183"/>
            <p:cNvSpPr/>
            <p:nvPr/>
          </p:nvSpPr>
          <p:spPr>
            <a:xfrm>
              <a:off x="3205420" y="165260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4417935" y="1645695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6237185" y="165522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7452320" y="1655220"/>
              <a:ext cx="585064" cy="45005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073986" y="3212270"/>
            <a:ext cx="2541171" cy="1200329"/>
            <a:chOff x="1916704" y="2706765"/>
            <a:chExt cx="2270134" cy="1047312"/>
          </a:xfrm>
          <a:noFill/>
        </p:grpSpPr>
        <p:sp>
          <p:nvSpPr>
            <p:cNvPr id="67" name="AutoShape 12"/>
            <p:cNvSpPr>
              <a:spLocks noChangeArrowheads="1"/>
            </p:cNvSpPr>
            <p:nvPr/>
          </p:nvSpPr>
          <p:spPr bwMode="auto">
            <a:xfrm>
              <a:off x="1916705" y="2751770"/>
              <a:ext cx="2160240" cy="945105"/>
            </a:xfrm>
            <a:prstGeom prst="wedgeRoundRectCallout">
              <a:avLst>
                <a:gd name="adj1" fmla="val -63983"/>
                <a:gd name="adj2" fmla="val 27217"/>
                <a:gd name="adj3" fmla="val 16667"/>
              </a:avLst>
            </a:prstGeom>
            <a:grpFill/>
            <a:ln w="9525">
              <a:solidFill>
                <a:srgbClr val="0033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4" name="文本框 10245"/>
            <p:cNvSpPr txBox="1">
              <a:spLocks noChangeArrowheads="1"/>
            </p:cNvSpPr>
            <p:nvPr/>
          </p:nvSpPr>
          <p:spPr bwMode="auto">
            <a:xfrm>
              <a:off x="1916704" y="2706765"/>
              <a:ext cx="2270134" cy="104731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可以像右图这样，利用拳头记忆大月和小月。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4408" y="3650537"/>
            <a:ext cx="1165864" cy="115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6600443" y="34117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dirty="0">
              <a:solidFill>
                <a:srgbClr val="FF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24218" y="34498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dirty="0">
              <a:solidFill>
                <a:srgbClr val="FF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95398" y="370506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114913" y="347742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dirty="0">
              <a:solidFill>
                <a:srgbClr val="FF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05853" y="373792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06318" y="349647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dirty="0">
              <a:solidFill>
                <a:srgbClr val="FF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96793" y="325239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dirty="0">
              <a:solidFill>
                <a:srgbClr val="FF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05853" y="3956047"/>
            <a:ext cx="312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22283" y="32264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dirty="0">
              <a:solidFill>
                <a:srgbClr val="FF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66823" y="39015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lang="zh-CN" altLang="en-US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275883" y="32004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dirty="0">
              <a:solidFill>
                <a:srgbClr val="FF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7" name="Picture 2" descr="C:\Users\jinse\Desktop\课件样例\人物图\33.jpg"/>
          <p:cNvPicPr>
            <a:picLocks noChangeAspect="1" noChangeArrowheads="1"/>
          </p:cNvPicPr>
          <p:nvPr/>
        </p:nvPicPr>
        <p:blipFill rotWithShape="1">
          <a:blip r:embed="rId4" cstate="email"/>
          <a:srcRect l="32073" t="10732" r="27591" b="21484"/>
          <a:stretch>
            <a:fillRect/>
          </a:stretch>
        </p:blipFill>
        <p:spPr bwMode="auto">
          <a:xfrm flipH="1">
            <a:off x="934197" y="3434767"/>
            <a:ext cx="793161" cy="10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组合 71"/>
          <p:cNvGrpSpPr/>
          <p:nvPr/>
        </p:nvGrpSpPr>
        <p:grpSpPr>
          <a:xfrm>
            <a:off x="2788405" y="483951"/>
            <a:ext cx="3003120" cy="1202144"/>
            <a:chOff x="1850214" y="1092681"/>
            <a:chExt cx="5264568" cy="830997"/>
          </a:xfrm>
          <a:noFill/>
        </p:grpSpPr>
        <p:sp>
          <p:nvSpPr>
            <p:cNvPr id="73" name="圆角矩形标注 72"/>
            <p:cNvSpPr/>
            <p:nvPr/>
          </p:nvSpPr>
          <p:spPr>
            <a:xfrm>
              <a:off x="1850214" y="1134980"/>
              <a:ext cx="5264568" cy="749747"/>
            </a:xfrm>
            <a:prstGeom prst="wedgeRoundRectCallout">
              <a:avLst>
                <a:gd name="adj1" fmla="val -59063"/>
                <a:gd name="adj2" fmla="val -1384"/>
                <a:gd name="adj3" fmla="val 16667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文本框 10245"/>
            <p:cNvSpPr txBox="1">
              <a:spLocks noChangeArrowheads="1"/>
            </p:cNvSpPr>
            <p:nvPr/>
          </p:nvSpPr>
          <p:spPr bwMode="auto">
            <a:xfrm>
              <a:off x="1922680" y="1092681"/>
              <a:ext cx="5175574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你有办法记住哪几个月是大月，哪几个月是小月吗？</a:t>
              </a: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50214" y="339502"/>
            <a:ext cx="1126831" cy="1614828"/>
          </a:xfrm>
          <a:prstGeom prst="rect">
            <a:avLst/>
          </a:prstGeom>
          <a:noFill/>
        </p:spPr>
      </p:pic>
      <p:grpSp>
        <p:nvGrpSpPr>
          <p:cNvPr id="90" name="组合 8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1" name="图片 9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全屏显示(16:9)</PresentationFormat>
  <Paragraphs>291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2023-01-16T14:22:58Z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A7BA986AD8384D849F478B320E166AC3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