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322" r:id="rId2"/>
    <p:sldId id="314" r:id="rId3"/>
    <p:sldId id="315" r:id="rId4"/>
    <p:sldId id="317" r:id="rId5"/>
    <p:sldId id="256" r:id="rId6"/>
    <p:sldId id="309" r:id="rId7"/>
    <p:sldId id="259" r:id="rId8"/>
    <p:sldId id="260" r:id="rId9"/>
    <p:sldId id="261" r:id="rId10"/>
    <p:sldId id="318" r:id="rId11"/>
    <p:sldId id="308" r:id="rId12"/>
    <p:sldId id="307" r:id="rId13"/>
    <p:sldId id="301" r:id="rId14"/>
    <p:sldId id="310" r:id="rId15"/>
    <p:sldId id="266" r:id="rId16"/>
    <p:sldId id="287" r:id="rId17"/>
    <p:sldId id="303" r:id="rId18"/>
    <p:sldId id="305" r:id="rId19"/>
    <p:sldId id="297" r:id="rId20"/>
    <p:sldId id="319" r:id="rId21"/>
    <p:sldId id="320" r:id="rId22"/>
    <p:sldId id="311" r:id="rId23"/>
    <p:sldId id="312" r:id="rId24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FF"/>
    <a:srgbClr val="3333CC"/>
    <a:srgbClr val="3366FF"/>
    <a:srgbClr val="CC00FF"/>
    <a:srgbClr val="0000CC"/>
    <a:srgbClr val="FFFFFF"/>
    <a:srgbClr val="FF00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775" autoAdjust="0"/>
    <p:restoredTop sz="94608" autoAdjust="0"/>
  </p:normalViewPr>
  <p:slideViewPr>
    <p:cSldViewPr>
      <p:cViewPr>
        <p:scale>
          <a:sx n="100" d="100"/>
          <a:sy n="100" d="100"/>
        </p:scale>
        <p:origin x="-288" y="-2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7" d="100"/>
        <a:sy n="97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spcBef>
                <a:spcPct val="0"/>
              </a:spcBef>
              <a:buClrTx/>
              <a:buSzTx/>
              <a:buFontTx/>
              <a:buNone/>
              <a:defRPr sz="1200">
                <a:latin typeface="Times New Roman" panose="02020603050405020304" pitchFamily="18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200">
                <a:latin typeface="Times New Roman" panose="02020603050405020304" pitchFamily="18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99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136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1136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>
              <a:spcBef>
                <a:spcPct val="0"/>
              </a:spcBef>
              <a:buClrTx/>
              <a:buSzTx/>
              <a:buFontTx/>
              <a:buNone/>
              <a:defRPr sz="1200">
                <a:latin typeface="Times New Roman" panose="02020603050405020304" pitchFamily="18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136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/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200">
                <a:latin typeface="Times New Roman" panose="02020603050405020304" pitchFamily="18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43B099C9-CBD9-44C3-8C91-438E9F2DD9D4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3B099C9-CBD9-44C3-8C91-438E9F2DD9D4}" type="slidenum">
              <a:rPr lang="en-US" altLang="zh-CN" smtClean="0"/>
              <a:t>4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fld id="{B6E60667-307B-4936-BED6-F0D910615B6B}" type="slidenum">
              <a:rPr lang="en-US" altLang="zh-CN" smtClean="0"/>
              <a:t>9</a:t>
            </a:fld>
            <a:endParaRPr lang="en-US" altLang="zh-CN" smtClean="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zh-CN" altLang="zh-CN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fld id="{9E8EA8CD-29A3-4B19-A389-C2A004E29851}" type="slidenum">
              <a:rPr lang="zh-CN" altLang="en-US" smtClean="0"/>
              <a:t>10</a:t>
            </a:fld>
            <a:endParaRPr lang="en-US" altLang="zh-CN" smtClean="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zh-CN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灯片编号占位符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6E9EC-5E10-4FE3-9C00-90DCB05525A2}" type="slidenum">
              <a:rPr lang="zh-CN" altLang="en-US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A458F3-56CD-4BD8-A0E9-7179DB08A14D}" type="datetimeFigureOut">
              <a:rPr lang="zh-CN" altLang="en-US" smtClean="0"/>
              <a:t>2023-01-16</a:t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CF1AE5-D91E-4B80-952D-2284EC86A189}" type="slidenum">
              <a:rPr lang="zh-CN" altLang="en-US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4FE31-CEBF-4C8A-9805-24B6E55BB918}" type="datetimeFigureOut">
              <a:rPr lang="zh-CN" altLang="en-US" smtClean="0"/>
              <a:t>2023-01-16</a:t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1D9A2-FC8A-44C6-AA06-C6A5AE7A5907}" type="slidenum">
              <a:rPr lang="zh-CN" altLang="en-US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C9092-A138-49F1-B1C2-8DB2016B59F8}" type="datetimeFigureOut">
              <a:rPr lang="zh-CN" altLang="en-US" smtClean="0"/>
              <a:t>2023-01-16</a:t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F38E14-970D-4B7E-83F7-6A2D80B8D24B}" type="slidenum">
              <a:rPr lang="zh-CN" altLang="en-US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圆角矩形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圆角矩形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830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533D2-2868-4226-AE5F-6F824BBAFA2B}" type="datetimeFigureOut">
              <a:rPr lang="zh-CN" altLang="en-US" smtClean="0"/>
              <a:t>2023-01-16</a:t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E4D7B-63EF-46EE-926F-3DC641E31A81}" type="slidenum">
              <a:rPr lang="zh-CN" altLang="en-US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DA2DC-248E-4E4D-A380-A341C49E3AAD}" type="datetimeFigureOut">
              <a:rPr lang="zh-CN" altLang="en-US" smtClean="0"/>
              <a:t>2023-01-16</a:t>
            </a:fld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C90FB5-AC7D-4B4E-AEE3-C0ABA9699B90}" type="slidenum">
              <a:rPr lang="zh-CN" altLang="en-US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5" name="内容占位符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9A6ED-64E8-42FD-A4BA-9A81967DE808}" type="datetimeFigureOut">
              <a:rPr lang="zh-CN" altLang="en-US" smtClean="0"/>
              <a:t>2023-01-16</a:t>
            </a:fld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96A500-2A79-4770-BEEF-244A1CB9DC98}" type="slidenum">
              <a:rPr lang="zh-CN" altLang="en-US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F83CC-98CA-4986-88B5-D9C8EA2A3477}" type="datetimeFigureOut">
              <a:rPr lang="zh-CN" altLang="en-US" smtClean="0"/>
              <a:t>2023-01-16</a:t>
            </a:fld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8792C-82E4-466B-BCD6-B1E1C15482EA}" type="slidenum">
              <a:rPr lang="zh-CN" altLang="en-US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圆角矩形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C03FC-E6F3-4874-A4B3-947A83D0A498}" type="datetimeFigureOut">
              <a:rPr lang="zh-CN" altLang="en-US" smtClean="0"/>
              <a:t>2023-01-16</a:t>
            </a:fld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B54AF-451E-4487-8444-F5E612CE63D2}" type="slidenum">
              <a:rPr lang="zh-CN" altLang="en-US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415" marR="18415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B6E55-A3BA-4A93-9374-58183C27C063}" type="datetimeFigureOut">
              <a:rPr lang="zh-CN" altLang="en-US" smtClean="0"/>
              <a:t>2023-01-16</a:t>
            </a:fld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41EE0-B8B9-42A3-9581-B27EADF97885}" type="slidenum">
              <a:rPr lang="zh-CN" altLang="en-US" smtClean="0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圆角矩形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单圆角矩形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1BC05-04AB-482E-9935-B31A4D2B6165}" type="datetimeFigureOut">
              <a:rPr lang="zh-CN" altLang="en-US" smtClean="0"/>
              <a:t>2023-01-16</a:t>
            </a:fld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3A6BFC-A8E9-4925-8937-E84FB46C8BE4}" type="slidenum">
              <a:rPr lang="zh-CN" altLang="en-US" smtClean="0"/>
              <a:t>‹#›</a:t>
            </a:fld>
            <a:endParaRPr lang="en-US" altLang="zh-CN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CN" altLang="en-US" smtClean="0"/>
              <a:t>单击图标添加图片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圆角矩形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标题占位符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  <a:p>
            <a:pPr lvl="1" eaLnBrk="1" latinLnBrk="0" hangingPunct="1"/>
            <a:r>
              <a:rPr kumimoji="0" lang="zh-CN" altLang="en-US" smtClean="0"/>
              <a:t>第二级</a:t>
            </a:r>
          </a:p>
          <a:p>
            <a:pPr lvl="2" eaLnBrk="1" latinLnBrk="0" hangingPunct="1"/>
            <a:r>
              <a:rPr kumimoji="0" lang="zh-CN" altLang="en-US" smtClean="0"/>
              <a:t>第三级</a:t>
            </a:r>
          </a:p>
          <a:p>
            <a:pPr lvl="3" eaLnBrk="1" latinLnBrk="0" hangingPunct="1"/>
            <a:r>
              <a:rPr kumimoji="0" lang="zh-CN" altLang="en-US" smtClean="0"/>
              <a:t>第四级</a:t>
            </a:r>
          </a:p>
          <a:p>
            <a:pPr lvl="4" eaLnBrk="1" latinLnBrk="0" hangingPunct="1"/>
            <a:r>
              <a:rPr kumimoji="0" lang="zh-CN" altLang="en-US" smtClean="0"/>
              <a:t>第五级</a:t>
            </a:r>
            <a:endParaRPr kumimoji="0" lang="en-US"/>
          </a:p>
        </p:txBody>
      </p:sp>
      <p:sp>
        <p:nvSpPr>
          <p:cNvPr id="25" name="日期占位符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</a:lstStyle>
          <a:p>
            <a:fld id="{2E9EBF00-778A-4E65-96C1-28CC3D47099E}" type="datetimeFigureOut">
              <a:rPr lang="zh-CN" altLang="en-US" smtClean="0"/>
              <a:t>2023-01-16</a:t>
            </a:fld>
            <a:endParaRPr lang="en-US" altLang="zh-CN"/>
          </a:p>
        </p:txBody>
      </p:sp>
      <p:sp>
        <p:nvSpPr>
          <p:cNvPr id="18" name="页脚占位符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</a:lstStyle>
          <a:p>
            <a:fld id="{E5D6B406-FD6F-4D98-917B-462EAE630096}" type="slidenum">
              <a:rPr lang="zh-CN" altLang="en-US" smtClean="0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65430" indent="-265430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 panose="05020102010507070707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295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 panose="020B0604030504040204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130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 panose="05020102010507070707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255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 panose="020B0604030504040204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 panose="05020102010507070707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345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 panose="020B0604030504040204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53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 panose="05020102010507070707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Verdana" panose="020B0604030504040204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 panose="05020102010507070707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8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9.w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0.wmf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2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wmf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13.wmf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14.bin"/><Relationship Id="rId4" Type="http://schemas.openxmlformats.org/officeDocument/2006/relationships/image" Target="../media/image15.w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8.w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9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5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7" Type="http://schemas.openxmlformats.org/officeDocument/2006/relationships/image" Target="../media/image7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6.bin"/><Relationship Id="rId5" Type="http://schemas.openxmlformats.org/officeDocument/2006/relationships/image" Target="../media/image6.wmf"/><Relationship Id="rId4" Type="http://schemas.openxmlformats.org/officeDocument/2006/relationships/oleObject" Target="../embeddings/oleObject5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617120" y="1828800"/>
            <a:ext cx="7879081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ctr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None/>
            </a:pPr>
            <a:r>
              <a:rPr lang="en-US" altLang="zh-CN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汉仪大宋简" pitchFamily="49" charset="-122"/>
                <a:ea typeface="汉仪大宋简" pitchFamily="49" charset="-122"/>
              </a:rPr>
              <a:t>8.1 </a:t>
            </a:r>
            <a:r>
              <a:rPr lang="zh-CN" altLang="en-US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汉仪大宋简" pitchFamily="49" charset="-122"/>
                <a:ea typeface="汉仪大宋简" pitchFamily="49" charset="-122"/>
              </a:rPr>
              <a:t>不</a:t>
            </a:r>
            <a:r>
              <a:rPr lang="zh-CN" altLang="en-US" sz="6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汉仪大宋简" pitchFamily="49" charset="-122"/>
                <a:ea typeface="汉仪大宋简" pitchFamily="49" charset="-122"/>
              </a:rPr>
              <a:t>等式的基本性</a:t>
            </a:r>
            <a:r>
              <a:rPr lang="zh-CN" altLang="en-US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汉仪大宋简" pitchFamily="49" charset="-122"/>
                <a:ea typeface="汉仪大宋简" pitchFamily="49" charset="-122"/>
              </a:rPr>
              <a:t>质</a:t>
            </a:r>
            <a:endParaRPr lang="en-US" altLang="zh-CN" sz="6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汉仪大宋简" pitchFamily="49" charset="-122"/>
              <a:ea typeface="汉仪大宋简" pitchFamily="49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2583855" y="4988768"/>
            <a:ext cx="3812262" cy="5663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WWW.PPT818.COM</a:t>
            </a:r>
            <a:endParaRPr lang="en-US" altLang="zh-CN" sz="2800" b="1" kern="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364" name="Group 100"/>
          <p:cNvGraphicFramePr>
            <a:graphicFrameLocks noGrp="1"/>
          </p:cNvGraphicFramePr>
          <p:nvPr/>
        </p:nvGraphicFramePr>
        <p:xfrm>
          <a:off x="3635375" y="476250"/>
          <a:ext cx="4213225" cy="5595939"/>
        </p:xfrm>
        <a:graphic>
          <a:graphicData uri="http://schemas.openxmlformats.org/drawingml/2006/table">
            <a:tbl>
              <a:tblPr/>
              <a:tblGrid>
                <a:gridCol w="42132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49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不等式的基本性质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827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82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81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5614" name="Text Box 15"/>
          <p:cNvSpPr txBox="1">
            <a:spLocks noChangeArrowheads="1"/>
          </p:cNvSpPr>
          <p:nvPr/>
        </p:nvSpPr>
        <p:spPr bwMode="auto">
          <a:xfrm>
            <a:off x="3779838" y="1125538"/>
            <a:ext cx="40386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>
              <a:spcBef>
                <a:spcPct val="5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None/>
            </a:pPr>
            <a:r>
              <a:rPr kumimoji="1" lang="zh-CN" altLang="en-US" sz="1600" b="1" dirty="0">
                <a:solidFill>
                  <a:srgbClr val="663300"/>
                </a:solidFill>
                <a:latin typeface="Times New Roman" panose="02020603050405020304" pitchFamily="18" charset="0"/>
              </a:rPr>
              <a:t>(1)不等式的两边</a:t>
            </a:r>
            <a:r>
              <a:rPr kumimoji="1"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都</a:t>
            </a:r>
            <a:r>
              <a:rPr kumimoji="1" lang="zh-CN" altLang="en-US" sz="1600" b="1" dirty="0">
                <a:solidFill>
                  <a:srgbClr val="663300"/>
                </a:solidFill>
                <a:latin typeface="Times New Roman" panose="02020603050405020304" pitchFamily="18" charset="0"/>
              </a:rPr>
              <a:t>加上（或减去）</a:t>
            </a:r>
            <a:r>
              <a:rPr kumimoji="1"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同</a:t>
            </a:r>
            <a:r>
              <a:rPr kumimoji="1" lang="zh-CN" altLang="en-US" sz="1600" b="1" dirty="0">
                <a:solidFill>
                  <a:srgbClr val="663300"/>
                </a:solidFill>
                <a:latin typeface="Times New Roman" panose="02020603050405020304" pitchFamily="18" charset="0"/>
              </a:rPr>
              <a:t>一个数或</a:t>
            </a:r>
            <a:r>
              <a:rPr kumimoji="1" lang="zh-CN" altLang="en-US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同</a:t>
            </a:r>
            <a:r>
              <a:rPr kumimoji="1" lang="zh-CN" altLang="en-US" sz="1600" b="1" dirty="0">
                <a:solidFill>
                  <a:srgbClr val="663300"/>
                </a:solidFill>
                <a:latin typeface="Times New Roman" panose="02020603050405020304" pitchFamily="18" charset="0"/>
              </a:rPr>
              <a:t>一个式子，不等号的方向</a:t>
            </a:r>
            <a:r>
              <a:rPr kumimoji="1" lang="zh-CN" altLang="en-US" sz="16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不变.</a:t>
            </a:r>
          </a:p>
        </p:txBody>
      </p:sp>
      <p:sp>
        <p:nvSpPr>
          <p:cNvPr id="25615" name="Text Box 16"/>
          <p:cNvSpPr txBox="1">
            <a:spLocks noChangeArrowheads="1"/>
          </p:cNvSpPr>
          <p:nvPr/>
        </p:nvSpPr>
        <p:spPr bwMode="auto">
          <a:xfrm>
            <a:off x="3779838" y="2133600"/>
            <a:ext cx="4191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>
              <a:spcBef>
                <a:spcPct val="5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None/>
            </a:pPr>
            <a:r>
              <a:rPr kumimoji="1" lang="zh-CN" altLang="en-US" sz="1600" b="1">
                <a:solidFill>
                  <a:srgbClr val="663300"/>
                </a:solidFill>
                <a:latin typeface="Times New Roman" panose="02020603050405020304" pitchFamily="18" charset="0"/>
              </a:rPr>
              <a:t>若</a:t>
            </a:r>
            <a:r>
              <a:rPr kumimoji="1" lang="en-US" altLang="zh-CN" sz="2800" b="1">
                <a:solidFill>
                  <a:srgbClr val="663300"/>
                </a:solidFill>
                <a:latin typeface="Times New Roman" panose="02020603050405020304" pitchFamily="18" charset="0"/>
              </a:rPr>
              <a:t>a&lt;b</a:t>
            </a:r>
            <a:r>
              <a:rPr kumimoji="1" lang="en-US" altLang="zh-CN" sz="1600" b="1">
                <a:solidFill>
                  <a:srgbClr val="663300"/>
                </a:solidFill>
                <a:latin typeface="Times New Roman" panose="02020603050405020304" pitchFamily="18" charset="0"/>
              </a:rPr>
              <a:t>,</a:t>
            </a:r>
            <a:r>
              <a:rPr kumimoji="1" lang="zh-CN" altLang="en-US" sz="1600" b="1">
                <a:solidFill>
                  <a:srgbClr val="663300"/>
                </a:solidFill>
                <a:latin typeface="Times New Roman" panose="02020603050405020304" pitchFamily="18" charset="0"/>
              </a:rPr>
              <a:t>则</a:t>
            </a:r>
            <a:r>
              <a:rPr kumimoji="1" lang="en-US" altLang="zh-CN" sz="2800" b="1">
                <a:solidFill>
                  <a:srgbClr val="663300"/>
                </a:solidFill>
                <a:latin typeface="Times New Roman" panose="02020603050405020304" pitchFamily="18" charset="0"/>
              </a:rPr>
              <a:t>a+c&lt;b+c</a:t>
            </a:r>
            <a:r>
              <a:rPr kumimoji="1" lang="en-US" altLang="zh-CN" sz="1600" b="1">
                <a:solidFill>
                  <a:srgbClr val="663300"/>
                </a:solidFill>
                <a:latin typeface="Times New Roman" panose="02020603050405020304" pitchFamily="18" charset="0"/>
              </a:rPr>
              <a:t> （</a:t>
            </a:r>
            <a:r>
              <a:rPr kumimoji="1" lang="zh-CN" altLang="en-US" sz="1600" b="1">
                <a:solidFill>
                  <a:srgbClr val="663300"/>
                </a:solidFill>
                <a:latin typeface="Times New Roman" panose="02020603050405020304" pitchFamily="18" charset="0"/>
              </a:rPr>
              <a:t>或</a:t>
            </a:r>
            <a:r>
              <a:rPr kumimoji="1" lang="en-US" altLang="zh-CN" sz="2800" b="1">
                <a:solidFill>
                  <a:srgbClr val="663300"/>
                </a:solidFill>
                <a:latin typeface="Times New Roman" panose="02020603050405020304" pitchFamily="18" charset="0"/>
              </a:rPr>
              <a:t>a-c&lt;b-c</a:t>
            </a:r>
            <a:r>
              <a:rPr kumimoji="1" lang="en-US" altLang="zh-CN" sz="1600" b="1">
                <a:solidFill>
                  <a:srgbClr val="663300"/>
                </a:solidFill>
                <a:latin typeface="Times New Roman" panose="02020603050405020304" pitchFamily="18" charset="0"/>
              </a:rPr>
              <a:t>)</a:t>
            </a:r>
          </a:p>
        </p:txBody>
      </p:sp>
      <p:sp>
        <p:nvSpPr>
          <p:cNvPr id="25616" name="Text Box 17"/>
          <p:cNvSpPr txBox="1">
            <a:spLocks noChangeArrowheads="1"/>
          </p:cNvSpPr>
          <p:nvPr/>
        </p:nvSpPr>
        <p:spPr bwMode="auto">
          <a:xfrm>
            <a:off x="3779838" y="2852738"/>
            <a:ext cx="41148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>
              <a:spcBef>
                <a:spcPct val="5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None/>
            </a:pPr>
            <a:r>
              <a:rPr kumimoji="1" lang="zh-CN" altLang="en-US" sz="1600" b="1" dirty="0">
                <a:solidFill>
                  <a:srgbClr val="663300"/>
                </a:solidFill>
                <a:latin typeface="Times New Roman" panose="02020603050405020304" pitchFamily="18" charset="0"/>
              </a:rPr>
              <a:t>(2)</a:t>
            </a:r>
            <a:r>
              <a:rPr kumimoji="1" lang="zh-CN" altLang="en-US" sz="1600" dirty="0">
                <a:solidFill>
                  <a:srgbClr val="663300"/>
                </a:solidFill>
                <a:latin typeface="Times New Roman" panose="02020603050405020304" pitchFamily="18" charset="0"/>
              </a:rPr>
              <a:t> </a:t>
            </a:r>
            <a:r>
              <a:rPr kumimoji="1" lang="zh-CN" altLang="en-US" sz="1600" b="1" dirty="0">
                <a:solidFill>
                  <a:srgbClr val="663300"/>
                </a:solidFill>
                <a:latin typeface="Times New Roman" panose="02020603050405020304" pitchFamily="18" charset="0"/>
              </a:rPr>
              <a:t>不等式的两边</a:t>
            </a:r>
            <a:r>
              <a:rPr kumimoji="1" lang="zh-CN" altLang="en-US" sz="16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都</a:t>
            </a:r>
            <a:r>
              <a:rPr kumimoji="1" lang="zh-CN" altLang="en-US" sz="1600" b="1" dirty="0">
                <a:solidFill>
                  <a:srgbClr val="663300"/>
                </a:solidFill>
                <a:latin typeface="Times New Roman" panose="02020603050405020304" pitchFamily="18" charset="0"/>
              </a:rPr>
              <a:t>乘以（或除以）</a:t>
            </a:r>
            <a:r>
              <a:rPr kumimoji="1" lang="zh-CN" altLang="en-US" sz="16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同</a:t>
            </a:r>
            <a:r>
              <a:rPr kumimoji="1" lang="zh-CN" altLang="en-US" sz="1600" b="1" dirty="0">
                <a:solidFill>
                  <a:srgbClr val="663300"/>
                </a:solidFill>
                <a:latin typeface="Times New Roman" panose="02020603050405020304" pitchFamily="18" charset="0"/>
              </a:rPr>
              <a:t>一个正数，不等号的方向</a:t>
            </a:r>
            <a:r>
              <a:rPr kumimoji="1" lang="zh-CN" altLang="en-US" sz="1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不变</a:t>
            </a:r>
            <a:r>
              <a:rPr kumimoji="1" lang="zh-CN" altLang="en-US" sz="1600" b="1" dirty="0"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25617" name="Text Box 18"/>
          <p:cNvSpPr txBox="1">
            <a:spLocks noChangeArrowheads="1"/>
          </p:cNvSpPr>
          <p:nvPr/>
        </p:nvSpPr>
        <p:spPr bwMode="auto">
          <a:xfrm>
            <a:off x="3637980" y="3860800"/>
            <a:ext cx="433285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>
              <a:spcBef>
                <a:spcPct val="5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None/>
            </a:pPr>
            <a:r>
              <a:rPr kumimoji="1" lang="zh-CN" altLang="en-US" sz="2000" b="1" dirty="0">
                <a:latin typeface="Times New Roman" panose="02020603050405020304" pitchFamily="18" charset="0"/>
              </a:rPr>
              <a:t> </a:t>
            </a:r>
            <a:r>
              <a:rPr kumimoji="1" lang="zh-CN" altLang="en-US" sz="1600" b="1" dirty="0">
                <a:solidFill>
                  <a:srgbClr val="663300"/>
                </a:solidFill>
                <a:latin typeface="Times New Roman" panose="02020603050405020304" pitchFamily="18" charset="0"/>
              </a:rPr>
              <a:t>若</a:t>
            </a:r>
            <a:r>
              <a:rPr kumimoji="1" lang="en-US" altLang="zh-CN" sz="2800" b="1" dirty="0">
                <a:solidFill>
                  <a:srgbClr val="663300"/>
                </a:solidFill>
                <a:latin typeface="Times New Roman" panose="02020603050405020304" pitchFamily="18" charset="0"/>
              </a:rPr>
              <a:t>a&lt;b</a:t>
            </a:r>
            <a:r>
              <a:rPr kumimoji="1" lang="zh-CN" altLang="en-US" sz="1600" b="1" dirty="0">
                <a:solidFill>
                  <a:srgbClr val="663300"/>
                </a:solidFill>
                <a:latin typeface="Times New Roman" panose="02020603050405020304" pitchFamily="18" charset="0"/>
              </a:rPr>
              <a:t>且</a:t>
            </a:r>
            <a:r>
              <a:rPr kumimoji="1" lang="en-US" altLang="zh-CN" sz="2800" b="1" dirty="0">
                <a:solidFill>
                  <a:srgbClr val="663300"/>
                </a:solidFill>
                <a:latin typeface="Times New Roman" panose="02020603050405020304" pitchFamily="18" charset="0"/>
              </a:rPr>
              <a:t>c&gt;0</a:t>
            </a:r>
            <a:r>
              <a:rPr kumimoji="1" lang="en-US" altLang="zh-CN" sz="1600" b="1" dirty="0">
                <a:solidFill>
                  <a:srgbClr val="663300"/>
                </a:solidFill>
                <a:latin typeface="Times New Roman" panose="02020603050405020304" pitchFamily="18" charset="0"/>
              </a:rPr>
              <a:t>, </a:t>
            </a:r>
            <a:r>
              <a:rPr kumimoji="1" lang="zh-CN" altLang="en-US" sz="1600" b="1" dirty="0">
                <a:solidFill>
                  <a:srgbClr val="663300"/>
                </a:solidFill>
                <a:latin typeface="Times New Roman" panose="02020603050405020304" pitchFamily="18" charset="0"/>
              </a:rPr>
              <a:t>则</a:t>
            </a:r>
            <a:r>
              <a:rPr kumimoji="1" lang="en-US" altLang="zh-CN" sz="2800" b="1" dirty="0">
                <a:solidFill>
                  <a:srgbClr val="663300"/>
                </a:solidFill>
                <a:latin typeface="Times New Roman" panose="02020603050405020304" pitchFamily="18" charset="0"/>
              </a:rPr>
              <a:t>ac&lt;</a:t>
            </a:r>
            <a:r>
              <a:rPr kumimoji="1" lang="en-US" altLang="zh-CN" sz="2800" b="1" dirty="0" err="1">
                <a:solidFill>
                  <a:srgbClr val="663300"/>
                </a:solidFill>
                <a:latin typeface="Times New Roman" panose="02020603050405020304" pitchFamily="18" charset="0"/>
              </a:rPr>
              <a:t>bc</a:t>
            </a:r>
            <a:r>
              <a:rPr kumimoji="1" lang="en-US" altLang="zh-CN" sz="1600" b="1" dirty="0">
                <a:solidFill>
                  <a:srgbClr val="663300"/>
                </a:solidFill>
                <a:latin typeface="Times New Roman" panose="02020603050405020304" pitchFamily="18" charset="0"/>
              </a:rPr>
              <a:t>(</a:t>
            </a:r>
            <a:r>
              <a:rPr kumimoji="1" lang="zh-CN" altLang="en-US" sz="1600" b="1" dirty="0" smtClean="0">
                <a:solidFill>
                  <a:srgbClr val="663300"/>
                </a:solidFill>
                <a:latin typeface="Times New Roman" panose="02020603050405020304" pitchFamily="18" charset="0"/>
              </a:rPr>
              <a:t>或                   </a:t>
            </a:r>
            <a:r>
              <a:rPr kumimoji="1" lang="zh-CN" altLang="en-US" sz="1600" b="1" dirty="0">
                <a:solidFill>
                  <a:srgbClr val="663300"/>
                </a:solidFill>
                <a:latin typeface="Times New Roman" panose="02020603050405020304" pitchFamily="18" charset="0"/>
              </a:rPr>
              <a:t>)</a:t>
            </a:r>
          </a:p>
        </p:txBody>
      </p:sp>
      <p:grpSp>
        <p:nvGrpSpPr>
          <p:cNvPr id="25618" name="Group 19"/>
          <p:cNvGrpSpPr/>
          <p:nvPr/>
        </p:nvGrpSpPr>
        <p:grpSpPr bwMode="auto">
          <a:xfrm>
            <a:off x="6804025" y="3860800"/>
            <a:ext cx="1016000" cy="609600"/>
            <a:chOff x="3024" y="3648"/>
            <a:chExt cx="672" cy="480"/>
          </a:xfrm>
        </p:grpSpPr>
        <p:sp>
          <p:nvSpPr>
            <p:cNvPr id="25667" name="Line 20"/>
            <p:cNvSpPr>
              <a:spLocks noChangeShapeType="1"/>
            </p:cNvSpPr>
            <p:nvPr/>
          </p:nvSpPr>
          <p:spPr bwMode="auto">
            <a:xfrm>
              <a:off x="3024" y="3936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25668" name="Group 21"/>
            <p:cNvGrpSpPr/>
            <p:nvPr/>
          </p:nvGrpSpPr>
          <p:grpSpPr bwMode="auto">
            <a:xfrm>
              <a:off x="3024" y="3744"/>
              <a:ext cx="384" cy="336"/>
              <a:chOff x="3024" y="3744"/>
              <a:chExt cx="384" cy="336"/>
            </a:xfrm>
          </p:grpSpPr>
          <p:grpSp>
            <p:nvGrpSpPr>
              <p:cNvPr id="25673" name="Group 22"/>
              <p:cNvGrpSpPr/>
              <p:nvPr/>
            </p:nvGrpSpPr>
            <p:grpSpPr bwMode="auto">
              <a:xfrm>
                <a:off x="3024" y="3744"/>
                <a:ext cx="192" cy="336"/>
                <a:chOff x="3024" y="3744"/>
                <a:chExt cx="192" cy="336"/>
              </a:xfrm>
            </p:grpSpPr>
            <p:sp>
              <p:nvSpPr>
                <p:cNvPr id="25675" name="Rectangle 23"/>
                <p:cNvSpPr>
                  <a:spLocks noChangeArrowheads="1"/>
                </p:cNvSpPr>
                <p:nvPr/>
              </p:nvSpPr>
              <p:spPr bwMode="auto">
                <a:xfrm>
                  <a:off x="3024" y="3936"/>
                  <a:ext cx="192" cy="14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pPr algn="ctr">
                    <a:spcBef>
                      <a:spcPct val="20000"/>
                    </a:spcBef>
                    <a:buClr>
                      <a:schemeClr val="hlink"/>
                    </a:buClr>
                    <a:buSzPct val="70000"/>
                    <a:buFont typeface="Wingdings" panose="05000000000000000000" pitchFamily="2" charset="2"/>
                    <a:buNone/>
                  </a:pPr>
                  <a:r>
                    <a:rPr kumimoji="1" lang="en-US" altLang="zh-CN" sz="2800">
                      <a:latin typeface="Times New Roman" panose="02020603050405020304" pitchFamily="18" charset="0"/>
                    </a:rPr>
                    <a:t>c</a:t>
                  </a:r>
                </a:p>
              </p:txBody>
            </p:sp>
            <p:sp>
              <p:nvSpPr>
                <p:cNvPr id="25676" name="Rectangle 24"/>
                <p:cNvSpPr>
                  <a:spLocks noChangeArrowheads="1"/>
                </p:cNvSpPr>
                <p:nvPr/>
              </p:nvSpPr>
              <p:spPr bwMode="auto">
                <a:xfrm>
                  <a:off x="3024" y="3744"/>
                  <a:ext cx="192" cy="14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pPr algn="ctr">
                    <a:spcBef>
                      <a:spcPct val="20000"/>
                    </a:spcBef>
                    <a:buClr>
                      <a:schemeClr val="hlink"/>
                    </a:buClr>
                    <a:buSzPct val="70000"/>
                    <a:buFont typeface="Wingdings" panose="05000000000000000000" pitchFamily="2" charset="2"/>
                    <a:buNone/>
                  </a:pPr>
                  <a:r>
                    <a:rPr kumimoji="1" lang="en-US" altLang="zh-CN" sz="2800">
                      <a:latin typeface="Times New Roman" panose="02020603050405020304" pitchFamily="18" charset="0"/>
                    </a:rPr>
                    <a:t>a</a:t>
                  </a:r>
                </a:p>
              </p:txBody>
            </p:sp>
          </p:grpSp>
          <p:sp>
            <p:nvSpPr>
              <p:cNvPr id="25674" name="Rectangle 25"/>
              <p:cNvSpPr>
                <a:spLocks noChangeArrowheads="1"/>
              </p:cNvSpPr>
              <p:nvPr/>
            </p:nvSpPr>
            <p:spPr bwMode="auto">
              <a:xfrm>
                <a:off x="3216" y="3840"/>
                <a:ext cx="19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anose="05000000000000000000" pitchFamily="2" charset="2"/>
                  <a:buNone/>
                </a:pPr>
                <a:r>
                  <a:rPr kumimoji="1" lang="zh-CN" altLang="en-US" sz="2000">
                    <a:latin typeface="Times New Roman" panose="02020603050405020304" pitchFamily="18" charset="0"/>
                  </a:rPr>
                  <a:t>&lt;</a:t>
                </a:r>
              </a:p>
            </p:txBody>
          </p:sp>
        </p:grpSp>
        <p:grpSp>
          <p:nvGrpSpPr>
            <p:cNvPr id="25669" name="Group 26"/>
            <p:cNvGrpSpPr/>
            <p:nvPr/>
          </p:nvGrpSpPr>
          <p:grpSpPr bwMode="auto">
            <a:xfrm>
              <a:off x="3360" y="3648"/>
              <a:ext cx="336" cy="480"/>
              <a:chOff x="144" y="3024"/>
              <a:chExt cx="336" cy="480"/>
            </a:xfrm>
          </p:grpSpPr>
          <p:sp>
            <p:nvSpPr>
              <p:cNvPr id="25670" name="Rectangle 27"/>
              <p:cNvSpPr>
                <a:spLocks noChangeArrowheads="1"/>
              </p:cNvSpPr>
              <p:nvPr/>
            </p:nvSpPr>
            <p:spPr bwMode="auto">
              <a:xfrm>
                <a:off x="144" y="3024"/>
                <a:ext cx="336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anose="05000000000000000000" pitchFamily="2" charset="2"/>
                  <a:buNone/>
                </a:pPr>
                <a:r>
                  <a:rPr kumimoji="1" lang="en-US" altLang="zh-CN" sz="2800">
                    <a:latin typeface="Times New Roman" panose="02020603050405020304" pitchFamily="18" charset="0"/>
                  </a:rPr>
                  <a:t>b</a:t>
                </a:r>
              </a:p>
            </p:txBody>
          </p:sp>
          <p:sp>
            <p:nvSpPr>
              <p:cNvPr id="25671" name="Rectangle 28"/>
              <p:cNvSpPr>
                <a:spLocks noChangeArrowheads="1"/>
              </p:cNvSpPr>
              <p:nvPr/>
            </p:nvSpPr>
            <p:spPr bwMode="auto">
              <a:xfrm>
                <a:off x="144" y="3264"/>
                <a:ext cx="336" cy="2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anose="05000000000000000000" pitchFamily="2" charset="2"/>
                  <a:buNone/>
                </a:pPr>
                <a:r>
                  <a:rPr kumimoji="1" lang="en-US" altLang="zh-CN" sz="2800">
                    <a:latin typeface="Times New Roman" panose="02020603050405020304" pitchFamily="18" charset="0"/>
                  </a:rPr>
                  <a:t>c</a:t>
                </a:r>
              </a:p>
            </p:txBody>
          </p:sp>
          <p:sp>
            <p:nvSpPr>
              <p:cNvPr id="25672" name="Line 29"/>
              <p:cNvSpPr>
                <a:spLocks noChangeShapeType="1"/>
              </p:cNvSpPr>
              <p:nvPr/>
            </p:nvSpPr>
            <p:spPr bwMode="auto">
              <a:xfrm>
                <a:off x="192" y="3312"/>
                <a:ext cx="24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  <p:grpSp>
        <p:nvGrpSpPr>
          <p:cNvPr id="25619" name="Group 31"/>
          <p:cNvGrpSpPr/>
          <p:nvPr/>
        </p:nvGrpSpPr>
        <p:grpSpPr bwMode="auto">
          <a:xfrm>
            <a:off x="3708400" y="5370513"/>
            <a:ext cx="5638800" cy="762000"/>
            <a:chOff x="2352" y="3360"/>
            <a:chExt cx="3552" cy="480"/>
          </a:xfrm>
        </p:grpSpPr>
        <p:sp>
          <p:nvSpPr>
            <p:cNvPr id="25658" name="Text Box 32"/>
            <p:cNvSpPr txBox="1">
              <a:spLocks noChangeArrowheads="1"/>
            </p:cNvSpPr>
            <p:nvPr/>
          </p:nvSpPr>
          <p:spPr bwMode="auto">
            <a:xfrm>
              <a:off x="2352" y="3360"/>
              <a:ext cx="3552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/>
              <a:lvl2pPr/>
              <a:lvl3pPr/>
              <a:lvl4pPr/>
              <a:lvl5pPr/>
              <a:lvl6pPr/>
              <a:lvl7pPr/>
              <a:lvl8pPr/>
              <a:lvl9pPr/>
            </a:lstStyle>
            <a:p>
              <a:pPr>
                <a:spcBef>
                  <a:spcPct val="50000"/>
                </a:spcBef>
                <a:buClr>
                  <a:schemeClr val="hlink"/>
                </a:buClr>
                <a:buSzPct val="70000"/>
                <a:buFont typeface="Wingdings" panose="05000000000000000000" pitchFamily="2" charset="2"/>
                <a:buNone/>
              </a:pPr>
              <a:r>
                <a:rPr kumimoji="1" lang="zh-CN" altLang="en-US" sz="1600" b="1" dirty="0">
                  <a:latin typeface="Times New Roman" panose="02020603050405020304" pitchFamily="18" charset="0"/>
                </a:rPr>
                <a:t> </a:t>
              </a:r>
              <a:r>
                <a:rPr kumimoji="1" lang="zh-CN" altLang="en-US" sz="1600" b="1" dirty="0">
                  <a:solidFill>
                    <a:srgbClr val="663300"/>
                  </a:solidFill>
                  <a:latin typeface="Times New Roman" panose="02020603050405020304" pitchFamily="18" charset="0"/>
                </a:rPr>
                <a:t>若</a:t>
              </a:r>
              <a:r>
                <a:rPr kumimoji="1" lang="en-US" altLang="zh-CN" sz="2800" b="1" dirty="0">
                  <a:solidFill>
                    <a:srgbClr val="663300"/>
                  </a:solidFill>
                  <a:latin typeface="Times New Roman" panose="02020603050405020304" pitchFamily="18" charset="0"/>
                </a:rPr>
                <a:t>a&lt;b</a:t>
              </a:r>
              <a:r>
                <a:rPr kumimoji="1" lang="zh-CN" altLang="en-US" sz="1600" b="1" dirty="0">
                  <a:solidFill>
                    <a:srgbClr val="663300"/>
                  </a:solidFill>
                  <a:latin typeface="Times New Roman" panose="02020603050405020304" pitchFamily="18" charset="0"/>
                </a:rPr>
                <a:t>且</a:t>
              </a:r>
              <a:r>
                <a:rPr kumimoji="1" lang="en-US" altLang="zh-CN" sz="2800" b="1" dirty="0">
                  <a:solidFill>
                    <a:srgbClr val="663300"/>
                  </a:solidFill>
                  <a:latin typeface="Times New Roman" panose="02020603050405020304" pitchFamily="18" charset="0"/>
                </a:rPr>
                <a:t>c&lt;0</a:t>
              </a:r>
              <a:r>
                <a:rPr kumimoji="1" lang="en-US" altLang="zh-CN" sz="1600" b="1" dirty="0">
                  <a:solidFill>
                    <a:srgbClr val="663300"/>
                  </a:solidFill>
                  <a:latin typeface="Times New Roman" panose="02020603050405020304" pitchFamily="18" charset="0"/>
                </a:rPr>
                <a:t>, </a:t>
              </a:r>
              <a:r>
                <a:rPr kumimoji="1" lang="zh-CN" altLang="en-US" sz="1600" b="1" dirty="0">
                  <a:solidFill>
                    <a:srgbClr val="663300"/>
                  </a:solidFill>
                  <a:latin typeface="Times New Roman" panose="02020603050405020304" pitchFamily="18" charset="0"/>
                </a:rPr>
                <a:t>则</a:t>
              </a:r>
              <a:r>
                <a:rPr kumimoji="1" lang="en-US" altLang="zh-CN" sz="2800" b="1" dirty="0">
                  <a:solidFill>
                    <a:srgbClr val="663300"/>
                  </a:solidFill>
                  <a:latin typeface="Times New Roman" panose="02020603050405020304" pitchFamily="18" charset="0"/>
                </a:rPr>
                <a:t>ac&gt;</a:t>
              </a:r>
              <a:r>
                <a:rPr kumimoji="1" lang="en-US" altLang="zh-CN" sz="2800" b="1" dirty="0" err="1">
                  <a:solidFill>
                    <a:srgbClr val="663300"/>
                  </a:solidFill>
                  <a:latin typeface="Times New Roman" panose="02020603050405020304" pitchFamily="18" charset="0"/>
                </a:rPr>
                <a:t>bc</a:t>
              </a:r>
              <a:r>
                <a:rPr kumimoji="1" lang="en-US" altLang="zh-CN" sz="2000" b="1" dirty="0">
                  <a:solidFill>
                    <a:srgbClr val="663300"/>
                  </a:solidFill>
                  <a:latin typeface="Times New Roman" panose="02020603050405020304" pitchFamily="18" charset="0"/>
                </a:rPr>
                <a:t>(</a:t>
              </a:r>
              <a:r>
                <a:rPr kumimoji="1" lang="zh-CN" altLang="en-US" sz="1600" b="1" dirty="0" smtClean="0">
                  <a:solidFill>
                    <a:srgbClr val="663300"/>
                  </a:solidFill>
                  <a:latin typeface="Times New Roman" panose="02020603050405020304" pitchFamily="18" charset="0"/>
                </a:rPr>
                <a:t>或     </a:t>
              </a:r>
              <a:r>
                <a:rPr kumimoji="1" lang="zh-CN" altLang="en-US" sz="1600" b="1" dirty="0" smtClean="0">
                  <a:solidFill>
                    <a:srgbClr val="009900"/>
                  </a:solidFill>
                  <a:latin typeface="Times New Roman" panose="02020603050405020304" pitchFamily="18" charset="0"/>
                </a:rPr>
                <a:t> </a:t>
              </a:r>
              <a:r>
                <a:rPr kumimoji="1" lang="zh-CN" altLang="en-US" sz="3200" b="1" dirty="0" smtClean="0">
                  <a:solidFill>
                    <a:srgbClr val="009900"/>
                  </a:solidFill>
                  <a:latin typeface="Times New Roman" panose="02020603050405020304" pitchFamily="18" charset="0"/>
                </a:rPr>
                <a:t>      </a:t>
              </a:r>
              <a:r>
                <a:rPr kumimoji="1" lang="zh-CN" altLang="en-US" sz="2000" b="1" dirty="0">
                  <a:solidFill>
                    <a:srgbClr val="009900"/>
                  </a:solidFill>
                  <a:latin typeface="Times New Roman" panose="02020603050405020304" pitchFamily="18" charset="0"/>
                </a:rPr>
                <a:t>)</a:t>
              </a:r>
            </a:p>
          </p:txBody>
        </p:sp>
        <p:grpSp>
          <p:nvGrpSpPr>
            <p:cNvPr id="25659" name="Group 33"/>
            <p:cNvGrpSpPr/>
            <p:nvPr/>
          </p:nvGrpSpPr>
          <p:grpSpPr bwMode="auto">
            <a:xfrm>
              <a:off x="4320" y="3456"/>
              <a:ext cx="219" cy="336"/>
              <a:chOff x="3024" y="3744"/>
              <a:chExt cx="192" cy="336"/>
            </a:xfrm>
          </p:grpSpPr>
          <p:sp>
            <p:nvSpPr>
              <p:cNvPr id="25665" name="Rectangle 34"/>
              <p:cNvSpPr>
                <a:spLocks noChangeArrowheads="1"/>
              </p:cNvSpPr>
              <p:nvPr/>
            </p:nvSpPr>
            <p:spPr bwMode="auto">
              <a:xfrm>
                <a:off x="3024" y="3936"/>
                <a:ext cx="192" cy="1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anose="05000000000000000000" pitchFamily="2" charset="2"/>
                  <a:buNone/>
                </a:pPr>
                <a:r>
                  <a:rPr kumimoji="1" lang="en-US" altLang="zh-CN" sz="2800">
                    <a:latin typeface="Times New Roman" panose="02020603050405020304" pitchFamily="18" charset="0"/>
                  </a:rPr>
                  <a:t>c</a:t>
                </a:r>
              </a:p>
            </p:txBody>
          </p:sp>
          <p:sp>
            <p:nvSpPr>
              <p:cNvPr id="25666" name="Rectangle 35"/>
              <p:cNvSpPr>
                <a:spLocks noChangeArrowheads="1"/>
              </p:cNvSpPr>
              <p:nvPr/>
            </p:nvSpPr>
            <p:spPr bwMode="auto">
              <a:xfrm>
                <a:off x="3024" y="3744"/>
                <a:ext cx="192" cy="1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anose="05000000000000000000" pitchFamily="2" charset="2"/>
                  <a:buNone/>
                </a:pPr>
                <a:r>
                  <a:rPr kumimoji="1" lang="en-US" altLang="zh-CN" sz="2800" dirty="0">
                    <a:latin typeface="Times New Roman" panose="02020603050405020304" pitchFamily="18" charset="0"/>
                  </a:rPr>
                  <a:t>a</a:t>
                </a:r>
              </a:p>
            </p:txBody>
          </p:sp>
        </p:grpSp>
        <p:sp>
          <p:nvSpPr>
            <p:cNvPr id="25660" name="Rectangle 36"/>
            <p:cNvSpPr>
              <a:spLocks noChangeArrowheads="1"/>
            </p:cNvSpPr>
            <p:nvPr/>
          </p:nvSpPr>
          <p:spPr bwMode="auto">
            <a:xfrm>
              <a:off x="4464" y="3552"/>
              <a:ext cx="21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>
                <a:spcBef>
                  <a:spcPct val="20000"/>
                </a:spcBef>
                <a:buClr>
                  <a:schemeClr val="hlink"/>
                </a:buClr>
                <a:buSzPct val="70000"/>
                <a:buFont typeface="Wingdings" panose="05000000000000000000" pitchFamily="2" charset="2"/>
                <a:buNone/>
              </a:pPr>
              <a:r>
                <a:rPr kumimoji="1" lang="zh-CN" altLang="en-US" sz="2000">
                  <a:latin typeface="Times New Roman" panose="02020603050405020304" pitchFamily="18" charset="0"/>
                </a:rPr>
                <a:t>&gt;</a:t>
              </a:r>
            </a:p>
          </p:txBody>
        </p:sp>
        <p:grpSp>
          <p:nvGrpSpPr>
            <p:cNvPr id="25661" name="Group 37"/>
            <p:cNvGrpSpPr/>
            <p:nvPr/>
          </p:nvGrpSpPr>
          <p:grpSpPr bwMode="auto">
            <a:xfrm>
              <a:off x="4560" y="3360"/>
              <a:ext cx="382" cy="480"/>
              <a:chOff x="144" y="3024"/>
              <a:chExt cx="336" cy="480"/>
            </a:xfrm>
          </p:grpSpPr>
          <p:sp>
            <p:nvSpPr>
              <p:cNvPr id="25662" name="Rectangle 38"/>
              <p:cNvSpPr>
                <a:spLocks noChangeArrowheads="1"/>
              </p:cNvSpPr>
              <p:nvPr/>
            </p:nvSpPr>
            <p:spPr bwMode="auto">
              <a:xfrm>
                <a:off x="144" y="3024"/>
                <a:ext cx="336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anose="05000000000000000000" pitchFamily="2" charset="2"/>
                  <a:buNone/>
                </a:pPr>
                <a:r>
                  <a:rPr kumimoji="1" lang="en-US" altLang="zh-CN" sz="2800">
                    <a:latin typeface="Times New Roman" panose="02020603050405020304" pitchFamily="18" charset="0"/>
                  </a:rPr>
                  <a:t>b</a:t>
                </a:r>
              </a:p>
            </p:txBody>
          </p:sp>
          <p:sp>
            <p:nvSpPr>
              <p:cNvPr id="25663" name="Rectangle 39"/>
              <p:cNvSpPr>
                <a:spLocks noChangeArrowheads="1"/>
              </p:cNvSpPr>
              <p:nvPr/>
            </p:nvSpPr>
            <p:spPr bwMode="auto">
              <a:xfrm>
                <a:off x="144" y="3264"/>
                <a:ext cx="336" cy="2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anose="05000000000000000000" pitchFamily="2" charset="2"/>
                  <a:buNone/>
                </a:pPr>
                <a:r>
                  <a:rPr kumimoji="1" lang="en-US" altLang="zh-CN" sz="2800">
                    <a:latin typeface="Times New Roman" panose="02020603050405020304" pitchFamily="18" charset="0"/>
                  </a:rPr>
                  <a:t>c</a:t>
                </a:r>
              </a:p>
            </p:txBody>
          </p:sp>
          <p:sp>
            <p:nvSpPr>
              <p:cNvPr id="25664" name="Line 40"/>
              <p:cNvSpPr>
                <a:spLocks noChangeShapeType="1"/>
              </p:cNvSpPr>
              <p:nvPr/>
            </p:nvSpPr>
            <p:spPr bwMode="auto">
              <a:xfrm>
                <a:off x="192" y="3312"/>
                <a:ext cx="24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  <p:sp>
        <p:nvSpPr>
          <p:cNvPr id="25620" name="Text Box 41"/>
          <p:cNvSpPr txBox="1">
            <a:spLocks noChangeArrowheads="1"/>
          </p:cNvSpPr>
          <p:nvPr/>
        </p:nvSpPr>
        <p:spPr bwMode="auto">
          <a:xfrm>
            <a:off x="3779838" y="4292600"/>
            <a:ext cx="4114800" cy="947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>
              <a:spcBef>
                <a:spcPct val="5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None/>
            </a:pPr>
            <a:endParaRPr kumimoji="1" lang="zh-CN" altLang="en-US" sz="1600" b="1">
              <a:solidFill>
                <a:srgbClr val="009900"/>
              </a:solidFill>
              <a:latin typeface="Times New Roman" panose="02020603050405020304" pitchFamily="18" charset="0"/>
            </a:endParaRPr>
          </a:p>
          <a:p>
            <a:pPr>
              <a:spcBef>
                <a:spcPct val="5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None/>
            </a:pPr>
            <a:r>
              <a:rPr kumimoji="1" lang="zh-CN" altLang="en-US" sz="1600" b="1">
                <a:solidFill>
                  <a:srgbClr val="663300"/>
                </a:solidFill>
                <a:latin typeface="Times New Roman" panose="02020603050405020304" pitchFamily="18" charset="0"/>
              </a:rPr>
              <a:t>(3)</a:t>
            </a:r>
            <a:r>
              <a:rPr kumimoji="1" lang="zh-CN" altLang="en-US" sz="1600">
                <a:solidFill>
                  <a:srgbClr val="663300"/>
                </a:solidFill>
                <a:latin typeface="Times New Roman" panose="02020603050405020304" pitchFamily="18" charset="0"/>
              </a:rPr>
              <a:t> </a:t>
            </a:r>
            <a:r>
              <a:rPr kumimoji="1" lang="zh-CN" altLang="en-US" sz="1600" b="1">
                <a:solidFill>
                  <a:srgbClr val="663300"/>
                </a:solidFill>
                <a:latin typeface="Times New Roman" panose="02020603050405020304" pitchFamily="18" charset="0"/>
              </a:rPr>
              <a:t>不等式的两边</a:t>
            </a:r>
            <a:r>
              <a:rPr kumimoji="1" lang="zh-CN" altLang="en-US" sz="1600" b="1">
                <a:solidFill>
                  <a:srgbClr val="FF3300"/>
                </a:solidFill>
                <a:latin typeface="Times New Roman" panose="02020603050405020304" pitchFamily="18" charset="0"/>
              </a:rPr>
              <a:t>都</a:t>
            </a:r>
            <a:r>
              <a:rPr kumimoji="1" lang="zh-CN" altLang="en-US" sz="1600" b="1">
                <a:solidFill>
                  <a:srgbClr val="663300"/>
                </a:solidFill>
                <a:latin typeface="Times New Roman" panose="02020603050405020304" pitchFamily="18" charset="0"/>
              </a:rPr>
              <a:t>乘以（或除以）</a:t>
            </a:r>
            <a:r>
              <a:rPr kumimoji="1" lang="zh-CN" altLang="en-US" sz="1600" b="1">
                <a:solidFill>
                  <a:srgbClr val="FF3300"/>
                </a:solidFill>
                <a:latin typeface="Times New Roman" panose="02020603050405020304" pitchFamily="18" charset="0"/>
              </a:rPr>
              <a:t>同</a:t>
            </a:r>
            <a:r>
              <a:rPr kumimoji="1" lang="zh-CN" altLang="en-US" sz="1600" b="1">
                <a:solidFill>
                  <a:srgbClr val="663300"/>
                </a:solidFill>
                <a:latin typeface="Times New Roman" panose="02020603050405020304" pitchFamily="18" charset="0"/>
              </a:rPr>
              <a:t>一个负数，不等号的方向</a:t>
            </a:r>
            <a:r>
              <a:rPr kumimoji="1" lang="zh-CN" altLang="en-US" sz="1600" b="1">
                <a:solidFill>
                  <a:srgbClr val="FF0000"/>
                </a:solidFill>
                <a:latin typeface="Times New Roman" panose="02020603050405020304" pitchFamily="18" charset="0"/>
              </a:rPr>
              <a:t>改变</a:t>
            </a:r>
            <a:r>
              <a:rPr kumimoji="1" lang="zh-CN" altLang="en-US" sz="1600" b="1">
                <a:latin typeface="Times New Roman" panose="02020603050405020304" pitchFamily="18" charset="0"/>
              </a:rPr>
              <a:t>.</a:t>
            </a:r>
          </a:p>
        </p:txBody>
      </p:sp>
      <p:graphicFrame>
        <p:nvGraphicFramePr>
          <p:cNvPr id="11371" name="Group 107"/>
          <p:cNvGraphicFramePr>
            <a:graphicFrameLocks noGrp="1"/>
          </p:cNvGraphicFramePr>
          <p:nvPr/>
        </p:nvGraphicFramePr>
        <p:xfrm>
          <a:off x="0" y="476250"/>
          <a:ext cx="3657600" cy="5616576"/>
        </p:xfrm>
        <a:graphic>
          <a:graphicData uri="http://schemas.openxmlformats.org/drawingml/2006/table">
            <a:tbl>
              <a:tblPr/>
              <a:tblGrid>
                <a:gridCol w="3657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492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66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等式的基本性质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98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68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66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5631" name="Text Box 52"/>
          <p:cNvSpPr txBox="1">
            <a:spLocks noChangeArrowheads="1"/>
          </p:cNvSpPr>
          <p:nvPr/>
        </p:nvSpPr>
        <p:spPr bwMode="auto">
          <a:xfrm>
            <a:off x="2935288" y="1619250"/>
            <a:ext cx="18415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None/>
            </a:pPr>
            <a:endParaRPr kumimoji="1" lang="zh-CN" altLang="en-US" sz="2800">
              <a:latin typeface="Times New Roman" panose="02020603050405020304" pitchFamily="18" charset="0"/>
            </a:endParaRPr>
          </a:p>
        </p:txBody>
      </p:sp>
      <p:sp>
        <p:nvSpPr>
          <p:cNvPr id="25632" name="Text Box 53"/>
          <p:cNvSpPr txBox="1">
            <a:spLocks noChangeArrowheads="1"/>
          </p:cNvSpPr>
          <p:nvPr/>
        </p:nvSpPr>
        <p:spPr bwMode="auto">
          <a:xfrm>
            <a:off x="96838" y="1246188"/>
            <a:ext cx="3527425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/>
            <a:lvl2pPr/>
            <a:lvl3pPr/>
            <a:lvl4pPr/>
            <a:lvl5pPr/>
            <a:lvl6pPr/>
            <a:lvl7pPr/>
            <a:lvl8pPr/>
            <a:lvl9pPr/>
          </a:lstStyle>
          <a:p>
            <a:pPr>
              <a:spcBef>
                <a:spcPct val="20000"/>
              </a:spcBef>
              <a:buClr>
                <a:schemeClr val="hlink"/>
              </a:buClr>
              <a:buSzPct val="70000"/>
              <a:buFontTx/>
              <a:buAutoNum type="arabicParenBoth"/>
            </a:pPr>
            <a:r>
              <a:rPr kumimoji="1" lang="zh-CN" altLang="en-US" sz="16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等式的两边</a:t>
            </a:r>
            <a:r>
              <a:rPr kumimoji="1" lang="zh-CN" altLang="en-US" sz="16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都</a:t>
            </a:r>
            <a:r>
              <a:rPr kumimoji="1" lang="zh-CN" altLang="en-US" sz="16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加上（或减去）</a:t>
            </a:r>
            <a:r>
              <a:rPr kumimoji="1" lang="zh-CN" altLang="en-US" sz="16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同</a:t>
            </a:r>
            <a:r>
              <a:rPr kumimoji="1" lang="zh-CN" altLang="en-US" sz="16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一个数或</a:t>
            </a:r>
            <a:r>
              <a:rPr kumimoji="1" lang="zh-CN" altLang="en-US" sz="16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同</a:t>
            </a:r>
            <a:r>
              <a:rPr kumimoji="1" lang="zh-CN" altLang="en-US" sz="16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一个式子，所得的结果仍是等式.</a:t>
            </a:r>
            <a:endParaRPr kumimoji="1" lang="zh-CN" altLang="en-US" sz="2800" dirty="0">
              <a:solidFill>
                <a:schemeClr val="tx2"/>
              </a:solidFill>
              <a:latin typeface="Times New Roman" panose="02020603050405020304" pitchFamily="18" charset="0"/>
            </a:endParaRPr>
          </a:p>
        </p:txBody>
      </p:sp>
      <p:sp>
        <p:nvSpPr>
          <p:cNvPr id="25633" name="Text Box 55"/>
          <p:cNvSpPr txBox="1">
            <a:spLocks noChangeArrowheads="1"/>
          </p:cNvSpPr>
          <p:nvPr/>
        </p:nvSpPr>
        <p:spPr bwMode="auto">
          <a:xfrm>
            <a:off x="96838" y="2270125"/>
            <a:ext cx="3962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>
              <a:spcBef>
                <a:spcPct val="5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None/>
            </a:pPr>
            <a:r>
              <a:rPr kumimoji="1" lang="zh-CN" altLang="en-US" b="1">
                <a:solidFill>
                  <a:srgbClr val="009900"/>
                </a:solidFill>
                <a:latin typeface="Times New Roman" panose="02020603050405020304" pitchFamily="18" charset="0"/>
              </a:rPr>
              <a:t> </a:t>
            </a:r>
            <a:r>
              <a:rPr kumimoji="1" lang="zh-CN" altLang="en-US" sz="1400" b="1">
                <a:solidFill>
                  <a:schemeClr val="tx2"/>
                </a:solidFill>
                <a:latin typeface="Times New Roman" panose="02020603050405020304" pitchFamily="18" charset="0"/>
              </a:rPr>
              <a:t>若</a:t>
            </a:r>
            <a:r>
              <a:rPr kumimoji="1" lang="en-US" altLang="zh-CN" sz="2400" b="1">
                <a:solidFill>
                  <a:schemeClr val="tx2"/>
                </a:solidFill>
                <a:latin typeface="Times New Roman" panose="02020603050405020304" pitchFamily="18" charset="0"/>
              </a:rPr>
              <a:t>a=b,</a:t>
            </a:r>
            <a:r>
              <a:rPr kumimoji="1" lang="zh-CN" altLang="en-US" sz="1400" b="1">
                <a:solidFill>
                  <a:schemeClr val="tx2"/>
                </a:solidFill>
                <a:latin typeface="Times New Roman" panose="02020603050405020304" pitchFamily="18" charset="0"/>
              </a:rPr>
              <a:t>则</a:t>
            </a:r>
            <a:r>
              <a:rPr kumimoji="1" lang="en-US" altLang="zh-CN" sz="2400" b="1">
                <a:solidFill>
                  <a:schemeClr val="tx2"/>
                </a:solidFill>
                <a:latin typeface="Times New Roman" panose="02020603050405020304" pitchFamily="18" charset="0"/>
              </a:rPr>
              <a:t>a+c=b+c</a:t>
            </a:r>
            <a:r>
              <a:rPr kumimoji="1" lang="en-US" altLang="zh-CN" sz="1400" b="1">
                <a:solidFill>
                  <a:schemeClr val="tx2"/>
                </a:solidFill>
                <a:latin typeface="Times New Roman" panose="02020603050405020304" pitchFamily="18" charset="0"/>
              </a:rPr>
              <a:t>(</a:t>
            </a:r>
            <a:r>
              <a:rPr kumimoji="1" lang="zh-CN" altLang="en-US" sz="1400" b="1">
                <a:solidFill>
                  <a:schemeClr val="tx2"/>
                </a:solidFill>
                <a:latin typeface="Times New Roman" panose="02020603050405020304" pitchFamily="18" charset="0"/>
              </a:rPr>
              <a:t>或</a:t>
            </a:r>
            <a:r>
              <a:rPr kumimoji="1" lang="en-US" altLang="zh-CN" sz="2400" b="1">
                <a:solidFill>
                  <a:schemeClr val="tx2"/>
                </a:solidFill>
                <a:latin typeface="Times New Roman" panose="02020603050405020304" pitchFamily="18" charset="0"/>
              </a:rPr>
              <a:t>a-c=b-c</a:t>
            </a:r>
            <a:r>
              <a:rPr kumimoji="1" lang="en-US" altLang="zh-CN" sz="1400" b="1">
                <a:solidFill>
                  <a:schemeClr val="tx2"/>
                </a:solidFill>
                <a:latin typeface="Times New Roman" panose="02020603050405020304" pitchFamily="18" charset="0"/>
              </a:rPr>
              <a:t>)</a:t>
            </a:r>
          </a:p>
        </p:txBody>
      </p:sp>
      <p:sp>
        <p:nvSpPr>
          <p:cNvPr id="25634" name="Text Box 56"/>
          <p:cNvSpPr txBox="1">
            <a:spLocks noChangeArrowheads="1"/>
          </p:cNvSpPr>
          <p:nvPr/>
        </p:nvSpPr>
        <p:spPr bwMode="auto">
          <a:xfrm>
            <a:off x="-180975" y="3168650"/>
            <a:ext cx="3889375" cy="88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/>
            <a:lvl2pPr/>
            <a:lvl3pPr/>
            <a:lvl4pPr/>
            <a:lvl5pPr/>
            <a:lvl6pPr/>
            <a:lvl7pPr/>
            <a:lvl8pPr/>
            <a:lvl9pPr/>
          </a:lstStyle>
          <a:p>
            <a: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None/>
            </a:pPr>
            <a:r>
              <a:rPr kumimoji="1" lang="zh-CN" altLang="en-US" sz="1600" dirty="0">
                <a:latin typeface="Times New Roman" panose="02020603050405020304" pitchFamily="18" charset="0"/>
              </a:rPr>
              <a:t> </a:t>
            </a:r>
            <a:r>
              <a:rPr kumimoji="1" lang="zh-CN" altLang="en-US" sz="1600" dirty="0">
                <a:solidFill>
                  <a:schemeClr val="tx2"/>
                </a:solidFill>
                <a:latin typeface="Times New Roman" panose="02020603050405020304" pitchFamily="18" charset="0"/>
              </a:rPr>
              <a:t>（</a:t>
            </a:r>
            <a:r>
              <a:rPr kumimoji="1" lang="zh-CN" altLang="en-US" sz="16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2</a:t>
            </a:r>
            <a:r>
              <a:rPr kumimoji="1" lang="zh-CN" altLang="en-US" sz="1600" dirty="0">
                <a:solidFill>
                  <a:schemeClr val="tx2"/>
                </a:solidFill>
                <a:latin typeface="Times New Roman" panose="02020603050405020304" pitchFamily="18" charset="0"/>
              </a:rPr>
              <a:t>）</a:t>
            </a:r>
            <a:r>
              <a:rPr kumimoji="1" lang="zh-CN" altLang="en-US" sz="16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等式的两边</a:t>
            </a:r>
            <a:r>
              <a:rPr kumimoji="1" lang="zh-CN" altLang="en-US" sz="16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都</a:t>
            </a:r>
            <a:r>
              <a:rPr kumimoji="1" lang="zh-CN" altLang="en-US" sz="16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乘以（或除以）</a:t>
            </a:r>
            <a:r>
              <a:rPr kumimoji="1" lang="zh-CN" altLang="en-US" sz="1600" b="1" dirty="0">
                <a:solidFill>
                  <a:srgbClr val="FF0066"/>
                </a:solidFill>
                <a:latin typeface="Times New Roman" panose="02020603050405020304" pitchFamily="18" charset="0"/>
              </a:rPr>
              <a:t>同</a:t>
            </a:r>
            <a:r>
              <a:rPr kumimoji="1" lang="zh-CN" altLang="en-US" sz="16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一个数（除数不能为零），所得的结果仍是</a:t>
            </a:r>
            <a:r>
              <a:rPr kumimoji="1" lang="zh-CN" altLang="en-US" sz="1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等式</a:t>
            </a:r>
            <a:r>
              <a:rPr kumimoji="1" lang="zh-CN" altLang="en-US" sz="2000" b="1" dirty="0">
                <a:latin typeface="Times New Roman" panose="02020603050405020304" pitchFamily="18" charset="0"/>
              </a:rPr>
              <a:t>.</a:t>
            </a:r>
            <a:endParaRPr kumimoji="1" lang="zh-CN" altLang="en-US" sz="2800" dirty="0">
              <a:latin typeface="Times New Roman" panose="02020603050405020304" pitchFamily="18" charset="0"/>
            </a:endParaRPr>
          </a:p>
        </p:txBody>
      </p:sp>
      <p:sp>
        <p:nvSpPr>
          <p:cNvPr id="25635" name="Text Box 57"/>
          <p:cNvSpPr txBox="1">
            <a:spLocks noChangeArrowheads="1"/>
          </p:cNvSpPr>
          <p:nvPr/>
        </p:nvSpPr>
        <p:spPr bwMode="auto">
          <a:xfrm>
            <a:off x="258937" y="4587875"/>
            <a:ext cx="3347864" cy="1128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>
              <a:spcBef>
                <a:spcPct val="5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None/>
            </a:pPr>
            <a:r>
              <a:rPr kumimoji="1" lang="zh-CN" altLang="en-US" sz="2000" b="1" dirty="0">
                <a:solidFill>
                  <a:srgbClr val="009900"/>
                </a:solidFill>
                <a:latin typeface="Times New Roman" panose="02020603050405020304" pitchFamily="18" charset="0"/>
              </a:rPr>
              <a:t> </a:t>
            </a:r>
            <a:r>
              <a:rPr kumimoji="1" lang="zh-CN" altLang="en-US" sz="16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若</a:t>
            </a:r>
            <a:r>
              <a:rPr kumimoji="1" lang="en-US" altLang="zh-CN" sz="28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a=b</a:t>
            </a:r>
            <a:r>
              <a:rPr kumimoji="1" lang="en-US" altLang="zh-CN" sz="16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,</a:t>
            </a:r>
            <a:r>
              <a:rPr kumimoji="1" lang="zh-CN" altLang="en-US" sz="16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则</a:t>
            </a:r>
            <a:r>
              <a:rPr kumimoji="1" lang="en-US" altLang="zh-CN" sz="28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ac=</a:t>
            </a:r>
            <a:r>
              <a:rPr kumimoji="1" lang="en-US" altLang="zh-CN" sz="2800" b="1" dirty="0" err="1">
                <a:solidFill>
                  <a:schemeClr val="tx2"/>
                </a:solidFill>
                <a:latin typeface="Times New Roman" panose="02020603050405020304" pitchFamily="18" charset="0"/>
              </a:rPr>
              <a:t>bc</a:t>
            </a:r>
            <a:r>
              <a:rPr kumimoji="1" lang="en-US" altLang="zh-CN" sz="16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(</a:t>
            </a:r>
            <a:r>
              <a:rPr kumimoji="1" lang="zh-CN" altLang="en-US" sz="14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或            , </a:t>
            </a:r>
            <a:r>
              <a:rPr kumimoji="1" lang="en-US" altLang="zh-CN" sz="40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c≠0</a:t>
            </a:r>
            <a:r>
              <a:rPr kumimoji="1" lang="en-US" altLang="zh-CN" sz="16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)</a:t>
            </a:r>
          </a:p>
        </p:txBody>
      </p:sp>
      <p:grpSp>
        <p:nvGrpSpPr>
          <p:cNvPr id="25636" name="Group 58"/>
          <p:cNvGrpSpPr/>
          <p:nvPr/>
        </p:nvGrpSpPr>
        <p:grpSpPr bwMode="auto">
          <a:xfrm>
            <a:off x="2765881" y="4435475"/>
            <a:ext cx="762000" cy="762000"/>
            <a:chOff x="3024" y="3648"/>
            <a:chExt cx="672" cy="480"/>
          </a:xfrm>
        </p:grpSpPr>
        <p:sp>
          <p:nvSpPr>
            <p:cNvPr id="25648" name="Line 59"/>
            <p:cNvSpPr>
              <a:spLocks noChangeShapeType="1"/>
            </p:cNvSpPr>
            <p:nvPr/>
          </p:nvSpPr>
          <p:spPr bwMode="auto">
            <a:xfrm>
              <a:off x="3024" y="3936"/>
              <a:ext cx="192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grpSp>
          <p:nvGrpSpPr>
            <p:cNvPr id="25649" name="Group 60"/>
            <p:cNvGrpSpPr/>
            <p:nvPr/>
          </p:nvGrpSpPr>
          <p:grpSpPr bwMode="auto">
            <a:xfrm>
              <a:off x="3024" y="3744"/>
              <a:ext cx="384" cy="336"/>
              <a:chOff x="3024" y="3744"/>
              <a:chExt cx="384" cy="336"/>
            </a:xfrm>
          </p:grpSpPr>
          <p:grpSp>
            <p:nvGrpSpPr>
              <p:cNvPr id="25654" name="Group 61"/>
              <p:cNvGrpSpPr/>
              <p:nvPr/>
            </p:nvGrpSpPr>
            <p:grpSpPr bwMode="auto">
              <a:xfrm>
                <a:off x="3024" y="3744"/>
                <a:ext cx="192" cy="336"/>
                <a:chOff x="3024" y="3744"/>
                <a:chExt cx="192" cy="336"/>
              </a:xfrm>
            </p:grpSpPr>
            <p:sp>
              <p:nvSpPr>
                <p:cNvPr id="25656" name="Rectangle 62"/>
                <p:cNvSpPr>
                  <a:spLocks noChangeArrowheads="1"/>
                </p:cNvSpPr>
                <p:nvPr/>
              </p:nvSpPr>
              <p:spPr bwMode="auto">
                <a:xfrm>
                  <a:off x="3024" y="3936"/>
                  <a:ext cx="192" cy="14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pPr algn="ctr">
                    <a:spcBef>
                      <a:spcPct val="20000"/>
                    </a:spcBef>
                    <a:buClr>
                      <a:schemeClr val="hlink"/>
                    </a:buClr>
                    <a:buSzPct val="70000"/>
                    <a:buFont typeface="Wingdings" panose="05000000000000000000" pitchFamily="2" charset="2"/>
                    <a:buNone/>
                  </a:pPr>
                  <a:r>
                    <a:rPr kumimoji="1" lang="en-US" altLang="zh-CN" sz="2400">
                      <a:latin typeface="Times New Roman" panose="02020603050405020304" pitchFamily="18" charset="0"/>
                    </a:rPr>
                    <a:t>c</a:t>
                  </a:r>
                </a:p>
              </p:txBody>
            </p:sp>
            <p:sp>
              <p:nvSpPr>
                <p:cNvPr id="25657" name="Rectangle 63"/>
                <p:cNvSpPr>
                  <a:spLocks noChangeArrowheads="1"/>
                </p:cNvSpPr>
                <p:nvPr/>
              </p:nvSpPr>
              <p:spPr bwMode="auto">
                <a:xfrm>
                  <a:off x="3024" y="3744"/>
                  <a:ext cx="192" cy="14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pPr algn="ctr">
                    <a:spcBef>
                      <a:spcPct val="20000"/>
                    </a:spcBef>
                    <a:buClr>
                      <a:schemeClr val="hlink"/>
                    </a:buClr>
                    <a:buSzPct val="70000"/>
                    <a:buFont typeface="Wingdings" panose="05000000000000000000" pitchFamily="2" charset="2"/>
                    <a:buNone/>
                  </a:pPr>
                  <a:r>
                    <a:rPr kumimoji="1" lang="en-US" altLang="zh-CN" sz="2400">
                      <a:latin typeface="Times New Roman" panose="02020603050405020304" pitchFamily="18" charset="0"/>
                    </a:rPr>
                    <a:t>a</a:t>
                  </a:r>
                </a:p>
              </p:txBody>
            </p:sp>
          </p:grpSp>
          <p:sp>
            <p:nvSpPr>
              <p:cNvPr id="25655" name="Rectangle 64"/>
              <p:cNvSpPr>
                <a:spLocks noChangeArrowheads="1"/>
              </p:cNvSpPr>
              <p:nvPr/>
            </p:nvSpPr>
            <p:spPr bwMode="auto">
              <a:xfrm>
                <a:off x="3216" y="3840"/>
                <a:ext cx="192" cy="19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anose="05000000000000000000" pitchFamily="2" charset="2"/>
                  <a:buNone/>
                </a:pPr>
                <a:r>
                  <a:rPr kumimoji="1" lang="zh-CN" altLang="en-US">
                    <a:latin typeface="Times New Roman" panose="02020603050405020304" pitchFamily="18" charset="0"/>
                  </a:rPr>
                  <a:t>=</a:t>
                </a:r>
              </a:p>
            </p:txBody>
          </p:sp>
        </p:grpSp>
        <p:grpSp>
          <p:nvGrpSpPr>
            <p:cNvPr id="25650" name="Group 65"/>
            <p:cNvGrpSpPr/>
            <p:nvPr/>
          </p:nvGrpSpPr>
          <p:grpSpPr bwMode="auto">
            <a:xfrm>
              <a:off x="3360" y="3648"/>
              <a:ext cx="336" cy="480"/>
              <a:chOff x="144" y="3024"/>
              <a:chExt cx="336" cy="480"/>
            </a:xfrm>
          </p:grpSpPr>
          <p:sp>
            <p:nvSpPr>
              <p:cNvPr id="25651" name="Rectangle 66"/>
              <p:cNvSpPr>
                <a:spLocks noChangeArrowheads="1"/>
              </p:cNvSpPr>
              <p:nvPr/>
            </p:nvSpPr>
            <p:spPr bwMode="auto">
              <a:xfrm>
                <a:off x="144" y="3024"/>
                <a:ext cx="336" cy="28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anose="05000000000000000000" pitchFamily="2" charset="2"/>
                  <a:buNone/>
                </a:pPr>
                <a:r>
                  <a:rPr kumimoji="1" lang="en-US" altLang="zh-CN" sz="2000">
                    <a:latin typeface="Times New Roman" panose="02020603050405020304" pitchFamily="18" charset="0"/>
                  </a:rPr>
                  <a:t>b</a:t>
                </a:r>
              </a:p>
            </p:txBody>
          </p:sp>
          <p:sp>
            <p:nvSpPr>
              <p:cNvPr id="25652" name="Rectangle 67"/>
              <p:cNvSpPr>
                <a:spLocks noChangeArrowheads="1"/>
              </p:cNvSpPr>
              <p:nvPr/>
            </p:nvSpPr>
            <p:spPr bwMode="auto">
              <a:xfrm>
                <a:off x="144" y="3264"/>
                <a:ext cx="336" cy="2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pPr algn="ctr">
                  <a:spcBef>
                    <a:spcPct val="20000"/>
                  </a:spcBef>
                  <a:buClr>
                    <a:schemeClr val="hlink"/>
                  </a:buClr>
                  <a:buSzPct val="70000"/>
                  <a:buFont typeface="Wingdings" panose="05000000000000000000" pitchFamily="2" charset="2"/>
                  <a:buNone/>
                </a:pPr>
                <a:r>
                  <a:rPr kumimoji="1" lang="en-US" altLang="zh-CN" sz="2400">
                    <a:latin typeface="Times New Roman" panose="02020603050405020304" pitchFamily="18" charset="0"/>
                  </a:rPr>
                  <a:t>c</a:t>
                </a:r>
              </a:p>
            </p:txBody>
          </p:sp>
          <p:sp>
            <p:nvSpPr>
              <p:cNvPr id="25653" name="Line 68"/>
              <p:cNvSpPr>
                <a:spLocks noChangeShapeType="1"/>
              </p:cNvSpPr>
              <p:nvPr/>
            </p:nvSpPr>
            <p:spPr bwMode="auto">
              <a:xfrm>
                <a:off x="192" y="3312"/>
                <a:ext cx="240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  <p:graphicFrame>
        <p:nvGraphicFramePr>
          <p:cNvPr id="11368" name="Group 104"/>
          <p:cNvGraphicFramePr>
            <a:graphicFrameLocks noGrp="1"/>
          </p:cNvGraphicFramePr>
          <p:nvPr/>
        </p:nvGraphicFramePr>
        <p:xfrm>
          <a:off x="7885113" y="476250"/>
          <a:ext cx="1258887" cy="5580063"/>
        </p:xfrm>
        <a:graphic>
          <a:graphicData uri="http://schemas.openxmlformats.org/drawingml/2006/table">
            <a:tbl>
              <a:tblPr/>
              <a:tblGrid>
                <a:gridCol w="12588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1916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 </a:t>
                      </a:r>
                      <a:r>
                        <a:rPr kumimoji="0" lang="zh-CN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注意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6089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1341" name="Text Box 77"/>
          <p:cNvSpPr txBox="1">
            <a:spLocks noChangeArrowheads="1"/>
          </p:cNvSpPr>
          <p:nvPr/>
        </p:nvSpPr>
        <p:spPr bwMode="auto">
          <a:xfrm>
            <a:off x="7912869" y="1465263"/>
            <a:ext cx="1066800" cy="1008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>
              <a:spcBef>
                <a:spcPct val="5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None/>
            </a:pPr>
            <a:r>
              <a:rPr kumimoji="1" lang="zh-CN" altLang="en-US" sz="1600" b="1" dirty="0">
                <a:solidFill>
                  <a:srgbClr val="009900"/>
                </a:solidFill>
                <a:latin typeface="Times New Roman" panose="02020603050405020304" pitchFamily="18" charset="0"/>
              </a:rPr>
              <a:t>1. 不等式、等式性质的异同点</a:t>
            </a:r>
            <a:r>
              <a:rPr kumimoji="1" lang="zh-CN" altLang="en-US" sz="2800" b="1" dirty="0">
                <a:solidFill>
                  <a:srgbClr val="009900"/>
                </a:solidFill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11342" name="Text Box 78"/>
          <p:cNvSpPr txBox="1">
            <a:spLocks noChangeArrowheads="1"/>
          </p:cNvSpPr>
          <p:nvPr/>
        </p:nvSpPr>
        <p:spPr bwMode="auto">
          <a:xfrm>
            <a:off x="7924800" y="3124200"/>
            <a:ext cx="12192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>
              <a:spcBef>
                <a:spcPct val="5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None/>
            </a:pPr>
            <a:r>
              <a:rPr kumimoji="1" lang="zh-CN" altLang="en-US" sz="1600" b="1" dirty="0">
                <a:solidFill>
                  <a:srgbClr val="009900"/>
                </a:solidFill>
                <a:latin typeface="Times New Roman" panose="02020603050405020304" pitchFamily="18" charset="0"/>
              </a:rPr>
              <a:t>2. 对</a:t>
            </a:r>
            <a:r>
              <a:rPr kumimoji="1" lang="zh-CN" altLang="en-US" sz="1600" b="1" dirty="0" smtClean="0">
                <a:solidFill>
                  <a:srgbClr val="009900"/>
                </a:solidFill>
                <a:latin typeface="Times New Roman" panose="02020603050405020304" pitchFamily="18" charset="0"/>
              </a:rPr>
              <a:t>于</a:t>
            </a:r>
            <a:r>
              <a:rPr kumimoji="1" lang="zh-CN" altLang="en-US" sz="1600" b="1" dirty="0" smtClean="0">
                <a:solidFill>
                  <a:srgbClr val="FF0000"/>
                </a:solidFill>
                <a:latin typeface="Times New Roman" panose="02020603050405020304" pitchFamily="18" charset="0"/>
              </a:rPr>
              <a:t>零</a:t>
            </a:r>
            <a:r>
              <a:rPr kumimoji="1" lang="zh-CN" altLang="en-US" sz="1600" b="1" dirty="0"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11343" name="Text Box 79"/>
          <p:cNvSpPr txBox="1">
            <a:spLocks noChangeArrowheads="1"/>
          </p:cNvSpPr>
          <p:nvPr/>
        </p:nvSpPr>
        <p:spPr bwMode="auto">
          <a:xfrm>
            <a:off x="7924800" y="4343400"/>
            <a:ext cx="96768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>
              <a:spcBef>
                <a:spcPct val="5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None/>
            </a:pPr>
            <a:r>
              <a:rPr kumimoji="1" lang="zh-CN" altLang="en-US" sz="1600" b="1" dirty="0">
                <a:solidFill>
                  <a:srgbClr val="009900"/>
                </a:solidFill>
                <a:latin typeface="Times New Roman" panose="02020603050405020304" pitchFamily="18" charset="0"/>
              </a:rPr>
              <a:t>3. 特别注意</a:t>
            </a:r>
            <a:r>
              <a:rPr kumimoji="1" lang="zh-CN" altLang="en-US" sz="2800" b="1" dirty="0">
                <a:latin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3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3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3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13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3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3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13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3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3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3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3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13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3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3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13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41" grpId="0" autoUpdateAnimBg="0"/>
      <p:bldP spid="11342" grpId="0" autoUpdateAnimBg="0"/>
      <p:bldP spid="11343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467544" y="764704"/>
            <a:ext cx="8540750" cy="855067"/>
          </a:xfrm>
        </p:spPr>
        <p:txBody>
          <a:bodyPr/>
          <a:lstStyle/>
          <a:p>
            <a:r>
              <a:rPr kumimoji="1" lang="zh-CN" altLang="en-US" b="1" dirty="0">
                <a:solidFill>
                  <a:srgbClr val="FF0000"/>
                </a:solidFill>
                <a:latin typeface="Times New Roman" panose="02020603050405020304" pitchFamily="18" charset="0"/>
              </a:rPr>
              <a:t>思考</a:t>
            </a:r>
            <a:r>
              <a:rPr kumimoji="1" lang="en-US" altLang="zh-CN" b="1" dirty="0">
                <a:solidFill>
                  <a:srgbClr val="FF0000"/>
                </a:solidFill>
                <a:latin typeface="Times New Roman" panose="02020603050405020304" pitchFamily="18" charset="0"/>
              </a:rPr>
              <a:t>:</a:t>
            </a:r>
            <a:r>
              <a:rPr kumimoji="1" lang="zh-CN" altLang="en-US" sz="4000" b="1" dirty="0">
                <a:solidFill>
                  <a:schemeClr val="tx1"/>
                </a:solidFill>
                <a:latin typeface="Times New Roman" panose="02020603050405020304" pitchFamily="18" charset="0"/>
              </a:rPr>
              <a:t>不等式具有对称性和传递性吗</a:t>
            </a:r>
            <a:r>
              <a:rPr kumimoji="1" lang="en-US" altLang="zh-CN" sz="4000" b="1" dirty="0">
                <a:solidFill>
                  <a:schemeClr val="tx1"/>
                </a:solidFill>
                <a:latin typeface="Times New Roman" panose="02020603050405020304" pitchFamily="18" charset="0"/>
              </a:rPr>
              <a:t>?</a:t>
            </a:r>
          </a:p>
        </p:txBody>
      </p:sp>
      <p:sp>
        <p:nvSpPr>
          <p:cNvPr id="149507" name="Rectangle 3"/>
          <p:cNvSpPr>
            <a:spLocks noGrp="1" noRot="1" noChangeArrowheads="1"/>
          </p:cNvSpPr>
          <p:nvPr>
            <p:ph idx="4294967295"/>
          </p:nvPr>
        </p:nvSpPr>
        <p:spPr>
          <a:xfrm>
            <a:off x="1259632" y="2060848"/>
            <a:ext cx="7058025" cy="909638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kumimoji="1" lang="zh-CN" altLang="en-US" sz="4000" dirty="0">
                <a:latin typeface="Times New Roman" panose="02020603050405020304" pitchFamily="18" charset="0"/>
              </a:rPr>
              <a:t>已知</a:t>
            </a:r>
            <a:r>
              <a:rPr kumimoji="1" lang="en-US" altLang="zh-CN" sz="4000" dirty="0">
                <a:latin typeface="Times New Roman" panose="02020603050405020304" pitchFamily="18" charset="0"/>
              </a:rPr>
              <a:t>x&gt;5,</a:t>
            </a:r>
            <a:r>
              <a:rPr kumimoji="1" lang="zh-CN" altLang="en-US" sz="4000" dirty="0">
                <a:latin typeface="Times New Roman" panose="02020603050405020304" pitchFamily="18" charset="0"/>
              </a:rPr>
              <a:t>那么</a:t>
            </a:r>
            <a:r>
              <a:rPr kumimoji="1" lang="en-US" altLang="zh-CN" sz="4000" dirty="0">
                <a:latin typeface="Times New Roman" panose="02020603050405020304" pitchFamily="18" charset="0"/>
              </a:rPr>
              <a:t>5&lt;x</a:t>
            </a:r>
            <a:r>
              <a:rPr kumimoji="1" lang="zh-CN" altLang="en-US" sz="4000" dirty="0">
                <a:latin typeface="Times New Roman" panose="02020603050405020304" pitchFamily="18" charset="0"/>
              </a:rPr>
              <a:t>吗</a:t>
            </a:r>
            <a:r>
              <a:rPr kumimoji="1" lang="en-US" altLang="zh-CN" sz="4000" dirty="0">
                <a:latin typeface="Times New Roman" panose="02020603050405020304" pitchFamily="18" charset="0"/>
              </a:rPr>
              <a:t>?</a:t>
            </a:r>
          </a:p>
        </p:txBody>
      </p:sp>
      <p:sp>
        <p:nvSpPr>
          <p:cNvPr id="149509" name="Text Box 5"/>
          <p:cNvSpPr txBox="1">
            <a:spLocks noChangeArrowheads="1"/>
          </p:cNvSpPr>
          <p:nvPr/>
        </p:nvSpPr>
        <p:spPr bwMode="auto">
          <a:xfrm>
            <a:off x="1012925" y="3789363"/>
            <a:ext cx="6480175" cy="701675"/>
          </a:xfrm>
          <a:prstGeom prst="rect">
            <a:avLst/>
          </a:prstGeom>
          <a:noFill/>
          <a:ln>
            <a:noFill/>
          </a:ln>
          <a:effectLst>
            <a:outerShdw dist="35921" dir="2700000" sy="50000" kx="2115830" algn="bl" rotWithShape="0">
              <a:srgbClr val="C0C0C0">
                <a:alpha val="79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EAEAEA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ctr">
              <a:spcBef>
                <a:spcPct val="50000"/>
              </a:spcBef>
            </a:pPr>
            <a:r>
              <a:rPr kumimoji="1" lang="zh-CN" altLang="en-US" sz="4000" dirty="0">
                <a:latin typeface="Times New Roman" panose="02020603050405020304" pitchFamily="18" charset="0"/>
              </a:rPr>
              <a:t>由</a:t>
            </a:r>
            <a:r>
              <a:rPr kumimoji="1" lang="en-US" altLang="zh-CN" sz="4000" dirty="0">
                <a:latin typeface="Times New Roman" panose="02020603050405020304" pitchFamily="18" charset="0"/>
              </a:rPr>
              <a:t>8&lt;</a:t>
            </a:r>
            <a:r>
              <a:rPr kumimoji="1" lang="en-US" altLang="zh-CN" sz="4000" dirty="0" err="1">
                <a:latin typeface="Times New Roman" panose="02020603050405020304" pitchFamily="18" charset="0"/>
              </a:rPr>
              <a:t>x,x</a:t>
            </a:r>
            <a:r>
              <a:rPr kumimoji="1" lang="en-US" altLang="zh-CN" sz="4000" dirty="0">
                <a:latin typeface="Times New Roman" panose="02020603050405020304" pitchFamily="18" charset="0"/>
              </a:rPr>
              <a:t>&lt;y,</a:t>
            </a:r>
            <a:r>
              <a:rPr kumimoji="1" lang="zh-CN" altLang="en-US" sz="4000" dirty="0">
                <a:latin typeface="Times New Roman" panose="02020603050405020304" pitchFamily="18" charset="0"/>
              </a:rPr>
              <a:t>可以得到</a:t>
            </a:r>
            <a:r>
              <a:rPr kumimoji="1" lang="en-US" altLang="zh-CN" sz="4000" dirty="0">
                <a:latin typeface="Times New Roman" panose="02020603050405020304" pitchFamily="18" charset="0"/>
              </a:rPr>
              <a:t>8&lt;y</a:t>
            </a:r>
            <a:r>
              <a:rPr kumimoji="1" lang="zh-CN" altLang="en-US" sz="4000" dirty="0">
                <a:latin typeface="Times New Roman" panose="02020603050405020304" pitchFamily="18" charset="0"/>
              </a:rPr>
              <a:t>吗</a:t>
            </a:r>
            <a:r>
              <a:rPr kumimoji="1" lang="en-US" altLang="zh-CN" sz="4000" dirty="0">
                <a:latin typeface="Times New Roman" panose="02020603050405020304" pitchFamily="18" charset="0"/>
              </a:rPr>
              <a:t>?</a:t>
            </a:r>
          </a:p>
        </p:txBody>
      </p:sp>
      <p:sp>
        <p:nvSpPr>
          <p:cNvPr id="149510" name="Text Box 6"/>
          <p:cNvSpPr txBox="1">
            <a:spLocks noChangeArrowheads="1"/>
          </p:cNvSpPr>
          <p:nvPr/>
        </p:nvSpPr>
        <p:spPr bwMode="auto">
          <a:xfrm>
            <a:off x="1403350" y="4868863"/>
            <a:ext cx="611981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None/>
            </a:pPr>
            <a:r>
              <a:rPr lang="zh-CN" altLang="en-US" sz="2800" dirty="0">
                <a:solidFill>
                  <a:srgbClr val="0000CC"/>
                </a:solidFill>
              </a:rPr>
              <a:t>如：</a:t>
            </a:r>
            <a:r>
              <a:rPr lang="en-US" altLang="zh-CN" sz="2800" dirty="0">
                <a:solidFill>
                  <a:srgbClr val="0000CC"/>
                </a:solidFill>
              </a:rPr>
              <a:t>8&lt;10</a:t>
            </a:r>
            <a:r>
              <a:rPr lang="zh-CN" altLang="en-US" sz="2800" dirty="0">
                <a:solidFill>
                  <a:srgbClr val="0000CC"/>
                </a:solidFill>
              </a:rPr>
              <a:t>，</a:t>
            </a:r>
            <a:r>
              <a:rPr lang="en-US" altLang="zh-CN" sz="2800" dirty="0">
                <a:solidFill>
                  <a:srgbClr val="0000CC"/>
                </a:solidFill>
              </a:rPr>
              <a:t>10&lt;15 </a:t>
            </a:r>
            <a:r>
              <a:rPr lang="zh-CN" altLang="en-US" sz="2800" dirty="0">
                <a:solidFill>
                  <a:srgbClr val="0000CC"/>
                </a:solidFill>
              </a:rPr>
              <a:t>，</a:t>
            </a:r>
            <a:r>
              <a:rPr lang="en-US" altLang="zh-CN" sz="2800" dirty="0">
                <a:solidFill>
                  <a:srgbClr val="0000CC"/>
                </a:solidFill>
              </a:rPr>
              <a:t>8</a:t>
            </a:r>
            <a:r>
              <a:rPr lang="en-US" altLang="zh-CN" sz="2800" u="sng" dirty="0">
                <a:solidFill>
                  <a:srgbClr val="0000CC"/>
                </a:solidFill>
              </a:rPr>
              <a:t>     </a:t>
            </a:r>
            <a:r>
              <a:rPr lang="en-US" altLang="zh-CN" sz="2800" dirty="0">
                <a:solidFill>
                  <a:srgbClr val="0000CC"/>
                </a:solidFill>
              </a:rPr>
              <a:t>15.</a:t>
            </a:r>
          </a:p>
        </p:txBody>
      </p:sp>
      <p:sp>
        <p:nvSpPr>
          <p:cNvPr id="149511" name="Text Box 7"/>
          <p:cNvSpPr txBox="1">
            <a:spLocks noChangeArrowheads="1"/>
          </p:cNvSpPr>
          <p:nvPr/>
        </p:nvSpPr>
        <p:spPr bwMode="auto">
          <a:xfrm>
            <a:off x="1368425" y="3183731"/>
            <a:ext cx="7416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None/>
            </a:pPr>
            <a:r>
              <a:rPr lang="en-US" altLang="zh-CN" sz="2800" dirty="0">
                <a:solidFill>
                  <a:srgbClr val="0000CC"/>
                </a:solidFill>
              </a:rPr>
              <a:t>X&gt;5  </a:t>
            </a:r>
            <a:r>
              <a:rPr lang="en-US" altLang="zh-CN" sz="2800" dirty="0">
                <a:solidFill>
                  <a:srgbClr val="0000CC"/>
                </a:solidFill>
                <a:sym typeface="Wingdings" panose="05000000000000000000" pitchFamily="2" charset="2"/>
              </a:rPr>
              <a:t>  5&lt;X</a:t>
            </a:r>
            <a:endParaRPr lang="en-US" altLang="zh-CN" sz="2800" dirty="0">
              <a:solidFill>
                <a:srgbClr val="0000CC"/>
              </a:solidFill>
            </a:endParaRPr>
          </a:p>
        </p:txBody>
      </p:sp>
      <p:sp>
        <p:nvSpPr>
          <p:cNvPr id="149513" name="Text Box 9"/>
          <p:cNvSpPr txBox="1">
            <a:spLocks noChangeArrowheads="1"/>
          </p:cNvSpPr>
          <p:nvPr/>
        </p:nvSpPr>
        <p:spPr bwMode="auto">
          <a:xfrm>
            <a:off x="5076825" y="4868863"/>
            <a:ext cx="57626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None/>
            </a:pPr>
            <a:r>
              <a:rPr lang="en-US" altLang="zh-CN" sz="2800">
                <a:solidFill>
                  <a:srgbClr val="FF0000"/>
                </a:solidFill>
              </a:rPr>
              <a:t>&lt;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95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9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49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49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49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95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495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9506" grpId="0"/>
      <p:bldP spid="149507" grpId="0" build="p"/>
      <p:bldP spid="149509" grpId="0"/>
      <p:bldP spid="149510" grpId="0"/>
      <p:bldP spid="149511" grpId="0"/>
      <p:bldP spid="14951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603250" y="620688"/>
            <a:ext cx="4270375" cy="1143000"/>
          </a:xfrm>
        </p:spPr>
        <p:txBody>
          <a:bodyPr/>
          <a:lstStyle/>
          <a:p>
            <a:pPr algn="l"/>
            <a:r>
              <a:rPr kumimoji="1" lang="zh-CN" altLang="en-US" b="1" dirty="0">
                <a:solidFill>
                  <a:schemeClr val="tx1"/>
                </a:solidFill>
              </a:rPr>
              <a:t>不等式的对称性</a:t>
            </a:r>
            <a:r>
              <a:rPr kumimoji="1" lang="en-US" altLang="zh-CN" b="1" dirty="0">
                <a:solidFill>
                  <a:schemeClr val="tx1"/>
                </a:solidFill>
              </a:rPr>
              <a:t>:</a:t>
            </a:r>
            <a:endParaRPr kumimoji="1" lang="en-US" altLang="zh-CN" b="1" dirty="0"/>
          </a:p>
        </p:txBody>
      </p:sp>
      <p:sp>
        <p:nvSpPr>
          <p:cNvPr id="148483" name="Rectangle 3"/>
          <p:cNvSpPr>
            <a:spLocks noGrp="1" noRot="1" noChangeArrowheads="1"/>
          </p:cNvSpPr>
          <p:nvPr>
            <p:ph idx="4294967295"/>
          </p:nvPr>
        </p:nvSpPr>
        <p:spPr>
          <a:xfrm>
            <a:off x="467544" y="2060848"/>
            <a:ext cx="4320480" cy="655637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kumimoji="1" lang="zh-CN" altLang="en-US" sz="4000" dirty="0">
                <a:latin typeface="Times New Roman" panose="02020603050405020304" pitchFamily="18" charset="0"/>
              </a:rPr>
              <a:t>如果</a:t>
            </a:r>
            <a:r>
              <a:rPr kumimoji="1" lang="en-US" altLang="zh-CN" sz="4000" dirty="0">
                <a:latin typeface="Times New Roman" panose="02020603050405020304" pitchFamily="18" charset="0"/>
              </a:rPr>
              <a:t>a&gt;b,</a:t>
            </a:r>
            <a:r>
              <a:rPr kumimoji="1" lang="zh-CN" altLang="en-US" sz="4000" dirty="0">
                <a:latin typeface="Times New Roman" panose="02020603050405020304" pitchFamily="18" charset="0"/>
              </a:rPr>
              <a:t>那么</a:t>
            </a:r>
            <a:r>
              <a:rPr kumimoji="1" lang="en-US" altLang="zh-CN" sz="4000" dirty="0">
                <a:latin typeface="Times New Roman" panose="02020603050405020304" pitchFamily="18" charset="0"/>
              </a:rPr>
              <a:t>b&lt;a</a:t>
            </a:r>
          </a:p>
        </p:txBody>
      </p:sp>
      <p:sp>
        <p:nvSpPr>
          <p:cNvPr id="148485" name="Rectangle 5"/>
          <p:cNvSpPr>
            <a:spLocks noRot="1" noChangeArrowheads="1"/>
          </p:cNvSpPr>
          <p:nvPr/>
        </p:nvSpPr>
        <p:spPr bwMode="auto">
          <a:xfrm>
            <a:off x="395536" y="2924175"/>
            <a:ext cx="5976664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kumimoji="1" lang="zh-CN" altLang="en-US" sz="4400" b="1" dirty="0"/>
              <a:t>不等式的同向传递性</a:t>
            </a:r>
            <a:r>
              <a:rPr kumimoji="1" lang="en-US" altLang="zh-CN" sz="4400" b="1" dirty="0"/>
              <a:t>:</a:t>
            </a:r>
            <a:endParaRPr kumimoji="1" lang="en-US" altLang="zh-CN" sz="4400" b="1" dirty="0">
              <a:solidFill>
                <a:schemeClr val="tx2"/>
              </a:solidFill>
            </a:endParaRPr>
          </a:p>
        </p:txBody>
      </p:sp>
      <p:sp>
        <p:nvSpPr>
          <p:cNvPr id="148486" name="Rectangle 6"/>
          <p:cNvSpPr>
            <a:spLocks noRot="1" noChangeArrowheads="1"/>
          </p:cNvSpPr>
          <p:nvPr/>
        </p:nvSpPr>
        <p:spPr bwMode="auto">
          <a:xfrm>
            <a:off x="603250" y="4652963"/>
            <a:ext cx="8540750" cy="655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None/>
            </a:pPr>
            <a:r>
              <a:rPr kumimoji="1" lang="zh-CN" altLang="en-US" sz="4000" dirty="0">
                <a:latin typeface="Times New Roman" panose="02020603050405020304" pitchFamily="18" charset="0"/>
              </a:rPr>
              <a:t>如果</a:t>
            </a:r>
            <a:r>
              <a:rPr kumimoji="1" lang="en-US" altLang="zh-CN" sz="4000" dirty="0">
                <a:latin typeface="Times New Roman" panose="02020603050405020304" pitchFamily="18" charset="0"/>
              </a:rPr>
              <a:t>a&gt;</a:t>
            </a:r>
            <a:r>
              <a:rPr kumimoji="1" lang="en-US" altLang="zh-CN" sz="4000" dirty="0" err="1">
                <a:latin typeface="Times New Roman" panose="02020603050405020304" pitchFamily="18" charset="0"/>
              </a:rPr>
              <a:t>b,b</a:t>
            </a:r>
            <a:r>
              <a:rPr kumimoji="1" lang="en-US" altLang="zh-CN" sz="4000" dirty="0">
                <a:latin typeface="Times New Roman" panose="02020603050405020304" pitchFamily="18" charset="0"/>
              </a:rPr>
              <a:t>&gt;c,</a:t>
            </a:r>
            <a:r>
              <a:rPr kumimoji="1" lang="zh-CN" altLang="en-US" sz="4000" dirty="0">
                <a:latin typeface="Times New Roman" panose="02020603050405020304" pitchFamily="18" charset="0"/>
              </a:rPr>
              <a:t>那么</a:t>
            </a:r>
            <a:r>
              <a:rPr kumimoji="1" lang="en-US" altLang="zh-CN" sz="4000" dirty="0">
                <a:latin typeface="Times New Roman" panose="02020603050405020304" pitchFamily="18" charset="0"/>
              </a:rPr>
              <a:t>a&gt;c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148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500"/>
                                        <p:tgtEl>
                                          <p:spTgt spid="148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148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500"/>
                                        <p:tgtEl>
                                          <p:spTgt spid="148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8482" grpId="0"/>
      <p:bldP spid="148483" grpId="0" build="p"/>
      <p:bldP spid="148485" grpId="0"/>
      <p:bldP spid="14848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827088" y="548680"/>
            <a:ext cx="7345362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r>
              <a:rPr kumimoji="1" lang="zh-CN" altLang="en-US" sz="3200" b="1" dirty="0">
                <a:solidFill>
                  <a:schemeClr val="accent2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今天学的是不等式的五个基本性质：</a:t>
            </a:r>
          </a:p>
        </p:txBody>
      </p:sp>
      <p:sp>
        <p:nvSpPr>
          <p:cNvPr id="106499" name="Text Box 3"/>
          <p:cNvSpPr txBox="1">
            <a:spLocks noChangeArrowheads="1"/>
          </p:cNvSpPr>
          <p:nvPr/>
        </p:nvSpPr>
        <p:spPr bwMode="auto">
          <a:xfrm>
            <a:off x="323850" y="1341438"/>
            <a:ext cx="8424863" cy="2655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just">
              <a:spcBef>
                <a:spcPct val="50000"/>
              </a:spcBef>
              <a:buFont typeface="Wingdings" panose="05000000000000000000" pitchFamily="2" charset="2"/>
              <a:buChar char="Ø"/>
            </a:pPr>
            <a:r>
              <a:rPr kumimoji="1" lang="zh-CN" altLang="en-US" sz="2800" b="1" dirty="0">
                <a:latin typeface="Times New Roman" panose="02020603050405020304" pitchFamily="18" charset="0"/>
              </a:rPr>
              <a:t>不等式的基本性质</a:t>
            </a:r>
            <a:r>
              <a:rPr kumimoji="1" lang="en-US" altLang="zh-CN" sz="28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1</a:t>
            </a:r>
            <a:r>
              <a:rPr kumimoji="1" lang="zh-CN" altLang="en-US" sz="2800" b="1" dirty="0">
                <a:latin typeface="Times New Roman" panose="02020603050405020304" pitchFamily="18" charset="0"/>
              </a:rPr>
              <a:t>： </a:t>
            </a:r>
          </a:p>
          <a:p>
            <a:pPr algn="just"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kumimoji="1" lang="zh-CN" altLang="en-US" sz="2800" b="1" dirty="0">
                <a:latin typeface="Times New Roman" panose="02020603050405020304" pitchFamily="18" charset="0"/>
              </a:rPr>
              <a:t>如果</a:t>
            </a:r>
            <a:r>
              <a:rPr kumimoji="1" lang="en-US" altLang="zh-CN" sz="2800" b="1" dirty="0">
                <a:latin typeface="Times New Roman" panose="02020603050405020304" pitchFamily="18" charset="0"/>
              </a:rPr>
              <a:t>a </a:t>
            </a:r>
            <a:r>
              <a:rPr kumimoji="1" lang="zh-CN" altLang="en-US" sz="2800" b="1" dirty="0">
                <a:latin typeface="Times New Roman" panose="02020603050405020304" pitchFamily="18" charset="0"/>
              </a:rPr>
              <a:t>＞</a:t>
            </a:r>
            <a:r>
              <a:rPr kumimoji="1" lang="en-US" altLang="zh-CN" sz="2800" b="1" dirty="0">
                <a:latin typeface="Times New Roman" panose="02020603050405020304" pitchFamily="18" charset="0"/>
              </a:rPr>
              <a:t>b</a:t>
            </a:r>
            <a:r>
              <a:rPr kumimoji="1" lang="zh-CN" altLang="en-US" sz="2800" b="1" dirty="0">
                <a:latin typeface="Times New Roman" panose="02020603050405020304" pitchFamily="18" charset="0"/>
              </a:rPr>
              <a:t>，那么</a:t>
            </a:r>
            <a:r>
              <a:rPr kumimoji="1" lang="en-US" altLang="zh-CN" sz="2800" b="1" dirty="0" err="1">
                <a:latin typeface="Times New Roman" panose="02020603050405020304" pitchFamily="18" charset="0"/>
              </a:rPr>
              <a:t>a±c</a:t>
            </a:r>
            <a:r>
              <a:rPr kumimoji="1" lang="zh-CN" altLang="en-US" sz="2800" b="1" dirty="0">
                <a:latin typeface="Times New Roman" panose="02020603050405020304" pitchFamily="18" charset="0"/>
              </a:rPr>
              <a:t>＞</a:t>
            </a:r>
            <a:r>
              <a:rPr kumimoji="1" lang="en-US" altLang="zh-CN" sz="2800" b="1" dirty="0" err="1">
                <a:latin typeface="Times New Roman" panose="02020603050405020304" pitchFamily="18" charset="0"/>
              </a:rPr>
              <a:t>b±c</a:t>
            </a:r>
            <a:r>
              <a:rPr kumimoji="1" lang="en-US" altLang="zh-CN" sz="2800" b="1" dirty="0">
                <a:latin typeface="Times New Roman" panose="02020603050405020304" pitchFamily="18" charset="0"/>
              </a:rPr>
              <a:t>.</a:t>
            </a:r>
            <a:r>
              <a:rPr kumimoji="1" lang="zh-CN" altLang="en-US" sz="2800" b="1" dirty="0">
                <a:latin typeface="Times New Roman" panose="02020603050405020304" pitchFamily="18" charset="0"/>
              </a:rPr>
              <a:t>就是说，不等式两边都加上 </a:t>
            </a:r>
            <a:r>
              <a:rPr kumimoji="1" lang="en-US" altLang="zh-CN" sz="2800" b="1" dirty="0">
                <a:latin typeface="Times New Roman" panose="02020603050405020304" pitchFamily="18" charset="0"/>
              </a:rPr>
              <a:t>(</a:t>
            </a:r>
            <a:r>
              <a:rPr kumimoji="1" lang="zh-CN" altLang="en-US" sz="2800" b="1" dirty="0">
                <a:latin typeface="Times New Roman" panose="02020603050405020304" pitchFamily="18" charset="0"/>
              </a:rPr>
              <a:t>或减去）同一个数</a:t>
            </a:r>
            <a:r>
              <a:rPr kumimoji="1" lang="en-US" altLang="zh-CN" sz="2800" b="1" dirty="0">
                <a:latin typeface="Times New Roman" panose="02020603050405020304" pitchFamily="18" charset="0"/>
              </a:rPr>
              <a:t>(</a:t>
            </a:r>
            <a:r>
              <a:rPr kumimoji="1" lang="zh-CN" altLang="en-US" sz="2800" b="1" dirty="0">
                <a:latin typeface="Times New Roman" panose="02020603050405020304" pitchFamily="18" charset="0"/>
              </a:rPr>
              <a:t>或同一整式</a:t>
            </a:r>
            <a:r>
              <a:rPr kumimoji="1" lang="en-US" altLang="zh-CN" sz="2800" b="1" dirty="0">
                <a:latin typeface="Times New Roman" panose="02020603050405020304" pitchFamily="18" charset="0"/>
              </a:rPr>
              <a:t>),</a:t>
            </a:r>
            <a:r>
              <a:rPr kumimoji="1" lang="zh-CN" altLang="en-US" sz="2800" b="1" u="sng" dirty="0">
                <a:latin typeface="Times New Roman" panose="02020603050405020304" pitchFamily="18" charset="0"/>
              </a:rPr>
              <a:t>不等号方向</a:t>
            </a:r>
            <a:r>
              <a:rPr kumimoji="1" lang="zh-CN" altLang="en-US" sz="2800" b="1" u="sng" dirty="0">
                <a:solidFill>
                  <a:schemeClr val="tx2"/>
                </a:solidFill>
                <a:latin typeface="Times New Roman" panose="02020603050405020304" pitchFamily="18" charset="0"/>
              </a:rPr>
              <a:t>不变</a:t>
            </a:r>
            <a:r>
              <a:rPr kumimoji="1" lang="zh-CN" altLang="en-US" sz="2800" b="1" dirty="0">
                <a:latin typeface="Times New Roman" panose="02020603050405020304" pitchFamily="18" charset="0"/>
              </a:rPr>
              <a:t>。</a:t>
            </a:r>
          </a:p>
          <a:p>
            <a:pPr algn="just">
              <a:spcBef>
                <a:spcPct val="50000"/>
              </a:spcBef>
            </a:pPr>
            <a:r>
              <a:rPr kumimoji="1" lang="zh-CN" altLang="en-US" sz="2800" b="1" dirty="0">
                <a:latin typeface="Times New Roman" panose="02020603050405020304" pitchFamily="18" charset="0"/>
              </a:rPr>
              <a:t>              </a:t>
            </a:r>
          </a:p>
        </p:txBody>
      </p:sp>
      <p:sp>
        <p:nvSpPr>
          <p:cNvPr id="106500" name="Text Box 4"/>
          <p:cNvSpPr txBox="1">
            <a:spLocks noChangeArrowheads="1"/>
          </p:cNvSpPr>
          <p:nvPr/>
        </p:nvSpPr>
        <p:spPr bwMode="auto">
          <a:xfrm>
            <a:off x="323851" y="3429000"/>
            <a:ext cx="8424862" cy="201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>
              <a:spcBef>
                <a:spcPct val="50000"/>
              </a:spcBef>
              <a:buFont typeface="Wingdings" panose="05000000000000000000" pitchFamily="2" charset="2"/>
              <a:buChar char="Ø"/>
            </a:pPr>
            <a:r>
              <a:rPr kumimoji="1" lang="zh-CN" altLang="en-US" sz="2800" b="1">
                <a:latin typeface="Times New Roman" panose="02020603050405020304" pitchFamily="18" charset="0"/>
              </a:rPr>
              <a:t>不等式基本性质</a:t>
            </a:r>
            <a:r>
              <a:rPr kumimoji="1" lang="en-US" altLang="zh-CN" sz="2800" b="1">
                <a:solidFill>
                  <a:schemeClr val="tx2"/>
                </a:solidFill>
                <a:latin typeface="Times New Roman" panose="02020603050405020304" pitchFamily="18" charset="0"/>
              </a:rPr>
              <a:t>2</a:t>
            </a:r>
            <a:r>
              <a:rPr kumimoji="1" lang="zh-CN" altLang="en-US" sz="2800" b="1">
                <a:latin typeface="Times New Roman" panose="02020603050405020304" pitchFamily="18" charset="0"/>
              </a:rPr>
              <a:t>：</a:t>
            </a:r>
          </a:p>
          <a:p>
            <a:pPr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kumimoji="1" lang="zh-CN" altLang="en-US" sz="2800" b="1">
                <a:latin typeface="Times New Roman" panose="02020603050405020304" pitchFamily="18" charset="0"/>
              </a:rPr>
              <a:t>如果</a:t>
            </a:r>
            <a:r>
              <a:rPr kumimoji="1" lang="en-US" altLang="zh-CN" sz="2800" b="1">
                <a:latin typeface="Times New Roman" panose="02020603050405020304" pitchFamily="18" charset="0"/>
              </a:rPr>
              <a:t>a </a:t>
            </a:r>
            <a:r>
              <a:rPr kumimoji="1" lang="zh-CN" altLang="en-US" sz="2800" b="1">
                <a:latin typeface="Times New Roman" panose="02020603050405020304" pitchFamily="18" charset="0"/>
              </a:rPr>
              <a:t>＞</a:t>
            </a:r>
            <a:r>
              <a:rPr kumimoji="1" lang="en-US" altLang="zh-CN" sz="2800" b="1">
                <a:latin typeface="Times New Roman" panose="02020603050405020304" pitchFamily="18" charset="0"/>
              </a:rPr>
              <a:t>b</a:t>
            </a:r>
            <a:r>
              <a:rPr kumimoji="1" lang="zh-CN" altLang="en-US" sz="2800" b="1">
                <a:latin typeface="Times New Roman" panose="02020603050405020304" pitchFamily="18" charset="0"/>
              </a:rPr>
              <a:t>，</a:t>
            </a:r>
            <a:r>
              <a:rPr kumimoji="1" lang="en-US" altLang="zh-CN" sz="2800" b="1">
                <a:latin typeface="Times New Roman" panose="02020603050405020304" pitchFamily="18" charset="0"/>
              </a:rPr>
              <a:t>c &gt; 0 ,</a:t>
            </a:r>
            <a:r>
              <a:rPr kumimoji="1" lang="zh-CN" altLang="en-US" sz="2800" b="1">
                <a:latin typeface="Times New Roman" panose="02020603050405020304" pitchFamily="18" charset="0"/>
              </a:rPr>
              <a:t>那么 </a:t>
            </a:r>
            <a:r>
              <a:rPr kumimoji="1" lang="en-US" altLang="zh-CN" sz="2800" b="1">
                <a:latin typeface="Times New Roman" panose="02020603050405020304" pitchFamily="18" charset="0"/>
              </a:rPr>
              <a:t>ac&gt;bc(</a:t>
            </a:r>
            <a:r>
              <a:rPr kumimoji="1" lang="zh-CN" altLang="en-US" sz="2800" b="1">
                <a:latin typeface="Times New Roman" panose="02020603050405020304" pitchFamily="18" charset="0"/>
              </a:rPr>
              <a:t>或                   </a:t>
            </a:r>
            <a:r>
              <a:rPr kumimoji="1" lang="en-US" altLang="zh-CN" sz="2800" b="1">
                <a:latin typeface="Times New Roman" panose="02020603050405020304" pitchFamily="18" charset="0"/>
              </a:rPr>
              <a:t>) </a:t>
            </a:r>
            <a:r>
              <a:rPr kumimoji="1" lang="zh-CN" altLang="en-US" sz="2800" b="1">
                <a:latin typeface="Times New Roman" panose="02020603050405020304" pitchFamily="18" charset="0"/>
              </a:rPr>
              <a:t>就是说不等式的两边都乘以（或除以）同一个</a:t>
            </a:r>
            <a:r>
              <a:rPr kumimoji="1" lang="zh-CN" altLang="en-US" sz="2800" b="1">
                <a:solidFill>
                  <a:schemeClr val="tx2"/>
                </a:solidFill>
                <a:latin typeface="Times New Roman" panose="02020603050405020304" pitchFamily="18" charset="0"/>
              </a:rPr>
              <a:t>正数</a:t>
            </a:r>
            <a:r>
              <a:rPr kumimoji="1" lang="zh-CN" altLang="en-US" sz="2800" b="1">
                <a:latin typeface="Times New Roman" panose="02020603050405020304" pitchFamily="18" charset="0"/>
              </a:rPr>
              <a:t>，</a:t>
            </a:r>
            <a:r>
              <a:rPr kumimoji="1" lang="zh-CN" altLang="en-US" sz="2800" b="1" u="sng">
                <a:latin typeface="Times New Roman" panose="02020603050405020304" pitchFamily="18" charset="0"/>
              </a:rPr>
              <a:t>不等号的方向</a:t>
            </a:r>
            <a:r>
              <a:rPr kumimoji="1" lang="zh-CN" altLang="en-US" sz="2800" b="1" u="sng">
                <a:solidFill>
                  <a:schemeClr val="tx2"/>
                </a:solidFill>
                <a:latin typeface="Times New Roman" panose="02020603050405020304" pitchFamily="18" charset="0"/>
              </a:rPr>
              <a:t>不变</a:t>
            </a:r>
            <a:r>
              <a:rPr kumimoji="1" lang="zh-CN" altLang="en-US" sz="2800" b="1" u="sng">
                <a:latin typeface="Times New Roman" panose="02020603050405020304" pitchFamily="18" charset="0"/>
              </a:rPr>
              <a:t>。</a:t>
            </a:r>
          </a:p>
        </p:txBody>
      </p:sp>
      <p:graphicFrame>
        <p:nvGraphicFramePr>
          <p:cNvPr id="106503" name="Object 7"/>
          <p:cNvGraphicFramePr>
            <a:graphicFrameLocks noChangeAspect="1"/>
          </p:cNvGraphicFramePr>
          <p:nvPr/>
        </p:nvGraphicFramePr>
        <p:xfrm>
          <a:off x="5364088" y="3573016"/>
          <a:ext cx="1584325" cy="1008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86" name="Microsoft 公式 3.0" r:id="rId3" imgW="405765" imgH="393065" progId="Equation.3">
                  <p:embed/>
                </p:oleObj>
              </mc:Choice>
              <mc:Fallback>
                <p:oleObj name="Microsoft 公式 3.0" r:id="rId3" imgW="405765" imgH="393065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64088" y="3573016"/>
                        <a:ext cx="1584325" cy="1008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64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06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1065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499" grpId="0"/>
      <p:bldP spid="10650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8" name="Text Box 4"/>
          <p:cNvSpPr txBox="1">
            <a:spLocks noChangeArrowheads="1"/>
          </p:cNvSpPr>
          <p:nvPr/>
        </p:nvSpPr>
        <p:spPr bwMode="auto">
          <a:xfrm>
            <a:off x="250825" y="3284538"/>
            <a:ext cx="8569325" cy="1160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>
              <a:spcBef>
                <a:spcPct val="50000"/>
              </a:spcBef>
              <a:buFont typeface="Wingdings" panose="05000000000000000000" pitchFamily="2" charset="2"/>
              <a:buChar char="Ø"/>
            </a:pPr>
            <a:r>
              <a:rPr kumimoji="1" lang="zh-CN" altLang="en-US" sz="2800" b="1" dirty="0">
                <a:latin typeface="Times New Roman" panose="02020603050405020304" pitchFamily="18" charset="0"/>
              </a:rPr>
              <a:t>不等式的对称性：</a:t>
            </a:r>
          </a:p>
          <a:p>
            <a:pPr>
              <a:spcBef>
                <a:spcPct val="50000"/>
              </a:spcBef>
            </a:pPr>
            <a:r>
              <a:rPr kumimoji="1" lang="zh-CN" altLang="en-US" sz="2800" b="1" dirty="0">
                <a:latin typeface="Times New Roman" panose="02020603050405020304" pitchFamily="18" charset="0"/>
              </a:rPr>
              <a:t>      如果</a:t>
            </a:r>
            <a:r>
              <a:rPr kumimoji="1" lang="en-US" altLang="zh-CN" sz="2800" b="1" dirty="0">
                <a:latin typeface="Times New Roman" panose="02020603050405020304" pitchFamily="18" charset="0"/>
              </a:rPr>
              <a:t>a&gt;b</a:t>
            </a:r>
            <a:r>
              <a:rPr kumimoji="1" lang="zh-CN" altLang="en-US" sz="2800" b="1" dirty="0">
                <a:latin typeface="Times New Roman" panose="02020603050405020304" pitchFamily="18" charset="0"/>
              </a:rPr>
              <a:t>，那么</a:t>
            </a:r>
            <a:r>
              <a:rPr kumimoji="1" lang="en-US" altLang="zh-CN" sz="2800" b="1" dirty="0">
                <a:latin typeface="Times New Roman" panose="02020603050405020304" pitchFamily="18" charset="0"/>
              </a:rPr>
              <a:t>b&lt;a</a:t>
            </a:r>
          </a:p>
        </p:txBody>
      </p:sp>
      <p:sp>
        <p:nvSpPr>
          <p:cNvPr id="159749" name="Text Box 5"/>
          <p:cNvSpPr txBox="1">
            <a:spLocks noChangeArrowheads="1"/>
          </p:cNvSpPr>
          <p:nvPr/>
        </p:nvSpPr>
        <p:spPr bwMode="auto">
          <a:xfrm>
            <a:off x="250825" y="4868863"/>
            <a:ext cx="8569325" cy="1160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>
              <a:spcBef>
                <a:spcPct val="50000"/>
              </a:spcBef>
              <a:buFont typeface="Wingdings" panose="05000000000000000000" pitchFamily="2" charset="2"/>
              <a:buChar char="Ø"/>
            </a:pPr>
            <a:r>
              <a:rPr kumimoji="1" lang="zh-CN" altLang="en-US" sz="2800" b="1" dirty="0">
                <a:latin typeface="Times New Roman" panose="02020603050405020304" pitchFamily="18" charset="0"/>
              </a:rPr>
              <a:t>不等式传递性：</a:t>
            </a:r>
          </a:p>
          <a:p>
            <a:pPr>
              <a:spcBef>
                <a:spcPct val="50000"/>
              </a:spcBef>
            </a:pPr>
            <a:r>
              <a:rPr kumimoji="1" lang="zh-CN" altLang="en-US" sz="2800" b="1" dirty="0">
                <a:latin typeface="Times New Roman" panose="02020603050405020304" pitchFamily="18" charset="0"/>
              </a:rPr>
              <a:t>     如果</a:t>
            </a:r>
            <a:r>
              <a:rPr kumimoji="1" lang="en-US" altLang="zh-CN" sz="2800" b="1" dirty="0">
                <a:latin typeface="Times New Roman" panose="02020603050405020304" pitchFamily="18" charset="0"/>
              </a:rPr>
              <a:t>a&gt;b</a:t>
            </a:r>
            <a:r>
              <a:rPr kumimoji="1" lang="zh-CN" altLang="en-US" sz="2800" b="1" dirty="0">
                <a:latin typeface="Times New Roman" panose="02020603050405020304" pitchFamily="18" charset="0"/>
              </a:rPr>
              <a:t>，</a:t>
            </a:r>
            <a:r>
              <a:rPr kumimoji="1" lang="en-US" altLang="zh-CN" sz="2800" b="1" dirty="0">
                <a:latin typeface="Times New Roman" panose="02020603050405020304" pitchFamily="18" charset="0"/>
              </a:rPr>
              <a:t>b&gt;c,</a:t>
            </a:r>
            <a:r>
              <a:rPr kumimoji="1" lang="zh-CN" altLang="en-US" sz="2800" b="1" dirty="0">
                <a:latin typeface="Times New Roman" panose="02020603050405020304" pitchFamily="18" charset="0"/>
              </a:rPr>
              <a:t>那么</a:t>
            </a:r>
            <a:r>
              <a:rPr kumimoji="1" lang="en-US" altLang="zh-CN" sz="2800" b="1" dirty="0">
                <a:latin typeface="Times New Roman" panose="02020603050405020304" pitchFamily="18" charset="0"/>
              </a:rPr>
              <a:t>a&gt;c</a:t>
            </a:r>
          </a:p>
        </p:txBody>
      </p:sp>
      <p:sp>
        <p:nvSpPr>
          <p:cNvPr id="159750" name="Text Box 6"/>
          <p:cNvSpPr txBox="1">
            <a:spLocks noChangeArrowheads="1"/>
          </p:cNvSpPr>
          <p:nvPr/>
        </p:nvSpPr>
        <p:spPr bwMode="auto">
          <a:xfrm>
            <a:off x="279078" y="944566"/>
            <a:ext cx="8569325" cy="201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>
              <a:spcBef>
                <a:spcPct val="50000"/>
              </a:spcBef>
              <a:buFont typeface="Wingdings" panose="05000000000000000000" pitchFamily="2" charset="2"/>
              <a:buChar char="Ø"/>
            </a:pPr>
            <a:r>
              <a:rPr kumimoji="1" lang="zh-CN" altLang="en-US" sz="2800" b="1" dirty="0">
                <a:latin typeface="Times New Roman" panose="02020603050405020304" pitchFamily="18" charset="0"/>
              </a:rPr>
              <a:t>不等式基本性质</a:t>
            </a:r>
            <a:r>
              <a:rPr kumimoji="1" lang="en-US" altLang="zh-CN" sz="28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3</a:t>
            </a:r>
            <a:r>
              <a:rPr kumimoji="1" lang="zh-CN" altLang="en-US" sz="2800" b="1" dirty="0">
                <a:latin typeface="Times New Roman" panose="02020603050405020304" pitchFamily="18" charset="0"/>
              </a:rPr>
              <a:t>：</a:t>
            </a:r>
          </a:p>
          <a:p>
            <a:pPr>
              <a:spcBef>
                <a:spcPct val="50000"/>
              </a:spcBef>
            </a:pPr>
            <a:r>
              <a:rPr kumimoji="1" lang="zh-CN" altLang="en-US" sz="2800" b="1" dirty="0">
                <a:latin typeface="Times New Roman" panose="02020603050405020304" pitchFamily="18" charset="0"/>
              </a:rPr>
              <a:t>如果</a:t>
            </a:r>
            <a:r>
              <a:rPr kumimoji="1" lang="en-US" altLang="zh-CN" sz="2800" b="1" dirty="0">
                <a:latin typeface="Times New Roman" panose="02020603050405020304" pitchFamily="18" charset="0"/>
              </a:rPr>
              <a:t>a&gt;b</a:t>
            </a:r>
            <a:r>
              <a:rPr kumimoji="1" lang="zh-CN" altLang="en-US" sz="2800" b="1" dirty="0">
                <a:latin typeface="Times New Roman" panose="02020603050405020304" pitchFamily="18" charset="0"/>
              </a:rPr>
              <a:t>，</a:t>
            </a:r>
            <a:r>
              <a:rPr kumimoji="1" lang="en-US" altLang="zh-CN" sz="2800" b="1" dirty="0">
                <a:latin typeface="Times New Roman" panose="02020603050405020304" pitchFamily="18" charset="0"/>
              </a:rPr>
              <a:t>c&lt;0   </a:t>
            </a:r>
            <a:r>
              <a:rPr kumimoji="1" lang="zh-CN" altLang="en-US" sz="2800" b="1" dirty="0">
                <a:latin typeface="Times New Roman" panose="02020603050405020304" pitchFamily="18" charset="0"/>
              </a:rPr>
              <a:t>那么</a:t>
            </a:r>
            <a:r>
              <a:rPr kumimoji="1" lang="en-US" altLang="zh-CN" sz="2800" b="1" dirty="0">
                <a:latin typeface="Times New Roman" panose="02020603050405020304" pitchFamily="18" charset="0"/>
              </a:rPr>
              <a:t>ac&lt;</a:t>
            </a:r>
            <a:r>
              <a:rPr kumimoji="1" lang="en-US" altLang="zh-CN" sz="2800" b="1" dirty="0" err="1">
                <a:latin typeface="Times New Roman" panose="02020603050405020304" pitchFamily="18" charset="0"/>
              </a:rPr>
              <a:t>bc</a:t>
            </a:r>
            <a:r>
              <a:rPr kumimoji="1" lang="en-US" altLang="zh-CN" sz="2800" b="1" dirty="0">
                <a:latin typeface="Times New Roman" panose="02020603050405020304" pitchFamily="18" charset="0"/>
              </a:rPr>
              <a:t>(</a:t>
            </a:r>
            <a:r>
              <a:rPr kumimoji="1" lang="zh-CN" altLang="en-US" sz="2800" b="1" dirty="0">
                <a:latin typeface="Times New Roman" panose="02020603050405020304" pitchFamily="18" charset="0"/>
              </a:rPr>
              <a:t>或              </a:t>
            </a:r>
            <a:r>
              <a:rPr kumimoji="1" lang="en-US" altLang="zh-CN" sz="2800" b="1" dirty="0" smtClean="0">
                <a:latin typeface="Times New Roman" panose="02020603050405020304" pitchFamily="18" charset="0"/>
              </a:rPr>
              <a:t>)</a:t>
            </a:r>
            <a:r>
              <a:rPr kumimoji="1" lang="zh-CN" altLang="en-US" sz="2800" b="1" dirty="0">
                <a:latin typeface="Times New Roman" panose="02020603050405020304" pitchFamily="18" charset="0"/>
              </a:rPr>
              <a:t>就是说不等式的两边都乘以（或除以）同一个</a:t>
            </a:r>
            <a:r>
              <a:rPr kumimoji="1" lang="zh-CN" altLang="en-US" sz="28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负数</a:t>
            </a:r>
            <a:r>
              <a:rPr kumimoji="1" lang="zh-CN" altLang="en-US" sz="2800" b="1" dirty="0">
                <a:latin typeface="Times New Roman" panose="02020603050405020304" pitchFamily="18" charset="0"/>
              </a:rPr>
              <a:t>，</a:t>
            </a:r>
            <a:r>
              <a:rPr kumimoji="1" lang="zh-CN" altLang="en-US" sz="2800" b="1" u="sng" dirty="0">
                <a:latin typeface="Times New Roman" panose="02020603050405020304" pitchFamily="18" charset="0"/>
              </a:rPr>
              <a:t>不等号的方向</a:t>
            </a:r>
            <a:r>
              <a:rPr kumimoji="1" lang="zh-CN" altLang="en-US" sz="2800" b="1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改变</a:t>
            </a:r>
            <a:r>
              <a:rPr kumimoji="1" lang="zh-CN" altLang="en-US" sz="2800" b="1" dirty="0">
                <a:latin typeface="Times New Roman" panose="02020603050405020304" pitchFamily="18" charset="0"/>
              </a:rPr>
              <a:t>。</a:t>
            </a:r>
          </a:p>
        </p:txBody>
      </p:sp>
      <p:graphicFrame>
        <p:nvGraphicFramePr>
          <p:cNvPr id="159751" name="Object 7"/>
          <p:cNvGraphicFramePr>
            <a:graphicFrameLocks noGrp="1" noChangeAspect="1"/>
          </p:cNvGraphicFramePr>
          <p:nvPr>
            <p:ph idx="4294967295"/>
          </p:nvPr>
        </p:nvGraphicFramePr>
        <p:xfrm>
          <a:off x="5076056" y="1412776"/>
          <a:ext cx="776287" cy="752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10" name="Microsoft 公式 3.0" r:id="rId3" imgW="405765" imgH="393065" progId="Equation.3">
                  <p:embed/>
                </p:oleObj>
              </mc:Choice>
              <mc:Fallback>
                <p:oleObj name="Microsoft 公式 3.0" r:id="rId3" imgW="405765" imgH="393065" progId="Equation.3">
                  <p:embed/>
                  <p:pic>
                    <p:nvPicPr>
                      <p:cNvPr id="0" name="Object 7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76056" y="1412776"/>
                        <a:ext cx="776287" cy="752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59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1597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159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159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9748" grpId="0"/>
      <p:bldP spid="159749" grpId="0"/>
      <p:bldP spid="15975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4"/>
          <p:cNvSpPr>
            <a:spLocks noChangeArrowheads="1"/>
          </p:cNvSpPr>
          <p:nvPr/>
        </p:nvSpPr>
        <p:spPr bwMode="auto">
          <a:xfrm>
            <a:off x="467544" y="188913"/>
            <a:ext cx="8280920" cy="188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zh-CN" altLang="en-US" sz="3600" dirty="0"/>
              <a:t>例</a:t>
            </a:r>
            <a:r>
              <a:rPr lang="en-US" altLang="zh-CN" sz="3600" dirty="0"/>
              <a:t>1</a:t>
            </a:r>
            <a:r>
              <a:rPr lang="zh-CN" altLang="en-US" sz="3600" dirty="0"/>
              <a:t>：设</a:t>
            </a:r>
            <a:r>
              <a:rPr lang="en-US" altLang="zh-CN" sz="3600" dirty="0"/>
              <a:t>a</a:t>
            </a:r>
            <a:r>
              <a:rPr lang="zh-CN" altLang="en-US" sz="3600" dirty="0"/>
              <a:t>＞</a:t>
            </a:r>
            <a:r>
              <a:rPr lang="en-US" altLang="zh-CN" sz="3600" dirty="0"/>
              <a:t>b</a:t>
            </a:r>
            <a:r>
              <a:rPr lang="zh-CN" altLang="en-US" sz="3600" dirty="0"/>
              <a:t>，用“＜”或“＞”填空</a:t>
            </a:r>
            <a:r>
              <a:rPr kumimoji="1" lang="zh-CN" altLang="en-US" sz="3600" dirty="0"/>
              <a:t>并口答是根据哪一条不等式基本性质。</a:t>
            </a:r>
          </a:p>
        </p:txBody>
      </p:sp>
      <p:sp>
        <p:nvSpPr>
          <p:cNvPr id="30723" name="Rectangle 5"/>
          <p:cNvSpPr>
            <a:spLocks noChangeArrowheads="1"/>
          </p:cNvSpPr>
          <p:nvPr/>
        </p:nvSpPr>
        <p:spPr bwMode="auto">
          <a:xfrm>
            <a:off x="0" y="1989138"/>
            <a:ext cx="8675688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None/>
            </a:pPr>
            <a:r>
              <a:rPr lang="en-US" altLang="zh-CN" sz="3600" dirty="0"/>
              <a:t> </a:t>
            </a:r>
            <a:r>
              <a:rPr lang="zh-CN" altLang="en-US" sz="3600" dirty="0"/>
              <a:t>（</a:t>
            </a:r>
            <a:r>
              <a:rPr lang="en-US" altLang="zh-CN" sz="3600" dirty="0"/>
              <a:t>1</a:t>
            </a:r>
            <a:r>
              <a:rPr lang="zh-CN" altLang="en-US" sz="3600" dirty="0"/>
              <a:t>） </a:t>
            </a:r>
            <a:r>
              <a:rPr lang="en-US" altLang="zh-CN" sz="3600" dirty="0"/>
              <a:t>a - 3____b - 3</a:t>
            </a:r>
            <a:r>
              <a:rPr lang="zh-CN" altLang="en-US" sz="3600" dirty="0"/>
              <a:t>；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None/>
            </a:pPr>
            <a:r>
              <a:rPr lang="zh-CN" altLang="en-US" sz="3600" dirty="0"/>
              <a:t> （</a:t>
            </a:r>
            <a:r>
              <a:rPr lang="en-US" altLang="zh-CN" sz="3600" dirty="0"/>
              <a:t>2</a:t>
            </a:r>
            <a:r>
              <a:rPr lang="zh-CN" altLang="en-US" sz="3600" dirty="0"/>
              <a:t>）</a:t>
            </a:r>
            <a:r>
              <a:rPr lang="en-US" altLang="zh-CN" sz="3600" dirty="0"/>
              <a:t>a÷3____b÷3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None/>
            </a:pPr>
            <a:r>
              <a:rPr lang="en-US" altLang="zh-CN" sz="3600" dirty="0"/>
              <a:t> </a:t>
            </a:r>
            <a:r>
              <a:rPr lang="zh-CN" altLang="en-US" sz="3600" dirty="0"/>
              <a:t>（</a:t>
            </a:r>
            <a:r>
              <a:rPr lang="en-US" altLang="zh-CN" sz="3600" dirty="0"/>
              <a:t>3</a:t>
            </a:r>
            <a:r>
              <a:rPr lang="zh-CN" altLang="en-US" sz="3600" dirty="0"/>
              <a:t>）  </a:t>
            </a:r>
            <a:r>
              <a:rPr lang="en-US" altLang="zh-CN" sz="3600" dirty="0"/>
              <a:t>0.1a____0.1b;    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None/>
            </a:pPr>
            <a:r>
              <a:rPr lang="en-US" altLang="zh-CN" sz="3600" dirty="0"/>
              <a:t>   (4)   -4a____-4b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None/>
            </a:pPr>
            <a:r>
              <a:rPr lang="en-US" altLang="zh-CN" sz="3600" dirty="0"/>
              <a:t>   (5)   2a+3____2b+3;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None/>
            </a:pPr>
            <a:r>
              <a:rPr lang="en-US" altLang="zh-CN" sz="3600" dirty="0"/>
              <a:t>   (6)  (m</a:t>
            </a:r>
            <a:r>
              <a:rPr lang="en-US" altLang="zh-CN" sz="3600" baseline="30000" dirty="0"/>
              <a:t>2</a:t>
            </a:r>
            <a:r>
              <a:rPr lang="en-US" altLang="zh-CN" sz="3600" dirty="0"/>
              <a:t>+1) a  ____ (m</a:t>
            </a:r>
            <a:r>
              <a:rPr lang="en-US" altLang="zh-CN" sz="3600" baseline="30000" dirty="0"/>
              <a:t>2</a:t>
            </a:r>
            <a:r>
              <a:rPr lang="en-US" altLang="zh-CN" sz="3600" dirty="0"/>
              <a:t>+1)b  (m</a:t>
            </a:r>
            <a:r>
              <a:rPr lang="zh-CN" altLang="en-US" sz="3600" dirty="0"/>
              <a:t>为常数</a:t>
            </a:r>
            <a:r>
              <a:rPr lang="en-US" altLang="zh-CN" sz="3600" dirty="0"/>
              <a:t>)</a:t>
            </a:r>
          </a:p>
        </p:txBody>
      </p:sp>
      <p:sp>
        <p:nvSpPr>
          <p:cNvPr id="38925" name="Rectangle 13"/>
          <p:cNvSpPr>
            <a:spLocks noChangeArrowheads="1"/>
          </p:cNvSpPr>
          <p:nvPr/>
        </p:nvSpPr>
        <p:spPr bwMode="auto">
          <a:xfrm>
            <a:off x="2555875" y="1916113"/>
            <a:ext cx="69373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1" lang="zh-CN" altLang="en-US" sz="4000" b="1">
                <a:solidFill>
                  <a:srgbClr val="FF0000"/>
                </a:solidFill>
                <a:latin typeface="Times New Roman" panose="02020603050405020304" pitchFamily="18" charset="0"/>
              </a:rPr>
              <a:t>＞</a:t>
            </a:r>
          </a:p>
        </p:txBody>
      </p:sp>
      <p:sp>
        <p:nvSpPr>
          <p:cNvPr id="38926" name="Rectangle 14"/>
          <p:cNvSpPr>
            <a:spLocks noChangeArrowheads="1"/>
          </p:cNvSpPr>
          <p:nvPr/>
        </p:nvSpPr>
        <p:spPr bwMode="auto">
          <a:xfrm>
            <a:off x="2554288" y="2565400"/>
            <a:ext cx="693737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1" lang="zh-CN" altLang="en-US" sz="4000" b="1">
                <a:solidFill>
                  <a:srgbClr val="FF0000"/>
                </a:solidFill>
                <a:latin typeface="Times New Roman" panose="02020603050405020304" pitchFamily="18" charset="0"/>
              </a:rPr>
              <a:t>＞</a:t>
            </a:r>
          </a:p>
        </p:txBody>
      </p:sp>
      <p:sp>
        <p:nvSpPr>
          <p:cNvPr id="38927" name="Rectangle 15"/>
          <p:cNvSpPr>
            <a:spLocks noChangeArrowheads="1"/>
          </p:cNvSpPr>
          <p:nvPr/>
        </p:nvSpPr>
        <p:spPr bwMode="auto">
          <a:xfrm>
            <a:off x="2797175" y="3284538"/>
            <a:ext cx="69373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1" lang="zh-CN" altLang="en-US" sz="4000" b="1">
                <a:solidFill>
                  <a:srgbClr val="FF0000"/>
                </a:solidFill>
                <a:latin typeface="Times New Roman" panose="02020603050405020304" pitchFamily="18" charset="0"/>
              </a:rPr>
              <a:t>＞</a:t>
            </a:r>
          </a:p>
        </p:txBody>
      </p:sp>
      <p:sp>
        <p:nvSpPr>
          <p:cNvPr id="38928" name="Rectangle 16"/>
          <p:cNvSpPr>
            <a:spLocks noChangeArrowheads="1"/>
          </p:cNvSpPr>
          <p:nvPr/>
        </p:nvSpPr>
        <p:spPr bwMode="auto">
          <a:xfrm>
            <a:off x="2652713" y="4581525"/>
            <a:ext cx="865187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1" lang="zh-CN" altLang="en-US" sz="4000" b="1">
                <a:solidFill>
                  <a:srgbClr val="FF0000"/>
                </a:solidFill>
                <a:latin typeface="Times New Roman" panose="02020603050405020304" pitchFamily="18" charset="0"/>
              </a:rPr>
              <a:t>＞</a:t>
            </a:r>
          </a:p>
        </p:txBody>
      </p:sp>
      <p:sp>
        <p:nvSpPr>
          <p:cNvPr id="38929" name="Rectangle 17"/>
          <p:cNvSpPr>
            <a:spLocks noChangeArrowheads="1"/>
          </p:cNvSpPr>
          <p:nvPr/>
        </p:nvSpPr>
        <p:spPr bwMode="auto">
          <a:xfrm>
            <a:off x="3492500" y="5229225"/>
            <a:ext cx="69373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1" lang="zh-CN" altLang="en-US" sz="4000" b="1">
                <a:solidFill>
                  <a:srgbClr val="FF0000"/>
                </a:solidFill>
                <a:latin typeface="Times New Roman" panose="02020603050405020304" pitchFamily="18" charset="0"/>
              </a:rPr>
              <a:t>＞</a:t>
            </a:r>
          </a:p>
        </p:txBody>
      </p:sp>
      <p:sp>
        <p:nvSpPr>
          <p:cNvPr id="38930" name="Rectangle 18"/>
          <p:cNvSpPr>
            <a:spLocks noChangeArrowheads="1"/>
          </p:cNvSpPr>
          <p:nvPr/>
        </p:nvSpPr>
        <p:spPr bwMode="auto">
          <a:xfrm>
            <a:off x="2268538" y="3933825"/>
            <a:ext cx="693737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1" lang="zh-CN" altLang="en-US" sz="4000" b="1">
                <a:solidFill>
                  <a:srgbClr val="FF0000"/>
                </a:solidFill>
                <a:latin typeface="Times New Roman" panose="02020603050405020304" pitchFamily="18" charset="0"/>
              </a:rPr>
              <a:t>＜</a:t>
            </a:r>
          </a:p>
        </p:txBody>
      </p:sp>
      <p:sp>
        <p:nvSpPr>
          <p:cNvPr id="38931" name="Text Box 19"/>
          <p:cNvSpPr txBox="1">
            <a:spLocks noChangeArrowheads="1"/>
          </p:cNvSpPr>
          <p:nvPr/>
        </p:nvSpPr>
        <p:spPr bwMode="auto">
          <a:xfrm>
            <a:off x="4787900" y="2133600"/>
            <a:ext cx="25193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None/>
            </a:pPr>
            <a:r>
              <a:rPr lang="zh-CN" altLang="en-US" sz="2800">
                <a:solidFill>
                  <a:srgbClr val="FF0000"/>
                </a:solidFill>
              </a:rPr>
              <a:t>基本性质</a:t>
            </a:r>
            <a:r>
              <a:rPr lang="en-US" altLang="zh-CN" sz="280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38932" name="Text Box 20"/>
          <p:cNvSpPr txBox="1">
            <a:spLocks noChangeArrowheads="1"/>
          </p:cNvSpPr>
          <p:nvPr/>
        </p:nvSpPr>
        <p:spPr bwMode="auto">
          <a:xfrm>
            <a:off x="4787900" y="2708275"/>
            <a:ext cx="25193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None/>
            </a:pPr>
            <a:r>
              <a:rPr lang="zh-CN" altLang="en-US" sz="2800">
                <a:solidFill>
                  <a:srgbClr val="FF0000"/>
                </a:solidFill>
              </a:rPr>
              <a:t>基本性质</a:t>
            </a:r>
            <a:r>
              <a:rPr lang="en-US" altLang="zh-CN" sz="280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38933" name="Text Box 21"/>
          <p:cNvSpPr txBox="1">
            <a:spLocks noChangeArrowheads="1"/>
          </p:cNvSpPr>
          <p:nvPr/>
        </p:nvSpPr>
        <p:spPr bwMode="auto">
          <a:xfrm>
            <a:off x="4787900" y="3357563"/>
            <a:ext cx="251936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None/>
            </a:pPr>
            <a:r>
              <a:rPr lang="zh-CN" altLang="en-US" sz="2800">
                <a:solidFill>
                  <a:srgbClr val="FF0000"/>
                </a:solidFill>
              </a:rPr>
              <a:t>基本性质</a:t>
            </a:r>
            <a:r>
              <a:rPr lang="en-US" altLang="zh-CN" sz="280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38934" name="Text Box 22"/>
          <p:cNvSpPr txBox="1">
            <a:spLocks noChangeArrowheads="1"/>
          </p:cNvSpPr>
          <p:nvPr/>
        </p:nvSpPr>
        <p:spPr bwMode="auto">
          <a:xfrm>
            <a:off x="4787900" y="4724400"/>
            <a:ext cx="25193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None/>
            </a:pPr>
            <a:r>
              <a:rPr lang="zh-CN" altLang="en-US" sz="2800">
                <a:solidFill>
                  <a:srgbClr val="FF0000"/>
                </a:solidFill>
              </a:rPr>
              <a:t>基本性质</a:t>
            </a:r>
            <a:r>
              <a:rPr lang="en-US" altLang="zh-CN" sz="2800">
                <a:solidFill>
                  <a:srgbClr val="FF0000"/>
                </a:solidFill>
              </a:rPr>
              <a:t>2</a:t>
            </a:r>
            <a:r>
              <a:rPr lang="zh-CN" altLang="en-US" sz="2800">
                <a:solidFill>
                  <a:srgbClr val="FF0000"/>
                </a:solidFill>
              </a:rPr>
              <a:t>、</a:t>
            </a:r>
            <a:r>
              <a:rPr lang="en-US" altLang="zh-CN" sz="280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38935" name="Text Box 23"/>
          <p:cNvSpPr txBox="1">
            <a:spLocks noChangeArrowheads="1"/>
          </p:cNvSpPr>
          <p:nvPr/>
        </p:nvSpPr>
        <p:spPr bwMode="auto">
          <a:xfrm>
            <a:off x="4787900" y="4005263"/>
            <a:ext cx="251936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None/>
            </a:pPr>
            <a:r>
              <a:rPr lang="zh-CN" altLang="en-US" sz="2800">
                <a:solidFill>
                  <a:srgbClr val="FF0000"/>
                </a:solidFill>
              </a:rPr>
              <a:t>基本性质</a:t>
            </a:r>
            <a:r>
              <a:rPr lang="en-US" altLang="zh-CN" sz="280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38936" name="Text Box 24"/>
          <p:cNvSpPr txBox="1">
            <a:spLocks noChangeArrowheads="1"/>
          </p:cNvSpPr>
          <p:nvPr/>
        </p:nvSpPr>
        <p:spPr bwMode="auto">
          <a:xfrm>
            <a:off x="4787900" y="5876925"/>
            <a:ext cx="25193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None/>
            </a:pPr>
            <a:r>
              <a:rPr lang="zh-CN" altLang="en-US" sz="2800">
                <a:solidFill>
                  <a:srgbClr val="FF0000"/>
                </a:solidFill>
              </a:rPr>
              <a:t>基本性质</a:t>
            </a:r>
            <a:r>
              <a:rPr lang="en-US" altLang="zh-CN" sz="2800">
                <a:solidFill>
                  <a:srgbClr val="FF0000"/>
                </a:solidFill>
              </a:rPr>
              <a:t>2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89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89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89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89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89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89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7" dur="500"/>
                                        <p:tgtEl>
                                          <p:spTgt spid="389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89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89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89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89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389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389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389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25" grpId="0"/>
      <p:bldP spid="38926" grpId="0"/>
      <p:bldP spid="38927" grpId="0"/>
      <p:bldP spid="38928" grpId="0"/>
      <p:bldP spid="38929" grpId="0"/>
      <p:bldP spid="38930" grpId="0"/>
      <p:bldP spid="38931" grpId="0"/>
      <p:bldP spid="38932" grpId="0"/>
      <p:bldP spid="38933" grpId="0"/>
      <p:bldP spid="38935" grpId="0"/>
      <p:bldP spid="3893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12"/>
          <p:cNvSpPr txBox="1">
            <a:spLocks noChangeArrowheads="1"/>
          </p:cNvSpPr>
          <p:nvPr/>
        </p:nvSpPr>
        <p:spPr bwMode="auto">
          <a:xfrm>
            <a:off x="395288" y="115888"/>
            <a:ext cx="8135937" cy="350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r>
              <a:rPr kumimoji="1" lang="zh-CN" altLang="en-US" sz="2800" b="1" dirty="0">
                <a:latin typeface="Times New Roman" panose="02020603050405020304" pitchFamily="18" charset="0"/>
              </a:rPr>
              <a:t>例</a:t>
            </a:r>
            <a:r>
              <a:rPr kumimoji="1" lang="en-US" altLang="zh-CN" sz="2800" b="1" dirty="0">
                <a:latin typeface="Times New Roman" panose="02020603050405020304" pitchFamily="18" charset="0"/>
              </a:rPr>
              <a:t>2</a:t>
            </a:r>
            <a:r>
              <a:rPr kumimoji="1" lang="zh-CN" altLang="en-US" sz="2800" b="1" dirty="0">
                <a:latin typeface="Times New Roman" panose="02020603050405020304" pitchFamily="18" charset="0"/>
              </a:rPr>
              <a:t>：判断下列各题的推导是否正确？为什么</a:t>
            </a:r>
            <a:endParaRPr kumimoji="1" lang="en-US" altLang="zh-CN" sz="2800" b="1" dirty="0">
              <a:latin typeface="Times New Roman" panose="02020603050405020304" pitchFamily="18" charset="0"/>
            </a:endParaRPr>
          </a:p>
          <a:p>
            <a:endParaRPr kumimoji="1" lang="en-US" altLang="zh-CN" sz="2800" b="1" dirty="0">
              <a:latin typeface="Times New Roman" panose="02020603050405020304" pitchFamily="18" charset="0"/>
            </a:endParaRPr>
          </a:p>
          <a:p>
            <a:r>
              <a:rPr kumimoji="1" lang="en-US" altLang="zh-CN" sz="2800" b="1" dirty="0">
                <a:latin typeface="Times New Roman" panose="02020603050405020304" pitchFamily="18" charset="0"/>
              </a:rPr>
              <a:t>(1)</a:t>
            </a:r>
            <a:r>
              <a:rPr kumimoji="1" lang="zh-CN" altLang="en-US" sz="2800" b="1" dirty="0">
                <a:latin typeface="Times New Roman" panose="02020603050405020304" pitchFamily="18" charset="0"/>
              </a:rPr>
              <a:t>因为</a:t>
            </a:r>
            <a:r>
              <a:rPr kumimoji="1" lang="en-US" altLang="zh-CN" sz="2800" b="1" dirty="0">
                <a:latin typeface="Times New Roman" panose="02020603050405020304" pitchFamily="18" charset="0"/>
              </a:rPr>
              <a:t>7.5</a:t>
            </a:r>
            <a:r>
              <a:rPr kumimoji="1" lang="zh-CN" altLang="en-US" sz="2800" b="1" dirty="0">
                <a:latin typeface="Times New Roman" panose="02020603050405020304" pitchFamily="18" charset="0"/>
              </a:rPr>
              <a:t>＞</a:t>
            </a:r>
            <a:r>
              <a:rPr kumimoji="1" lang="en-US" altLang="zh-CN" sz="2800" b="1" dirty="0">
                <a:latin typeface="Times New Roman" panose="02020603050405020304" pitchFamily="18" charset="0"/>
              </a:rPr>
              <a:t>5.7</a:t>
            </a:r>
            <a:r>
              <a:rPr kumimoji="1" lang="zh-CN" altLang="en-US" sz="2800" b="1" dirty="0">
                <a:latin typeface="Times New Roman" panose="02020603050405020304" pitchFamily="18" charset="0"/>
              </a:rPr>
              <a:t>，所以</a:t>
            </a:r>
            <a:r>
              <a:rPr kumimoji="1" lang="en-US" altLang="zh-CN" sz="2800" b="1" dirty="0">
                <a:latin typeface="Times New Roman" panose="02020603050405020304" pitchFamily="18" charset="0"/>
              </a:rPr>
              <a:t>-7.5</a:t>
            </a:r>
            <a:r>
              <a:rPr kumimoji="1" lang="zh-CN" altLang="en-US" sz="2800" b="1" dirty="0">
                <a:latin typeface="Times New Roman" panose="02020603050405020304" pitchFamily="18" charset="0"/>
              </a:rPr>
              <a:t>＜</a:t>
            </a:r>
            <a:r>
              <a:rPr kumimoji="1" lang="en-US" altLang="zh-CN" sz="2800" b="1" dirty="0">
                <a:latin typeface="Times New Roman" panose="02020603050405020304" pitchFamily="18" charset="0"/>
              </a:rPr>
              <a:t>-5.7</a:t>
            </a:r>
            <a:r>
              <a:rPr kumimoji="1" lang="zh-CN" altLang="en-US" sz="2800" b="1" dirty="0">
                <a:latin typeface="Times New Roman" panose="02020603050405020304" pitchFamily="18" charset="0"/>
              </a:rPr>
              <a:t>；</a:t>
            </a:r>
          </a:p>
          <a:p>
            <a:r>
              <a:rPr kumimoji="1" lang="en-US" altLang="zh-CN" sz="2800" b="1" dirty="0">
                <a:latin typeface="Times New Roman" panose="02020603050405020304" pitchFamily="18" charset="0"/>
              </a:rPr>
              <a:t>(2)</a:t>
            </a:r>
            <a:r>
              <a:rPr kumimoji="1" lang="zh-CN" altLang="en-US" sz="2800" b="1" dirty="0">
                <a:latin typeface="Times New Roman" panose="02020603050405020304" pitchFamily="18" charset="0"/>
              </a:rPr>
              <a:t>因为</a:t>
            </a:r>
            <a:r>
              <a:rPr kumimoji="1" lang="en-US" altLang="zh-CN" sz="2800" b="1" dirty="0">
                <a:latin typeface="Times New Roman" panose="02020603050405020304" pitchFamily="18" charset="0"/>
              </a:rPr>
              <a:t>a+8</a:t>
            </a:r>
            <a:r>
              <a:rPr kumimoji="1" lang="zh-CN" altLang="en-US" sz="2800" b="1" dirty="0">
                <a:latin typeface="Times New Roman" panose="02020603050405020304" pitchFamily="18" charset="0"/>
              </a:rPr>
              <a:t>＞</a:t>
            </a:r>
            <a:r>
              <a:rPr kumimoji="1" lang="en-US" altLang="zh-CN" sz="2800" b="1" dirty="0">
                <a:latin typeface="Times New Roman" panose="02020603050405020304" pitchFamily="18" charset="0"/>
              </a:rPr>
              <a:t>4</a:t>
            </a:r>
            <a:r>
              <a:rPr kumimoji="1" lang="zh-CN" altLang="en-US" sz="2800" b="1" dirty="0">
                <a:latin typeface="Times New Roman" panose="02020603050405020304" pitchFamily="18" charset="0"/>
              </a:rPr>
              <a:t>，所以</a:t>
            </a:r>
            <a:r>
              <a:rPr kumimoji="1" lang="en-US" altLang="zh-CN" sz="2800" b="1" dirty="0">
                <a:latin typeface="Times New Roman" panose="02020603050405020304" pitchFamily="18" charset="0"/>
              </a:rPr>
              <a:t>a</a:t>
            </a:r>
            <a:r>
              <a:rPr kumimoji="1" lang="zh-CN" altLang="en-US" sz="2800" b="1" dirty="0">
                <a:latin typeface="Times New Roman" panose="02020603050405020304" pitchFamily="18" charset="0"/>
              </a:rPr>
              <a:t>＞</a:t>
            </a:r>
            <a:r>
              <a:rPr kumimoji="1" lang="en-US" altLang="zh-CN" sz="2800" b="1" dirty="0">
                <a:latin typeface="Times New Roman" panose="02020603050405020304" pitchFamily="18" charset="0"/>
              </a:rPr>
              <a:t>-4</a:t>
            </a:r>
            <a:r>
              <a:rPr kumimoji="1" lang="zh-CN" altLang="en-US" sz="2800" b="1" dirty="0">
                <a:latin typeface="Times New Roman" panose="02020603050405020304" pitchFamily="18" charset="0"/>
              </a:rPr>
              <a:t>；</a:t>
            </a:r>
          </a:p>
          <a:p>
            <a:r>
              <a:rPr kumimoji="1" lang="en-US" altLang="zh-CN" sz="2800" b="1" dirty="0">
                <a:latin typeface="Times New Roman" panose="02020603050405020304" pitchFamily="18" charset="0"/>
              </a:rPr>
              <a:t>(3)</a:t>
            </a:r>
            <a:r>
              <a:rPr kumimoji="1" lang="zh-CN" altLang="en-US" sz="2800" b="1" dirty="0">
                <a:latin typeface="Times New Roman" panose="02020603050405020304" pitchFamily="18" charset="0"/>
              </a:rPr>
              <a:t>因为</a:t>
            </a:r>
            <a:r>
              <a:rPr kumimoji="1" lang="en-US" altLang="zh-CN" sz="2800" b="1" dirty="0">
                <a:latin typeface="Times New Roman" panose="02020603050405020304" pitchFamily="18" charset="0"/>
              </a:rPr>
              <a:t>4a</a:t>
            </a:r>
            <a:r>
              <a:rPr kumimoji="1" lang="zh-CN" altLang="en-US" sz="2800" b="1" dirty="0">
                <a:latin typeface="Times New Roman" panose="02020603050405020304" pitchFamily="18" charset="0"/>
              </a:rPr>
              <a:t>＞</a:t>
            </a:r>
            <a:r>
              <a:rPr kumimoji="1" lang="en-US" altLang="zh-CN" sz="2800" b="1" dirty="0">
                <a:latin typeface="Times New Roman" panose="02020603050405020304" pitchFamily="18" charset="0"/>
              </a:rPr>
              <a:t>4b</a:t>
            </a:r>
            <a:r>
              <a:rPr kumimoji="1" lang="zh-CN" altLang="en-US" sz="2800" b="1" dirty="0">
                <a:latin typeface="Times New Roman" panose="02020603050405020304" pitchFamily="18" charset="0"/>
              </a:rPr>
              <a:t>，所以</a:t>
            </a:r>
            <a:r>
              <a:rPr kumimoji="1" lang="en-US" altLang="zh-CN" sz="2800" b="1" dirty="0">
                <a:latin typeface="Times New Roman" panose="02020603050405020304" pitchFamily="18" charset="0"/>
              </a:rPr>
              <a:t>a</a:t>
            </a:r>
            <a:r>
              <a:rPr kumimoji="1" lang="zh-CN" altLang="en-US" sz="2800" b="1" dirty="0">
                <a:latin typeface="Times New Roman" panose="02020603050405020304" pitchFamily="18" charset="0"/>
              </a:rPr>
              <a:t>＞</a:t>
            </a:r>
            <a:r>
              <a:rPr kumimoji="1" lang="en-US" altLang="zh-CN" sz="2800" b="1" dirty="0">
                <a:latin typeface="Times New Roman" panose="02020603050405020304" pitchFamily="18" charset="0"/>
              </a:rPr>
              <a:t>b</a:t>
            </a:r>
            <a:r>
              <a:rPr kumimoji="1" lang="zh-CN" altLang="en-US" sz="2800" b="1" dirty="0">
                <a:latin typeface="Times New Roman" panose="02020603050405020304" pitchFamily="18" charset="0"/>
              </a:rPr>
              <a:t>；</a:t>
            </a:r>
          </a:p>
          <a:p>
            <a:r>
              <a:rPr kumimoji="1" lang="en-US" altLang="zh-CN" sz="2800" b="1" dirty="0">
                <a:latin typeface="Times New Roman" panose="02020603050405020304" pitchFamily="18" charset="0"/>
              </a:rPr>
              <a:t>(4)</a:t>
            </a:r>
            <a:r>
              <a:rPr kumimoji="1" lang="zh-CN" altLang="en-US" sz="2800" b="1" dirty="0">
                <a:latin typeface="Times New Roman" panose="02020603050405020304" pitchFamily="18" charset="0"/>
              </a:rPr>
              <a:t>因为</a:t>
            </a:r>
            <a:r>
              <a:rPr kumimoji="1" lang="en-US" altLang="zh-CN" sz="2800" b="1" dirty="0">
                <a:latin typeface="Times New Roman" panose="02020603050405020304" pitchFamily="18" charset="0"/>
              </a:rPr>
              <a:t>-1</a:t>
            </a:r>
            <a:r>
              <a:rPr kumimoji="1" lang="zh-CN" altLang="en-US" sz="2800" b="1" dirty="0">
                <a:latin typeface="Times New Roman" panose="02020603050405020304" pitchFamily="18" charset="0"/>
              </a:rPr>
              <a:t>＞</a:t>
            </a:r>
            <a:r>
              <a:rPr kumimoji="1" lang="en-US" altLang="zh-CN" sz="2800" b="1" dirty="0">
                <a:latin typeface="Times New Roman" panose="02020603050405020304" pitchFamily="18" charset="0"/>
              </a:rPr>
              <a:t>-2</a:t>
            </a:r>
            <a:r>
              <a:rPr kumimoji="1" lang="zh-CN" altLang="en-US" sz="2800" b="1" dirty="0">
                <a:latin typeface="Times New Roman" panose="02020603050405020304" pitchFamily="18" charset="0"/>
              </a:rPr>
              <a:t>，所以</a:t>
            </a:r>
            <a:r>
              <a:rPr kumimoji="1" lang="en-US" altLang="zh-CN" sz="2800" b="1" dirty="0">
                <a:latin typeface="Times New Roman" panose="02020603050405020304" pitchFamily="18" charset="0"/>
              </a:rPr>
              <a:t>-a-1</a:t>
            </a:r>
            <a:r>
              <a:rPr kumimoji="1" lang="zh-CN" altLang="en-US" sz="2800" b="1" dirty="0">
                <a:latin typeface="Times New Roman" panose="02020603050405020304" pitchFamily="18" charset="0"/>
              </a:rPr>
              <a:t>＞</a:t>
            </a:r>
            <a:r>
              <a:rPr kumimoji="1" lang="en-US" altLang="zh-CN" sz="2800" b="1" dirty="0">
                <a:latin typeface="Times New Roman" panose="02020603050405020304" pitchFamily="18" charset="0"/>
              </a:rPr>
              <a:t>-a-2</a:t>
            </a:r>
            <a:r>
              <a:rPr kumimoji="1" lang="zh-CN" altLang="en-US" sz="2800" b="1" dirty="0">
                <a:latin typeface="Times New Roman" panose="02020603050405020304" pitchFamily="18" charset="0"/>
              </a:rPr>
              <a:t>；</a:t>
            </a:r>
          </a:p>
          <a:p>
            <a:r>
              <a:rPr kumimoji="1" lang="en-US" altLang="zh-CN" sz="2800" b="1" dirty="0">
                <a:latin typeface="Times New Roman" panose="02020603050405020304" pitchFamily="18" charset="0"/>
              </a:rPr>
              <a:t>(5)</a:t>
            </a:r>
            <a:r>
              <a:rPr kumimoji="1" lang="zh-CN" altLang="en-US" sz="2800" b="1" dirty="0">
                <a:latin typeface="Times New Roman" panose="02020603050405020304" pitchFamily="18" charset="0"/>
              </a:rPr>
              <a:t>因为</a:t>
            </a:r>
            <a:r>
              <a:rPr kumimoji="1" lang="en-US" altLang="zh-CN" sz="2800" b="1" dirty="0">
                <a:latin typeface="Times New Roman" panose="02020603050405020304" pitchFamily="18" charset="0"/>
              </a:rPr>
              <a:t>3</a:t>
            </a:r>
            <a:r>
              <a:rPr kumimoji="1" lang="zh-CN" altLang="en-US" sz="2800" b="1" dirty="0">
                <a:latin typeface="Times New Roman" panose="02020603050405020304" pitchFamily="18" charset="0"/>
              </a:rPr>
              <a:t>＞</a:t>
            </a:r>
            <a:r>
              <a:rPr kumimoji="1" lang="en-US" altLang="zh-CN" sz="2800" b="1" dirty="0">
                <a:latin typeface="Times New Roman" panose="02020603050405020304" pitchFamily="18" charset="0"/>
              </a:rPr>
              <a:t>2</a:t>
            </a:r>
            <a:r>
              <a:rPr kumimoji="1" lang="zh-CN" altLang="en-US" sz="2800" b="1" dirty="0">
                <a:latin typeface="Times New Roman" panose="02020603050405020304" pitchFamily="18" charset="0"/>
              </a:rPr>
              <a:t>，所以</a:t>
            </a:r>
            <a:r>
              <a:rPr kumimoji="1" lang="en-US" altLang="zh-CN" sz="2800" b="1" dirty="0">
                <a:latin typeface="Times New Roman" panose="02020603050405020304" pitchFamily="18" charset="0"/>
              </a:rPr>
              <a:t>3a</a:t>
            </a:r>
            <a:r>
              <a:rPr kumimoji="1" lang="zh-CN" altLang="en-US" sz="2800" b="1" dirty="0">
                <a:latin typeface="Times New Roman" panose="02020603050405020304" pitchFamily="18" charset="0"/>
              </a:rPr>
              <a:t>＞</a:t>
            </a:r>
            <a:r>
              <a:rPr kumimoji="1" lang="en-US" altLang="zh-CN" sz="2800" b="1" dirty="0">
                <a:latin typeface="Times New Roman" panose="02020603050405020304" pitchFamily="18" charset="0"/>
              </a:rPr>
              <a:t>2a</a:t>
            </a:r>
            <a:r>
              <a:rPr kumimoji="1" lang="zh-CN" altLang="en-US" sz="2800" b="1" dirty="0">
                <a:latin typeface="Times New Roman" panose="02020603050405020304" pitchFamily="18" charset="0"/>
              </a:rPr>
              <a:t>．</a:t>
            </a:r>
          </a:p>
          <a:p>
            <a:r>
              <a:rPr kumimoji="1" lang="zh-CN" altLang="en-US" sz="2800" b="1" dirty="0">
                <a:latin typeface="Times New Roman" panose="02020603050405020304" pitchFamily="18" charset="0"/>
              </a:rPr>
              <a:t>答：</a:t>
            </a:r>
            <a:endParaRPr lang="zh-CN" altLang="en-US" sz="2800" dirty="0">
              <a:latin typeface="Times New Roman" panose="02020603050405020304" pitchFamily="18" charset="0"/>
            </a:endParaRPr>
          </a:p>
        </p:txBody>
      </p:sp>
      <p:sp>
        <p:nvSpPr>
          <p:cNvPr id="31747" name="Text Box 3"/>
          <p:cNvSpPr txBox="1">
            <a:spLocks noChangeArrowheads="1"/>
          </p:cNvSpPr>
          <p:nvPr/>
        </p:nvSpPr>
        <p:spPr bwMode="auto">
          <a:xfrm>
            <a:off x="685800" y="2209800"/>
            <a:ext cx="434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>
              <a:spcBef>
                <a:spcPct val="50000"/>
              </a:spcBef>
            </a:pPr>
            <a:endParaRPr kumimoji="1" lang="zh-CN" altLang="zh-CN" sz="2400">
              <a:latin typeface="Times New Roman" panose="02020603050405020304" pitchFamily="18" charset="0"/>
            </a:endParaRPr>
          </a:p>
        </p:txBody>
      </p:sp>
      <p:sp>
        <p:nvSpPr>
          <p:cNvPr id="60420" name="Text Box 4"/>
          <p:cNvSpPr txBox="1">
            <a:spLocks noChangeArrowheads="1"/>
          </p:cNvSpPr>
          <p:nvPr/>
        </p:nvSpPr>
        <p:spPr bwMode="auto">
          <a:xfrm>
            <a:off x="990600" y="3124200"/>
            <a:ext cx="711041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r>
              <a:rPr kumimoji="1" lang="en-US" altLang="zh-CN" sz="2800" b="1" dirty="0">
                <a:latin typeface="宋体" panose="02010600030101010101" pitchFamily="2" charset="-122"/>
              </a:rPr>
              <a:t>(1)</a:t>
            </a:r>
            <a:r>
              <a:rPr kumimoji="1" lang="zh-CN" altLang="en-US" sz="2800" b="1" dirty="0">
                <a:solidFill>
                  <a:srgbClr val="059F1F"/>
                </a:solidFill>
                <a:latin typeface="Times New Roman" panose="02020603050405020304" pitchFamily="18" charset="0"/>
              </a:rPr>
              <a:t>正确</a:t>
            </a:r>
            <a:r>
              <a:rPr kumimoji="1" lang="zh-CN" altLang="en-US" sz="2800" b="1" dirty="0">
                <a:latin typeface="Times New Roman" panose="02020603050405020304" pitchFamily="18" charset="0"/>
              </a:rPr>
              <a:t>，根据不等式基本性质</a:t>
            </a:r>
            <a:r>
              <a:rPr kumimoji="1" lang="en-US" altLang="zh-CN" sz="2800" b="1" dirty="0">
                <a:solidFill>
                  <a:srgbClr val="FF5050"/>
                </a:solidFill>
                <a:latin typeface="宋体" panose="02010600030101010101" pitchFamily="2" charset="-122"/>
              </a:rPr>
              <a:t>3</a:t>
            </a:r>
            <a:r>
              <a:rPr kumimoji="1" lang="zh-CN" altLang="en-US" sz="2800" b="1" dirty="0">
                <a:latin typeface="Times New Roman" panose="02020603050405020304" pitchFamily="18" charset="0"/>
              </a:rPr>
              <a:t>．</a:t>
            </a:r>
          </a:p>
        </p:txBody>
      </p:sp>
      <p:sp>
        <p:nvSpPr>
          <p:cNvPr id="31749" name="Text Box 5"/>
          <p:cNvSpPr txBox="1">
            <a:spLocks noChangeArrowheads="1"/>
          </p:cNvSpPr>
          <p:nvPr/>
        </p:nvSpPr>
        <p:spPr bwMode="auto">
          <a:xfrm>
            <a:off x="914400" y="3048000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endParaRPr kumimoji="1" lang="zh-CN" altLang="zh-CN" sz="2400">
              <a:latin typeface="Times New Roman" panose="02020603050405020304" pitchFamily="18" charset="0"/>
            </a:endParaRPr>
          </a:p>
        </p:txBody>
      </p:sp>
      <p:sp>
        <p:nvSpPr>
          <p:cNvPr id="60422" name="Text Box 6"/>
          <p:cNvSpPr txBox="1">
            <a:spLocks noChangeArrowheads="1"/>
          </p:cNvSpPr>
          <p:nvPr/>
        </p:nvSpPr>
        <p:spPr bwMode="auto">
          <a:xfrm>
            <a:off x="914400" y="3581400"/>
            <a:ext cx="740251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r>
              <a:rPr kumimoji="1" lang="en-US" altLang="zh-CN" sz="2800" b="1" dirty="0">
                <a:latin typeface="宋体" panose="02010600030101010101" pitchFamily="2" charset="-122"/>
              </a:rPr>
              <a:t>(2)</a:t>
            </a:r>
            <a:r>
              <a:rPr kumimoji="1" lang="zh-CN" altLang="en-US" sz="2800" b="1" dirty="0">
                <a:solidFill>
                  <a:srgbClr val="059F1F"/>
                </a:solidFill>
                <a:latin typeface="Times New Roman" panose="02020603050405020304" pitchFamily="18" charset="0"/>
              </a:rPr>
              <a:t>正确</a:t>
            </a:r>
            <a:r>
              <a:rPr kumimoji="1" lang="zh-CN" altLang="en-US" sz="2800" b="1" dirty="0">
                <a:latin typeface="Times New Roman" panose="02020603050405020304" pitchFamily="18" charset="0"/>
              </a:rPr>
              <a:t>，根据不等式基本性质</a:t>
            </a:r>
            <a:r>
              <a:rPr kumimoji="1" lang="en-US" altLang="zh-CN" sz="2800" b="1" dirty="0">
                <a:solidFill>
                  <a:srgbClr val="FF5050"/>
                </a:solidFill>
                <a:latin typeface="宋体" panose="02010600030101010101" pitchFamily="2" charset="-122"/>
              </a:rPr>
              <a:t>1</a:t>
            </a:r>
            <a:r>
              <a:rPr kumimoji="1" lang="zh-CN" altLang="en-US" sz="2800" b="1" dirty="0">
                <a:latin typeface="Times New Roman" panose="02020603050405020304" pitchFamily="18" charset="0"/>
              </a:rPr>
              <a:t>．</a:t>
            </a:r>
          </a:p>
        </p:txBody>
      </p:sp>
      <p:sp>
        <p:nvSpPr>
          <p:cNvPr id="60423" name="Text Box 7"/>
          <p:cNvSpPr txBox="1">
            <a:spLocks noChangeArrowheads="1"/>
          </p:cNvSpPr>
          <p:nvPr/>
        </p:nvSpPr>
        <p:spPr bwMode="auto">
          <a:xfrm>
            <a:off x="914400" y="4038600"/>
            <a:ext cx="732948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r>
              <a:rPr kumimoji="1" lang="en-US" altLang="zh-CN" sz="2800" b="1">
                <a:latin typeface="宋体" panose="02010600030101010101" pitchFamily="2" charset="-122"/>
              </a:rPr>
              <a:t>(3)</a:t>
            </a:r>
            <a:r>
              <a:rPr kumimoji="1" lang="zh-CN" altLang="en-US" sz="2800" b="1">
                <a:solidFill>
                  <a:srgbClr val="059F1F"/>
                </a:solidFill>
                <a:latin typeface="Times New Roman" panose="02020603050405020304" pitchFamily="18" charset="0"/>
              </a:rPr>
              <a:t>正确</a:t>
            </a:r>
            <a:r>
              <a:rPr kumimoji="1" lang="zh-CN" altLang="en-US" sz="2800" b="1">
                <a:latin typeface="Times New Roman" panose="02020603050405020304" pitchFamily="18" charset="0"/>
              </a:rPr>
              <a:t>，根据不等式基本性质</a:t>
            </a:r>
            <a:r>
              <a:rPr kumimoji="1" lang="en-US" altLang="zh-CN" sz="2800" b="1">
                <a:solidFill>
                  <a:srgbClr val="FF5050"/>
                </a:solidFill>
                <a:latin typeface="宋体" panose="02010600030101010101" pitchFamily="2" charset="-122"/>
              </a:rPr>
              <a:t>2</a:t>
            </a:r>
            <a:r>
              <a:rPr kumimoji="1" lang="zh-CN" altLang="en-US" sz="2800" b="1">
                <a:latin typeface="Times New Roman" panose="02020603050405020304" pitchFamily="18" charset="0"/>
              </a:rPr>
              <a:t>．</a:t>
            </a:r>
          </a:p>
        </p:txBody>
      </p:sp>
      <p:sp>
        <p:nvSpPr>
          <p:cNvPr id="31752" name="Text Box 8"/>
          <p:cNvSpPr txBox="1">
            <a:spLocks noChangeArrowheads="1"/>
          </p:cNvSpPr>
          <p:nvPr/>
        </p:nvSpPr>
        <p:spPr bwMode="auto">
          <a:xfrm>
            <a:off x="990600" y="4191000"/>
            <a:ext cx="1828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>
              <a:spcBef>
                <a:spcPct val="50000"/>
              </a:spcBef>
            </a:pPr>
            <a:endParaRPr kumimoji="1" lang="zh-CN" altLang="zh-CN" sz="2400">
              <a:latin typeface="Times New Roman" panose="02020603050405020304" pitchFamily="18" charset="0"/>
            </a:endParaRPr>
          </a:p>
        </p:txBody>
      </p:sp>
      <p:sp>
        <p:nvSpPr>
          <p:cNvPr id="60425" name="Text Box 9"/>
          <p:cNvSpPr txBox="1">
            <a:spLocks noChangeArrowheads="1"/>
          </p:cNvSpPr>
          <p:nvPr/>
        </p:nvSpPr>
        <p:spPr bwMode="auto">
          <a:xfrm>
            <a:off x="914400" y="4419600"/>
            <a:ext cx="718661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r>
              <a:rPr kumimoji="1" lang="en-US" altLang="zh-CN" sz="2800" b="1">
                <a:latin typeface="宋体" panose="02010600030101010101" pitchFamily="2" charset="-122"/>
              </a:rPr>
              <a:t>(4)</a:t>
            </a:r>
            <a:r>
              <a:rPr kumimoji="1" lang="zh-CN" altLang="en-US" sz="2800" b="1">
                <a:solidFill>
                  <a:srgbClr val="059F1F"/>
                </a:solidFill>
                <a:latin typeface="Times New Roman" panose="02020603050405020304" pitchFamily="18" charset="0"/>
              </a:rPr>
              <a:t>正确</a:t>
            </a:r>
            <a:r>
              <a:rPr kumimoji="1" lang="zh-CN" altLang="en-US" sz="2800" b="1">
                <a:latin typeface="Times New Roman" panose="02020603050405020304" pitchFamily="18" charset="0"/>
              </a:rPr>
              <a:t>，根据不等式基本性质</a:t>
            </a:r>
            <a:r>
              <a:rPr kumimoji="1" lang="en-US" altLang="zh-CN" sz="2800" b="1">
                <a:solidFill>
                  <a:srgbClr val="FF5050"/>
                </a:solidFill>
                <a:latin typeface="宋体" panose="02010600030101010101" pitchFamily="2" charset="-122"/>
              </a:rPr>
              <a:t>1</a:t>
            </a:r>
            <a:r>
              <a:rPr kumimoji="1" lang="zh-CN" altLang="en-US" sz="2800" b="1">
                <a:latin typeface="Times New Roman" panose="02020603050405020304" pitchFamily="18" charset="0"/>
              </a:rPr>
              <a:t>．</a:t>
            </a:r>
          </a:p>
        </p:txBody>
      </p:sp>
      <p:sp>
        <p:nvSpPr>
          <p:cNvPr id="60426" name="Text Box 10"/>
          <p:cNvSpPr txBox="1">
            <a:spLocks noChangeArrowheads="1"/>
          </p:cNvSpPr>
          <p:nvPr/>
        </p:nvSpPr>
        <p:spPr bwMode="auto">
          <a:xfrm>
            <a:off x="914400" y="4876800"/>
            <a:ext cx="6442075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r>
              <a:rPr kumimoji="1" lang="en-US" altLang="zh-CN" sz="2800" b="1">
                <a:latin typeface="宋体" panose="02010600030101010101" pitchFamily="2" charset="-122"/>
              </a:rPr>
              <a:t>(5)</a:t>
            </a:r>
            <a:r>
              <a:rPr kumimoji="1" lang="zh-CN" altLang="en-US" sz="2800" b="1">
                <a:solidFill>
                  <a:srgbClr val="059F1F"/>
                </a:solidFill>
                <a:latin typeface="Times New Roman" panose="02020603050405020304" pitchFamily="18" charset="0"/>
              </a:rPr>
              <a:t>不对</a:t>
            </a:r>
            <a:r>
              <a:rPr kumimoji="1" lang="zh-CN" altLang="en-US" sz="2800" b="1">
                <a:latin typeface="Times New Roman" panose="02020603050405020304" pitchFamily="18" charset="0"/>
              </a:rPr>
              <a:t>，应分情况逐一讨论．</a:t>
            </a:r>
            <a:endParaRPr kumimoji="1" lang="zh-CN" altLang="en-US" sz="2800" b="1">
              <a:latin typeface="宋体" panose="02010600030101010101" pitchFamily="2" charset="-122"/>
            </a:endParaRPr>
          </a:p>
          <a:p>
            <a:r>
              <a:rPr kumimoji="1" lang="zh-CN" altLang="en-US" sz="2800" b="1">
                <a:latin typeface="Times New Roman" panose="02020603050405020304" pitchFamily="18" charset="0"/>
              </a:rPr>
              <a:t>当</a:t>
            </a:r>
            <a:r>
              <a:rPr kumimoji="1" lang="en-US" altLang="zh-CN" sz="2800" b="1">
                <a:latin typeface="宋体" panose="02010600030101010101" pitchFamily="2" charset="-122"/>
              </a:rPr>
              <a:t>a</a:t>
            </a:r>
            <a:r>
              <a:rPr kumimoji="1" lang="zh-CN" altLang="en-US" sz="2800" b="1">
                <a:latin typeface="Times New Roman" panose="02020603050405020304" pitchFamily="18" charset="0"/>
              </a:rPr>
              <a:t>＞</a:t>
            </a:r>
            <a:r>
              <a:rPr kumimoji="1" lang="en-US" altLang="zh-CN" sz="2800" b="1">
                <a:latin typeface="宋体" panose="02010600030101010101" pitchFamily="2" charset="-122"/>
              </a:rPr>
              <a:t>0</a:t>
            </a:r>
            <a:r>
              <a:rPr kumimoji="1" lang="zh-CN" altLang="en-US" sz="2800" b="1">
                <a:latin typeface="Times New Roman" panose="02020603050405020304" pitchFamily="18" charset="0"/>
              </a:rPr>
              <a:t>时，</a:t>
            </a:r>
            <a:r>
              <a:rPr kumimoji="1" lang="en-US" altLang="zh-CN" sz="2800" b="1">
                <a:latin typeface="宋体" panose="02010600030101010101" pitchFamily="2" charset="-122"/>
              </a:rPr>
              <a:t>3a</a:t>
            </a:r>
            <a:r>
              <a:rPr kumimoji="1" lang="zh-CN" altLang="en-US" sz="2800" b="1">
                <a:latin typeface="Times New Roman" panose="02020603050405020304" pitchFamily="18" charset="0"/>
              </a:rPr>
              <a:t>＞</a:t>
            </a:r>
            <a:r>
              <a:rPr kumimoji="1" lang="en-US" altLang="zh-CN" sz="2800" b="1">
                <a:latin typeface="宋体" panose="02010600030101010101" pitchFamily="2" charset="-122"/>
              </a:rPr>
              <a:t>2a</a:t>
            </a:r>
            <a:r>
              <a:rPr kumimoji="1" lang="zh-CN" altLang="en-US" sz="2800" b="1">
                <a:latin typeface="Times New Roman" panose="02020603050405020304" pitchFamily="18" charset="0"/>
              </a:rPr>
              <a:t>．</a:t>
            </a:r>
            <a:r>
              <a:rPr kumimoji="1" lang="en-US" altLang="zh-CN" sz="2800" b="1">
                <a:latin typeface="宋体" panose="02010600030101010101" pitchFamily="2" charset="-122"/>
              </a:rPr>
              <a:t>(</a:t>
            </a:r>
            <a:r>
              <a:rPr kumimoji="1" lang="zh-CN" altLang="en-US" sz="2800" b="1">
                <a:latin typeface="Times New Roman" panose="02020603050405020304" pitchFamily="18" charset="0"/>
              </a:rPr>
              <a:t>不等式基本性质</a:t>
            </a:r>
            <a:r>
              <a:rPr kumimoji="1" lang="en-US" altLang="zh-CN" sz="2800" b="1">
                <a:solidFill>
                  <a:srgbClr val="FF5050"/>
                </a:solidFill>
                <a:latin typeface="宋体" panose="02010600030101010101" pitchFamily="2" charset="-122"/>
              </a:rPr>
              <a:t>2</a:t>
            </a:r>
            <a:r>
              <a:rPr kumimoji="1" lang="en-US" altLang="zh-CN" sz="2800" b="1">
                <a:latin typeface="宋体" panose="02010600030101010101" pitchFamily="2" charset="-122"/>
              </a:rPr>
              <a:t>)</a:t>
            </a:r>
          </a:p>
          <a:p>
            <a:r>
              <a:rPr kumimoji="1" lang="zh-CN" altLang="en-US" sz="2800" b="1">
                <a:latin typeface="Times New Roman" panose="02020603050405020304" pitchFamily="18" charset="0"/>
              </a:rPr>
              <a:t>当</a:t>
            </a:r>
            <a:r>
              <a:rPr kumimoji="1" lang="zh-CN" altLang="en-US" sz="2800" b="1">
                <a:latin typeface="宋体" panose="02010600030101010101" pitchFamily="2" charset="-122"/>
              </a:rPr>
              <a:t> </a:t>
            </a:r>
            <a:r>
              <a:rPr kumimoji="1" lang="en-US" altLang="zh-CN" sz="2800" b="1">
                <a:latin typeface="宋体" panose="02010600030101010101" pitchFamily="2" charset="-122"/>
              </a:rPr>
              <a:t>a=0</a:t>
            </a:r>
            <a:r>
              <a:rPr kumimoji="1" lang="zh-CN" altLang="en-US" sz="2800" b="1">
                <a:latin typeface="Times New Roman" panose="02020603050405020304" pitchFamily="18" charset="0"/>
              </a:rPr>
              <a:t>时，</a:t>
            </a:r>
            <a:r>
              <a:rPr kumimoji="1" lang="en-US" altLang="zh-CN" sz="2800" b="1">
                <a:latin typeface="宋体" panose="02010600030101010101" pitchFamily="2" charset="-122"/>
              </a:rPr>
              <a:t>3a=2a</a:t>
            </a:r>
            <a:r>
              <a:rPr kumimoji="1" lang="zh-CN" altLang="en-US" sz="2800" b="1">
                <a:latin typeface="Times New Roman" panose="02020603050405020304" pitchFamily="18" charset="0"/>
              </a:rPr>
              <a:t>．</a:t>
            </a:r>
            <a:endParaRPr kumimoji="1" lang="zh-CN" altLang="en-US" sz="2800" b="1">
              <a:latin typeface="宋体" panose="02010600030101010101" pitchFamily="2" charset="-122"/>
            </a:endParaRPr>
          </a:p>
          <a:p>
            <a:r>
              <a:rPr kumimoji="1" lang="zh-CN" altLang="en-US" sz="2800" b="1">
                <a:latin typeface="宋体" panose="02010600030101010101" pitchFamily="2" charset="-122"/>
              </a:rPr>
              <a:t>当</a:t>
            </a:r>
            <a:r>
              <a:rPr kumimoji="1" lang="en-US" altLang="zh-CN" sz="2800" b="1">
                <a:latin typeface="Times New Roman" panose="02020603050405020304" pitchFamily="18" charset="0"/>
              </a:rPr>
              <a:t>a</a:t>
            </a:r>
            <a:r>
              <a:rPr kumimoji="1" lang="zh-CN" altLang="en-US" sz="2800" b="1">
                <a:latin typeface="宋体" panose="02010600030101010101" pitchFamily="2" charset="-122"/>
              </a:rPr>
              <a:t>＜</a:t>
            </a:r>
            <a:r>
              <a:rPr kumimoji="1" lang="en-US" altLang="zh-CN" sz="2800" b="1">
                <a:latin typeface="Times New Roman" panose="02020603050405020304" pitchFamily="18" charset="0"/>
              </a:rPr>
              <a:t>0</a:t>
            </a:r>
            <a:r>
              <a:rPr kumimoji="1" lang="zh-CN" altLang="en-US" sz="2800" b="1">
                <a:latin typeface="宋体" panose="02010600030101010101" pitchFamily="2" charset="-122"/>
              </a:rPr>
              <a:t>时，</a:t>
            </a:r>
            <a:r>
              <a:rPr kumimoji="1" lang="en-US" altLang="zh-CN" sz="2800" b="1">
                <a:latin typeface="Times New Roman" panose="02020603050405020304" pitchFamily="18" charset="0"/>
              </a:rPr>
              <a:t>3a</a:t>
            </a:r>
            <a:r>
              <a:rPr kumimoji="1" lang="zh-CN" altLang="en-US" sz="2800" b="1">
                <a:latin typeface="宋体" panose="02010600030101010101" pitchFamily="2" charset="-122"/>
              </a:rPr>
              <a:t>＜</a:t>
            </a:r>
            <a:r>
              <a:rPr kumimoji="1" lang="en-US" altLang="zh-CN" sz="2800" b="1">
                <a:latin typeface="Times New Roman" panose="02020603050405020304" pitchFamily="18" charset="0"/>
              </a:rPr>
              <a:t>2a</a:t>
            </a:r>
            <a:r>
              <a:rPr kumimoji="1" lang="zh-CN" altLang="en-US" sz="2800" b="1">
                <a:latin typeface="宋体" panose="02010600030101010101" pitchFamily="2" charset="-122"/>
              </a:rPr>
              <a:t>．</a:t>
            </a:r>
            <a:r>
              <a:rPr kumimoji="1" lang="en-US" altLang="zh-CN" sz="2800" b="1">
                <a:latin typeface="Times New Roman" panose="02020603050405020304" pitchFamily="18" charset="0"/>
              </a:rPr>
              <a:t>(</a:t>
            </a:r>
            <a:r>
              <a:rPr kumimoji="1" lang="zh-CN" altLang="en-US" sz="2800" b="1">
                <a:latin typeface="宋体" panose="02010600030101010101" pitchFamily="2" charset="-122"/>
              </a:rPr>
              <a:t>不等式基本性质</a:t>
            </a:r>
            <a:r>
              <a:rPr kumimoji="1" lang="en-US" altLang="zh-CN" sz="2800" b="1">
                <a:solidFill>
                  <a:srgbClr val="FF5050"/>
                </a:solidFill>
                <a:latin typeface="Times New Roman" panose="02020603050405020304" pitchFamily="18" charset="0"/>
              </a:rPr>
              <a:t>3</a:t>
            </a:r>
            <a:r>
              <a:rPr kumimoji="1" lang="en-US" altLang="zh-CN" sz="2800" b="1">
                <a:latin typeface="Times New Roman" panose="02020603050405020304" pitchFamily="18" charset="0"/>
              </a:rPr>
              <a:t>) </a:t>
            </a:r>
            <a:endParaRPr kumimoji="1" lang="en-US" altLang="zh-CN" sz="2400" b="1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04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04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04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04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04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04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04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04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604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604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604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20" grpId="0" autoUpdateAnimBg="0"/>
      <p:bldP spid="60422" grpId="0" autoUpdateAnimBg="0"/>
      <p:bldP spid="60423" grpId="0" autoUpdateAnimBg="0"/>
      <p:bldP spid="60425" grpId="0" autoUpdateAnimBg="0"/>
      <p:bldP spid="6042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3"/>
          <p:cNvSpPr txBox="1">
            <a:spLocks noChangeArrowheads="1"/>
          </p:cNvSpPr>
          <p:nvPr/>
        </p:nvSpPr>
        <p:spPr bwMode="auto">
          <a:xfrm>
            <a:off x="647700" y="1484313"/>
            <a:ext cx="8496300" cy="3725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>
              <a:spcBef>
                <a:spcPct val="50000"/>
              </a:spcBef>
            </a:pPr>
            <a:r>
              <a:rPr kumimoji="1" lang="en-US" altLang="zh-CN" sz="2800" b="1" dirty="0">
                <a:latin typeface="Times New Roman" panose="02020603050405020304" pitchFamily="18" charset="0"/>
              </a:rPr>
              <a:t>1</a:t>
            </a:r>
            <a:r>
              <a:rPr kumimoji="1" lang="zh-CN" altLang="en-US" sz="2800" b="1" dirty="0">
                <a:latin typeface="Times New Roman" panose="02020603050405020304" pitchFamily="18" charset="0"/>
              </a:rPr>
              <a:t>、若</a:t>
            </a:r>
            <a:r>
              <a:rPr kumimoji="1" lang="en-US" altLang="zh-CN" sz="2800" b="1" dirty="0">
                <a:latin typeface="Times New Roman" panose="02020603050405020304" pitchFamily="18" charset="0"/>
              </a:rPr>
              <a:t>m&gt;n</a:t>
            </a:r>
            <a:r>
              <a:rPr kumimoji="1" lang="zh-CN" altLang="en-US" sz="2800" b="1" dirty="0">
                <a:latin typeface="Times New Roman" panose="02020603050405020304" pitchFamily="18" charset="0"/>
              </a:rPr>
              <a:t>，判断下列不等式是否正确：</a:t>
            </a:r>
          </a:p>
          <a:p>
            <a:pPr>
              <a:spcBef>
                <a:spcPct val="50000"/>
              </a:spcBef>
            </a:pPr>
            <a:r>
              <a:rPr kumimoji="1" lang="zh-CN" altLang="en-US" sz="2800" b="1" dirty="0">
                <a:latin typeface="Times New Roman" panose="02020603050405020304" pitchFamily="18" charset="0"/>
              </a:rPr>
              <a:t>（</a:t>
            </a:r>
            <a:r>
              <a:rPr kumimoji="1" lang="en-US" altLang="zh-CN" sz="2800" b="1" dirty="0">
                <a:latin typeface="Times New Roman" panose="02020603050405020304" pitchFamily="18" charset="0"/>
              </a:rPr>
              <a:t>1</a:t>
            </a:r>
            <a:r>
              <a:rPr kumimoji="1" lang="zh-CN" altLang="en-US" sz="2800" b="1" dirty="0">
                <a:latin typeface="Times New Roman" panose="02020603050405020304" pitchFamily="18" charset="0"/>
              </a:rPr>
              <a:t>）</a:t>
            </a:r>
            <a:r>
              <a:rPr kumimoji="1" lang="en-US" altLang="zh-CN" sz="2800" b="1" dirty="0">
                <a:latin typeface="宋体" panose="02010600030101010101" pitchFamily="2" charset="-122"/>
              </a:rPr>
              <a:t>m-7&lt;n-7                         (    )</a:t>
            </a:r>
          </a:p>
          <a:p>
            <a:pPr>
              <a:spcBef>
                <a:spcPct val="50000"/>
              </a:spcBef>
            </a:pPr>
            <a:r>
              <a:rPr kumimoji="1" lang="zh-CN" altLang="en-US" sz="2800" b="1" dirty="0">
                <a:latin typeface="宋体" panose="02010600030101010101" pitchFamily="2" charset="-122"/>
              </a:rPr>
              <a:t>（</a:t>
            </a:r>
            <a:r>
              <a:rPr kumimoji="1" lang="en-US" altLang="zh-CN" sz="2800" b="1" dirty="0">
                <a:latin typeface="宋体" panose="02010600030101010101" pitchFamily="2" charset="-122"/>
              </a:rPr>
              <a:t>2</a:t>
            </a:r>
            <a:r>
              <a:rPr kumimoji="1" lang="zh-CN" altLang="en-US" sz="2800" b="1" dirty="0">
                <a:latin typeface="宋体" panose="02010600030101010101" pitchFamily="2" charset="-122"/>
              </a:rPr>
              <a:t>）</a:t>
            </a:r>
            <a:r>
              <a:rPr kumimoji="1" lang="en-US" altLang="zh-CN" sz="2800" b="1" dirty="0">
                <a:latin typeface="宋体" panose="02010600030101010101" pitchFamily="2" charset="-122"/>
              </a:rPr>
              <a:t>3m&lt;3n                          </a:t>
            </a:r>
            <a:r>
              <a:rPr kumimoji="1" lang="zh-CN" altLang="en-US" sz="2800" b="1" dirty="0">
                <a:latin typeface="宋体" panose="02010600030101010101" pitchFamily="2" charset="-122"/>
              </a:rPr>
              <a:t>（    ）</a:t>
            </a:r>
          </a:p>
          <a:p>
            <a:pPr>
              <a:spcBef>
                <a:spcPct val="50000"/>
              </a:spcBef>
            </a:pPr>
            <a:r>
              <a:rPr kumimoji="1" lang="zh-CN" altLang="en-US" sz="2800" b="1" dirty="0">
                <a:latin typeface="宋体" panose="02010600030101010101" pitchFamily="2" charset="-122"/>
              </a:rPr>
              <a:t>（</a:t>
            </a:r>
            <a:r>
              <a:rPr kumimoji="1" lang="en-US" altLang="zh-CN" sz="2800" b="1" dirty="0">
                <a:latin typeface="宋体" panose="02010600030101010101" pitchFamily="2" charset="-122"/>
              </a:rPr>
              <a:t>3</a:t>
            </a:r>
            <a:r>
              <a:rPr kumimoji="1" lang="zh-CN" altLang="en-US" sz="2800" b="1" dirty="0">
                <a:latin typeface="宋体" panose="02010600030101010101" pitchFamily="2" charset="-122"/>
              </a:rPr>
              <a:t>）</a:t>
            </a:r>
            <a:r>
              <a:rPr kumimoji="1" lang="en-US" altLang="zh-CN" sz="2800" b="1" dirty="0">
                <a:latin typeface="宋体" panose="02010600030101010101" pitchFamily="2" charset="-122"/>
              </a:rPr>
              <a:t>-5m&gt;-5n                        </a:t>
            </a:r>
            <a:r>
              <a:rPr kumimoji="1" lang="zh-CN" altLang="en-US" sz="2800" b="1" dirty="0">
                <a:latin typeface="宋体" panose="02010600030101010101" pitchFamily="2" charset="-122"/>
              </a:rPr>
              <a:t>（    ）</a:t>
            </a:r>
          </a:p>
          <a:p>
            <a:pPr>
              <a:spcBef>
                <a:spcPct val="50000"/>
              </a:spcBef>
            </a:pPr>
            <a:r>
              <a:rPr kumimoji="1" lang="zh-CN" altLang="en-US" sz="2800" b="1" dirty="0">
                <a:latin typeface="宋体" panose="02010600030101010101" pitchFamily="2" charset="-122"/>
              </a:rPr>
              <a:t>（</a:t>
            </a:r>
            <a:r>
              <a:rPr kumimoji="1" lang="en-US" altLang="zh-CN" sz="2800" b="1" dirty="0">
                <a:latin typeface="宋体" panose="02010600030101010101" pitchFamily="2" charset="-122"/>
              </a:rPr>
              <a:t>4</a:t>
            </a:r>
            <a:r>
              <a:rPr kumimoji="1" lang="zh-CN" altLang="en-US" sz="2800" b="1" dirty="0">
                <a:latin typeface="宋体" panose="02010600030101010101" pitchFamily="2" charset="-122"/>
              </a:rPr>
              <a:t>）                                </a:t>
            </a:r>
            <a:r>
              <a:rPr kumimoji="1" lang="en-US" altLang="zh-CN" sz="2800" b="1" dirty="0">
                <a:latin typeface="宋体" panose="02010600030101010101" pitchFamily="2" charset="-122"/>
              </a:rPr>
              <a:t>(     )</a:t>
            </a:r>
          </a:p>
          <a:p>
            <a:pPr>
              <a:spcBef>
                <a:spcPct val="50000"/>
              </a:spcBef>
            </a:pPr>
            <a:r>
              <a:rPr kumimoji="1" lang="zh-CN" altLang="en-US" sz="2800" b="1" dirty="0">
                <a:latin typeface="宋体" panose="02010600030101010101" pitchFamily="2" charset="-122"/>
              </a:rPr>
              <a:t>（</a:t>
            </a:r>
            <a:r>
              <a:rPr kumimoji="1" lang="en-US" altLang="zh-CN" sz="2800" b="1" dirty="0">
                <a:latin typeface="宋体" panose="02010600030101010101" pitchFamily="2" charset="-122"/>
              </a:rPr>
              <a:t>5</a:t>
            </a:r>
            <a:r>
              <a:rPr kumimoji="1" lang="zh-CN" altLang="en-US" sz="2800" b="1" dirty="0">
                <a:latin typeface="宋体" panose="02010600030101010101" pitchFamily="2" charset="-122"/>
              </a:rPr>
              <a:t>） </a:t>
            </a:r>
            <a:r>
              <a:rPr kumimoji="1" lang="en-US" altLang="zh-CN" sz="2800" b="1" dirty="0">
                <a:latin typeface="宋体" panose="02010600030101010101" pitchFamily="2" charset="-122"/>
              </a:rPr>
              <a:t>m+5</a:t>
            </a:r>
            <a:r>
              <a:rPr kumimoji="1" lang="en-US" altLang="zh-CN" sz="2800" b="1" dirty="0"/>
              <a:t>≥n+5</a:t>
            </a:r>
            <a:r>
              <a:rPr kumimoji="1" lang="en-US" altLang="zh-CN" sz="2800" b="1" dirty="0">
                <a:latin typeface="宋体" panose="02010600030101010101" pitchFamily="2" charset="-122"/>
              </a:rPr>
              <a:t>                       (     )</a:t>
            </a:r>
          </a:p>
        </p:txBody>
      </p:sp>
      <p:grpSp>
        <p:nvGrpSpPr>
          <p:cNvPr id="122885" name="Group 5"/>
          <p:cNvGrpSpPr/>
          <p:nvPr/>
        </p:nvGrpSpPr>
        <p:grpSpPr bwMode="auto">
          <a:xfrm>
            <a:off x="7740650" y="3429000"/>
            <a:ext cx="228600" cy="381000"/>
            <a:chOff x="3744" y="2256"/>
            <a:chExt cx="288" cy="288"/>
          </a:xfrm>
        </p:grpSpPr>
        <p:sp>
          <p:nvSpPr>
            <p:cNvPr id="32786" name="Line 6"/>
            <p:cNvSpPr>
              <a:spLocks noChangeShapeType="1"/>
            </p:cNvSpPr>
            <p:nvPr/>
          </p:nvSpPr>
          <p:spPr bwMode="auto">
            <a:xfrm flipH="1">
              <a:off x="3744" y="2256"/>
              <a:ext cx="256" cy="288"/>
            </a:xfrm>
            <a:prstGeom prst="line">
              <a:avLst/>
            </a:prstGeom>
            <a:noFill/>
            <a:ln w="57150" cap="sq">
              <a:solidFill>
                <a:srgbClr val="FF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32787" name="Line 7"/>
            <p:cNvSpPr>
              <a:spLocks noChangeShapeType="1"/>
            </p:cNvSpPr>
            <p:nvPr/>
          </p:nvSpPr>
          <p:spPr bwMode="auto">
            <a:xfrm flipH="1" flipV="1">
              <a:off x="3744" y="2304"/>
              <a:ext cx="288" cy="240"/>
            </a:xfrm>
            <a:prstGeom prst="line">
              <a:avLst/>
            </a:prstGeom>
            <a:noFill/>
            <a:ln w="57150" cap="sq">
              <a:solidFill>
                <a:srgbClr val="FF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</p:grpSp>
      <p:grpSp>
        <p:nvGrpSpPr>
          <p:cNvPr id="122888" name="Group 8"/>
          <p:cNvGrpSpPr/>
          <p:nvPr/>
        </p:nvGrpSpPr>
        <p:grpSpPr bwMode="auto">
          <a:xfrm>
            <a:off x="7740650" y="4149725"/>
            <a:ext cx="330200" cy="228600"/>
            <a:chOff x="4256" y="2160"/>
            <a:chExt cx="496" cy="432"/>
          </a:xfrm>
        </p:grpSpPr>
        <p:sp>
          <p:nvSpPr>
            <p:cNvPr id="32784" name="Line 9"/>
            <p:cNvSpPr>
              <a:spLocks noChangeShapeType="1"/>
            </p:cNvSpPr>
            <p:nvPr/>
          </p:nvSpPr>
          <p:spPr bwMode="auto">
            <a:xfrm>
              <a:off x="4256" y="2400"/>
              <a:ext cx="160" cy="192"/>
            </a:xfrm>
            <a:prstGeom prst="line">
              <a:avLst/>
            </a:prstGeom>
            <a:noFill/>
            <a:ln w="57150" cap="sq">
              <a:solidFill>
                <a:srgbClr val="FF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32785" name="Line 10"/>
            <p:cNvSpPr>
              <a:spLocks noChangeShapeType="1"/>
            </p:cNvSpPr>
            <p:nvPr/>
          </p:nvSpPr>
          <p:spPr bwMode="auto">
            <a:xfrm flipV="1">
              <a:off x="4416" y="2160"/>
              <a:ext cx="336" cy="432"/>
            </a:xfrm>
            <a:prstGeom prst="line">
              <a:avLst/>
            </a:prstGeom>
            <a:noFill/>
            <a:ln w="57150" cap="sq">
              <a:solidFill>
                <a:srgbClr val="FF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</p:grpSp>
      <p:grpSp>
        <p:nvGrpSpPr>
          <p:cNvPr id="122894" name="Group 14"/>
          <p:cNvGrpSpPr/>
          <p:nvPr/>
        </p:nvGrpSpPr>
        <p:grpSpPr bwMode="auto">
          <a:xfrm>
            <a:off x="7885113" y="4724400"/>
            <a:ext cx="228600" cy="381000"/>
            <a:chOff x="3744" y="2256"/>
            <a:chExt cx="288" cy="288"/>
          </a:xfrm>
        </p:grpSpPr>
        <p:sp>
          <p:nvSpPr>
            <p:cNvPr id="32782" name="Line 15"/>
            <p:cNvSpPr>
              <a:spLocks noChangeShapeType="1"/>
            </p:cNvSpPr>
            <p:nvPr/>
          </p:nvSpPr>
          <p:spPr bwMode="auto">
            <a:xfrm flipH="1">
              <a:off x="3744" y="2256"/>
              <a:ext cx="256" cy="288"/>
            </a:xfrm>
            <a:prstGeom prst="line">
              <a:avLst/>
            </a:prstGeom>
            <a:noFill/>
            <a:ln w="57150" cap="sq">
              <a:solidFill>
                <a:srgbClr val="FF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32783" name="Line 16"/>
            <p:cNvSpPr>
              <a:spLocks noChangeShapeType="1"/>
            </p:cNvSpPr>
            <p:nvPr/>
          </p:nvSpPr>
          <p:spPr bwMode="auto">
            <a:xfrm flipH="1" flipV="1">
              <a:off x="3744" y="2304"/>
              <a:ext cx="288" cy="240"/>
            </a:xfrm>
            <a:prstGeom prst="line">
              <a:avLst/>
            </a:prstGeom>
            <a:noFill/>
            <a:ln w="57150" cap="sq">
              <a:solidFill>
                <a:srgbClr val="FF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</p:grpSp>
      <p:grpSp>
        <p:nvGrpSpPr>
          <p:cNvPr id="122897" name="Group 17"/>
          <p:cNvGrpSpPr/>
          <p:nvPr/>
        </p:nvGrpSpPr>
        <p:grpSpPr bwMode="auto">
          <a:xfrm>
            <a:off x="7812088" y="2060575"/>
            <a:ext cx="228600" cy="381000"/>
            <a:chOff x="3744" y="2256"/>
            <a:chExt cx="288" cy="288"/>
          </a:xfrm>
        </p:grpSpPr>
        <p:sp>
          <p:nvSpPr>
            <p:cNvPr id="32780" name="Line 18"/>
            <p:cNvSpPr>
              <a:spLocks noChangeShapeType="1"/>
            </p:cNvSpPr>
            <p:nvPr/>
          </p:nvSpPr>
          <p:spPr bwMode="auto">
            <a:xfrm flipH="1">
              <a:off x="3744" y="2256"/>
              <a:ext cx="256" cy="288"/>
            </a:xfrm>
            <a:prstGeom prst="line">
              <a:avLst/>
            </a:prstGeom>
            <a:noFill/>
            <a:ln w="57150" cap="sq">
              <a:solidFill>
                <a:srgbClr val="FF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32781" name="Line 19"/>
            <p:cNvSpPr>
              <a:spLocks noChangeShapeType="1"/>
            </p:cNvSpPr>
            <p:nvPr/>
          </p:nvSpPr>
          <p:spPr bwMode="auto">
            <a:xfrm flipH="1" flipV="1">
              <a:off x="3744" y="2304"/>
              <a:ext cx="288" cy="240"/>
            </a:xfrm>
            <a:prstGeom prst="line">
              <a:avLst/>
            </a:prstGeom>
            <a:noFill/>
            <a:ln w="57150" cap="sq">
              <a:solidFill>
                <a:srgbClr val="FF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</p:grpSp>
      <p:sp>
        <p:nvSpPr>
          <p:cNvPr id="32775" name="Rectangle 28"/>
          <p:cNvSpPr>
            <a:spLocks noChangeArrowheads="1"/>
          </p:cNvSpPr>
          <p:nvPr/>
        </p:nvSpPr>
        <p:spPr bwMode="auto">
          <a:xfrm>
            <a:off x="611188" y="431800"/>
            <a:ext cx="2016125" cy="293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zh-CN" altLang="en-US" sz="3600" dirty="0">
                <a:ea typeface="隶书" panose="02010509060101010101" pitchFamily="49" charset="-122"/>
              </a:rPr>
              <a:t>练习</a:t>
            </a:r>
          </a:p>
        </p:txBody>
      </p:sp>
      <p:graphicFrame>
        <p:nvGraphicFramePr>
          <p:cNvPr id="32776" name="Object 29"/>
          <p:cNvGraphicFramePr>
            <a:graphicFrameLocks noChangeAspect="1"/>
          </p:cNvGraphicFramePr>
          <p:nvPr/>
        </p:nvGraphicFramePr>
        <p:xfrm>
          <a:off x="1619250" y="3836988"/>
          <a:ext cx="1439863" cy="950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96" name="Equation" r:id="rId3" imgW="431800" imgH="393700" progId="Equation.DSMT4">
                  <p:embed/>
                </p:oleObj>
              </mc:Choice>
              <mc:Fallback>
                <p:oleObj name="Equation" r:id="rId3" imgW="431800" imgH="393700" progId="Equation.DSMT4">
                  <p:embed/>
                  <p:pic>
                    <p:nvPicPr>
                      <p:cNvPr id="0" name="Object 2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250" y="3836988"/>
                        <a:ext cx="1439863" cy="950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22910" name="Group 30"/>
          <p:cNvGrpSpPr/>
          <p:nvPr/>
        </p:nvGrpSpPr>
        <p:grpSpPr bwMode="auto">
          <a:xfrm>
            <a:off x="7812088" y="2852738"/>
            <a:ext cx="228600" cy="381000"/>
            <a:chOff x="3744" y="2256"/>
            <a:chExt cx="288" cy="288"/>
          </a:xfrm>
        </p:grpSpPr>
        <p:sp>
          <p:nvSpPr>
            <p:cNvPr id="32778" name="Line 31"/>
            <p:cNvSpPr>
              <a:spLocks noChangeShapeType="1"/>
            </p:cNvSpPr>
            <p:nvPr/>
          </p:nvSpPr>
          <p:spPr bwMode="auto">
            <a:xfrm flipH="1">
              <a:off x="3744" y="2256"/>
              <a:ext cx="256" cy="288"/>
            </a:xfrm>
            <a:prstGeom prst="line">
              <a:avLst/>
            </a:prstGeom>
            <a:noFill/>
            <a:ln w="57150" cap="sq">
              <a:solidFill>
                <a:srgbClr val="FF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  <p:sp>
          <p:nvSpPr>
            <p:cNvPr id="32779" name="Line 32"/>
            <p:cNvSpPr>
              <a:spLocks noChangeShapeType="1"/>
            </p:cNvSpPr>
            <p:nvPr/>
          </p:nvSpPr>
          <p:spPr bwMode="auto">
            <a:xfrm flipH="1" flipV="1">
              <a:off x="3744" y="2304"/>
              <a:ext cx="288" cy="240"/>
            </a:xfrm>
            <a:prstGeom prst="line">
              <a:avLst/>
            </a:prstGeom>
            <a:noFill/>
            <a:ln w="57150" cap="sq">
              <a:solidFill>
                <a:srgbClr val="FF0000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CN" altLang="en-US"/>
            </a:p>
          </p:txBody>
        </p:sp>
      </p:grp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28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229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228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228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228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6" descr="··"/>
          <p:cNvSpPr txBox="1">
            <a:spLocks noChangeArrowheads="1"/>
          </p:cNvSpPr>
          <p:nvPr/>
        </p:nvSpPr>
        <p:spPr bwMode="auto">
          <a:xfrm>
            <a:off x="467222" y="1833345"/>
            <a:ext cx="7776666" cy="31085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1">
                  <a:blip r:embed="rId2"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>
              <a:spcBef>
                <a:spcPct val="50000"/>
              </a:spcBef>
            </a:pPr>
            <a:r>
              <a:rPr lang="en-US" altLang="zh-CN" sz="2800" b="1" dirty="0">
                <a:latin typeface="楷体_GB2312" pitchFamily="49" charset="-122"/>
                <a:ea typeface="楷体_GB2312" pitchFamily="49" charset="-122"/>
              </a:rPr>
              <a:t>(1)</a:t>
            </a: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如果</a:t>
            </a:r>
            <a:r>
              <a:rPr lang="en-US" altLang="zh-CN" sz="2800" b="1" dirty="0">
                <a:latin typeface="楷体_GB2312" pitchFamily="49" charset="-122"/>
                <a:ea typeface="楷体_GB2312" pitchFamily="49" charset="-122"/>
              </a:rPr>
              <a:t>x-5&gt;4</a:t>
            </a: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，那么两边都        </a:t>
            </a:r>
            <a:r>
              <a:rPr lang="zh-CN" altLang="en-US" sz="2800" b="1" dirty="0" smtClean="0">
                <a:latin typeface="楷体_GB2312" pitchFamily="49" charset="-122"/>
                <a:ea typeface="楷体_GB2312" pitchFamily="49" charset="-122"/>
              </a:rPr>
              <a:t>可</a:t>
            </a: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得到</a:t>
            </a:r>
            <a:r>
              <a:rPr lang="en-US" altLang="zh-CN" sz="2800" b="1" dirty="0">
                <a:latin typeface="楷体_GB2312" pitchFamily="49" charset="-122"/>
                <a:ea typeface="楷体_GB2312" pitchFamily="49" charset="-122"/>
              </a:rPr>
              <a:t>x&gt;9</a:t>
            </a:r>
          </a:p>
          <a:p>
            <a:pPr>
              <a:spcBef>
                <a:spcPct val="50000"/>
              </a:spcBef>
            </a:pPr>
            <a:r>
              <a:rPr lang="en-US" altLang="zh-CN" sz="2800" b="1" dirty="0">
                <a:latin typeface="楷体_GB2312" pitchFamily="49" charset="-122"/>
                <a:ea typeface="楷体_GB2312" pitchFamily="49" charset="-122"/>
              </a:rPr>
              <a:t>(2)</a:t>
            </a: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如果在</a:t>
            </a:r>
            <a:r>
              <a:rPr lang="en-US" altLang="zh-CN" sz="2800" b="1" dirty="0">
                <a:latin typeface="楷体_GB2312" pitchFamily="49" charset="-122"/>
                <a:ea typeface="楷体_GB2312" pitchFamily="49" charset="-122"/>
              </a:rPr>
              <a:t>-7&lt;8</a:t>
            </a: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的两边都加上</a:t>
            </a:r>
            <a:r>
              <a:rPr lang="en-US" altLang="zh-CN" sz="2800" b="1" dirty="0">
                <a:latin typeface="楷体_GB2312" pitchFamily="49" charset="-122"/>
                <a:ea typeface="楷体_GB2312" pitchFamily="49" charset="-122"/>
              </a:rPr>
              <a:t>9</a:t>
            </a: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可得到</a:t>
            </a:r>
          </a:p>
          <a:p>
            <a:pPr>
              <a:spcBef>
                <a:spcPct val="50000"/>
              </a:spcBef>
            </a:pPr>
            <a:r>
              <a:rPr lang="en-US" altLang="zh-CN" sz="2800" b="1" dirty="0">
                <a:latin typeface="楷体_GB2312" pitchFamily="49" charset="-122"/>
                <a:ea typeface="楷体_GB2312" pitchFamily="49" charset="-122"/>
              </a:rPr>
              <a:t>(3)</a:t>
            </a: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如果在</a:t>
            </a:r>
            <a:r>
              <a:rPr lang="en-US" altLang="zh-CN" sz="2800" b="1" dirty="0">
                <a:latin typeface="楷体_GB2312" pitchFamily="49" charset="-122"/>
                <a:ea typeface="楷体_GB2312" pitchFamily="49" charset="-122"/>
              </a:rPr>
              <a:t>5&gt;-2</a:t>
            </a: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的两边都加上</a:t>
            </a:r>
            <a:r>
              <a:rPr lang="en-US" altLang="zh-CN" sz="2800" b="1" dirty="0">
                <a:latin typeface="楷体_GB2312" pitchFamily="49" charset="-122"/>
                <a:ea typeface="楷体_GB2312" pitchFamily="49" charset="-122"/>
              </a:rPr>
              <a:t>a+2</a:t>
            </a: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可得到</a:t>
            </a:r>
          </a:p>
          <a:p>
            <a:pPr>
              <a:spcBef>
                <a:spcPct val="50000"/>
              </a:spcBef>
            </a:pPr>
            <a:r>
              <a:rPr lang="en-US" altLang="zh-CN" sz="2800" b="1" dirty="0">
                <a:latin typeface="楷体_GB2312" pitchFamily="49" charset="-122"/>
                <a:ea typeface="楷体_GB2312" pitchFamily="49" charset="-122"/>
              </a:rPr>
              <a:t>(4)</a:t>
            </a: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如果在</a:t>
            </a:r>
            <a:r>
              <a:rPr lang="en-US" altLang="zh-CN" sz="2800" b="1" dirty="0">
                <a:latin typeface="楷体_GB2312" pitchFamily="49" charset="-122"/>
                <a:ea typeface="楷体_GB2312" pitchFamily="49" charset="-122"/>
              </a:rPr>
              <a:t>-3&gt;-4</a:t>
            </a: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的两边都乘以</a:t>
            </a:r>
            <a:r>
              <a:rPr lang="en-US" altLang="zh-CN" sz="2800" b="1" dirty="0">
                <a:latin typeface="楷体_GB2312" pitchFamily="49" charset="-122"/>
                <a:ea typeface="楷体_GB2312" pitchFamily="49" charset="-122"/>
              </a:rPr>
              <a:t>7</a:t>
            </a: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可得到</a:t>
            </a:r>
          </a:p>
          <a:p>
            <a:pPr>
              <a:spcBef>
                <a:spcPct val="50000"/>
              </a:spcBef>
            </a:pPr>
            <a:r>
              <a:rPr lang="en-US" altLang="zh-CN" sz="2800" b="1" dirty="0">
                <a:latin typeface="楷体_GB2312" pitchFamily="49" charset="-122"/>
                <a:ea typeface="楷体_GB2312" pitchFamily="49" charset="-122"/>
              </a:rPr>
              <a:t>(5)</a:t>
            </a: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如果在</a:t>
            </a:r>
            <a:r>
              <a:rPr lang="en-US" altLang="zh-CN" sz="2800" b="1" dirty="0">
                <a:latin typeface="楷体_GB2312" pitchFamily="49" charset="-122"/>
                <a:ea typeface="楷体_GB2312" pitchFamily="49" charset="-122"/>
              </a:rPr>
              <a:t>8&gt;0</a:t>
            </a: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的两边都乘以</a:t>
            </a:r>
            <a:r>
              <a:rPr lang="en-US" altLang="zh-CN" sz="2800" b="1" dirty="0">
                <a:latin typeface="楷体_GB2312" pitchFamily="49" charset="-122"/>
                <a:ea typeface="楷体_GB2312" pitchFamily="49" charset="-122"/>
              </a:rPr>
              <a:t>8</a:t>
            </a:r>
            <a:r>
              <a:rPr lang="zh-CN" altLang="en-US" sz="2800" b="1" dirty="0">
                <a:latin typeface="楷体_GB2312" pitchFamily="49" charset="-122"/>
                <a:ea typeface="楷体_GB2312" pitchFamily="49" charset="-122"/>
              </a:rPr>
              <a:t>可得到</a:t>
            </a:r>
          </a:p>
        </p:txBody>
      </p:sp>
      <p:sp>
        <p:nvSpPr>
          <p:cNvPr id="33795" name="Line 15"/>
          <p:cNvSpPr>
            <a:spLocks noChangeShapeType="1"/>
          </p:cNvSpPr>
          <p:nvPr/>
        </p:nvSpPr>
        <p:spPr bwMode="auto">
          <a:xfrm>
            <a:off x="5004818" y="2277641"/>
            <a:ext cx="1222946" cy="0"/>
          </a:xfrm>
          <a:prstGeom prst="line">
            <a:avLst/>
          </a:prstGeom>
          <a:noFill/>
          <a:ln w="19050">
            <a:solidFill>
              <a:srgbClr val="CC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3796" name="Line 16"/>
          <p:cNvSpPr>
            <a:spLocks noChangeShapeType="1"/>
          </p:cNvSpPr>
          <p:nvPr/>
        </p:nvSpPr>
        <p:spPr bwMode="auto">
          <a:xfrm>
            <a:off x="6372225" y="2997200"/>
            <a:ext cx="1439863" cy="0"/>
          </a:xfrm>
          <a:prstGeom prst="line">
            <a:avLst/>
          </a:prstGeom>
          <a:noFill/>
          <a:ln w="19050">
            <a:solidFill>
              <a:srgbClr val="CC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3797" name="Line 17"/>
          <p:cNvSpPr>
            <a:spLocks noChangeShapeType="1"/>
          </p:cNvSpPr>
          <p:nvPr/>
        </p:nvSpPr>
        <p:spPr bwMode="auto">
          <a:xfrm>
            <a:off x="6804025" y="3644900"/>
            <a:ext cx="1439863" cy="0"/>
          </a:xfrm>
          <a:prstGeom prst="line">
            <a:avLst/>
          </a:prstGeom>
          <a:noFill/>
          <a:ln w="19050">
            <a:solidFill>
              <a:srgbClr val="CC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3798" name="Line 18"/>
          <p:cNvSpPr>
            <a:spLocks noChangeShapeType="1"/>
          </p:cNvSpPr>
          <p:nvPr/>
        </p:nvSpPr>
        <p:spPr bwMode="auto">
          <a:xfrm>
            <a:off x="6588125" y="4292600"/>
            <a:ext cx="1439863" cy="0"/>
          </a:xfrm>
          <a:prstGeom prst="line">
            <a:avLst/>
          </a:prstGeom>
          <a:noFill/>
          <a:ln w="19050">
            <a:solidFill>
              <a:srgbClr val="CC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3799" name="Line 19"/>
          <p:cNvSpPr>
            <a:spLocks noChangeShapeType="1"/>
          </p:cNvSpPr>
          <p:nvPr/>
        </p:nvSpPr>
        <p:spPr bwMode="auto">
          <a:xfrm>
            <a:off x="6227763" y="4941888"/>
            <a:ext cx="1439862" cy="0"/>
          </a:xfrm>
          <a:prstGeom prst="line">
            <a:avLst/>
          </a:prstGeom>
          <a:noFill/>
          <a:ln w="19050">
            <a:solidFill>
              <a:srgbClr val="CC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33800" name="Text Box 21" descr="··"/>
          <p:cNvSpPr txBox="1">
            <a:spLocks noChangeArrowheads="1"/>
          </p:cNvSpPr>
          <p:nvPr/>
        </p:nvSpPr>
        <p:spPr bwMode="auto">
          <a:xfrm>
            <a:off x="323850" y="777082"/>
            <a:ext cx="23241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1">
                  <a:blip r:embed="rId2"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ctr"/>
            <a:r>
              <a:rPr lang="en-US" altLang="zh-CN" sz="3200" b="1" dirty="0"/>
              <a:t>2</a:t>
            </a:r>
            <a:r>
              <a:rPr lang="zh-CN" altLang="en-US" sz="3200" b="1" dirty="0"/>
              <a:t>、填空</a:t>
            </a:r>
          </a:p>
        </p:txBody>
      </p:sp>
      <p:sp>
        <p:nvSpPr>
          <p:cNvPr id="125974" name="Text Box 22" descr="··"/>
          <p:cNvSpPr txBox="1">
            <a:spLocks noChangeArrowheads="1"/>
          </p:cNvSpPr>
          <p:nvPr/>
        </p:nvSpPr>
        <p:spPr bwMode="auto">
          <a:xfrm>
            <a:off x="4932040" y="1819672"/>
            <a:ext cx="12237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1">
                  <a:blip r:embed="rId2"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ctr">
              <a:spcBef>
                <a:spcPct val="50000"/>
              </a:spcBef>
            </a:pPr>
            <a:r>
              <a:rPr lang="zh-CN" altLang="en-US" sz="2400" b="1" dirty="0">
                <a:solidFill>
                  <a:srgbClr val="000099"/>
                </a:solidFill>
              </a:rPr>
              <a:t>加上</a:t>
            </a:r>
            <a:r>
              <a:rPr lang="en-US" altLang="zh-CN" sz="2400" b="1" dirty="0">
                <a:solidFill>
                  <a:srgbClr val="000099"/>
                </a:solidFill>
              </a:rPr>
              <a:t>5</a:t>
            </a:r>
          </a:p>
        </p:txBody>
      </p:sp>
      <p:sp>
        <p:nvSpPr>
          <p:cNvPr id="125975" name="Rectangle 23" descr="··"/>
          <p:cNvSpPr>
            <a:spLocks noChangeArrowheads="1"/>
          </p:cNvSpPr>
          <p:nvPr/>
        </p:nvSpPr>
        <p:spPr bwMode="auto">
          <a:xfrm>
            <a:off x="6659563" y="2492375"/>
            <a:ext cx="10398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1">
                  <a:blip r:embed="rId2"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zh-CN" sz="2400" b="1">
                <a:solidFill>
                  <a:srgbClr val="000099"/>
                </a:solidFill>
              </a:rPr>
              <a:t>2 &lt; 17</a:t>
            </a:r>
          </a:p>
        </p:txBody>
      </p:sp>
      <p:sp>
        <p:nvSpPr>
          <p:cNvPr id="125976" name="Rectangle 24" descr="··"/>
          <p:cNvSpPr>
            <a:spLocks noChangeArrowheads="1"/>
          </p:cNvSpPr>
          <p:nvPr/>
        </p:nvSpPr>
        <p:spPr bwMode="auto">
          <a:xfrm>
            <a:off x="6877050" y="3141663"/>
            <a:ext cx="12176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1">
                  <a:blip r:embed="rId2"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zh-CN" sz="2400" b="1">
                <a:solidFill>
                  <a:srgbClr val="000099"/>
                </a:solidFill>
              </a:rPr>
              <a:t>a+7 &gt; a</a:t>
            </a:r>
          </a:p>
        </p:txBody>
      </p:sp>
      <p:sp>
        <p:nvSpPr>
          <p:cNvPr id="125977" name="Rectangle 25" descr="··"/>
          <p:cNvSpPr>
            <a:spLocks noChangeArrowheads="1"/>
          </p:cNvSpPr>
          <p:nvPr/>
        </p:nvSpPr>
        <p:spPr bwMode="auto">
          <a:xfrm>
            <a:off x="6659563" y="3860800"/>
            <a:ext cx="1244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1">
                  <a:blip r:embed="rId2"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zh-CN" sz="2400" b="1">
                <a:solidFill>
                  <a:srgbClr val="000099"/>
                </a:solidFill>
              </a:rPr>
              <a:t>-21&gt;-28</a:t>
            </a:r>
          </a:p>
        </p:txBody>
      </p:sp>
      <p:sp>
        <p:nvSpPr>
          <p:cNvPr id="125978" name="Rectangle 26" descr="··"/>
          <p:cNvSpPr>
            <a:spLocks noChangeArrowheads="1"/>
          </p:cNvSpPr>
          <p:nvPr/>
        </p:nvSpPr>
        <p:spPr bwMode="auto">
          <a:xfrm>
            <a:off x="6443663" y="4437063"/>
            <a:ext cx="10398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1">
                  <a:blip r:embed="rId2"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zh-CN" sz="2400" b="1">
                <a:solidFill>
                  <a:srgbClr val="000099"/>
                </a:solidFill>
              </a:rPr>
              <a:t>64 &gt; 0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59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59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59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59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59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59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59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59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59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59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59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800" decel="100000"/>
                                        <p:tgtEl>
                                          <p:spTgt spid="1259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12597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1259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1259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59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59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259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259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259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259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259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259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2597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259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259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259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975" grpId="0"/>
      <p:bldP spid="125976" grpId="0"/>
      <p:bldP spid="125977" grpId="0"/>
      <p:bldP spid="12597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467544" y="187326"/>
            <a:ext cx="2092325" cy="1081087"/>
          </a:xfrm>
        </p:spPr>
        <p:txBody>
          <a:bodyPr/>
          <a:lstStyle/>
          <a:p>
            <a:pPr algn="l"/>
            <a:r>
              <a:rPr lang="zh-CN" altLang="en-US" sz="3600" dirty="0">
                <a:solidFill>
                  <a:srgbClr val="FF0000"/>
                </a:solidFill>
              </a:rPr>
              <a:t>知识拓展</a:t>
            </a:r>
            <a:r>
              <a:rPr lang="en-US" altLang="zh-CN" dirty="0">
                <a:solidFill>
                  <a:srgbClr val="FF0000"/>
                </a:solidFill>
              </a:rPr>
              <a:t>:</a:t>
            </a:r>
          </a:p>
        </p:txBody>
      </p:sp>
      <p:sp>
        <p:nvSpPr>
          <p:cNvPr id="72709" name="Rectangle 5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644525" y="1680369"/>
            <a:ext cx="7856537" cy="579438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en-US" altLang="zh-CN" sz="3700" dirty="0"/>
              <a:t>(1) ∵ 2a  &lt; 3a ,  ∴a</a:t>
            </a:r>
            <a:r>
              <a:rPr lang="zh-CN" altLang="en-US" sz="3700" dirty="0"/>
              <a:t>是</a:t>
            </a:r>
            <a:r>
              <a:rPr lang="en-US" altLang="zh-CN" sz="3700" dirty="0"/>
              <a:t>____</a:t>
            </a:r>
            <a:r>
              <a:rPr lang="zh-CN" altLang="en-US" sz="3700" dirty="0"/>
              <a:t>数</a:t>
            </a:r>
          </a:p>
        </p:txBody>
      </p:sp>
      <p:graphicFrame>
        <p:nvGraphicFramePr>
          <p:cNvPr id="72714" name="Object 10"/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2181225" y="2324099"/>
          <a:ext cx="1612900" cy="1508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34" name="公式" r:id="rId3" imgW="405765" imgH="393065" progId="Equation.3">
                  <p:embed/>
                </p:oleObj>
              </mc:Choice>
              <mc:Fallback>
                <p:oleObj name="公式" r:id="rId3" imgW="405765" imgH="393065" progId="Equation.3">
                  <p:embed/>
                  <p:pic>
                    <p:nvPicPr>
                      <p:cNvPr id="0" name="Object 10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81225" y="2324099"/>
                        <a:ext cx="1612900" cy="1508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2712" name="Rectangle 8"/>
          <p:cNvSpPr>
            <a:spLocks noChangeArrowheads="1"/>
          </p:cNvSpPr>
          <p:nvPr/>
        </p:nvSpPr>
        <p:spPr bwMode="auto">
          <a:xfrm>
            <a:off x="684213" y="4076700"/>
            <a:ext cx="7991475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None/>
            </a:pPr>
            <a:r>
              <a:rPr lang="en-US" altLang="zh-CN" sz="4000" dirty="0"/>
              <a:t>(3) ∵ ax  &lt; a </a:t>
            </a:r>
            <a:r>
              <a:rPr lang="zh-CN" altLang="en-US" sz="4000" dirty="0"/>
              <a:t>且 </a:t>
            </a:r>
            <a:r>
              <a:rPr lang="en-US" altLang="zh-CN" sz="4000" dirty="0"/>
              <a:t>x &gt; 1 ,  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None/>
            </a:pPr>
            <a:r>
              <a:rPr lang="en-US" altLang="zh-CN" sz="4000" dirty="0"/>
              <a:t>     ∴a</a:t>
            </a:r>
            <a:r>
              <a:rPr lang="zh-CN" altLang="en-US" sz="4000" dirty="0"/>
              <a:t>是</a:t>
            </a:r>
            <a:r>
              <a:rPr lang="en-US" altLang="zh-CN" sz="4000" dirty="0"/>
              <a:t>____</a:t>
            </a:r>
            <a:r>
              <a:rPr lang="zh-CN" altLang="en-US" sz="4000" dirty="0"/>
              <a:t>数</a:t>
            </a:r>
          </a:p>
        </p:txBody>
      </p:sp>
      <p:sp>
        <p:nvSpPr>
          <p:cNvPr id="72713" name="Rectangle 9"/>
          <p:cNvSpPr>
            <a:spLocks noChangeArrowheads="1"/>
          </p:cNvSpPr>
          <p:nvPr/>
        </p:nvSpPr>
        <p:spPr bwMode="auto">
          <a:xfrm>
            <a:off x="684213" y="2781300"/>
            <a:ext cx="7777162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None/>
            </a:pPr>
            <a:r>
              <a:rPr lang="en-US" altLang="zh-CN" sz="4000" dirty="0"/>
              <a:t>(2) </a:t>
            </a:r>
            <a:r>
              <a:rPr lang="en-US" altLang="zh-CN" sz="4000" dirty="0" smtClean="0"/>
              <a:t>∵               ,  </a:t>
            </a:r>
            <a:r>
              <a:rPr lang="en-US" altLang="zh-CN" sz="4000" dirty="0"/>
              <a:t>∴a</a:t>
            </a:r>
            <a:r>
              <a:rPr lang="zh-CN" altLang="en-US" sz="4000" dirty="0"/>
              <a:t>是</a:t>
            </a:r>
            <a:r>
              <a:rPr lang="en-US" altLang="zh-CN" sz="4000" dirty="0"/>
              <a:t>____</a:t>
            </a:r>
            <a:r>
              <a:rPr lang="zh-CN" altLang="en-US" sz="4000" dirty="0"/>
              <a:t>数</a:t>
            </a:r>
          </a:p>
        </p:txBody>
      </p:sp>
      <p:sp>
        <p:nvSpPr>
          <p:cNvPr id="72716" name="Text Box 12"/>
          <p:cNvSpPr txBox="1">
            <a:spLocks noChangeArrowheads="1"/>
          </p:cNvSpPr>
          <p:nvPr/>
        </p:nvSpPr>
        <p:spPr bwMode="auto">
          <a:xfrm>
            <a:off x="6407150" y="1412776"/>
            <a:ext cx="10795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>
              <a:spcBef>
                <a:spcPct val="50000"/>
              </a:spcBef>
            </a:pPr>
            <a:r>
              <a:rPr lang="zh-CN" altLang="en-US" sz="4000" dirty="0">
                <a:solidFill>
                  <a:schemeClr val="tx2"/>
                </a:solidFill>
                <a:latin typeface="Times New Roman" panose="02020603050405020304" pitchFamily="18" charset="0"/>
              </a:rPr>
              <a:t>正</a:t>
            </a:r>
          </a:p>
        </p:txBody>
      </p:sp>
      <p:sp>
        <p:nvSpPr>
          <p:cNvPr id="72717" name="Text Box 13"/>
          <p:cNvSpPr txBox="1">
            <a:spLocks noChangeArrowheads="1"/>
          </p:cNvSpPr>
          <p:nvPr/>
        </p:nvSpPr>
        <p:spPr bwMode="auto">
          <a:xfrm>
            <a:off x="6012160" y="2727325"/>
            <a:ext cx="100806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>
              <a:spcBef>
                <a:spcPct val="50000"/>
              </a:spcBef>
            </a:pPr>
            <a:r>
              <a:rPr lang="zh-CN" altLang="en-US" sz="4000" dirty="0">
                <a:solidFill>
                  <a:schemeClr val="tx2"/>
                </a:solidFill>
                <a:latin typeface="Times New Roman" panose="02020603050405020304" pitchFamily="18" charset="0"/>
              </a:rPr>
              <a:t>正</a:t>
            </a:r>
          </a:p>
        </p:txBody>
      </p:sp>
      <p:sp>
        <p:nvSpPr>
          <p:cNvPr id="72718" name="Text Box 14"/>
          <p:cNvSpPr txBox="1">
            <a:spLocks noChangeArrowheads="1"/>
          </p:cNvSpPr>
          <p:nvPr/>
        </p:nvSpPr>
        <p:spPr bwMode="auto">
          <a:xfrm>
            <a:off x="2987675" y="4724400"/>
            <a:ext cx="86518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>
              <a:spcBef>
                <a:spcPct val="50000"/>
              </a:spcBef>
            </a:pPr>
            <a:r>
              <a:rPr lang="zh-CN" altLang="en-US" sz="4000">
                <a:solidFill>
                  <a:schemeClr val="tx2"/>
                </a:solidFill>
                <a:latin typeface="Times New Roman" panose="02020603050405020304" pitchFamily="18" charset="0"/>
              </a:rPr>
              <a:t>负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27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27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727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727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727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727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6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727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7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727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727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9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727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727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1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727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727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3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727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727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727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12" grpId="0"/>
      <p:bldP spid="72713" grpId="0"/>
      <p:bldP spid="72716" grpId="0"/>
      <p:bldP spid="7271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2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431800" y="908720"/>
            <a:ext cx="8388672" cy="1431925"/>
          </a:xfrm>
        </p:spPr>
        <p:txBody>
          <a:bodyPr>
            <a:noAutofit/>
          </a:bodyPr>
          <a:lstStyle/>
          <a:p>
            <a:pPr algn="l"/>
            <a:r>
              <a:rPr lang="zh-CN" altLang="en-US" sz="3200" b="0" dirty="0" smtClean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问</a:t>
            </a:r>
            <a:r>
              <a:rPr lang="zh-CN" altLang="en-US" sz="3200" b="0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题</a:t>
            </a:r>
            <a:r>
              <a:rPr lang="en-US" altLang="zh-CN" sz="3200" b="0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1</a:t>
            </a:r>
            <a:r>
              <a:rPr lang="zh-CN" altLang="en-US" sz="3200" b="0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：雷电的温度大约是</a:t>
            </a:r>
            <a:r>
              <a:rPr lang="en-US" altLang="zh-CN" sz="3200" b="0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28000℃</a:t>
            </a:r>
            <a:r>
              <a:rPr lang="zh-CN" altLang="en-US" sz="3200" b="0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，比太阳表面温度的</a:t>
            </a:r>
            <a:r>
              <a:rPr lang="en-US" altLang="zh-CN" sz="3200" b="0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4.5</a:t>
            </a:r>
            <a:r>
              <a:rPr lang="zh-CN" altLang="en-US" sz="3200" b="0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倍还要高。设太阳表面温度为</a:t>
            </a:r>
            <a:r>
              <a:rPr lang="en-US" altLang="zh-CN" sz="3200" b="0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t℃</a:t>
            </a:r>
            <a:r>
              <a:rPr lang="zh-CN" altLang="en-US" sz="3200" b="0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，那么</a:t>
            </a:r>
            <a:r>
              <a:rPr lang="en-US" altLang="zh-CN" sz="3200" b="0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t</a:t>
            </a:r>
            <a:r>
              <a:rPr lang="zh-CN" altLang="en-US" sz="3200" b="0" dirty="0">
                <a:solidFill>
                  <a:schemeClr val="tx1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应该满足怎样的关系式？</a:t>
            </a:r>
          </a:p>
        </p:txBody>
      </p:sp>
      <p:grpSp>
        <p:nvGrpSpPr>
          <p:cNvPr id="167948" name="Group 12"/>
          <p:cNvGrpSpPr/>
          <p:nvPr/>
        </p:nvGrpSpPr>
        <p:grpSpPr bwMode="auto">
          <a:xfrm>
            <a:off x="431800" y="3773488"/>
            <a:ext cx="8712200" cy="2462212"/>
            <a:chOff x="0" y="2069"/>
            <a:chExt cx="5488" cy="1551"/>
          </a:xfrm>
        </p:grpSpPr>
        <p:sp>
          <p:nvSpPr>
            <p:cNvPr id="17417" name="Text Box 8"/>
            <p:cNvSpPr txBox="1">
              <a:spLocks noChangeArrowheads="1"/>
            </p:cNvSpPr>
            <p:nvPr/>
          </p:nvSpPr>
          <p:spPr bwMode="auto">
            <a:xfrm>
              <a:off x="0" y="2069"/>
              <a:ext cx="5488" cy="1551"/>
            </a:xfrm>
            <a:prstGeom prst="rect">
              <a:avLst/>
            </a:prstGeom>
            <a:noFill/>
            <a:ln>
              <a:noFill/>
            </a:ln>
            <a:effectLst>
              <a:outerShdw dist="35921" dir="2700000" sy="50000" kx="2115830" algn="bl" rotWithShape="0">
                <a:srgbClr val="C0C0C0">
                  <a:alpha val="79999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gradFill rotWithShape="0">
                    <a:gsLst>
                      <a:gs pos="0">
                        <a:srgbClr val="A603AB"/>
                      </a:gs>
                      <a:gs pos="12000">
                        <a:srgbClr val="E81766"/>
                      </a:gs>
                      <a:gs pos="27000">
                        <a:srgbClr val="EE3F17"/>
                      </a:gs>
                      <a:gs pos="48000">
                        <a:srgbClr val="FFFF00"/>
                      </a:gs>
                      <a:gs pos="64999">
                        <a:srgbClr val="1A8D48"/>
                      </a:gs>
                      <a:gs pos="78999">
                        <a:srgbClr val="0819FB"/>
                      </a:gs>
                      <a:gs pos="100000">
                        <a:srgbClr val="A603AB"/>
                      </a:gs>
                    </a:gsLst>
                    <a:lin ang="0" scaled="1"/>
                  </a:gra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EAEAEA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/>
              <a:lvl2pPr/>
              <a:lvl3pPr/>
              <a:lvl4pPr/>
              <a:lvl5pPr/>
              <a:lvl6pPr/>
              <a:lvl7pPr/>
              <a:lvl8pPr/>
              <a:lvl9pPr/>
            </a:lstStyle>
            <a:p>
              <a:pPr>
                <a:spcBef>
                  <a:spcPct val="50000"/>
                </a:spcBef>
              </a:pPr>
              <a:r>
                <a:rPr lang="zh-CN" altLang="en-US" sz="2800" dirty="0"/>
                <a:t>问题</a:t>
              </a:r>
              <a:r>
                <a:rPr lang="en-US" altLang="zh-CN" sz="2800" dirty="0"/>
                <a:t>2</a:t>
              </a:r>
              <a:r>
                <a:rPr lang="zh-CN" altLang="en-US" sz="2800" dirty="0"/>
                <a:t>：用适当的符号表示下列关系：</a:t>
              </a:r>
            </a:p>
            <a:p>
              <a:pPr>
                <a:spcBef>
                  <a:spcPct val="50000"/>
                </a:spcBef>
              </a:pPr>
              <a:r>
                <a:rPr lang="zh-CN" altLang="en-US" sz="2800" dirty="0"/>
                <a:t>（</a:t>
              </a:r>
              <a:r>
                <a:rPr lang="en-US" altLang="zh-CN" sz="2800" dirty="0"/>
                <a:t>1</a:t>
              </a:r>
              <a:r>
                <a:rPr lang="zh-CN" altLang="en-US" sz="2800" dirty="0"/>
                <a:t>）      与</a:t>
              </a:r>
              <a:r>
                <a:rPr lang="en-US" altLang="zh-CN" sz="2800" dirty="0"/>
                <a:t>3</a:t>
              </a:r>
              <a:r>
                <a:rPr lang="zh-CN" altLang="en-US" sz="2800" dirty="0"/>
                <a:t>的和不大于</a:t>
              </a:r>
              <a:r>
                <a:rPr lang="en-US" altLang="zh-CN" sz="2800" dirty="0"/>
                <a:t>-6</a:t>
              </a:r>
              <a:r>
                <a:rPr lang="zh-CN" altLang="en-US" sz="2800" dirty="0"/>
                <a:t>；</a:t>
              </a:r>
            </a:p>
            <a:p>
              <a:pPr>
                <a:spcBef>
                  <a:spcPct val="50000"/>
                </a:spcBef>
              </a:pPr>
              <a:r>
                <a:rPr lang="zh-CN" altLang="en-US" sz="2800" dirty="0"/>
                <a:t>（</a:t>
              </a:r>
              <a:r>
                <a:rPr lang="en-US" altLang="zh-CN" sz="2800" dirty="0"/>
                <a:t>2</a:t>
              </a:r>
              <a:r>
                <a:rPr lang="zh-CN" altLang="en-US" sz="2800" dirty="0"/>
                <a:t>）      的</a:t>
              </a:r>
              <a:r>
                <a:rPr lang="en-US" altLang="zh-CN" sz="2800" dirty="0"/>
                <a:t>5</a:t>
              </a:r>
              <a:r>
                <a:rPr lang="zh-CN" altLang="en-US" sz="2800" dirty="0"/>
                <a:t>倍与</a:t>
              </a:r>
              <a:r>
                <a:rPr lang="en-US" altLang="zh-CN" sz="2800" dirty="0"/>
                <a:t>1</a:t>
              </a:r>
              <a:r>
                <a:rPr lang="zh-CN" altLang="en-US" sz="2800" dirty="0"/>
                <a:t>的差小于    的</a:t>
              </a:r>
              <a:r>
                <a:rPr lang="en-US" altLang="zh-CN" sz="2800" dirty="0"/>
                <a:t>3</a:t>
              </a:r>
              <a:r>
                <a:rPr lang="zh-CN" altLang="en-US" sz="2800" dirty="0"/>
                <a:t>倍；</a:t>
              </a:r>
              <a:endParaRPr lang="zh-CN" altLang="en-US" sz="2800" dirty="0">
                <a:solidFill>
                  <a:srgbClr val="FF0000"/>
                </a:solidFill>
              </a:endParaRPr>
            </a:p>
            <a:p>
              <a:pPr>
                <a:spcBef>
                  <a:spcPct val="50000"/>
                </a:spcBef>
              </a:pPr>
              <a:r>
                <a:rPr lang="zh-CN" altLang="en-US" sz="2800" dirty="0"/>
                <a:t>（</a:t>
              </a:r>
              <a:r>
                <a:rPr lang="en-US" altLang="zh-CN" sz="2800" dirty="0"/>
                <a:t>3</a:t>
              </a:r>
              <a:r>
                <a:rPr lang="zh-CN" altLang="en-US" sz="2800" dirty="0"/>
                <a:t>）</a:t>
              </a:r>
              <a:r>
                <a:rPr lang="en-US" altLang="zh-CN" sz="2800" dirty="0"/>
                <a:t>a</a:t>
              </a:r>
              <a:r>
                <a:rPr lang="zh-CN" altLang="en-US" sz="2800" dirty="0"/>
                <a:t>与</a:t>
              </a:r>
              <a:r>
                <a:rPr lang="en-US" altLang="zh-CN" sz="2800" dirty="0"/>
                <a:t>b</a:t>
              </a:r>
              <a:r>
                <a:rPr lang="zh-CN" altLang="en-US" sz="2800" dirty="0"/>
                <a:t>的差是负数</a:t>
              </a:r>
              <a:r>
                <a:rPr lang="zh-CN" altLang="en-US" sz="2800" dirty="0" smtClean="0"/>
                <a:t>。</a:t>
              </a:r>
              <a:endParaRPr lang="zh-CN" altLang="en-US" sz="2800" dirty="0">
                <a:solidFill>
                  <a:srgbClr val="FF0000"/>
                </a:solidFill>
              </a:endParaRPr>
            </a:p>
          </p:txBody>
        </p:sp>
        <p:graphicFrame>
          <p:nvGraphicFramePr>
            <p:cNvPr id="17418" name="Object 9"/>
            <p:cNvGraphicFramePr>
              <a:graphicFrameLocks noChangeAspect="1"/>
            </p:cNvGraphicFramePr>
            <p:nvPr/>
          </p:nvGraphicFramePr>
          <p:xfrm>
            <a:off x="612" y="2478"/>
            <a:ext cx="357" cy="31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439" name="Equation" r:id="rId3" imgW="203200" imgH="177800" progId="Equation.DSMT4">
                    <p:embed/>
                  </p:oleObj>
                </mc:Choice>
                <mc:Fallback>
                  <p:oleObj name="Equation" r:id="rId3" imgW="203200" imgH="177800" progId="Equation.DSMT4">
                    <p:embed/>
                    <p:pic>
                      <p:nvPicPr>
                        <p:cNvPr id="0" name="Object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12" y="2478"/>
                          <a:ext cx="357" cy="31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7419" name="Object 10"/>
            <p:cNvGraphicFramePr>
              <a:graphicFrameLocks noChangeAspect="1"/>
            </p:cNvGraphicFramePr>
            <p:nvPr/>
          </p:nvGraphicFramePr>
          <p:xfrm>
            <a:off x="657" y="2931"/>
            <a:ext cx="283" cy="3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440" name="Equation" r:id="rId5" imgW="127000" imgH="139700" progId="Equation.DSMT4">
                    <p:embed/>
                  </p:oleObj>
                </mc:Choice>
                <mc:Fallback>
                  <p:oleObj name="Equation" r:id="rId5" imgW="127000" imgH="139700" progId="Equation.DSMT4">
                    <p:embed/>
                    <p:pic>
                      <p:nvPicPr>
                        <p:cNvPr id="0" name="Object 1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57" y="2931"/>
                          <a:ext cx="283" cy="31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7420" name="Object 11"/>
            <p:cNvGraphicFramePr>
              <a:graphicFrameLocks noChangeAspect="1"/>
            </p:cNvGraphicFramePr>
            <p:nvPr/>
          </p:nvGraphicFramePr>
          <p:xfrm>
            <a:off x="2835" y="2886"/>
            <a:ext cx="283" cy="3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441" name="Equation" r:id="rId7" imgW="127000" imgH="139700" progId="Equation.DSMT4">
                    <p:embed/>
                  </p:oleObj>
                </mc:Choice>
                <mc:Fallback>
                  <p:oleObj name="Equation" r:id="rId7" imgW="127000" imgH="139700" progId="Equation.DSMT4">
                    <p:embed/>
                    <p:pic>
                      <p:nvPicPr>
                        <p:cNvPr id="0" name="Object 1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35" y="2886"/>
                          <a:ext cx="283" cy="31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67949" name="Text Box 13"/>
          <p:cNvSpPr txBox="1">
            <a:spLocks noChangeArrowheads="1"/>
          </p:cNvSpPr>
          <p:nvPr/>
        </p:nvSpPr>
        <p:spPr bwMode="auto">
          <a:xfrm>
            <a:off x="4572000" y="2708920"/>
            <a:ext cx="208756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None/>
            </a:pPr>
            <a:r>
              <a:rPr lang="en-US" altLang="zh-CN" sz="2800" dirty="0">
                <a:solidFill>
                  <a:srgbClr val="FF0000"/>
                </a:solidFill>
              </a:rPr>
              <a:t>4.5t&lt;28000</a:t>
            </a:r>
          </a:p>
        </p:txBody>
      </p:sp>
      <p:sp>
        <p:nvSpPr>
          <p:cNvPr id="167951" name="Text Box 15"/>
          <p:cNvSpPr txBox="1">
            <a:spLocks noChangeArrowheads="1"/>
          </p:cNvSpPr>
          <p:nvPr/>
        </p:nvSpPr>
        <p:spPr bwMode="auto">
          <a:xfrm>
            <a:off x="5219700" y="4437063"/>
            <a:ext cx="216058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None/>
            </a:pPr>
            <a:r>
              <a:rPr lang="en-US" altLang="zh-CN" sz="2800">
                <a:solidFill>
                  <a:srgbClr val="FF0000"/>
                </a:solidFill>
              </a:rPr>
              <a:t>2x+3≤-6</a:t>
            </a:r>
          </a:p>
        </p:txBody>
      </p:sp>
      <p:sp>
        <p:nvSpPr>
          <p:cNvPr id="17414" name="Text Box 16"/>
          <p:cNvSpPr txBox="1">
            <a:spLocks noChangeArrowheads="1"/>
          </p:cNvSpPr>
          <p:nvPr/>
        </p:nvSpPr>
        <p:spPr bwMode="auto">
          <a:xfrm>
            <a:off x="7451725" y="4365625"/>
            <a:ext cx="1841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None/>
            </a:pPr>
            <a:endParaRPr lang="zh-CN" altLang="zh-CN" sz="2800"/>
          </a:p>
        </p:txBody>
      </p:sp>
      <p:sp>
        <p:nvSpPr>
          <p:cNvPr id="167953" name="Text Box 17"/>
          <p:cNvSpPr txBox="1">
            <a:spLocks noChangeArrowheads="1"/>
          </p:cNvSpPr>
          <p:nvPr/>
        </p:nvSpPr>
        <p:spPr bwMode="auto">
          <a:xfrm>
            <a:off x="4787900" y="5610225"/>
            <a:ext cx="110648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None/>
            </a:pPr>
            <a:r>
              <a:rPr lang="en-US" altLang="zh-CN" sz="2800">
                <a:solidFill>
                  <a:srgbClr val="FF0000"/>
                </a:solidFill>
              </a:rPr>
              <a:t>a-b&lt;0</a:t>
            </a:r>
          </a:p>
        </p:txBody>
      </p:sp>
      <p:sp>
        <p:nvSpPr>
          <p:cNvPr id="167954" name="Rectangle 18"/>
          <p:cNvSpPr>
            <a:spLocks noChangeArrowheads="1"/>
          </p:cNvSpPr>
          <p:nvPr/>
        </p:nvSpPr>
        <p:spPr bwMode="auto">
          <a:xfrm>
            <a:off x="6372225" y="5013325"/>
            <a:ext cx="146208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None/>
            </a:pPr>
            <a:r>
              <a:rPr lang="en-US" altLang="zh-CN" sz="2800">
                <a:solidFill>
                  <a:srgbClr val="FF0000"/>
                </a:solidFill>
              </a:rPr>
              <a:t>5x-1&lt;3x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7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79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79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1679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679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679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2000"/>
                                        <p:tgtEl>
                                          <p:spTgt spid="1679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679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679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7938" grpId="0"/>
      <p:bldP spid="167949" grpId="0"/>
      <p:bldP spid="167951" grpId="0"/>
      <p:bldP spid="167953" grpId="0"/>
      <p:bldP spid="16795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5842" name="对象 5"/>
          <p:cNvGraphicFramePr>
            <a:graphicFrameLocks noChangeAspect="1"/>
          </p:cNvGraphicFramePr>
          <p:nvPr/>
        </p:nvGraphicFramePr>
        <p:xfrm>
          <a:off x="539552" y="404664"/>
          <a:ext cx="7777163" cy="1327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57" name="Equation" r:id="rId3" imgW="2832100" imgH="482600" progId="Equation.DSMT4">
                  <p:embed/>
                </p:oleObj>
              </mc:Choice>
              <mc:Fallback>
                <p:oleObj name="Equation" r:id="rId3" imgW="2832100" imgH="482600" progId="Equation.DSMT4">
                  <p:embed/>
                  <p:pic>
                    <p:nvPicPr>
                      <p:cNvPr id="0" name="对象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552" y="404664"/>
                        <a:ext cx="7777163" cy="1327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对象 6"/>
          <p:cNvGraphicFramePr>
            <a:graphicFrameLocks noChangeAspect="1"/>
          </p:cNvGraphicFramePr>
          <p:nvPr/>
        </p:nvGraphicFramePr>
        <p:xfrm>
          <a:off x="827088" y="1916113"/>
          <a:ext cx="6408737" cy="4630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58" name="Equation" r:id="rId5" imgW="2425700" imgH="1752600" progId="Equation.DSMT4">
                  <p:embed/>
                </p:oleObj>
              </mc:Choice>
              <mc:Fallback>
                <p:oleObj name="Equation" r:id="rId5" imgW="2425700" imgH="1752600" progId="Equation.DSMT4">
                  <p:embed/>
                  <p:pic>
                    <p:nvPicPr>
                      <p:cNvPr id="0" name="对象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088" y="1916113"/>
                        <a:ext cx="6408737" cy="46307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6866" name="对象 5"/>
          <p:cNvGraphicFramePr>
            <a:graphicFrameLocks noChangeAspect="1"/>
          </p:cNvGraphicFramePr>
          <p:nvPr/>
        </p:nvGraphicFramePr>
        <p:xfrm>
          <a:off x="395536" y="116632"/>
          <a:ext cx="6985000" cy="1476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87" name="Equation" r:id="rId3" imgW="2882900" imgH="609600" progId="Equation.DSMT4">
                  <p:embed/>
                </p:oleObj>
              </mc:Choice>
              <mc:Fallback>
                <p:oleObj name="Equation" r:id="rId3" imgW="2882900" imgH="609600" progId="Equation.DSMT4">
                  <p:embed/>
                  <p:pic>
                    <p:nvPicPr>
                      <p:cNvPr id="0" name="对象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536" y="116632"/>
                        <a:ext cx="6985000" cy="1476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对象 6"/>
          <p:cNvGraphicFramePr>
            <a:graphicFrameLocks noChangeAspect="1"/>
          </p:cNvGraphicFramePr>
          <p:nvPr/>
        </p:nvGraphicFramePr>
        <p:xfrm>
          <a:off x="3563888" y="1124744"/>
          <a:ext cx="5184775" cy="299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88" name="Equation" r:id="rId5" imgW="2108200" imgH="1219200" progId="Equation.DSMT4">
                  <p:embed/>
                </p:oleObj>
              </mc:Choice>
              <mc:Fallback>
                <p:oleObj name="Equation" r:id="rId5" imgW="2108200" imgH="1219200" progId="Equation.DSMT4">
                  <p:embed/>
                  <p:pic>
                    <p:nvPicPr>
                      <p:cNvPr id="0" name="对象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63888" y="1124744"/>
                        <a:ext cx="5184775" cy="299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对象 7"/>
          <p:cNvGraphicFramePr>
            <a:graphicFrameLocks noChangeAspect="1"/>
          </p:cNvGraphicFramePr>
          <p:nvPr/>
        </p:nvGraphicFramePr>
        <p:xfrm>
          <a:off x="323528" y="1124744"/>
          <a:ext cx="6264275" cy="5414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89" name="Equation" r:id="rId7" imgW="2438400" imgH="2108200" progId="Equation.DSMT4">
                  <p:embed/>
                </p:oleObj>
              </mc:Choice>
              <mc:Fallback>
                <p:oleObj name="Equation" r:id="rId7" imgW="2438400" imgH="2108200" progId="Equation.DSMT4">
                  <p:embed/>
                  <p:pic>
                    <p:nvPicPr>
                      <p:cNvPr id="0" name="对象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528" y="1124744"/>
                        <a:ext cx="6264275" cy="5414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 Box 2"/>
          <p:cNvSpPr txBox="1">
            <a:spLocks noChangeArrowheads="1"/>
          </p:cNvSpPr>
          <p:nvPr/>
        </p:nvSpPr>
        <p:spPr bwMode="auto">
          <a:xfrm>
            <a:off x="611188" y="1700213"/>
            <a:ext cx="7345362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r>
              <a:rPr kumimoji="1" lang="zh-CN" altLang="en-US" sz="3200" b="1" dirty="0">
                <a:solidFill>
                  <a:schemeClr val="accent2"/>
                </a:solidFill>
                <a:latin typeface="Times New Roman" panose="02020603050405020304" pitchFamily="18" charset="0"/>
                <a:ea typeface="华文新魏" panose="02010800040101010101" pitchFamily="2" charset="-122"/>
              </a:rPr>
              <a:t>今天学的是不等式的五个基本性质：</a:t>
            </a:r>
          </a:p>
        </p:txBody>
      </p:sp>
      <p:sp>
        <p:nvSpPr>
          <p:cNvPr id="161795" name="Text Box 3"/>
          <p:cNvSpPr txBox="1">
            <a:spLocks noChangeArrowheads="1"/>
          </p:cNvSpPr>
          <p:nvPr/>
        </p:nvSpPr>
        <p:spPr bwMode="auto">
          <a:xfrm>
            <a:off x="395288" y="2492375"/>
            <a:ext cx="8424862" cy="2228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 algn="just">
              <a:spcBef>
                <a:spcPct val="50000"/>
              </a:spcBef>
              <a:buFont typeface="Wingdings" panose="05000000000000000000" pitchFamily="2" charset="2"/>
              <a:buChar char="Ø"/>
            </a:pPr>
            <a:r>
              <a:rPr kumimoji="1" lang="zh-CN" altLang="en-US" sz="2800" b="1" dirty="0">
                <a:latin typeface="Times New Roman" panose="02020603050405020304" pitchFamily="18" charset="0"/>
              </a:rPr>
              <a:t>不等式的基本性质</a:t>
            </a:r>
            <a:r>
              <a:rPr kumimoji="1" lang="en-US" altLang="zh-CN" sz="28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1</a:t>
            </a:r>
            <a:r>
              <a:rPr kumimoji="1" lang="zh-CN" altLang="en-US" sz="2800" b="1" dirty="0">
                <a:latin typeface="Times New Roman" panose="02020603050405020304" pitchFamily="18" charset="0"/>
              </a:rPr>
              <a:t>： </a:t>
            </a:r>
          </a:p>
          <a:p>
            <a:pPr algn="just"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kumimoji="1" lang="zh-CN" altLang="en-US" sz="2800" b="1" dirty="0">
                <a:latin typeface="Times New Roman" panose="02020603050405020304" pitchFamily="18" charset="0"/>
              </a:rPr>
              <a:t>如果</a:t>
            </a:r>
            <a:r>
              <a:rPr kumimoji="1" lang="en-US" altLang="zh-CN" sz="2800" b="1" dirty="0">
                <a:latin typeface="Times New Roman" panose="02020603050405020304" pitchFamily="18" charset="0"/>
              </a:rPr>
              <a:t>a </a:t>
            </a:r>
            <a:r>
              <a:rPr kumimoji="1" lang="zh-CN" altLang="en-US" sz="2800" b="1" dirty="0">
                <a:latin typeface="Times New Roman" panose="02020603050405020304" pitchFamily="18" charset="0"/>
              </a:rPr>
              <a:t>＞</a:t>
            </a:r>
            <a:r>
              <a:rPr kumimoji="1" lang="en-US" altLang="zh-CN" sz="2800" b="1" dirty="0">
                <a:latin typeface="Times New Roman" panose="02020603050405020304" pitchFamily="18" charset="0"/>
              </a:rPr>
              <a:t>b</a:t>
            </a:r>
            <a:r>
              <a:rPr kumimoji="1" lang="zh-CN" altLang="en-US" sz="2800" b="1" dirty="0">
                <a:latin typeface="Times New Roman" panose="02020603050405020304" pitchFamily="18" charset="0"/>
              </a:rPr>
              <a:t>，那么</a:t>
            </a:r>
            <a:r>
              <a:rPr kumimoji="1" lang="en-US" altLang="zh-CN" sz="2800" b="1" dirty="0" err="1">
                <a:latin typeface="Times New Roman" panose="02020603050405020304" pitchFamily="18" charset="0"/>
              </a:rPr>
              <a:t>a±c</a:t>
            </a:r>
            <a:r>
              <a:rPr kumimoji="1" lang="zh-CN" altLang="en-US" sz="2800" b="1" dirty="0">
                <a:latin typeface="Times New Roman" panose="02020603050405020304" pitchFamily="18" charset="0"/>
              </a:rPr>
              <a:t>＞</a:t>
            </a:r>
            <a:r>
              <a:rPr kumimoji="1" lang="en-US" altLang="zh-CN" sz="2800" b="1" dirty="0" err="1">
                <a:latin typeface="Times New Roman" panose="02020603050405020304" pitchFamily="18" charset="0"/>
              </a:rPr>
              <a:t>b±c</a:t>
            </a:r>
            <a:r>
              <a:rPr kumimoji="1" lang="en-US" altLang="zh-CN" sz="2800" b="1" dirty="0">
                <a:latin typeface="Times New Roman" panose="02020603050405020304" pitchFamily="18" charset="0"/>
              </a:rPr>
              <a:t>.</a:t>
            </a:r>
            <a:r>
              <a:rPr kumimoji="1" lang="zh-CN" altLang="en-US" sz="2800" b="1" dirty="0">
                <a:latin typeface="Times New Roman" panose="02020603050405020304" pitchFamily="18" charset="0"/>
              </a:rPr>
              <a:t>就是说，不等式两边都加上 </a:t>
            </a:r>
            <a:r>
              <a:rPr kumimoji="1" lang="en-US" altLang="zh-CN" sz="2800" b="1" dirty="0">
                <a:latin typeface="Times New Roman" panose="02020603050405020304" pitchFamily="18" charset="0"/>
              </a:rPr>
              <a:t>(</a:t>
            </a:r>
            <a:r>
              <a:rPr kumimoji="1" lang="zh-CN" altLang="en-US" sz="2800" b="1" dirty="0">
                <a:latin typeface="Times New Roman" panose="02020603050405020304" pitchFamily="18" charset="0"/>
              </a:rPr>
              <a:t>或减去）同一个数</a:t>
            </a:r>
            <a:r>
              <a:rPr kumimoji="1" lang="en-US" altLang="zh-CN" sz="2800" b="1" dirty="0">
                <a:latin typeface="Times New Roman" panose="02020603050405020304" pitchFamily="18" charset="0"/>
              </a:rPr>
              <a:t>(</a:t>
            </a:r>
            <a:r>
              <a:rPr kumimoji="1" lang="zh-CN" altLang="en-US" sz="2800" b="1" dirty="0">
                <a:latin typeface="Times New Roman" panose="02020603050405020304" pitchFamily="18" charset="0"/>
              </a:rPr>
              <a:t>或式子</a:t>
            </a:r>
            <a:r>
              <a:rPr kumimoji="1" lang="en-US" altLang="zh-CN" sz="2800" b="1" dirty="0">
                <a:latin typeface="Times New Roman" panose="02020603050405020304" pitchFamily="18" charset="0"/>
              </a:rPr>
              <a:t>),</a:t>
            </a:r>
            <a:r>
              <a:rPr kumimoji="1" lang="zh-CN" altLang="en-US" sz="2800" b="1" u="sng" dirty="0">
                <a:latin typeface="Times New Roman" panose="02020603050405020304" pitchFamily="18" charset="0"/>
              </a:rPr>
              <a:t>不等号方向</a:t>
            </a:r>
            <a:r>
              <a:rPr kumimoji="1" lang="zh-CN" altLang="en-US" sz="2800" b="1" u="sng" dirty="0">
                <a:solidFill>
                  <a:schemeClr val="tx2"/>
                </a:solidFill>
                <a:latin typeface="Times New Roman" panose="02020603050405020304" pitchFamily="18" charset="0"/>
              </a:rPr>
              <a:t>不变</a:t>
            </a:r>
            <a:r>
              <a:rPr kumimoji="1" lang="zh-CN" altLang="en-US" sz="2800" b="1" dirty="0">
                <a:latin typeface="Times New Roman" panose="02020603050405020304" pitchFamily="18" charset="0"/>
              </a:rPr>
              <a:t>。</a:t>
            </a:r>
          </a:p>
          <a:p>
            <a:pPr algn="just">
              <a:spcBef>
                <a:spcPct val="50000"/>
              </a:spcBef>
            </a:pPr>
            <a:r>
              <a:rPr kumimoji="1" lang="zh-CN" altLang="en-US" sz="2800" b="1" dirty="0">
                <a:latin typeface="Times New Roman" panose="02020603050405020304" pitchFamily="18" charset="0"/>
              </a:rPr>
              <a:t>              </a:t>
            </a:r>
          </a:p>
        </p:txBody>
      </p:sp>
      <p:sp>
        <p:nvSpPr>
          <p:cNvPr id="161796" name="Text Box 4"/>
          <p:cNvSpPr txBox="1">
            <a:spLocks noChangeArrowheads="1"/>
          </p:cNvSpPr>
          <p:nvPr/>
        </p:nvSpPr>
        <p:spPr bwMode="auto">
          <a:xfrm>
            <a:off x="395288" y="4293096"/>
            <a:ext cx="8424862" cy="201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>
              <a:spcBef>
                <a:spcPct val="50000"/>
              </a:spcBef>
              <a:buFont typeface="Wingdings" panose="05000000000000000000" pitchFamily="2" charset="2"/>
              <a:buChar char="Ø"/>
            </a:pPr>
            <a:r>
              <a:rPr kumimoji="1" lang="zh-CN" altLang="en-US" sz="2800" b="1" dirty="0">
                <a:latin typeface="Times New Roman" panose="02020603050405020304" pitchFamily="18" charset="0"/>
              </a:rPr>
              <a:t>不等式基本性质</a:t>
            </a:r>
            <a:r>
              <a:rPr kumimoji="1" lang="en-US" altLang="zh-CN" sz="28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2</a:t>
            </a:r>
            <a:r>
              <a:rPr kumimoji="1" lang="zh-CN" altLang="en-US" sz="2800" b="1" dirty="0">
                <a:latin typeface="Times New Roman" panose="02020603050405020304" pitchFamily="18" charset="0"/>
              </a:rPr>
              <a:t>：</a:t>
            </a:r>
          </a:p>
          <a:p>
            <a:pPr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kumimoji="1" lang="zh-CN" altLang="en-US" sz="2800" b="1" dirty="0">
                <a:latin typeface="Times New Roman" panose="02020603050405020304" pitchFamily="18" charset="0"/>
              </a:rPr>
              <a:t>如果</a:t>
            </a:r>
            <a:r>
              <a:rPr kumimoji="1" lang="en-US" altLang="zh-CN" sz="2800" b="1" dirty="0">
                <a:latin typeface="Times New Roman" panose="02020603050405020304" pitchFamily="18" charset="0"/>
              </a:rPr>
              <a:t>a </a:t>
            </a:r>
            <a:r>
              <a:rPr kumimoji="1" lang="zh-CN" altLang="en-US" sz="2800" b="1" dirty="0">
                <a:latin typeface="Times New Roman" panose="02020603050405020304" pitchFamily="18" charset="0"/>
              </a:rPr>
              <a:t>＞</a:t>
            </a:r>
            <a:r>
              <a:rPr kumimoji="1" lang="en-US" altLang="zh-CN" sz="2800" b="1" dirty="0">
                <a:latin typeface="Times New Roman" panose="02020603050405020304" pitchFamily="18" charset="0"/>
              </a:rPr>
              <a:t>b</a:t>
            </a:r>
            <a:r>
              <a:rPr kumimoji="1" lang="zh-CN" altLang="en-US" sz="2800" b="1" dirty="0">
                <a:latin typeface="Times New Roman" panose="02020603050405020304" pitchFamily="18" charset="0"/>
              </a:rPr>
              <a:t>，</a:t>
            </a:r>
            <a:r>
              <a:rPr kumimoji="1" lang="en-US" altLang="zh-CN" sz="2800" b="1" dirty="0">
                <a:latin typeface="Times New Roman" panose="02020603050405020304" pitchFamily="18" charset="0"/>
              </a:rPr>
              <a:t>c &gt; 0 ,</a:t>
            </a:r>
            <a:r>
              <a:rPr kumimoji="1" lang="zh-CN" altLang="en-US" sz="2800" b="1" dirty="0">
                <a:latin typeface="Times New Roman" panose="02020603050405020304" pitchFamily="18" charset="0"/>
              </a:rPr>
              <a:t>那么 </a:t>
            </a:r>
            <a:r>
              <a:rPr kumimoji="1" lang="en-US" altLang="zh-CN" sz="2800" b="1" dirty="0" smtClean="0">
                <a:latin typeface="Times New Roman" panose="02020603050405020304" pitchFamily="18" charset="0"/>
              </a:rPr>
              <a:t>ac&gt;</a:t>
            </a:r>
            <a:r>
              <a:rPr kumimoji="1" lang="en-US" altLang="zh-CN" sz="2800" b="1" dirty="0" err="1" smtClean="0">
                <a:latin typeface="Times New Roman" panose="02020603050405020304" pitchFamily="18" charset="0"/>
              </a:rPr>
              <a:t>bc</a:t>
            </a:r>
            <a:r>
              <a:rPr kumimoji="1" lang="en-US" altLang="zh-CN" sz="2800" b="1" dirty="0" smtClean="0">
                <a:latin typeface="Times New Roman" panose="02020603050405020304" pitchFamily="18" charset="0"/>
              </a:rPr>
              <a:t> (</a:t>
            </a:r>
            <a:r>
              <a:rPr kumimoji="1" lang="zh-CN" altLang="en-US" sz="2800" b="1" dirty="0">
                <a:latin typeface="Times New Roman" panose="02020603050405020304" pitchFamily="18" charset="0"/>
              </a:rPr>
              <a:t>或                   </a:t>
            </a:r>
            <a:r>
              <a:rPr kumimoji="1" lang="en-US" altLang="zh-CN" sz="2800" b="1" dirty="0">
                <a:latin typeface="Times New Roman" panose="02020603050405020304" pitchFamily="18" charset="0"/>
              </a:rPr>
              <a:t>) </a:t>
            </a:r>
            <a:r>
              <a:rPr kumimoji="1" lang="zh-CN" altLang="en-US" sz="2800" b="1" dirty="0">
                <a:latin typeface="Times New Roman" panose="02020603050405020304" pitchFamily="18" charset="0"/>
              </a:rPr>
              <a:t>就是说不等式的两边都乘以（或除以）同一个</a:t>
            </a:r>
            <a:r>
              <a:rPr kumimoji="1" lang="zh-CN" altLang="en-US" sz="28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正数</a:t>
            </a:r>
            <a:r>
              <a:rPr kumimoji="1" lang="zh-CN" altLang="en-US" sz="2800" b="1" dirty="0">
                <a:latin typeface="Times New Roman" panose="02020603050405020304" pitchFamily="18" charset="0"/>
              </a:rPr>
              <a:t>，</a:t>
            </a:r>
            <a:r>
              <a:rPr kumimoji="1" lang="zh-CN" altLang="en-US" sz="2800" b="1" u="sng" dirty="0">
                <a:latin typeface="Times New Roman" panose="02020603050405020304" pitchFamily="18" charset="0"/>
              </a:rPr>
              <a:t>不等号的方向</a:t>
            </a:r>
            <a:r>
              <a:rPr kumimoji="1" lang="zh-CN" altLang="en-US" sz="2800" b="1" u="sng" dirty="0">
                <a:solidFill>
                  <a:schemeClr val="tx2"/>
                </a:solidFill>
                <a:latin typeface="Times New Roman" panose="02020603050405020304" pitchFamily="18" charset="0"/>
              </a:rPr>
              <a:t>不变</a:t>
            </a:r>
            <a:r>
              <a:rPr kumimoji="1" lang="zh-CN" altLang="en-US" sz="2800" b="1" u="sng" dirty="0">
                <a:latin typeface="Times New Roman" panose="02020603050405020304" pitchFamily="18" charset="0"/>
              </a:rPr>
              <a:t>。</a:t>
            </a:r>
          </a:p>
        </p:txBody>
      </p:sp>
      <p:graphicFrame>
        <p:nvGraphicFramePr>
          <p:cNvPr id="161797" name="Object 5"/>
          <p:cNvGraphicFramePr>
            <a:graphicFrameLocks noChangeAspect="1"/>
          </p:cNvGraphicFramePr>
          <p:nvPr/>
        </p:nvGraphicFramePr>
        <p:xfrm>
          <a:off x="5724128" y="4797152"/>
          <a:ext cx="1296144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03" name="Microsoft 公式 3.0" r:id="rId3" imgW="405765" imgH="393065" progId="Equation.3">
                  <p:embed/>
                </p:oleObj>
              </mc:Choice>
              <mc:Fallback>
                <p:oleObj name="Microsoft 公式 3.0" r:id="rId3" imgW="405765" imgH="393065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24128" y="4797152"/>
                        <a:ext cx="1296144" cy="64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894" name="Text Box 6"/>
          <p:cNvSpPr txBox="1">
            <a:spLocks noChangeArrowheads="1"/>
          </p:cNvSpPr>
          <p:nvPr/>
        </p:nvSpPr>
        <p:spPr bwMode="auto">
          <a:xfrm>
            <a:off x="539750" y="692150"/>
            <a:ext cx="4464050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None/>
            </a:pPr>
            <a:r>
              <a:rPr lang="zh-CN" altLang="en-US" sz="6000" b="1" dirty="0">
                <a:solidFill>
                  <a:srgbClr val="FF0000"/>
                </a:solidFill>
              </a:rPr>
              <a:t>本课小结：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17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61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1617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1795" grpId="0"/>
      <p:bldP spid="161796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Text Box 2"/>
          <p:cNvSpPr txBox="1">
            <a:spLocks noChangeArrowheads="1"/>
          </p:cNvSpPr>
          <p:nvPr/>
        </p:nvSpPr>
        <p:spPr bwMode="auto">
          <a:xfrm>
            <a:off x="574675" y="3068638"/>
            <a:ext cx="8569325" cy="1160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>
              <a:spcBef>
                <a:spcPct val="50000"/>
              </a:spcBef>
              <a:buFont typeface="Wingdings" panose="05000000000000000000" pitchFamily="2" charset="2"/>
              <a:buChar char="Ø"/>
            </a:pPr>
            <a:r>
              <a:rPr kumimoji="1" lang="zh-CN" altLang="en-US" sz="2800" b="1" dirty="0">
                <a:latin typeface="Times New Roman" panose="02020603050405020304" pitchFamily="18" charset="0"/>
              </a:rPr>
              <a:t>不等式的对称性：</a:t>
            </a:r>
          </a:p>
          <a:p>
            <a:pPr>
              <a:spcBef>
                <a:spcPct val="50000"/>
              </a:spcBef>
            </a:pPr>
            <a:r>
              <a:rPr kumimoji="1" lang="zh-CN" altLang="en-US" sz="2800" b="1" dirty="0">
                <a:latin typeface="Times New Roman" panose="02020603050405020304" pitchFamily="18" charset="0"/>
              </a:rPr>
              <a:t>如果</a:t>
            </a:r>
            <a:r>
              <a:rPr kumimoji="1" lang="en-US" altLang="zh-CN" sz="2800" b="1" dirty="0">
                <a:latin typeface="Times New Roman" panose="02020603050405020304" pitchFamily="18" charset="0"/>
              </a:rPr>
              <a:t>a&gt;b</a:t>
            </a:r>
            <a:r>
              <a:rPr kumimoji="1" lang="zh-CN" altLang="en-US" sz="2800" b="1" dirty="0">
                <a:latin typeface="Times New Roman" panose="02020603050405020304" pitchFamily="18" charset="0"/>
              </a:rPr>
              <a:t>，那么</a:t>
            </a:r>
            <a:r>
              <a:rPr kumimoji="1" lang="en-US" altLang="zh-CN" sz="2800" b="1" dirty="0">
                <a:latin typeface="Times New Roman" panose="02020603050405020304" pitchFamily="18" charset="0"/>
              </a:rPr>
              <a:t>b&lt;a</a:t>
            </a:r>
          </a:p>
        </p:txBody>
      </p:sp>
      <p:sp>
        <p:nvSpPr>
          <p:cNvPr id="162819" name="Text Box 3"/>
          <p:cNvSpPr txBox="1">
            <a:spLocks noChangeArrowheads="1"/>
          </p:cNvSpPr>
          <p:nvPr/>
        </p:nvSpPr>
        <p:spPr bwMode="auto">
          <a:xfrm>
            <a:off x="574675" y="4652963"/>
            <a:ext cx="8569325" cy="1160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>
              <a:spcBef>
                <a:spcPct val="50000"/>
              </a:spcBef>
              <a:buFont typeface="Wingdings" panose="05000000000000000000" pitchFamily="2" charset="2"/>
              <a:buChar char="Ø"/>
            </a:pPr>
            <a:r>
              <a:rPr kumimoji="1" lang="zh-CN" altLang="en-US" sz="2800" b="1" dirty="0">
                <a:latin typeface="Times New Roman" panose="02020603050405020304" pitchFamily="18" charset="0"/>
              </a:rPr>
              <a:t>不等式同向传递性：</a:t>
            </a:r>
          </a:p>
          <a:p>
            <a:pPr>
              <a:spcBef>
                <a:spcPct val="50000"/>
              </a:spcBef>
            </a:pPr>
            <a:r>
              <a:rPr kumimoji="1" lang="zh-CN" altLang="en-US" sz="2800" b="1" dirty="0">
                <a:latin typeface="Times New Roman" panose="02020603050405020304" pitchFamily="18" charset="0"/>
              </a:rPr>
              <a:t>如果</a:t>
            </a:r>
            <a:r>
              <a:rPr kumimoji="1" lang="en-US" altLang="zh-CN" sz="2800" b="1" dirty="0">
                <a:latin typeface="Times New Roman" panose="02020603050405020304" pitchFamily="18" charset="0"/>
              </a:rPr>
              <a:t>a&gt;b</a:t>
            </a:r>
            <a:r>
              <a:rPr kumimoji="1" lang="zh-CN" altLang="en-US" sz="2800" b="1" dirty="0">
                <a:latin typeface="Times New Roman" panose="02020603050405020304" pitchFamily="18" charset="0"/>
              </a:rPr>
              <a:t>，</a:t>
            </a:r>
            <a:r>
              <a:rPr kumimoji="1" lang="en-US" altLang="zh-CN" sz="2800" b="1" dirty="0">
                <a:latin typeface="Times New Roman" panose="02020603050405020304" pitchFamily="18" charset="0"/>
              </a:rPr>
              <a:t>b&gt;c,</a:t>
            </a:r>
            <a:r>
              <a:rPr kumimoji="1" lang="zh-CN" altLang="en-US" sz="2800" b="1" dirty="0">
                <a:latin typeface="Times New Roman" panose="02020603050405020304" pitchFamily="18" charset="0"/>
              </a:rPr>
              <a:t>那么</a:t>
            </a:r>
            <a:r>
              <a:rPr kumimoji="1" lang="en-US" altLang="zh-CN" sz="2800" b="1" dirty="0" smtClean="0">
                <a:latin typeface="Times New Roman" panose="02020603050405020304" pitchFamily="18" charset="0"/>
              </a:rPr>
              <a:t>a&gt;c </a:t>
            </a:r>
            <a:endParaRPr kumimoji="1" lang="en-US" altLang="zh-CN" sz="2800" b="1" dirty="0">
              <a:latin typeface="Times New Roman" panose="02020603050405020304" pitchFamily="18" charset="0"/>
            </a:endParaRPr>
          </a:p>
        </p:txBody>
      </p:sp>
      <p:sp>
        <p:nvSpPr>
          <p:cNvPr id="162820" name="Text Box 4"/>
          <p:cNvSpPr txBox="1">
            <a:spLocks noChangeArrowheads="1"/>
          </p:cNvSpPr>
          <p:nvPr/>
        </p:nvSpPr>
        <p:spPr bwMode="auto">
          <a:xfrm>
            <a:off x="574675" y="836613"/>
            <a:ext cx="8569325" cy="2014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>
              <a:spcBef>
                <a:spcPct val="50000"/>
              </a:spcBef>
              <a:buFont typeface="Wingdings" panose="05000000000000000000" pitchFamily="2" charset="2"/>
              <a:buChar char="Ø"/>
            </a:pPr>
            <a:r>
              <a:rPr kumimoji="1" lang="zh-CN" altLang="en-US" sz="2800" b="1" dirty="0">
                <a:latin typeface="Times New Roman" panose="02020603050405020304" pitchFamily="18" charset="0"/>
              </a:rPr>
              <a:t>不等式基本性质</a:t>
            </a:r>
            <a:r>
              <a:rPr kumimoji="1" lang="en-US" altLang="zh-CN" sz="28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3</a:t>
            </a:r>
            <a:r>
              <a:rPr kumimoji="1" lang="zh-CN" altLang="en-US" sz="2800" b="1" dirty="0">
                <a:latin typeface="Times New Roman" panose="02020603050405020304" pitchFamily="18" charset="0"/>
              </a:rPr>
              <a:t>：</a:t>
            </a:r>
          </a:p>
          <a:p>
            <a:pPr>
              <a:spcBef>
                <a:spcPct val="50000"/>
              </a:spcBef>
            </a:pPr>
            <a:r>
              <a:rPr kumimoji="1" lang="zh-CN" altLang="en-US" sz="2800" b="1" dirty="0">
                <a:latin typeface="Times New Roman" panose="02020603050405020304" pitchFamily="18" charset="0"/>
              </a:rPr>
              <a:t>如果</a:t>
            </a:r>
            <a:r>
              <a:rPr kumimoji="1" lang="en-US" altLang="zh-CN" sz="2800" b="1" dirty="0">
                <a:latin typeface="Times New Roman" panose="02020603050405020304" pitchFamily="18" charset="0"/>
              </a:rPr>
              <a:t>a&gt;b</a:t>
            </a:r>
            <a:r>
              <a:rPr kumimoji="1" lang="zh-CN" altLang="en-US" sz="2800" b="1" dirty="0">
                <a:latin typeface="Times New Roman" panose="02020603050405020304" pitchFamily="18" charset="0"/>
              </a:rPr>
              <a:t>，</a:t>
            </a:r>
            <a:r>
              <a:rPr kumimoji="1" lang="en-US" altLang="zh-CN" sz="2800" b="1" dirty="0">
                <a:latin typeface="Times New Roman" panose="02020603050405020304" pitchFamily="18" charset="0"/>
              </a:rPr>
              <a:t>c&lt;0   </a:t>
            </a:r>
            <a:r>
              <a:rPr kumimoji="1" lang="zh-CN" altLang="en-US" sz="2800" b="1" dirty="0">
                <a:latin typeface="Times New Roman" panose="02020603050405020304" pitchFamily="18" charset="0"/>
              </a:rPr>
              <a:t>那么</a:t>
            </a:r>
            <a:r>
              <a:rPr kumimoji="1" lang="en-US" altLang="zh-CN" sz="2800" b="1" dirty="0">
                <a:latin typeface="Times New Roman" panose="02020603050405020304" pitchFamily="18" charset="0"/>
              </a:rPr>
              <a:t>ac&lt;</a:t>
            </a:r>
            <a:r>
              <a:rPr kumimoji="1" lang="en-US" altLang="zh-CN" sz="2800" b="1" dirty="0" err="1">
                <a:latin typeface="Times New Roman" panose="02020603050405020304" pitchFamily="18" charset="0"/>
              </a:rPr>
              <a:t>bc</a:t>
            </a:r>
            <a:r>
              <a:rPr kumimoji="1" lang="en-US" altLang="zh-CN" sz="2800" b="1" dirty="0">
                <a:latin typeface="Times New Roman" panose="02020603050405020304" pitchFamily="18" charset="0"/>
              </a:rPr>
              <a:t>(</a:t>
            </a:r>
            <a:r>
              <a:rPr kumimoji="1" lang="zh-CN" altLang="en-US" sz="2800" b="1" dirty="0">
                <a:latin typeface="Times New Roman" panose="02020603050405020304" pitchFamily="18" charset="0"/>
              </a:rPr>
              <a:t>或           </a:t>
            </a:r>
            <a:r>
              <a:rPr kumimoji="1" lang="en-US" altLang="zh-CN" sz="2800" b="1" dirty="0" smtClean="0">
                <a:latin typeface="Times New Roman" panose="02020603050405020304" pitchFamily="18" charset="0"/>
              </a:rPr>
              <a:t>)</a:t>
            </a:r>
            <a:r>
              <a:rPr kumimoji="1" lang="zh-CN" altLang="en-US" sz="2800" b="1" dirty="0">
                <a:latin typeface="Times New Roman" panose="02020603050405020304" pitchFamily="18" charset="0"/>
              </a:rPr>
              <a:t>就是说不等式的两边都乘以（或除以）同一个</a:t>
            </a:r>
            <a:r>
              <a:rPr kumimoji="1" lang="zh-CN" altLang="en-US" sz="28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负数</a:t>
            </a:r>
            <a:r>
              <a:rPr kumimoji="1" lang="zh-CN" altLang="en-US" sz="2800" b="1" dirty="0">
                <a:latin typeface="Times New Roman" panose="02020603050405020304" pitchFamily="18" charset="0"/>
              </a:rPr>
              <a:t>，</a:t>
            </a:r>
            <a:r>
              <a:rPr kumimoji="1" lang="zh-CN" altLang="en-US" sz="2800" b="1" u="sng" dirty="0">
                <a:latin typeface="Times New Roman" panose="02020603050405020304" pitchFamily="18" charset="0"/>
              </a:rPr>
              <a:t>不等号的方向</a:t>
            </a:r>
            <a:r>
              <a:rPr kumimoji="1" lang="zh-CN" altLang="en-US" sz="2800" b="1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改变</a:t>
            </a:r>
            <a:r>
              <a:rPr kumimoji="1" lang="zh-CN" altLang="en-US" sz="2800" b="1" dirty="0">
                <a:latin typeface="Times New Roman" panose="02020603050405020304" pitchFamily="18" charset="0"/>
              </a:rPr>
              <a:t>。</a:t>
            </a:r>
          </a:p>
        </p:txBody>
      </p:sp>
      <p:graphicFrame>
        <p:nvGraphicFramePr>
          <p:cNvPr id="162821" name="Object 5"/>
          <p:cNvGraphicFramePr>
            <a:graphicFrameLocks noGrp="1" noChangeAspect="1"/>
          </p:cNvGraphicFramePr>
          <p:nvPr>
            <p:ph idx="4294967295"/>
          </p:nvPr>
        </p:nvGraphicFramePr>
        <p:xfrm>
          <a:off x="5364088" y="1412776"/>
          <a:ext cx="627062" cy="608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26" name="Microsoft 公式 3.0" r:id="rId3" imgW="405765" imgH="393065" progId="Equation.3">
                  <p:embed/>
                </p:oleObj>
              </mc:Choice>
              <mc:Fallback>
                <p:oleObj name="Microsoft 公式 3.0" r:id="rId3" imgW="405765" imgH="393065" progId="Equation.3">
                  <p:embed/>
                  <p:pic>
                    <p:nvPicPr>
                      <p:cNvPr id="0" name="Object 5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64088" y="1412776"/>
                        <a:ext cx="627062" cy="608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62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1628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162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1628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2818" grpId="0"/>
      <p:bldP spid="162819" grpId="0"/>
      <p:bldP spid="16282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rrowheads="1"/>
          </p:cNvSpPr>
          <p:nvPr>
            <p:ph type="title" idx="4294967295"/>
          </p:nvPr>
        </p:nvSpPr>
        <p:spPr>
          <a:xfrm>
            <a:off x="385763" y="260648"/>
            <a:ext cx="8229600" cy="1143000"/>
          </a:xfrm>
        </p:spPr>
        <p:txBody>
          <a:bodyPr/>
          <a:lstStyle/>
          <a:p>
            <a:pPr algn="l"/>
            <a:r>
              <a:rPr lang="zh-CN" altLang="en-US" dirty="0"/>
              <a:t>不等式的定义</a:t>
            </a:r>
          </a:p>
        </p:txBody>
      </p:sp>
      <p:sp>
        <p:nvSpPr>
          <p:cNvPr id="171011" name="Rectangle 3"/>
          <p:cNvSpPr>
            <a:spLocks noGrp="1" noRot="1" noChangeArrowheads="1"/>
          </p:cNvSpPr>
          <p:nvPr>
            <p:ph idx="4294967295"/>
          </p:nvPr>
        </p:nvSpPr>
        <p:spPr>
          <a:xfrm>
            <a:off x="466056" y="1484784"/>
            <a:ext cx="8540750" cy="1296988"/>
          </a:xfrm>
        </p:spPr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zh-CN" altLang="en-US" sz="3600" dirty="0">
                <a:solidFill>
                  <a:srgbClr val="CC00FF"/>
                </a:solidFill>
                <a:ea typeface="楷体_GB2312" pitchFamily="49" charset="-122"/>
              </a:rPr>
              <a:t>用不等号（＞、≥、＜、≤或≠）表示不等关系的式子叫做不等式</a:t>
            </a:r>
          </a:p>
        </p:txBody>
      </p:sp>
      <p:sp>
        <p:nvSpPr>
          <p:cNvPr id="171012" name="Text Box 4"/>
          <p:cNvSpPr txBox="1">
            <a:spLocks noChangeArrowheads="1"/>
          </p:cNvSpPr>
          <p:nvPr/>
        </p:nvSpPr>
        <p:spPr bwMode="auto">
          <a:xfrm>
            <a:off x="768350" y="4508500"/>
            <a:ext cx="8137525" cy="1160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None/>
            </a:pPr>
            <a:r>
              <a:rPr lang="zh-CN" altLang="en-US" sz="2800" dirty="0"/>
              <a:t>注：不大于，即小于或等于，用“≤”表示；</a:t>
            </a:r>
          </a:p>
          <a:p>
            <a:pPr marL="342900" indent="-342900">
              <a:spcBef>
                <a:spcPct val="5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None/>
            </a:pPr>
            <a:r>
              <a:rPr lang="zh-CN" altLang="en-US" sz="2800" dirty="0"/>
              <a:t>       不小于，即大于或等于，用“≥”表示。</a:t>
            </a:r>
          </a:p>
        </p:txBody>
      </p:sp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468313" y="3025775"/>
            <a:ext cx="8064500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None/>
            </a:pPr>
            <a:r>
              <a:rPr lang="zh-CN" altLang="en-US" sz="3600" dirty="0">
                <a:solidFill>
                  <a:srgbClr val="FF0000"/>
                </a:solidFill>
              </a:rPr>
              <a:t>如</a:t>
            </a:r>
            <a:r>
              <a:rPr lang="en-US" altLang="zh-CN" sz="3600" dirty="0">
                <a:solidFill>
                  <a:srgbClr val="FF0000"/>
                </a:solidFill>
              </a:rPr>
              <a:t>4.5t&lt;28000</a:t>
            </a:r>
            <a:r>
              <a:rPr lang="zh-CN" altLang="en-US" sz="3600" dirty="0">
                <a:solidFill>
                  <a:srgbClr val="FF0000"/>
                </a:solidFill>
              </a:rPr>
              <a:t>，</a:t>
            </a:r>
            <a:r>
              <a:rPr lang="en-US" altLang="zh-CN" sz="3600" dirty="0">
                <a:solidFill>
                  <a:srgbClr val="FF0000"/>
                </a:solidFill>
              </a:rPr>
              <a:t>2x+3≤6</a:t>
            </a:r>
            <a:r>
              <a:rPr lang="zh-CN" altLang="en-US" sz="3600" dirty="0">
                <a:solidFill>
                  <a:srgbClr val="FF0000"/>
                </a:solidFill>
              </a:rPr>
              <a:t>，</a:t>
            </a:r>
            <a:r>
              <a:rPr lang="en-US" altLang="zh-CN" sz="3600" dirty="0">
                <a:solidFill>
                  <a:srgbClr val="FF0000"/>
                </a:solidFill>
              </a:rPr>
              <a:t>a-b&lt;0</a:t>
            </a:r>
            <a:r>
              <a:rPr lang="zh-CN" altLang="en-US" sz="3600" dirty="0">
                <a:solidFill>
                  <a:srgbClr val="FF0000"/>
                </a:solidFill>
              </a:rPr>
              <a:t>等都是不等式</a:t>
            </a:r>
            <a:r>
              <a:rPr lang="zh-CN" altLang="en-US" sz="3600" dirty="0" smtClean="0">
                <a:solidFill>
                  <a:srgbClr val="FF0000"/>
                </a:solidFill>
              </a:rPr>
              <a:t>。</a:t>
            </a:r>
            <a:endParaRPr lang="zh-CN" altLang="en-US" sz="3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1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710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1011" grpId="0" build="p"/>
      <p:bldP spid="171012" grpId="0"/>
      <p:bldP spid="1843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94" name="WordArt 38"/>
          <p:cNvSpPr>
            <a:spLocks noChangeArrowheads="1" noChangeShapeType="1" noTextEdit="1"/>
          </p:cNvSpPr>
          <p:nvPr/>
        </p:nvSpPr>
        <p:spPr bwMode="auto">
          <a:xfrm rot="341507">
            <a:off x="673100" y="1793875"/>
            <a:ext cx="2159000" cy="935038"/>
          </a:xfrm>
          <a:prstGeom prst="rect">
            <a:avLst/>
          </a:prstGeom>
        </p:spPr>
        <p:txBody>
          <a:bodyPr wrap="none" fromWordArt="1">
            <a:prstTxWarp prst="textCurveDown">
              <a:avLst>
                <a:gd name="adj" fmla="val 43477"/>
              </a:avLst>
            </a:prstTxWarp>
          </a:bodyPr>
          <a:lstStyle/>
          <a:p>
            <a:pPr algn="ctr"/>
            <a:r>
              <a:rPr lang="zh-CN" altLang="en-US" sz="3600" kern="10">
                <a:ln w="19050">
                  <a:solidFill>
                    <a:srgbClr val="99CCFF"/>
                  </a:solidFill>
                  <a:rou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思考一下</a:t>
            </a:r>
          </a:p>
        </p:txBody>
      </p:sp>
      <p:sp>
        <p:nvSpPr>
          <p:cNvPr id="19459" name="Text Box 39"/>
          <p:cNvSpPr txBox="1">
            <a:spLocks noChangeArrowheads="1"/>
          </p:cNvSpPr>
          <p:nvPr/>
        </p:nvSpPr>
        <p:spPr bwMode="auto">
          <a:xfrm>
            <a:off x="2771775" y="1916113"/>
            <a:ext cx="439261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None/>
            </a:pPr>
            <a:endParaRPr lang="zh-CN" altLang="zh-CN" sz="2800"/>
          </a:p>
        </p:txBody>
      </p:sp>
      <p:sp>
        <p:nvSpPr>
          <p:cNvPr id="173096" name="Text Box 40"/>
          <p:cNvSpPr txBox="1">
            <a:spLocks noChangeArrowheads="1"/>
          </p:cNvSpPr>
          <p:nvPr/>
        </p:nvSpPr>
        <p:spPr bwMode="auto">
          <a:xfrm>
            <a:off x="1116013" y="3213100"/>
            <a:ext cx="7127875" cy="2225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None/>
            </a:pPr>
            <a:r>
              <a:rPr lang="zh-CN" altLang="en-US" sz="4000" b="1">
                <a:solidFill>
                  <a:srgbClr val="CC00FF"/>
                </a:solidFill>
                <a:latin typeface="宋体" panose="02010600030101010101" pitchFamily="2" charset="-122"/>
              </a:rPr>
              <a:t>等式具有那些性质？</a:t>
            </a:r>
          </a:p>
          <a:p>
            <a:pPr marL="342900" indent="-342900">
              <a:spcBef>
                <a:spcPct val="5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None/>
            </a:pPr>
            <a:r>
              <a:rPr lang="zh-CN" altLang="en-US" sz="4000" b="1">
                <a:solidFill>
                  <a:srgbClr val="CC00FF"/>
                </a:solidFill>
                <a:latin typeface="宋体" panose="02010600030101010101" pitchFamily="2" charset="-122"/>
              </a:rPr>
              <a:t>不等式是否具有这些类似性质？</a:t>
            </a:r>
          </a:p>
        </p:txBody>
      </p:sp>
      <p:sp>
        <p:nvSpPr>
          <p:cNvPr id="35" name="Text Box 33"/>
          <p:cNvSpPr txBox="1">
            <a:spLocks noChangeArrowheads="1"/>
          </p:cNvSpPr>
          <p:nvPr/>
        </p:nvSpPr>
        <p:spPr bwMode="auto">
          <a:xfrm>
            <a:off x="2771775" y="692150"/>
            <a:ext cx="4268788" cy="769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zh-CN" altLang="en-US" sz="4400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ea typeface="黑体" panose="02010609060101010101" pitchFamily="49" charset="-122"/>
                <a:sym typeface="Wingdings" panose="05000000000000000000" pitchFamily="2" charset="2"/>
              </a:rPr>
              <a:t>不等式的性质</a:t>
            </a:r>
            <a:endParaRPr lang="zh-CN" altLang="en-US" sz="3600" b="1" dirty="0"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ea typeface="Arial Unicode MS" pitchFamily="34" charset="-122"/>
              <a:cs typeface="Arial Unicode MS" pitchFamily="34" charset="-122"/>
              <a:sym typeface="Wingdings" panose="05000000000000000000" pitchFamily="2" charset="2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30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30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309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539750" y="404813"/>
            <a:ext cx="7991475" cy="2014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>
              <a:spcBef>
                <a:spcPct val="50000"/>
              </a:spcBef>
            </a:pPr>
            <a:r>
              <a:rPr kumimoji="1" lang="en-US" altLang="zh-CN" sz="3600" b="1" dirty="0">
                <a:solidFill>
                  <a:srgbClr val="FF00FF"/>
                </a:solidFill>
                <a:latin typeface="Times New Roman" panose="02020603050405020304" pitchFamily="18" charset="0"/>
              </a:rPr>
              <a:t>    </a:t>
            </a:r>
            <a:r>
              <a:rPr kumimoji="1" lang="zh-CN" altLang="en-US" sz="3600" b="1" dirty="0">
                <a:solidFill>
                  <a:srgbClr val="FF00FF"/>
                </a:solidFill>
                <a:latin typeface="Times New Roman" panose="02020603050405020304" pitchFamily="18" charset="0"/>
              </a:rPr>
              <a:t>等式基本性质</a:t>
            </a:r>
            <a:r>
              <a:rPr kumimoji="1" lang="en-US" altLang="zh-CN" sz="3600" b="1" dirty="0">
                <a:solidFill>
                  <a:srgbClr val="FF00FF"/>
                </a:solidFill>
                <a:latin typeface="Times New Roman" panose="02020603050405020304" pitchFamily="18" charset="0"/>
              </a:rPr>
              <a:t>1</a:t>
            </a:r>
            <a:r>
              <a:rPr kumimoji="1" lang="zh-CN" altLang="en-US" sz="3600" b="1" dirty="0">
                <a:latin typeface="Times New Roman" panose="02020603050405020304" pitchFamily="18" charset="0"/>
              </a:rPr>
              <a:t>：</a:t>
            </a:r>
          </a:p>
          <a:p>
            <a:pPr>
              <a:spcBef>
                <a:spcPct val="50000"/>
              </a:spcBef>
            </a:pPr>
            <a:r>
              <a:rPr kumimoji="1" lang="zh-CN" altLang="en-US" sz="3600" b="1" dirty="0">
                <a:latin typeface="Times New Roman" panose="02020603050405020304" pitchFamily="18" charset="0"/>
              </a:rPr>
              <a:t>等式的两边都加上（或减去）同一个整式，等式仍旧成立</a:t>
            </a:r>
          </a:p>
        </p:txBody>
      </p:sp>
      <p:sp>
        <p:nvSpPr>
          <p:cNvPr id="25605" name="Text Box 5"/>
          <p:cNvSpPr txBox="1">
            <a:spLocks noChangeArrowheads="1"/>
          </p:cNvSpPr>
          <p:nvPr/>
        </p:nvSpPr>
        <p:spPr bwMode="auto">
          <a:xfrm>
            <a:off x="468313" y="3213100"/>
            <a:ext cx="7991475" cy="2014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>
              <a:spcBef>
                <a:spcPct val="50000"/>
              </a:spcBef>
            </a:pPr>
            <a:r>
              <a:rPr kumimoji="1" lang="zh-CN" altLang="en-US" sz="3600" b="1" dirty="0">
                <a:solidFill>
                  <a:srgbClr val="FF00FF"/>
                </a:solidFill>
                <a:latin typeface="Times New Roman" panose="02020603050405020304" pitchFamily="18" charset="0"/>
              </a:rPr>
              <a:t>等式基本性质</a:t>
            </a:r>
            <a:r>
              <a:rPr kumimoji="1" lang="en-US" altLang="zh-CN" sz="3600" b="1" dirty="0">
                <a:solidFill>
                  <a:srgbClr val="FF00FF"/>
                </a:solidFill>
                <a:latin typeface="Times New Roman" panose="02020603050405020304" pitchFamily="18" charset="0"/>
              </a:rPr>
              <a:t>2</a:t>
            </a:r>
            <a:r>
              <a:rPr kumimoji="1" lang="zh-CN" altLang="en-US" sz="3600" b="1" dirty="0">
                <a:latin typeface="Times New Roman" panose="02020603050405020304" pitchFamily="18" charset="0"/>
              </a:rPr>
              <a:t>：</a:t>
            </a:r>
          </a:p>
          <a:p>
            <a:pPr>
              <a:spcBef>
                <a:spcPct val="50000"/>
              </a:spcBef>
            </a:pPr>
            <a:r>
              <a:rPr kumimoji="1" lang="zh-CN" altLang="en-US" sz="3600" b="1" dirty="0">
                <a:latin typeface="Times New Roman" panose="02020603050405020304" pitchFamily="18" charset="0"/>
              </a:rPr>
              <a:t>等式的两边都乘以或除以（除数不能为</a:t>
            </a:r>
            <a:r>
              <a:rPr kumimoji="1" lang="en-US" altLang="zh-CN" sz="3600" b="1" dirty="0">
                <a:latin typeface="Times New Roman" panose="02020603050405020304" pitchFamily="18" charset="0"/>
              </a:rPr>
              <a:t>0</a:t>
            </a:r>
            <a:r>
              <a:rPr kumimoji="1" lang="zh-CN" altLang="en-US" sz="3600" b="1" dirty="0">
                <a:latin typeface="Times New Roman" panose="02020603050405020304" pitchFamily="18" charset="0"/>
              </a:rPr>
              <a:t>）同一个数，等式仍旧成立</a:t>
            </a:r>
          </a:p>
        </p:txBody>
      </p:sp>
      <p:sp>
        <p:nvSpPr>
          <p:cNvPr id="25606" name="Text Box 6"/>
          <p:cNvSpPr txBox="1">
            <a:spLocks noChangeArrowheads="1"/>
          </p:cNvSpPr>
          <p:nvPr/>
        </p:nvSpPr>
        <p:spPr bwMode="auto">
          <a:xfrm>
            <a:off x="900113" y="2349500"/>
            <a:ext cx="73437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>
              <a:spcBef>
                <a:spcPct val="50000"/>
              </a:spcBef>
            </a:pPr>
            <a:r>
              <a:rPr lang="zh-CN" altLang="en-US" sz="3600" dirty="0">
                <a:latin typeface="Times New Roman" panose="02020603050405020304" pitchFamily="18" charset="0"/>
              </a:rPr>
              <a:t>如果</a:t>
            </a:r>
            <a:r>
              <a:rPr kumimoji="1" lang="en-US" altLang="zh-CN" sz="3600" dirty="0">
                <a:latin typeface="Times New Roman" panose="02020603050405020304" pitchFamily="18" charset="0"/>
              </a:rPr>
              <a:t>a=b,</a:t>
            </a:r>
            <a:r>
              <a:rPr lang="zh-CN" altLang="en-US" sz="3600" dirty="0">
                <a:latin typeface="Times New Roman" panose="02020603050405020304" pitchFamily="18" charset="0"/>
              </a:rPr>
              <a:t>那么</a:t>
            </a:r>
            <a:r>
              <a:rPr kumimoji="1" lang="en-US" altLang="zh-CN" sz="3600" dirty="0" err="1">
                <a:latin typeface="Times New Roman" panose="02020603050405020304" pitchFamily="18" charset="0"/>
              </a:rPr>
              <a:t>a</a:t>
            </a:r>
            <a:r>
              <a:rPr kumimoji="1" lang="en-US" altLang="en-US" sz="3600" dirty="0" err="1">
                <a:latin typeface="Times New Roman" panose="02020603050405020304" pitchFamily="18" charset="0"/>
              </a:rPr>
              <a:t>±</a:t>
            </a:r>
            <a:r>
              <a:rPr kumimoji="1" lang="en-US" altLang="zh-CN" sz="3600" dirty="0" err="1">
                <a:latin typeface="Times New Roman" panose="02020603050405020304" pitchFamily="18" charset="0"/>
              </a:rPr>
              <a:t>c</a:t>
            </a:r>
            <a:r>
              <a:rPr kumimoji="1" lang="en-US" altLang="zh-CN" sz="3600" dirty="0">
                <a:latin typeface="Times New Roman" panose="02020603050405020304" pitchFamily="18" charset="0"/>
              </a:rPr>
              <a:t>=</a:t>
            </a:r>
            <a:r>
              <a:rPr kumimoji="1" lang="en-US" altLang="zh-CN" sz="3600" dirty="0" err="1">
                <a:latin typeface="Times New Roman" panose="02020603050405020304" pitchFamily="18" charset="0"/>
              </a:rPr>
              <a:t>b</a:t>
            </a:r>
            <a:r>
              <a:rPr kumimoji="1" lang="en-US" altLang="en-US" sz="3600" dirty="0" err="1">
                <a:latin typeface="Times New Roman" panose="02020603050405020304" pitchFamily="18" charset="0"/>
              </a:rPr>
              <a:t>±</a:t>
            </a:r>
            <a:r>
              <a:rPr kumimoji="1" lang="en-US" altLang="zh-CN" sz="3600" dirty="0" err="1">
                <a:latin typeface="Times New Roman" panose="02020603050405020304" pitchFamily="18" charset="0"/>
              </a:rPr>
              <a:t>c</a:t>
            </a:r>
            <a:endParaRPr kumimoji="1" lang="en-US" altLang="zh-CN" sz="3600" dirty="0">
              <a:latin typeface="Times New Roman" panose="02020603050405020304" pitchFamily="18" charset="0"/>
            </a:endParaRPr>
          </a:p>
        </p:txBody>
      </p:sp>
      <p:sp>
        <p:nvSpPr>
          <p:cNvPr id="25607" name="Text Box 7"/>
          <p:cNvSpPr txBox="1">
            <a:spLocks noChangeArrowheads="1"/>
          </p:cNvSpPr>
          <p:nvPr/>
        </p:nvSpPr>
        <p:spPr bwMode="auto">
          <a:xfrm>
            <a:off x="611188" y="5445125"/>
            <a:ext cx="8280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>
              <a:spcBef>
                <a:spcPct val="50000"/>
              </a:spcBef>
            </a:pPr>
            <a:r>
              <a:rPr lang="zh-CN" altLang="en-US" sz="3600" dirty="0">
                <a:latin typeface="Times New Roman" panose="02020603050405020304" pitchFamily="18" charset="0"/>
              </a:rPr>
              <a:t>如果</a:t>
            </a:r>
            <a:r>
              <a:rPr kumimoji="1" lang="en-US" altLang="zh-CN" sz="3600" dirty="0">
                <a:latin typeface="Times New Roman" panose="02020603050405020304" pitchFamily="18" charset="0"/>
              </a:rPr>
              <a:t>a=b,</a:t>
            </a:r>
            <a:r>
              <a:rPr lang="zh-CN" altLang="en-US" sz="3600" dirty="0">
                <a:latin typeface="Times New Roman" panose="02020603050405020304" pitchFamily="18" charset="0"/>
              </a:rPr>
              <a:t>那么</a:t>
            </a:r>
            <a:r>
              <a:rPr kumimoji="1" lang="en-US" altLang="zh-CN" sz="3600" dirty="0">
                <a:latin typeface="Times New Roman" panose="02020603050405020304" pitchFamily="18" charset="0"/>
              </a:rPr>
              <a:t>ac=</a:t>
            </a:r>
            <a:r>
              <a:rPr kumimoji="1" lang="en-US" altLang="zh-CN" sz="3600" dirty="0" err="1">
                <a:latin typeface="Times New Roman" panose="02020603050405020304" pitchFamily="18" charset="0"/>
              </a:rPr>
              <a:t>bc</a:t>
            </a:r>
            <a:r>
              <a:rPr kumimoji="1" lang="zh-CN" altLang="en-US" sz="3600" dirty="0">
                <a:latin typeface="Times New Roman" panose="02020603050405020304" pitchFamily="18" charset="0"/>
              </a:rPr>
              <a:t>或            （</a:t>
            </a:r>
            <a:r>
              <a:rPr kumimoji="1" lang="en-US" altLang="zh-CN" sz="3600" dirty="0">
                <a:solidFill>
                  <a:srgbClr val="FF00FF"/>
                </a:solidFill>
                <a:latin typeface="Times New Roman" panose="02020603050405020304" pitchFamily="18" charset="0"/>
              </a:rPr>
              <a:t>c≠0</a:t>
            </a:r>
            <a:r>
              <a:rPr kumimoji="1" lang="zh-CN" altLang="en-US" sz="3600" dirty="0">
                <a:latin typeface="Times New Roman" panose="02020603050405020304" pitchFamily="18" charset="0"/>
              </a:rPr>
              <a:t>），</a:t>
            </a:r>
          </a:p>
        </p:txBody>
      </p:sp>
      <p:graphicFrame>
        <p:nvGraphicFramePr>
          <p:cNvPr id="25608" name="Object 8"/>
          <p:cNvGraphicFramePr>
            <a:graphicFrameLocks noChangeAspect="1"/>
          </p:cNvGraphicFramePr>
          <p:nvPr/>
        </p:nvGraphicFramePr>
        <p:xfrm>
          <a:off x="5076825" y="5157788"/>
          <a:ext cx="1512888" cy="1182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5" name="公式" r:id="rId3" imgW="405765" imgH="393065" progId="Equation.3">
                  <p:embed/>
                </p:oleObj>
              </mc:Choice>
              <mc:Fallback>
                <p:oleObj name="公式" r:id="rId3" imgW="405765" imgH="393065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76825" y="5157788"/>
                        <a:ext cx="1512888" cy="11826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5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5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5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5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25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4" grpId="0"/>
      <p:bldP spid="25605" grpId="0"/>
      <p:bldP spid="25606" grpId="0"/>
      <p:bldP spid="2560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12775" y="980728"/>
            <a:ext cx="6191250" cy="808038"/>
          </a:xfrm>
        </p:spPr>
        <p:txBody>
          <a:bodyPr/>
          <a:lstStyle/>
          <a:p>
            <a:pPr algn="l"/>
            <a:r>
              <a:rPr kumimoji="1" lang="zh-CN" altLang="en-US" sz="3600" b="1" dirty="0">
                <a:solidFill>
                  <a:srgbClr val="FF00FF"/>
                </a:solidFill>
              </a:rPr>
              <a:t>等式基本性质</a:t>
            </a:r>
            <a:r>
              <a:rPr kumimoji="1" lang="en-US" altLang="zh-CN" sz="3600" b="1" dirty="0">
                <a:solidFill>
                  <a:srgbClr val="FF00FF"/>
                </a:solidFill>
              </a:rPr>
              <a:t>3</a:t>
            </a:r>
            <a:r>
              <a:rPr kumimoji="1" lang="zh-CN" altLang="en-US" sz="3600" b="1" dirty="0">
                <a:solidFill>
                  <a:srgbClr val="FF00FF"/>
                </a:solidFill>
              </a:rPr>
              <a:t>（对称性）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1447800" y="2420938"/>
            <a:ext cx="7696200" cy="576262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zh-CN" altLang="en-US">
                <a:latin typeface="Times New Roman" panose="02020603050405020304" pitchFamily="18" charset="0"/>
              </a:rPr>
              <a:t>如果</a:t>
            </a:r>
            <a:r>
              <a:rPr lang="en-US" altLang="zh-CN">
                <a:latin typeface="Times New Roman" panose="02020603050405020304" pitchFamily="18" charset="0"/>
              </a:rPr>
              <a:t>a=b</a:t>
            </a:r>
            <a:r>
              <a:rPr lang="zh-CN" altLang="en-US">
                <a:latin typeface="Times New Roman" panose="02020603050405020304" pitchFamily="18" charset="0"/>
              </a:rPr>
              <a:t>，那么</a:t>
            </a:r>
            <a:r>
              <a:rPr lang="en-US" altLang="zh-CN">
                <a:latin typeface="Times New Roman" panose="02020603050405020304" pitchFamily="18" charset="0"/>
              </a:rPr>
              <a:t>b=a</a:t>
            </a:r>
            <a:r>
              <a:rPr lang="zh-CN" altLang="en-US" sz="2800"/>
              <a:t>。</a:t>
            </a:r>
          </a:p>
        </p:txBody>
      </p:sp>
      <p:sp>
        <p:nvSpPr>
          <p:cNvPr id="21508" name="Text Box 5"/>
          <p:cNvSpPr txBox="1">
            <a:spLocks noChangeArrowheads="1"/>
          </p:cNvSpPr>
          <p:nvPr/>
        </p:nvSpPr>
        <p:spPr bwMode="auto">
          <a:xfrm>
            <a:off x="827088" y="3644900"/>
            <a:ext cx="6048375" cy="641350"/>
          </a:xfrm>
          <a:prstGeom prst="rect">
            <a:avLst/>
          </a:prstGeom>
          <a:noFill/>
          <a:ln>
            <a:noFill/>
          </a:ln>
          <a:effectLst>
            <a:outerShdw dist="35921" dir="2700000" sy="50000" kx="2115830" algn="bl" rotWithShape="0">
              <a:srgbClr val="C0C0C0">
                <a:alpha val="79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EAEAEA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>
              <a:spcBef>
                <a:spcPct val="50000"/>
              </a:spcBef>
            </a:pPr>
            <a:r>
              <a:rPr kumimoji="1" lang="zh-CN" altLang="en-US" sz="3600" b="1">
                <a:solidFill>
                  <a:srgbClr val="FF00FF"/>
                </a:solidFill>
                <a:latin typeface="Comic Sans MS" panose="030F0702030302020204" pitchFamily="66" charset="0"/>
              </a:rPr>
              <a:t>等式基本性质</a:t>
            </a:r>
            <a:r>
              <a:rPr kumimoji="1" lang="en-US" altLang="zh-CN" sz="3600" b="1">
                <a:solidFill>
                  <a:srgbClr val="FF00FF"/>
                </a:solidFill>
                <a:latin typeface="Comic Sans MS" panose="030F0702030302020204" pitchFamily="66" charset="0"/>
              </a:rPr>
              <a:t>4</a:t>
            </a:r>
            <a:r>
              <a:rPr kumimoji="1" lang="zh-CN" altLang="en-US" sz="3600" b="1">
                <a:solidFill>
                  <a:srgbClr val="FF00FF"/>
                </a:solidFill>
                <a:latin typeface="Comic Sans MS" panose="030F0702030302020204" pitchFamily="66" charset="0"/>
              </a:rPr>
              <a:t>（传递性）</a:t>
            </a:r>
          </a:p>
        </p:txBody>
      </p:sp>
      <p:sp>
        <p:nvSpPr>
          <p:cNvPr id="21509" name="Text Box 6"/>
          <p:cNvSpPr txBox="1">
            <a:spLocks noChangeArrowheads="1"/>
          </p:cNvSpPr>
          <p:nvPr/>
        </p:nvSpPr>
        <p:spPr bwMode="auto">
          <a:xfrm>
            <a:off x="1116013" y="5013325"/>
            <a:ext cx="5184775" cy="579438"/>
          </a:xfrm>
          <a:prstGeom prst="rect">
            <a:avLst/>
          </a:prstGeom>
          <a:noFill/>
          <a:ln>
            <a:noFill/>
          </a:ln>
          <a:effectLst>
            <a:outerShdw dist="35921" dir="2700000" sy="50000" kx="2115830" algn="bl" rotWithShape="0">
              <a:srgbClr val="C0C0C0">
                <a:alpha val="79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EAEAEA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>
              <a:spcBef>
                <a:spcPct val="50000"/>
              </a:spcBef>
            </a:pPr>
            <a:r>
              <a:rPr lang="zh-CN" altLang="en-US" sz="3200">
                <a:latin typeface="Times New Roman" panose="02020603050405020304" pitchFamily="18" charset="0"/>
              </a:rPr>
              <a:t>如果</a:t>
            </a:r>
            <a:r>
              <a:rPr lang="en-US" altLang="zh-CN" sz="3200">
                <a:latin typeface="Times New Roman" panose="02020603050405020304" pitchFamily="18" charset="0"/>
              </a:rPr>
              <a:t>a=b,b=c</a:t>
            </a:r>
            <a:r>
              <a:rPr lang="zh-CN" altLang="en-US" sz="3200">
                <a:latin typeface="Times New Roman" panose="02020603050405020304" pitchFamily="18" charset="0"/>
              </a:rPr>
              <a:t>那么</a:t>
            </a:r>
            <a:r>
              <a:rPr lang="en-US" altLang="zh-CN" sz="3200">
                <a:latin typeface="Times New Roman" panose="02020603050405020304" pitchFamily="18" charset="0"/>
              </a:rPr>
              <a:t>a=c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5"/>
          <p:cNvSpPr txBox="1">
            <a:spLocks noChangeArrowheads="1"/>
          </p:cNvSpPr>
          <p:nvPr/>
        </p:nvSpPr>
        <p:spPr bwMode="auto">
          <a:xfrm>
            <a:off x="323850" y="461963"/>
            <a:ext cx="882015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>
              <a:spcBef>
                <a:spcPct val="50000"/>
              </a:spcBef>
            </a:pPr>
            <a:r>
              <a:rPr kumimoji="1" lang="zh-CN" altLang="en-US" sz="4400" b="1" dirty="0">
                <a:latin typeface="Times New Roman" panose="02020603050405020304" pitchFamily="18" charset="0"/>
              </a:rPr>
              <a:t>不等式是否具有类似的性质呢？</a:t>
            </a:r>
          </a:p>
        </p:txBody>
      </p:sp>
      <p:sp>
        <p:nvSpPr>
          <p:cNvPr id="31750" name="Text Box 6"/>
          <p:cNvSpPr txBox="1">
            <a:spLocks noChangeArrowheads="1"/>
          </p:cNvSpPr>
          <p:nvPr/>
        </p:nvSpPr>
        <p:spPr bwMode="auto">
          <a:xfrm>
            <a:off x="395288" y="1370013"/>
            <a:ext cx="5548312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>
              <a:spcBef>
                <a:spcPct val="50000"/>
              </a:spcBef>
              <a:buFont typeface="Wingdings" panose="05000000000000000000" pitchFamily="2" charset="2"/>
              <a:buChar char="Ø"/>
            </a:pPr>
            <a:r>
              <a:rPr kumimoji="1" lang="zh-CN" altLang="en-US" sz="4400" dirty="0">
                <a:latin typeface="Times New Roman" panose="02020603050405020304" pitchFamily="18" charset="0"/>
              </a:rPr>
              <a:t>如果 </a:t>
            </a:r>
            <a:r>
              <a:rPr kumimoji="1" lang="en-US" altLang="zh-CN" sz="4400" b="1" dirty="0">
                <a:latin typeface="Times New Roman" panose="02020603050405020304" pitchFamily="18" charset="0"/>
              </a:rPr>
              <a:t>7</a:t>
            </a:r>
            <a:r>
              <a:rPr kumimoji="1" lang="en-US" altLang="zh-CN" sz="4400" dirty="0">
                <a:latin typeface="Times New Roman" panose="02020603050405020304" pitchFamily="18" charset="0"/>
              </a:rPr>
              <a:t> </a:t>
            </a:r>
            <a:r>
              <a:rPr kumimoji="1" lang="zh-CN" altLang="en-US" sz="4400" b="1" dirty="0">
                <a:latin typeface="Times New Roman" panose="02020603050405020304" pitchFamily="18" charset="0"/>
              </a:rPr>
              <a:t>＞ </a:t>
            </a:r>
            <a:r>
              <a:rPr kumimoji="1" lang="en-US" altLang="zh-CN" sz="4400" dirty="0">
                <a:latin typeface="Times New Roman" panose="02020603050405020304" pitchFamily="18" charset="0"/>
              </a:rPr>
              <a:t>3</a:t>
            </a:r>
          </a:p>
        </p:txBody>
      </p:sp>
      <p:sp>
        <p:nvSpPr>
          <p:cNvPr id="31751" name="Text Box 7"/>
          <p:cNvSpPr txBox="1">
            <a:spLocks noChangeArrowheads="1"/>
          </p:cNvSpPr>
          <p:nvPr/>
        </p:nvSpPr>
        <p:spPr bwMode="auto">
          <a:xfrm>
            <a:off x="323850" y="2235200"/>
            <a:ext cx="8569325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>
              <a:spcBef>
                <a:spcPct val="50000"/>
              </a:spcBef>
            </a:pPr>
            <a:r>
              <a:rPr kumimoji="1" lang="zh-CN" altLang="en-US" sz="4400" dirty="0">
                <a:latin typeface="Times New Roman" panose="02020603050405020304" pitchFamily="18" charset="0"/>
              </a:rPr>
              <a:t>那么 </a:t>
            </a:r>
            <a:r>
              <a:rPr kumimoji="1" lang="en-US" altLang="zh-CN" sz="4400" b="1" dirty="0">
                <a:latin typeface="Times New Roman" panose="02020603050405020304" pitchFamily="18" charset="0"/>
              </a:rPr>
              <a:t>7</a:t>
            </a:r>
            <a:r>
              <a:rPr kumimoji="1" lang="en-US" altLang="zh-CN" sz="4400" dirty="0">
                <a:solidFill>
                  <a:srgbClr val="FF00FF"/>
                </a:solidFill>
                <a:latin typeface="Times New Roman" panose="02020603050405020304" pitchFamily="18" charset="0"/>
              </a:rPr>
              <a:t>+</a:t>
            </a:r>
            <a:r>
              <a:rPr kumimoji="1" lang="en-US" altLang="zh-CN" sz="4400" dirty="0">
                <a:latin typeface="Times New Roman" panose="02020603050405020304" pitchFamily="18" charset="0"/>
              </a:rPr>
              <a:t>5 ____</a:t>
            </a:r>
            <a:r>
              <a:rPr kumimoji="1" lang="en-US" altLang="zh-CN" sz="4400" b="1" dirty="0">
                <a:latin typeface="Times New Roman" panose="02020603050405020304" pitchFamily="18" charset="0"/>
              </a:rPr>
              <a:t> </a:t>
            </a:r>
            <a:r>
              <a:rPr kumimoji="1" lang="en-US" altLang="zh-CN" sz="4400" dirty="0">
                <a:latin typeface="Times New Roman" panose="02020603050405020304" pitchFamily="18" charset="0"/>
              </a:rPr>
              <a:t>3</a:t>
            </a:r>
            <a:r>
              <a:rPr kumimoji="1" lang="en-US" altLang="zh-CN" sz="4400" b="1" dirty="0">
                <a:solidFill>
                  <a:srgbClr val="FF00FF"/>
                </a:solidFill>
                <a:latin typeface="Times New Roman" panose="02020603050405020304" pitchFamily="18" charset="0"/>
              </a:rPr>
              <a:t>+</a:t>
            </a:r>
            <a:r>
              <a:rPr kumimoji="1" lang="en-US" altLang="zh-CN" sz="4400" dirty="0">
                <a:latin typeface="Times New Roman" panose="02020603050405020304" pitchFamily="18" charset="0"/>
              </a:rPr>
              <a:t> </a:t>
            </a:r>
            <a:r>
              <a:rPr kumimoji="1" lang="en-US" altLang="zh-CN" sz="4400" b="1" dirty="0">
                <a:latin typeface="Times New Roman" panose="02020603050405020304" pitchFamily="18" charset="0"/>
              </a:rPr>
              <a:t>5 ,     7</a:t>
            </a:r>
            <a:r>
              <a:rPr kumimoji="1" lang="en-US" altLang="zh-CN" sz="4400" dirty="0">
                <a:latin typeface="Times New Roman" panose="02020603050405020304" pitchFamily="18" charset="0"/>
              </a:rPr>
              <a:t> </a:t>
            </a:r>
            <a:r>
              <a:rPr kumimoji="1" lang="en-US" altLang="zh-CN" sz="4400" dirty="0">
                <a:solidFill>
                  <a:schemeClr val="tx2"/>
                </a:solidFill>
                <a:latin typeface="Times New Roman" panose="02020603050405020304" pitchFamily="18" charset="0"/>
              </a:rPr>
              <a:t>-</a:t>
            </a:r>
            <a:r>
              <a:rPr kumimoji="1" lang="en-US" altLang="zh-CN" sz="4400" dirty="0">
                <a:latin typeface="Times New Roman" panose="02020603050405020304" pitchFamily="18" charset="0"/>
              </a:rPr>
              <a:t>5____3</a:t>
            </a:r>
            <a:r>
              <a:rPr kumimoji="1" lang="en-US" altLang="zh-CN" sz="44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-</a:t>
            </a:r>
            <a:r>
              <a:rPr kumimoji="1" lang="en-US" altLang="zh-CN" sz="4400" b="1" dirty="0">
                <a:latin typeface="Times New Roman" panose="02020603050405020304" pitchFamily="18" charset="0"/>
              </a:rPr>
              <a:t>5</a:t>
            </a:r>
          </a:p>
        </p:txBody>
      </p:sp>
      <p:sp>
        <p:nvSpPr>
          <p:cNvPr id="31753" name="Text Box 9"/>
          <p:cNvSpPr txBox="1">
            <a:spLocks noChangeArrowheads="1"/>
          </p:cNvSpPr>
          <p:nvPr/>
        </p:nvSpPr>
        <p:spPr bwMode="auto">
          <a:xfrm>
            <a:off x="1331913" y="5084763"/>
            <a:ext cx="6624637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>
              <a:spcBef>
                <a:spcPct val="50000"/>
              </a:spcBef>
            </a:pPr>
            <a:r>
              <a:rPr kumimoji="1" lang="zh-CN" altLang="en-US" sz="4400" dirty="0">
                <a:latin typeface="Times New Roman" panose="02020603050405020304" pitchFamily="18" charset="0"/>
              </a:rPr>
              <a:t>你能总结一下规律吗？</a:t>
            </a:r>
            <a:endParaRPr kumimoji="1" lang="zh-CN" altLang="en-US" sz="4400" b="1" dirty="0">
              <a:latin typeface="Times New Roman" panose="02020603050405020304" pitchFamily="18" charset="0"/>
            </a:endParaRPr>
          </a:p>
        </p:txBody>
      </p:sp>
      <p:sp>
        <p:nvSpPr>
          <p:cNvPr id="31754" name="Rectangle 10"/>
          <p:cNvSpPr>
            <a:spLocks noChangeArrowheads="1"/>
          </p:cNvSpPr>
          <p:nvPr/>
        </p:nvSpPr>
        <p:spPr bwMode="auto">
          <a:xfrm>
            <a:off x="2987675" y="2276475"/>
            <a:ext cx="744538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1" lang="zh-CN" altLang="en-US" sz="4400" b="1">
                <a:latin typeface="Times New Roman" panose="02020603050405020304" pitchFamily="18" charset="0"/>
              </a:rPr>
              <a:t>＞</a:t>
            </a:r>
          </a:p>
        </p:txBody>
      </p:sp>
      <p:sp>
        <p:nvSpPr>
          <p:cNvPr id="31755" name="Rectangle 11"/>
          <p:cNvSpPr>
            <a:spLocks noChangeArrowheads="1"/>
          </p:cNvSpPr>
          <p:nvPr/>
        </p:nvSpPr>
        <p:spPr bwMode="auto">
          <a:xfrm>
            <a:off x="7019925" y="2162175"/>
            <a:ext cx="744538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1" lang="zh-CN" altLang="en-US" sz="4400" b="1">
                <a:latin typeface="Times New Roman" panose="02020603050405020304" pitchFamily="18" charset="0"/>
              </a:rPr>
              <a:t>＞</a:t>
            </a:r>
          </a:p>
        </p:txBody>
      </p:sp>
      <p:sp>
        <p:nvSpPr>
          <p:cNvPr id="31756" name="Text Box 12"/>
          <p:cNvSpPr txBox="1">
            <a:spLocks noChangeArrowheads="1"/>
          </p:cNvSpPr>
          <p:nvPr/>
        </p:nvSpPr>
        <p:spPr bwMode="auto">
          <a:xfrm>
            <a:off x="250825" y="3213100"/>
            <a:ext cx="8893175" cy="176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>
              <a:spcBef>
                <a:spcPct val="50000"/>
              </a:spcBef>
              <a:buFont typeface="Wingdings" panose="05000000000000000000" pitchFamily="2" charset="2"/>
              <a:buChar char="Ø"/>
            </a:pPr>
            <a:r>
              <a:rPr lang="zh-CN" altLang="en-US" sz="4400" dirty="0">
                <a:latin typeface="Times New Roman" panose="02020603050405020304" pitchFamily="18" charset="0"/>
              </a:rPr>
              <a:t>如果</a:t>
            </a:r>
            <a:r>
              <a:rPr lang="en-US" altLang="zh-CN" sz="4400" dirty="0">
                <a:latin typeface="Times New Roman" panose="02020603050405020304" pitchFamily="18" charset="0"/>
              </a:rPr>
              <a:t>-1&lt; 3,</a:t>
            </a:r>
          </a:p>
          <a:p>
            <a:pPr>
              <a:spcBef>
                <a:spcPct val="50000"/>
              </a:spcBef>
            </a:pPr>
            <a:r>
              <a:rPr lang="zh-CN" altLang="en-US" sz="4400" dirty="0">
                <a:latin typeface="Times New Roman" panose="02020603050405020304" pitchFamily="18" charset="0"/>
              </a:rPr>
              <a:t>那么</a:t>
            </a:r>
            <a:r>
              <a:rPr lang="en-US" altLang="zh-CN" sz="4400" dirty="0">
                <a:latin typeface="Times New Roman" panose="02020603050405020304" pitchFamily="18" charset="0"/>
              </a:rPr>
              <a:t>-1</a:t>
            </a:r>
            <a:r>
              <a:rPr lang="en-US" altLang="zh-CN" sz="4400" dirty="0">
                <a:solidFill>
                  <a:srgbClr val="FF00FF"/>
                </a:solidFill>
                <a:latin typeface="Times New Roman" panose="02020603050405020304" pitchFamily="18" charset="0"/>
              </a:rPr>
              <a:t>+</a:t>
            </a:r>
            <a:r>
              <a:rPr lang="en-US" altLang="zh-CN" sz="4400" dirty="0">
                <a:latin typeface="Times New Roman" panose="02020603050405020304" pitchFamily="18" charset="0"/>
              </a:rPr>
              <a:t>2____3</a:t>
            </a:r>
            <a:r>
              <a:rPr lang="en-US" altLang="zh-CN" sz="4400" dirty="0">
                <a:solidFill>
                  <a:srgbClr val="FF00FF"/>
                </a:solidFill>
                <a:latin typeface="Times New Roman" panose="02020603050405020304" pitchFamily="18" charset="0"/>
              </a:rPr>
              <a:t>+</a:t>
            </a:r>
            <a:r>
              <a:rPr lang="en-US" altLang="zh-CN" sz="4400" dirty="0">
                <a:latin typeface="Times New Roman" panose="02020603050405020304" pitchFamily="18" charset="0"/>
              </a:rPr>
              <a:t>2,     -1</a:t>
            </a:r>
            <a:r>
              <a:rPr lang="en-US" altLang="zh-CN" sz="4400" dirty="0">
                <a:solidFill>
                  <a:schemeClr val="tx2"/>
                </a:solidFill>
                <a:latin typeface="Times New Roman" panose="02020603050405020304" pitchFamily="18" charset="0"/>
              </a:rPr>
              <a:t>-</a:t>
            </a:r>
            <a:r>
              <a:rPr lang="en-US" altLang="zh-CN" sz="4400" dirty="0">
                <a:latin typeface="Times New Roman" panose="02020603050405020304" pitchFamily="18" charset="0"/>
              </a:rPr>
              <a:t> 4____3 </a:t>
            </a:r>
            <a:r>
              <a:rPr lang="en-US" altLang="zh-CN" sz="4400" dirty="0">
                <a:solidFill>
                  <a:schemeClr val="tx2"/>
                </a:solidFill>
                <a:latin typeface="Times New Roman" panose="02020603050405020304" pitchFamily="18" charset="0"/>
              </a:rPr>
              <a:t>-</a:t>
            </a:r>
            <a:r>
              <a:rPr lang="en-US" altLang="zh-CN" sz="4400" dirty="0">
                <a:latin typeface="Times New Roman" panose="02020603050405020304" pitchFamily="18" charset="0"/>
              </a:rPr>
              <a:t> 4</a:t>
            </a:r>
          </a:p>
        </p:txBody>
      </p:sp>
      <p:sp>
        <p:nvSpPr>
          <p:cNvPr id="31757" name="Rectangle 13"/>
          <p:cNvSpPr>
            <a:spLocks noChangeArrowheads="1"/>
          </p:cNvSpPr>
          <p:nvPr/>
        </p:nvSpPr>
        <p:spPr bwMode="auto">
          <a:xfrm>
            <a:off x="6732588" y="4221163"/>
            <a:ext cx="503237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4400" b="1">
                <a:latin typeface="Times New Roman" panose="02020603050405020304" pitchFamily="18" charset="0"/>
              </a:rPr>
              <a:t>&lt;</a:t>
            </a:r>
          </a:p>
        </p:txBody>
      </p:sp>
      <p:sp>
        <p:nvSpPr>
          <p:cNvPr id="31758" name="Rectangle 14"/>
          <p:cNvSpPr>
            <a:spLocks noChangeArrowheads="1"/>
          </p:cNvSpPr>
          <p:nvPr/>
        </p:nvSpPr>
        <p:spPr bwMode="auto">
          <a:xfrm>
            <a:off x="2700338" y="4292600"/>
            <a:ext cx="10922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4400" b="1">
                <a:latin typeface="Times New Roman" panose="02020603050405020304" pitchFamily="18" charset="0"/>
              </a:rPr>
              <a:t>&lt;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17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17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17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17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17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31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175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175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17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17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17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17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17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17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175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175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175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175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175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175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175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175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50" grpId="0" autoUpdateAnimBg="0"/>
      <p:bldP spid="31751" grpId="0" autoUpdateAnimBg="0"/>
      <p:bldP spid="31753" grpId="0"/>
      <p:bldP spid="31754" grpId="0" autoUpdateAnimBg="0"/>
      <p:bldP spid="31755" grpId="0" autoUpdateAnimBg="0"/>
      <p:bldP spid="31756" grpId="0"/>
      <p:bldP spid="31757" grpId="0"/>
      <p:bldP spid="3175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" name="Text Box 4"/>
          <p:cNvSpPr txBox="1">
            <a:spLocks noChangeArrowheads="1"/>
          </p:cNvSpPr>
          <p:nvPr/>
        </p:nvSpPr>
        <p:spPr bwMode="auto">
          <a:xfrm>
            <a:off x="384175" y="1363663"/>
            <a:ext cx="7991475" cy="2101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>
              <a:spcBef>
                <a:spcPct val="50000"/>
              </a:spcBef>
            </a:pPr>
            <a:r>
              <a:rPr kumimoji="1" lang="zh-CN" altLang="en-US" sz="4400" b="1" dirty="0">
                <a:latin typeface="Times New Roman" panose="02020603050405020304" pitchFamily="18" charset="0"/>
              </a:rPr>
              <a:t>不等式基本性质</a:t>
            </a:r>
            <a:r>
              <a:rPr kumimoji="1" lang="en-US" altLang="zh-CN" sz="4400" b="1" dirty="0">
                <a:latin typeface="Times New Roman" panose="02020603050405020304" pitchFamily="18" charset="0"/>
              </a:rPr>
              <a:t>1</a:t>
            </a:r>
            <a:r>
              <a:rPr kumimoji="1" lang="zh-CN" altLang="en-US" sz="4400" b="1" dirty="0">
                <a:latin typeface="Times New Roman" panose="02020603050405020304" pitchFamily="18" charset="0"/>
              </a:rPr>
              <a:t>：不等式的两边都加上（或减去）同一数或同一个整式，</a:t>
            </a:r>
          </a:p>
        </p:txBody>
      </p:sp>
      <p:sp>
        <p:nvSpPr>
          <p:cNvPr id="32773" name="Text Box 5"/>
          <p:cNvSpPr txBox="1">
            <a:spLocks noChangeArrowheads="1"/>
          </p:cNvSpPr>
          <p:nvPr/>
        </p:nvSpPr>
        <p:spPr bwMode="auto">
          <a:xfrm>
            <a:off x="539552" y="4149724"/>
            <a:ext cx="7962057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>
              <a:spcBef>
                <a:spcPct val="50000"/>
              </a:spcBef>
            </a:pPr>
            <a:r>
              <a:rPr lang="zh-CN" altLang="en-US" sz="4400" dirty="0">
                <a:latin typeface="Times New Roman" panose="02020603050405020304" pitchFamily="18" charset="0"/>
              </a:rPr>
              <a:t>即：如果</a:t>
            </a:r>
            <a:r>
              <a:rPr lang="en-US" altLang="zh-CN" sz="4400" dirty="0">
                <a:latin typeface="Times New Roman" panose="02020603050405020304" pitchFamily="18" charset="0"/>
              </a:rPr>
              <a:t>____</a:t>
            </a:r>
            <a:r>
              <a:rPr kumimoji="1" lang="en-US" altLang="zh-CN" sz="4400" dirty="0">
                <a:latin typeface="Times New Roman" panose="02020603050405020304" pitchFamily="18" charset="0"/>
              </a:rPr>
              <a:t>,</a:t>
            </a:r>
            <a:r>
              <a:rPr lang="zh-CN" altLang="en-US" sz="4400" dirty="0">
                <a:latin typeface="Times New Roman" panose="02020603050405020304" pitchFamily="18" charset="0"/>
              </a:rPr>
              <a:t>那</a:t>
            </a:r>
            <a:r>
              <a:rPr lang="zh-CN" altLang="en-US" sz="4400" dirty="0" smtClean="0">
                <a:latin typeface="Times New Roman" panose="02020603050405020304" pitchFamily="18" charset="0"/>
              </a:rPr>
              <a:t>么 </a:t>
            </a:r>
            <a:r>
              <a:rPr lang="en-US" altLang="zh-CN" sz="4400" dirty="0" smtClean="0">
                <a:latin typeface="Times New Roman" panose="02020603050405020304" pitchFamily="18" charset="0"/>
              </a:rPr>
              <a:t>__</a:t>
            </a:r>
            <a:r>
              <a:rPr lang="en-US" altLang="zh-CN" sz="4800" dirty="0" smtClean="0">
                <a:latin typeface="Times New Roman" panose="02020603050405020304" pitchFamily="18" charset="0"/>
              </a:rPr>
              <a:t>_______.</a:t>
            </a:r>
            <a:endParaRPr kumimoji="1" lang="en-US" altLang="zh-CN" sz="4800" dirty="0">
              <a:solidFill>
                <a:srgbClr val="FF505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2774" name="Rectangle 6"/>
          <p:cNvSpPr>
            <a:spLocks noChangeArrowheads="1"/>
          </p:cNvSpPr>
          <p:nvPr/>
        </p:nvSpPr>
        <p:spPr bwMode="auto">
          <a:xfrm>
            <a:off x="3276600" y="2708275"/>
            <a:ext cx="6156325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48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   </a:t>
            </a:r>
            <a:r>
              <a:rPr kumimoji="1" lang="zh-CN" altLang="en-US" sz="48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不等号的方向不变。</a:t>
            </a:r>
          </a:p>
        </p:txBody>
      </p:sp>
      <p:sp>
        <p:nvSpPr>
          <p:cNvPr id="32775" name="Rectangle 7"/>
          <p:cNvSpPr>
            <a:spLocks noChangeArrowheads="1"/>
          </p:cNvSpPr>
          <p:nvPr/>
        </p:nvSpPr>
        <p:spPr bwMode="auto">
          <a:xfrm>
            <a:off x="3276600" y="4076700"/>
            <a:ext cx="1103313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1" lang="en-US" altLang="zh-CN" sz="4800" dirty="0">
                <a:latin typeface="Times New Roman" panose="02020603050405020304" pitchFamily="18" charset="0"/>
              </a:rPr>
              <a:t>a&gt;b</a:t>
            </a:r>
          </a:p>
        </p:txBody>
      </p:sp>
      <p:sp>
        <p:nvSpPr>
          <p:cNvPr id="32776" name="Rectangle 8"/>
          <p:cNvSpPr>
            <a:spLocks noChangeArrowheads="1"/>
          </p:cNvSpPr>
          <p:nvPr/>
        </p:nvSpPr>
        <p:spPr bwMode="auto">
          <a:xfrm>
            <a:off x="5292080" y="4067175"/>
            <a:ext cx="2862263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1" lang="en-US" altLang="zh-CN" sz="4800" dirty="0" err="1">
                <a:latin typeface="Times New Roman" panose="02020603050405020304" pitchFamily="18" charset="0"/>
              </a:rPr>
              <a:t>a</a:t>
            </a:r>
            <a:r>
              <a:rPr kumimoji="1" lang="en-US" altLang="en-US" sz="4800" dirty="0" err="1">
                <a:latin typeface="Times New Roman" panose="02020603050405020304" pitchFamily="18" charset="0"/>
              </a:rPr>
              <a:t>±</a:t>
            </a:r>
            <a:r>
              <a:rPr kumimoji="1" lang="en-US" altLang="zh-CN" sz="4800" dirty="0" err="1">
                <a:latin typeface="Times New Roman" panose="02020603050405020304" pitchFamily="18" charset="0"/>
              </a:rPr>
              <a:t>c</a:t>
            </a:r>
            <a:r>
              <a:rPr kumimoji="1" lang="en-US" altLang="zh-CN" sz="4800" dirty="0">
                <a:latin typeface="Times New Roman" panose="02020603050405020304" pitchFamily="18" charset="0"/>
              </a:rPr>
              <a:t>&gt;</a:t>
            </a:r>
            <a:r>
              <a:rPr kumimoji="1" lang="en-US" altLang="zh-CN" sz="4800" dirty="0" err="1">
                <a:latin typeface="Times New Roman" panose="02020603050405020304" pitchFamily="18" charset="0"/>
              </a:rPr>
              <a:t>b</a:t>
            </a:r>
            <a:r>
              <a:rPr kumimoji="1" lang="en-US" altLang="en-US" sz="4800" dirty="0" err="1">
                <a:latin typeface="Times New Roman" panose="02020603050405020304" pitchFamily="18" charset="0"/>
              </a:rPr>
              <a:t>±</a:t>
            </a:r>
            <a:r>
              <a:rPr kumimoji="1" lang="en-US" altLang="zh-CN" sz="4800" dirty="0" err="1">
                <a:latin typeface="Times New Roman" panose="02020603050405020304" pitchFamily="18" charset="0"/>
              </a:rPr>
              <a:t>c</a:t>
            </a:r>
            <a:endParaRPr kumimoji="1" lang="en-US" altLang="zh-CN" sz="4800" dirty="0">
              <a:latin typeface="Times New Roman" panose="02020603050405020304" pitchFamily="18" charset="0"/>
            </a:endParaRPr>
          </a:p>
        </p:txBody>
      </p:sp>
      <p:sp>
        <p:nvSpPr>
          <p:cNvPr id="32777" name="Rectangle 9"/>
          <p:cNvSpPr>
            <a:spLocks noChangeArrowheads="1"/>
          </p:cNvSpPr>
          <p:nvPr/>
        </p:nvSpPr>
        <p:spPr bwMode="auto">
          <a:xfrm>
            <a:off x="3851275" y="2636838"/>
            <a:ext cx="4824413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1" lang="en-US" altLang="zh-CN" sz="4800" b="1" dirty="0">
                <a:latin typeface="Times New Roman" panose="02020603050405020304" pitchFamily="18" charset="0"/>
              </a:rPr>
              <a:t>_______________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2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327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327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2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27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327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2" grpId="0"/>
      <p:bldP spid="32773" grpId="0"/>
      <p:bldP spid="32774" grpId="0"/>
      <p:bldP spid="32775" grpId="0"/>
      <p:bldP spid="32776" grpId="0"/>
      <p:bldP spid="3277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Text Box 4"/>
          <p:cNvSpPr txBox="1">
            <a:spLocks noChangeArrowheads="1"/>
          </p:cNvSpPr>
          <p:nvPr/>
        </p:nvSpPr>
        <p:spPr bwMode="auto">
          <a:xfrm>
            <a:off x="395288" y="549275"/>
            <a:ext cx="8459787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>
              <a:spcBef>
                <a:spcPct val="50000"/>
              </a:spcBef>
            </a:pPr>
            <a:r>
              <a:rPr kumimoji="1" lang="zh-CN" altLang="en-US" sz="4000" b="1" dirty="0">
                <a:latin typeface="Times New Roman" panose="02020603050405020304" pitchFamily="18" charset="0"/>
              </a:rPr>
              <a:t>不等式基本性质</a:t>
            </a:r>
            <a:r>
              <a:rPr kumimoji="1" lang="en-US" altLang="zh-CN" sz="40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2</a:t>
            </a:r>
            <a:r>
              <a:rPr kumimoji="1" lang="zh-CN" altLang="en-US" sz="4000" b="1" dirty="0">
                <a:latin typeface="Times New Roman" panose="02020603050405020304" pitchFamily="18" charset="0"/>
              </a:rPr>
              <a:t>：不等式的两边都乘以（或除以）同一个</a:t>
            </a:r>
            <a:r>
              <a:rPr kumimoji="1" lang="en-US" altLang="zh-CN" sz="4000" b="1" dirty="0">
                <a:latin typeface="Times New Roman" panose="02020603050405020304" pitchFamily="18" charset="0"/>
              </a:rPr>
              <a:t>____</a:t>
            </a:r>
            <a:r>
              <a:rPr kumimoji="1" lang="zh-CN" altLang="en-US" sz="4000" b="1" dirty="0">
                <a:latin typeface="Times New Roman" panose="02020603050405020304" pitchFamily="18" charset="0"/>
              </a:rPr>
              <a:t>，不等号的方向</a:t>
            </a:r>
            <a:r>
              <a:rPr kumimoji="1" lang="en-US" altLang="zh-CN" sz="4000" b="1" dirty="0">
                <a:latin typeface="Times New Roman" panose="02020603050405020304" pitchFamily="18" charset="0"/>
              </a:rPr>
              <a:t>____</a:t>
            </a:r>
            <a:r>
              <a:rPr kumimoji="1" lang="zh-CN" altLang="en-US" sz="4000" b="1" dirty="0">
                <a:latin typeface="Times New Roman" panose="02020603050405020304" pitchFamily="18" charset="0"/>
              </a:rPr>
              <a:t>。</a:t>
            </a:r>
          </a:p>
        </p:txBody>
      </p:sp>
      <p:sp>
        <p:nvSpPr>
          <p:cNvPr id="33797" name="Text Box 5"/>
          <p:cNvSpPr txBox="1">
            <a:spLocks noChangeArrowheads="1"/>
          </p:cNvSpPr>
          <p:nvPr/>
        </p:nvSpPr>
        <p:spPr bwMode="auto">
          <a:xfrm>
            <a:off x="395288" y="3644900"/>
            <a:ext cx="8316912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/>
            <a:lvl2pPr/>
            <a:lvl3pPr/>
            <a:lvl4pPr/>
            <a:lvl5pPr/>
            <a:lvl6pPr/>
            <a:lvl7pPr/>
            <a:lvl8pPr/>
            <a:lvl9pPr/>
          </a:lstStyle>
          <a:p>
            <a:pPr>
              <a:spcBef>
                <a:spcPct val="50000"/>
              </a:spcBef>
            </a:pPr>
            <a:r>
              <a:rPr kumimoji="1" lang="zh-CN" altLang="en-US" sz="4000" b="1" dirty="0">
                <a:latin typeface="Times New Roman" panose="02020603050405020304" pitchFamily="18" charset="0"/>
              </a:rPr>
              <a:t>不等式基本性质</a:t>
            </a:r>
            <a:r>
              <a:rPr kumimoji="1" lang="en-US" altLang="zh-CN" sz="40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3</a:t>
            </a:r>
            <a:r>
              <a:rPr kumimoji="1" lang="zh-CN" altLang="en-US" sz="4000" b="1" dirty="0">
                <a:latin typeface="Times New Roman" panose="02020603050405020304" pitchFamily="18" charset="0"/>
              </a:rPr>
              <a:t>：不等式的两边都乘以（或除以）同一个</a:t>
            </a:r>
            <a:r>
              <a:rPr kumimoji="1" lang="en-US" altLang="zh-CN" sz="4000" b="1" dirty="0">
                <a:latin typeface="Times New Roman" panose="02020603050405020304" pitchFamily="18" charset="0"/>
              </a:rPr>
              <a:t>____</a:t>
            </a:r>
            <a:r>
              <a:rPr kumimoji="1" lang="zh-CN" altLang="en-US" sz="4000" b="1" dirty="0">
                <a:latin typeface="Times New Roman" panose="02020603050405020304" pitchFamily="18" charset="0"/>
              </a:rPr>
              <a:t>，不等号的方向</a:t>
            </a:r>
            <a:r>
              <a:rPr kumimoji="1" lang="en-US" altLang="zh-CN" sz="4000" b="1" dirty="0">
                <a:latin typeface="Times New Roman" panose="02020603050405020304" pitchFamily="18" charset="0"/>
              </a:rPr>
              <a:t>____</a:t>
            </a:r>
            <a:r>
              <a:rPr kumimoji="1" lang="zh-CN" altLang="en-US" sz="4000" b="1" dirty="0">
                <a:latin typeface="Times New Roman" panose="02020603050405020304" pitchFamily="18" charset="0"/>
              </a:rPr>
              <a:t>。</a:t>
            </a:r>
          </a:p>
        </p:txBody>
      </p:sp>
      <p:sp>
        <p:nvSpPr>
          <p:cNvPr id="33798" name="Rectangle 6"/>
          <p:cNvSpPr>
            <a:spLocks noChangeArrowheads="1"/>
          </p:cNvSpPr>
          <p:nvPr/>
        </p:nvSpPr>
        <p:spPr bwMode="auto">
          <a:xfrm>
            <a:off x="0" y="2708275"/>
            <a:ext cx="849788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lvl="1">
              <a:spcBef>
                <a:spcPct val="5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None/>
            </a:pPr>
            <a:r>
              <a:rPr kumimoji="1" lang="zh-CN" altLang="en-US" sz="4000" dirty="0">
                <a:latin typeface="Times New Roman" panose="02020603050405020304" pitchFamily="18" charset="0"/>
              </a:rPr>
              <a:t>如果</a:t>
            </a:r>
            <a:r>
              <a:rPr kumimoji="1" lang="en-US" altLang="zh-CN" sz="4000" dirty="0">
                <a:latin typeface="Times New Roman" panose="02020603050405020304" pitchFamily="18" charset="0"/>
              </a:rPr>
              <a:t>________,</a:t>
            </a:r>
            <a:r>
              <a:rPr kumimoji="1" lang="zh-CN" altLang="en-US" sz="4000" dirty="0">
                <a:latin typeface="Times New Roman" panose="02020603050405020304" pitchFamily="18" charset="0"/>
              </a:rPr>
              <a:t>那么</a:t>
            </a:r>
            <a:r>
              <a:rPr kumimoji="1" lang="en-US" altLang="zh-CN" sz="4000" dirty="0">
                <a:latin typeface="Times New Roman" panose="02020603050405020304" pitchFamily="18" charset="0"/>
              </a:rPr>
              <a:t>______________</a:t>
            </a:r>
            <a:endParaRPr kumimoji="1" lang="en-US" altLang="zh-CN" sz="4000" dirty="0">
              <a:solidFill>
                <a:srgbClr val="FF5050"/>
              </a:solidFill>
              <a:latin typeface="Times New Roman" panose="02020603050405020304" pitchFamily="18" charset="0"/>
            </a:endParaRPr>
          </a:p>
        </p:txBody>
      </p:sp>
      <p:graphicFrame>
        <p:nvGraphicFramePr>
          <p:cNvPr id="33799" name="Object 7"/>
          <p:cNvGraphicFramePr>
            <a:graphicFrameLocks noChangeAspect="1"/>
          </p:cNvGraphicFramePr>
          <p:nvPr/>
        </p:nvGraphicFramePr>
        <p:xfrm>
          <a:off x="6804025" y="5229225"/>
          <a:ext cx="1439863" cy="1114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05" name="公式" r:id="rId4" imgW="405765" imgH="393065" progId="Equation.3">
                  <p:embed/>
                </p:oleObj>
              </mc:Choice>
              <mc:Fallback>
                <p:oleObj name="公式" r:id="rId4" imgW="405765" imgH="393065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04025" y="5229225"/>
                        <a:ext cx="1439863" cy="1114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800" name="Rectangle 8"/>
          <p:cNvSpPr>
            <a:spLocks noChangeArrowheads="1"/>
          </p:cNvSpPr>
          <p:nvPr/>
        </p:nvSpPr>
        <p:spPr bwMode="auto">
          <a:xfrm>
            <a:off x="1908175" y="1773238"/>
            <a:ext cx="15113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1" lang="zh-CN" altLang="en-US" sz="40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不变</a:t>
            </a:r>
          </a:p>
        </p:txBody>
      </p:sp>
      <p:sp>
        <p:nvSpPr>
          <p:cNvPr id="33801" name="Rectangle 9"/>
          <p:cNvSpPr>
            <a:spLocks noChangeArrowheads="1"/>
          </p:cNvSpPr>
          <p:nvPr/>
        </p:nvSpPr>
        <p:spPr bwMode="auto">
          <a:xfrm>
            <a:off x="5508625" y="1125538"/>
            <a:ext cx="15843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1" lang="zh-CN" altLang="en-US" sz="40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正数</a:t>
            </a:r>
          </a:p>
        </p:txBody>
      </p:sp>
      <p:sp>
        <p:nvSpPr>
          <p:cNvPr id="33802" name="Rectangle 10"/>
          <p:cNvSpPr>
            <a:spLocks noChangeArrowheads="1"/>
          </p:cNvSpPr>
          <p:nvPr/>
        </p:nvSpPr>
        <p:spPr bwMode="auto">
          <a:xfrm>
            <a:off x="1476375" y="2636838"/>
            <a:ext cx="22225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1" lang="en-US" altLang="zh-CN" sz="4000" dirty="0">
                <a:latin typeface="Times New Roman" panose="02020603050405020304" pitchFamily="18" charset="0"/>
              </a:rPr>
              <a:t>a&gt;b</a:t>
            </a:r>
            <a:r>
              <a:rPr kumimoji="1" lang="zh-CN" altLang="en-US" sz="4000" dirty="0">
                <a:latin typeface="Times New Roman" panose="02020603050405020304" pitchFamily="18" charset="0"/>
              </a:rPr>
              <a:t>，</a:t>
            </a:r>
            <a:r>
              <a:rPr kumimoji="1" lang="en-US" altLang="zh-CN" sz="4000" dirty="0">
                <a:latin typeface="Times New Roman" panose="02020603050405020304" pitchFamily="18" charset="0"/>
              </a:rPr>
              <a:t>c&gt;0</a:t>
            </a:r>
          </a:p>
        </p:txBody>
      </p:sp>
      <p:sp>
        <p:nvSpPr>
          <p:cNvPr id="33803" name="Rectangle 11"/>
          <p:cNvSpPr>
            <a:spLocks noChangeArrowheads="1"/>
          </p:cNvSpPr>
          <p:nvPr/>
        </p:nvSpPr>
        <p:spPr bwMode="auto">
          <a:xfrm>
            <a:off x="4787900" y="2638425"/>
            <a:ext cx="41148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1" lang="en-US" altLang="zh-CN" sz="4000" dirty="0">
                <a:latin typeface="Times New Roman" panose="02020603050405020304" pitchFamily="18" charset="0"/>
              </a:rPr>
              <a:t>ac&gt;</a:t>
            </a:r>
            <a:r>
              <a:rPr kumimoji="1" lang="en-US" altLang="zh-CN" sz="4000" dirty="0" err="1">
                <a:latin typeface="Times New Roman" panose="02020603050405020304" pitchFamily="18" charset="0"/>
              </a:rPr>
              <a:t>bc</a:t>
            </a:r>
            <a:r>
              <a:rPr kumimoji="1" lang="en-US" altLang="zh-CN" sz="4000" dirty="0">
                <a:latin typeface="Times New Roman" panose="02020603050405020304" pitchFamily="18" charset="0"/>
              </a:rPr>
              <a:t> (</a:t>
            </a:r>
            <a:r>
              <a:rPr kumimoji="1" lang="zh-CN" altLang="en-US" sz="4000" dirty="0">
                <a:latin typeface="Times New Roman" panose="02020603050405020304" pitchFamily="18" charset="0"/>
              </a:rPr>
              <a:t>或            </a:t>
            </a:r>
            <a:r>
              <a:rPr kumimoji="1" lang="en-US" altLang="zh-CN" sz="4000" dirty="0">
                <a:latin typeface="Times New Roman" panose="02020603050405020304" pitchFamily="18" charset="0"/>
              </a:rPr>
              <a:t>)</a:t>
            </a:r>
          </a:p>
        </p:txBody>
      </p:sp>
      <p:graphicFrame>
        <p:nvGraphicFramePr>
          <p:cNvPr id="33804" name="Object 12"/>
          <p:cNvGraphicFramePr>
            <a:graphicFrameLocks noChangeAspect="1"/>
          </p:cNvGraphicFramePr>
          <p:nvPr/>
        </p:nvGraphicFramePr>
        <p:xfrm>
          <a:off x="6948488" y="2133600"/>
          <a:ext cx="1368425" cy="1223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06" name="公式" r:id="rId6" imgW="405765" imgH="393065" progId="Equation.3">
                  <p:embed/>
                </p:oleObj>
              </mc:Choice>
              <mc:Fallback>
                <p:oleObj name="公式" r:id="rId6" imgW="405765" imgH="393065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48488" y="2133600"/>
                        <a:ext cx="1368425" cy="1223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805" name="Rectangle 13"/>
          <p:cNvSpPr>
            <a:spLocks noChangeArrowheads="1"/>
          </p:cNvSpPr>
          <p:nvPr/>
        </p:nvSpPr>
        <p:spPr bwMode="auto">
          <a:xfrm>
            <a:off x="5508625" y="4221163"/>
            <a:ext cx="1871663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1" lang="zh-CN" altLang="en-US" sz="40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负数</a:t>
            </a:r>
          </a:p>
        </p:txBody>
      </p:sp>
      <p:sp>
        <p:nvSpPr>
          <p:cNvPr id="33806" name="Rectangle 14"/>
          <p:cNvSpPr>
            <a:spLocks noChangeArrowheads="1"/>
          </p:cNvSpPr>
          <p:nvPr/>
        </p:nvSpPr>
        <p:spPr bwMode="auto">
          <a:xfrm>
            <a:off x="2339975" y="4797425"/>
            <a:ext cx="194468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1" lang="zh-CN" altLang="en-US" sz="40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改变</a:t>
            </a:r>
          </a:p>
        </p:txBody>
      </p:sp>
      <p:sp>
        <p:nvSpPr>
          <p:cNvPr id="33807" name="Rectangle 15"/>
          <p:cNvSpPr>
            <a:spLocks noChangeArrowheads="1"/>
          </p:cNvSpPr>
          <p:nvPr/>
        </p:nvSpPr>
        <p:spPr bwMode="auto">
          <a:xfrm>
            <a:off x="0" y="5661025"/>
            <a:ext cx="849788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lvl="1">
              <a:spcBef>
                <a:spcPct val="50000"/>
              </a:spcBef>
              <a:buClr>
                <a:schemeClr val="accent2"/>
              </a:buClr>
              <a:buSzPct val="65000"/>
              <a:buFont typeface="Wingdings" panose="05000000000000000000" pitchFamily="2" charset="2"/>
              <a:buNone/>
            </a:pPr>
            <a:r>
              <a:rPr kumimoji="1" lang="zh-CN" altLang="en-US" sz="4000" dirty="0">
                <a:latin typeface="Times New Roman" panose="02020603050405020304" pitchFamily="18" charset="0"/>
              </a:rPr>
              <a:t>如果</a:t>
            </a:r>
            <a:r>
              <a:rPr kumimoji="1" lang="en-US" altLang="zh-CN" sz="4000" dirty="0">
                <a:latin typeface="Times New Roman" panose="02020603050405020304" pitchFamily="18" charset="0"/>
              </a:rPr>
              <a:t>________,</a:t>
            </a:r>
            <a:r>
              <a:rPr kumimoji="1" lang="zh-CN" altLang="en-US" sz="4000" dirty="0">
                <a:latin typeface="Times New Roman" panose="02020603050405020304" pitchFamily="18" charset="0"/>
              </a:rPr>
              <a:t>那么</a:t>
            </a:r>
            <a:r>
              <a:rPr kumimoji="1" lang="en-US" altLang="zh-CN" sz="4000" dirty="0">
                <a:latin typeface="Times New Roman" panose="02020603050405020304" pitchFamily="18" charset="0"/>
              </a:rPr>
              <a:t>______________</a:t>
            </a:r>
            <a:endParaRPr kumimoji="1" lang="en-US" altLang="zh-CN" sz="4000" dirty="0">
              <a:solidFill>
                <a:srgbClr val="FF505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3808" name="Rectangle 16"/>
          <p:cNvSpPr>
            <a:spLocks noChangeArrowheads="1"/>
          </p:cNvSpPr>
          <p:nvPr/>
        </p:nvSpPr>
        <p:spPr bwMode="auto">
          <a:xfrm>
            <a:off x="1547813" y="5661025"/>
            <a:ext cx="22225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1" lang="en-US" altLang="zh-CN" sz="4000" dirty="0">
                <a:latin typeface="Times New Roman" panose="02020603050405020304" pitchFamily="18" charset="0"/>
              </a:rPr>
              <a:t>a&gt;b</a:t>
            </a:r>
            <a:r>
              <a:rPr kumimoji="1" lang="zh-CN" altLang="en-US" sz="4000" dirty="0">
                <a:latin typeface="Times New Roman" panose="02020603050405020304" pitchFamily="18" charset="0"/>
              </a:rPr>
              <a:t>，</a:t>
            </a:r>
            <a:r>
              <a:rPr kumimoji="1" lang="en-US" altLang="zh-CN" sz="4000" dirty="0">
                <a:latin typeface="Times New Roman" panose="02020603050405020304" pitchFamily="18" charset="0"/>
              </a:rPr>
              <a:t>c&lt;0</a:t>
            </a:r>
          </a:p>
        </p:txBody>
      </p:sp>
      <p:sp>
        <p:nvSpPr>
          <p:cNvPr id="33809" name="Rectangle 17"/>
          <p:cNvSpPr>
            <a:spLocks noChangeArrowheads="1"/>
          </p:cNvSpPr>
          <p:nvPr/>
        </p:nvSpPr>
        <p:spPr bwMode="auto">
          <a:xfrm>
            <a:off x="4716463" y="5589588"/>
            <a:ext cx="41148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kumimoji="1" lang="en-US" altLang="zh-CN" sz="4000" dirty="0">
                <a:latin typeface="Times New Roman" panose="02020603050405020304" pitchFamily="18" charset="0"/>
              </a:rPr>
              <a:t>ac</a:t>
            </a:r>
            <a:r>
              <a:rPr kumimoji="1" lang="en-US" altLang="zh-CN" sz="4000" b="1" dirty="0">
                <a:solidFill>
                  <a:schemeClr val="hlink"/>
                </a:solidFill>
                <a:latin typeface="Times New Roman" panose="02020603050405020304" pitchFamily="18" charset="0"/>
              </a:rPr>
              <a:t>&lt;</a:t>
            </a:r>
            <a:r>
              <a:rPr kumimoji="1" lang="en-US" altLang="zh-CN" sz="4000" dirty="0" err="1">
                <a:latin typeface="Times New Roman" panose="02020603050405020304" pitchFamily="18" charset="0"/>
              </a:rPr>
              <a:t>bc</a:t>
            </a:r>
            <a:r>
              <a:rPr kumimoji="1" lang="en-US" altLang="zh-CN" sz="4000" dirty="0">
                <a:latin typeface="Times New Roman" panose="02020603050405020304" pitchFamily="18" charset="0"/>
              </a:rPr>
              <a:t> (</a:t>
            </a:r>
            <a:r>
              <a:rPr kumimoji="1" lang="zh-CN" altLang="en-US" sz="4000" dirty="0">
                <a:latin typeface="Times New Roman" panose="02020603050405020304" pitchFamily="18" charset="0"/>
              </a:rPr>
              <a:t>或            </a:t>
            </a:r>
            <a:r>
              <a:rPr kumimoji="1" lang="en-US" altLang="zh-CN" sz="4000" dirty="0">
                <a:latin typeface="Times New Roman" panose="02020603050405020304" pitchFamily="18" charset="0"/>
              </a:rPr>
              <a:t>)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3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380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380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380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3380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3380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3380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19"/>
                            </p:stCondLst>
                            <p:childTnLst>
                              <p:par>
                                <p:cTn id="2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37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0" dur="500"/>
                                        <p:tgtEl>
                                          <p:spTgt spid="338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338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338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8" dur="80"/>
                                        <p:tgtEl>
                                          <p:spTgt spid="3380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9" dur="80"/>
                                        <p:tgtEl>
                                          <p:spTgt spid="3380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80"/>
                                        <p:tgtEl>
                                          <p:spTgt spid="3380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5" dur="80"/>
                                        <p:tgtEl>
                                          <p:spTgt spid="3380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6" dur="80"/>
                                        <p:tgtEl>
                                          <p:spTgt spid="3380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80"/>
                                        <p:tgtEl>
                                          <p:spTgt spid="3380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19"/>
                            </p:stCondLst>
                            <p:childTnLst>
                              <p:par>
                                <p:cTn id="5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338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6" dur="500"/>
                                        <p:tgtEl>
                                          <p:spTgt spid="338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338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00"/>
                            </p:stCondLst>
                            <p:childTnLst>
                              <p:par>
                                <p:cTn id="7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337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6" grpId="0"/>
      <p:bldP spid="33797" grpId="0"/>
      <p:bldP spid="33798" grpId="0"/>
      <p:bldP spid="33800" grpId="0"/>
      <p:bldP spid="33801" grpId="0"/>
      <p:bldP spid="33802" grpId="0"/>
      <p:bldP spid="33803" grpId="0"/>
      <p:bldP spid="33805" grpId="0"/>
      <p:bldP spid="33806" grpId="0"/>
      <p:bldP spid="33807" grpId="0"/>
      <p:bldP spid="33808" grpId="0"/>
      <p:bldP spid="33809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WW.2PPT.COM">
  <a:themeElements>
    <a:clrScheme name="视点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视点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视点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1495</Words>
  <Application>Microsoft Office PowerPoint</Application>
  <PresentationFormat>全屏显示(4:3)</PresentationFormat>
  <Paragraphs>189</Paragraphs>
  <Slides>23</Slides>
  <Notes>3</Notes>
  <HiddenSlides>0</HiddenSlides>
  <MMClips>0</MMClips>
  <ScaleCrop>false</ScaleCrop>
  <HeadingPairs>
    <vt:vector size="8" baseType="variant">
      <vt:variant>
        <vt:lpstr>已用的字体</vt:lpstr>
      </vt:variant>
      <vt:variant>
        <vt:i4>14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3</vt:i4>
      </vt:variant>
      <vt:variant>
        <vt:lpstr>幻灯片标题</vt:lpstr>
      </vt:variant>
      <vt:variant>
        <vt:i4>23</vt:i4>
      </vt:variant>
    </vt:vector>
  </HeadingPairs>
  <TitlesOfParts>
    <vt:vector size="41" baseType="lpstr">
      <vt:lpstr>Arial Unicode MS</vt:lpstr>
      <vt:lpstr>汉仪大宋简</vt:lpstr>
      <vt:lpstr>黑体</vt:lpstr>
      <vt:lpstr>华文新魏</vt:lpstr>
      <vt:lpstr>楷体_GB2312</vt:lpstr>
      <vt:lpstr>隶书</vt:lpstr>
      <vt:lpstr>宋体</vt:lpstr>
      <vt:lpstr>微软雅黑</vt:lpstr>
      <vt:lpstr>Arial</vt:lpstr>
      <vt:lpstr>Comic Sans MS</vt:lpstr>
      <vt:lpstr>Times New Roman</vt:lpstr>
      <vt:lpstr>Verdana</vt:lpstr>
      <vt:lpstr>Wingdings</vt:lpstr>
      <vt:lpstr>Wingdings 2</vt:lpstr>
      <vt:lpstr>WWW.2PPT.COM</vt:lpstr>
      <vt:lpstr>Equation</vt:lpstr>
      <vt:lpstr>公式</vt:lpstr>
      <vt:lpstr>Microsoft 公式 3.0</vt:lpstr>
      <vt:lpstr>PowerPoint 演示文稿</vt:lpstr>
      <vt:lpstr>问题1：雷电的温度大约是28000℃，比太阳表面温度的4.5倍还要高。设太阳表面温度为t℃，那么t应该满足怎样的关系式？</vt:lpstr>
      <vt:lpstr>不等式的定义</vt:lpstr>
      <vt:lpstr>PowerPoint 演示文稿</vt:lpstr>
      <vt:lpstr>PowerPoint 演示文稿</vt:lpstr>
      <vt:lpstr>等式基本性质3（对称性）</vt:lpstr>
      <vt:lpstr>PowerPoint 演示文稿</vt:lpstr>
      <vt:lpstr>PowerPoint 演示文稿</vt:lpstr>
      <vt:lpstr>PowerPoint 演示文稿</vt:lpstr>
      <vt:lpstr>PowerPoint 演示文稿</vt:lpstr>
      <vt:lpstr>思考:不等式具有对称性和传递性吗?</vt:lpstr>
      <vt:lpstr>不等式的对称性: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知识拓展: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cp:lastPrinted>2113-01-01T00:00:00Z</cp:lastPrinted>
  <dcterms:created xsi:type="dcterms:W3CDTF">2022-01-05T01:34:59Z</dcterms:created>
  <dcterms:modified xsi:type="dcterms:W3CDTF">2023-01-16T14:23:03Z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F0637DC6114F4B75906E377BEF6A71F0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