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7" r:id="rId2"/>
    <p:sldId id="283" r:id="rId3"/>
    <p:sldId id="285" r:id="rId4"/>
    <p:sldId id="286" r:id="rId5"/>
    <p:sldId id="287" r:id="rId6"/>
    <p:sldId id="288" r:id="rId7"/>
    <p:sldId id="289" r:id="rId8"/>
    <p:sldId id="303" r:id="rId9"/>
    <p:sldId id="304" r:id="rId10"/>
    <p:sldId id="305" r:id="rId11"/>
    <p:sldId id="306" r:id="rId12"/>
    <p:sldId id="265" r:id="rId13"/>
    <p:sldId id="299" r:id="rId14"/>
    <p:sldId id="273" r:id="rId15"/>
    <p:sldId id="300" r:id="rId16"/>
    <p:sldId id="301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07" r:id="rId28"/>
    <p:sldId id="291" r:id="rId29"/>
    <p:sldId id="279" r:id="rId30"/>
    <p:sldId id="319" r:id="rId31"/>
    <p:sldId id="281" r:id="rId32"/>
    <p:sldId id="282" r:id="rId33"/>
    <p:sldId id="298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33399"/>
    <a:srgbClr val="0000CC"/>
    <a:srgbClr val="FF3300"/>
    <a:srgbClr val="0000FF"/>
    <a:srgbClr val="FFFFFF"/>
    <a:srgbClr val="FF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83" autoAdjust="0"/>
  </p:normalViewPr>
  <p:slideViewPr>
    <p:cSldViewPr>
      <p:cViewPr>
        <p:scale>
          <a:sx n="100" d="100"/>
          <a:sy n="100" d="100"/>
        </p:scale>
        <p:origin x="-42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A321C-BDB0-4487-953A-57E36938530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5ECAF-7F8E-4570-9BD0-28919E4E87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5ECAF-7F8E-4570-9BD0-28919E4E87B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0" y="153859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3EB22A-88E9-47F4-B78D-FB87EAC7474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B46D99F-6320-4E8D-B55F-766AAA1D186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AA8DC61-AD27-4449-9A10-FB033FA4807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8A83E89-B23B-4365-8F18-847CF926220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F30FDD-350F-4578-A684-2EFC001B362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74733B-5DCE-42E1-9ED0-2E9F12EFD9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D9620E4-AF4E-45EE-9849-7EEE52019D9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4ABC74E-B6E6-48AD-A416-BD6ADE95587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664D8F0-07E2-40AD-9074-F88365ED6DC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5AC8CC2-1E88-4718-BCE4-C96758BCC52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4959E8A-DD50-470E-837C-7421D82EEBA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C5F401F-6EE8-4372-B18B-2BF252959F8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731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hyperlink" Target="&#38142;&#25509;&#36164;&#28304;/P27_1_1a.sw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7.GIF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hyperlink" Target="&#38142;&#25509;&#36164;&#28304;/U2T1A-1a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48.jpeg"/><Relationship Id="rId5" Type="http://schemas.openxmlformats.org/officeDocument/2006/relationships/image" Target="../media/image44.png"/><Relationship Id="rId10" Type="http://schemas.openxmlformats.org/officeDocument/2006/relationships/hyperlink" Target="&#38142;&#25509;&#36164;&#28304;/U2T1A-1c%20.mp3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hyperlink" Target="&#38142;&#25509;&#36164;&#28304;/U2T1A-3-A.mp3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U2T1A-3-B.mp3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2938264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  </a:t>
            </a:r>
            <a:r>
              <a:rPr lang="en-US" altLang="zh-CN" sz="48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>
              <a:buFontTx/>
              <a:buNone/>
            </a:pPr>
            <a:r>
              <a:rPr lang="en-US" altLang="zh-CN" sz="54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You should see a dentist</a:t>
            </a:r>
            <a:r>
              <a:rPr lang="en-US" altLang="zh-CN" sz="5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Section A </a:t>
            </a:r>
          </a:p>
        </p:txBody>
      </p:sp>
      <p:sp>
        <p:nvSpPr>
          <p:cNvPr id="5" name="矩形 4"/>
          <p:cNvSpPr/>
          <p:nvPr/>
        </p:nvSpPr>
        <p:spPr>
          <a:xfrm>
            <a:off x="2959217" y="551723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573088" y="277813"/>
            <a:ext cx="8570912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What’s wrong with him/her?</a:t>
            </a:r>
          </a:p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He/She has …</a:t>
            </a:r>
          </a:p>
        </p:txBody>
      </p:sp>
      <p:pic>
        <p:nvPicPr>
          <p:cNvPr id="152579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846263"/>
            <a:ext cx="2659062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0" name="Picture 4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7188" y="1846263"/>
            <a:ext cx="2246312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900113" y="4891088"/>
            <a:ext cx="28479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a toothache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4664075" y="4870450"/>
            <a:ext cx="35718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a stomachache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81" grpId="0"/>
      <p:bldP spid="1525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704850" y="404813"/>
            <a:ext cx="857091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What’s wrong with him/her?</a:t>
            </a:r>
          </a:p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He/She has …</a:t>
            </a:r>
          </a:p>
        </p:txBody>
      </p:sp>
      <p:pic>
        <p:nvPicPr>
          <p:cNvPr id="153603" name="Picture 3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898650"/>
            <a:ext cx="29527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92138" y="5434013"/>
            <a:ext cx="22526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sore eyes</a:t>
            </a:r>
          </a:p>
        </p:txBody>
      </p:sp>
      <p:pic>
        <p:nvPicPr>
          <p:cNvPr id="153605" name="Picture 5" descr="20087281544276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4363" y="2452688"/>
            <a:ext cx="3100387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475163" y="5418138"/>
            <a:ext cx="3136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a sore throat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4" grpId="0"/>
      <p:bldP spid="153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5" name="AutoShape 17" descr="12"/>
          <p:cNvSpPr>
            <a:spLocks noChangeArrowheads="1"/>
          </p:cNvSpPr>
          <p:nvPr/>
        </p:nvSpPr>
        <p:spPr bwMode="auto">
          <a:xfrm>
            <a:off x="3203575" y="2781300"/>
            <a:ext cx="2376488" cy="1223963"/>
          </a:xfrm>
          <a:prstGeom prst="flowChartPreparation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 algn="ctr">
            <a:solidFill>
              <a:srgbClr val="CC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66"/>
                </a:solidFill>
              </a:rPr>
              <a:t>illnesses</a:t>
            </a:r>
          </a:p>
        </p:txBody>
      </p:sp>
      <p:sp>
        <p:nvSpPr>
          <p:cNvPr id="27666" name="AutoShape 18" descr="84a17a0256d291811c9583fa"/>
          <p:cNvSpPr/>
          <p:nvPr/>
        </p:nvSpPr>
        <p:spPr bwMode="auto">
          <a:xfrm>
            <a:off x="611188" y="333375"/>
            <a:ext cx="3182937" cy="609600"/>
          </a:xfrm>
          <a:prstGeom prst="borderCallout2">
            <a:avLst>
              <a:gd name="adj1" fmla="val 18750"/>
              <a:gd name="adj2" fmla="val 102394"/>
              <a:gd name="adj3" fmla="val 18750"/>
              <a:gd name="adj4" fmla="val 109079"/>
              <a:gd name="adj5" fmla="val 392708"/>
              <a:gd name="adj6" fmla="val 115861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solidFill>
                  <a:srgbClr val="660066"/>
                </a:solidFill>
              </a:rPr>
              <a:t>感冒</a:t>
            </a:r>
          </a:p>
        </p:txBody>
      </p:sp>
      <p:sp>
        <p:nvSpPr>
          <p:cNvPr id="27667" name="AutoShape 19" descr="84a17a0256d291811c9583fa"/>
          <p:cNvSpPr/>
          <p:nvPr/>
        </p:nvSpPr>
        <p:spPr bwMode="auto">
          <a:xfrm>
            <a:off x="250825" y="1557338"/>
            <a:ext cx="3168650" cy="609600"/>
          </a:xfrm>
          <a:prstGeom prst="borderCallout2">
            <a:avLst>
              <a:gd name="adj1" fmla="val 18750"/>
              <a:gd name="adj2" fmla="val 102403"/>
              <a:gd name="adj3" fmla="val 18750"/>
              <a:gd name="adj4" fmla="val 112875"/>
              <a:gd name="adj5" fmla="val 195574"/>
              <a:gd name="adj6" fmla="val 123648"/>
            </a:avLst>
          </a:prstGeom>
          <a:blipFill dpi="0" rotWithShape="1">
            <a:blip r:embed="rId4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solidFill>
                  <a:srgbClr val="660066"/>
                </a:solidFill>
              </a:rPr>
              <a:t>发烧</a:t>
            </a:r>
          </a:p>
        </p:txBody>
      </p:sp>
      <p:sp>
        <p:nvSpPr>
          <p:cNvPr id="27668" name="AutoShape 20" descr="84a17a0256d291811c9583fa"/>
          <p:cNvSpPr/>
          <p:nvPr/>
        </p:nvSpPr>
        <p:spPr bwMode="auto">
          <a:xfrm>
            <a:off x="250825" y="4508500"/>
            <a:ext cx="3313113" cy="609600"/>
          </a:xfrm>
          <a:prstGeom prst="borderCallout2">
            <a:avLst>
              <a:gd name="adj1" fmla="val 18750"/>
              <a:gd name="adj2" fmla="val 102301"/>
              <a:gd name="adj3" fmla="val 18750"/>
              <a:gd name="adj4" fmla="val 111931"/>
              <a:gd name="adj5" fmla="val -78648"/>
              <a:gd name="adj6" fmla="val 121801"/>
            </a:avLst>
          </a:prstGeom>
          <a:blipFill dpi="0" rotWithShape="1">
            <a:blip r:embed="rId5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solidFill>
                  <a:srgbClr val="660066"/>
                </a:solidFill>
              </a:rPr>
              <a:t>咳嗽</a:t>
            </a:r>
          </a:p>
        </p:txBody>
      </p:sp>
      <p:sp>
        <p:nvSpPr>
          <p:cNvPr id="27669" name="AutoShape 21" descr="84a17a0256d291811c9583fa"/>
          <p:cNvSpPr/>
          <p:nvPr/>
        </p:nvSpPr>
        <p:spPr bwMode="auto">
          <a:xfrm>
            <a:off x="1619250" y="5949950"/>
            <a:ext cx="3960813" cy="609600"/>
          </a:xfrm>
          <a:prstGeom prst="borderCallout2">
            <a:avLst>
              <a:gd name="adj1" fmla="val 18750"/>
              <a:gd name="adj2" fmla="val 71505"/>
              <a:gd name="adj3" fmla="val 18750"/>
              <a:gd name="adj4" fmla="val 71505"/>
              <a:gd name="adj5" fmla="val -318750"/>
              <a:gd name="adj6" fmla="val 71505"/>
            </a:avLst>
          </a:prstGeom>
          <a:blipFill dpi="0" rotWithShape="1">
            <a:blip r:embed="rId6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solidFill>
                  <a:srgbClr val="660066"/>
                </a:solidFill>
              </a:rPr>
              <a:t>头痛</a:t>
            </a:r>
          </a:p>
        </p:txBody>
      </p:sp>
      <p:sp>
        <p:nvSpPr>
          <p:cNvPr id="27670" name="AutoShape 22" descr="84a17a0256d291811c9583fa"/>
          <p:cNvSpPr/>
          <p:nvPr/>
        </p:nvSpPr>
        <p:spPr bwMode="auto">
          <a:xfrm>
            <a:off x="5148263" y="404813"/>
            <a:ext cx="3995737" cy="609600"/>
          </a:xfrm>
          <a:prstGeom prst="borderCallout2">
            <a:avLst>
              <a:gd name="adj1" fmla="val 18750"/>
              <a:gd name="adj2" fmla="val -1907"/>
              <a:gd name="adj3" fmla="val 18750"/>
              <a:gd name="adj4" fmla="val -10727"/>
              <a:gd name="adj5" fmla="val 383074"/>
              <a:gd name="adj6" fmla="val -19546"/>
            </a:avLst>
          </a:prstGeom>
          <a:blipFill dpi="0" rotWithShape="1">
            <a:blip r:embed="rId7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solidFill>
                  <a:srgbClr val="660066"/>
                </a:solidFill>
              </a:rPr>
              <a:t>牙痛</a:t>
            </a:r>
          </a:p>
        </p:txBody>
      </p:sp>
      <p:sp>
        <p:nvSpPr>
          <p:cNvPr id="27671" name="AutoShape 23" descr="84a17a0256d291811c9583fa"/>
          <p:cNvSpPr/>
          <p:nvPr/>
        </p:nvSpPr>
        <p:spPr bwMode="auto">
          <a:xfrm>
            <a:off x="5292725" y="1844675"/>
            <a:ext cx="3851275" cy="609600"/>
          </a:xfrm>
          <a:prstGeom prst="borderCallout2">
            <a:avLst>
              <a:gd name="adj1" fmla="val 18750"/>
              <a:gd name="adj2" fmla="val -1977"/>
              <a:gd name="adj3" fmla="val 18750"/>
              <a:gd name="adj4" fmla="val -11255"/>
              <a:gd name="adj5" fmla="val 142190"/>
              <a:gd name="adj6" fmla="val -20569"/>
            </a:avLst>
          </a:prstGeom>
          <a:blipFill dpi="0" rotWithShape="1">
            <a:blip r:embed="rId8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solidFill>
                  <a:srgbClr val="660066"/>
                </a:solidFill>
              </a:rPr>
              <a:t>背痛</a:t>
            </a:r>
          </a:p>
        </p:txBody>
      </p:sp>
      <p:sp>
        <p:nvSpPr>
          <p:cNvPr id="27672" name="AutoShape 24" descr="84a17a0256d291811c9583fa"/>
          <p:cNvSpPr/>
          <p:nvPr/>
        </p:nvSpPr>
        <p:spPr bwMode="auto">
          <a:xfrm>
            <a:off x="4668838" y="4437063"/>
            <a:ext cx="4475162" cy="609600"/>
          </a:xfrm>
          <a:prstGeom prst="borderCallout2">
            <a:avLst>
              <a:gd name="adj1" fmla="val 18750"/>
              <a:gd name="adj2" fmla="val -1704"/>
              <a:gd name="adj3" fmla="val 18750"/>
              <a:gd name="adj4" fmla="val -1704"/>
              <a:gd name="adj5" fmla="val -68491"/>
              <a:gd name="adj6" fmla="val -1704"/>
            </a:avLst>
          </a:prstGeom>
          <a:blipFill dpi="0" rotWithShape="1">
            <a:blip r:embed="rId9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solidFill>
                  <a:srgbClr val="660066"/>
                </a:solidFill>
              </a:rPr>
              <a:t>胃痛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92275" y="404813"/>
            <a:ext cx="208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have a cold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331913" y="1628775"/>
            <a:ext cx="2160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have a fever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1258888" y="4581525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have a cough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700338" y="6021388"/>
            <a:ext cx="3024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have a headache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6227763" y="476250"/>
            <a:ext cx="2916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have a toothache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372225" y="1916113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have a backache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5759450" y="4508500"/>
            <a:ext cx="3384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have a stomachache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73" grpId="0"/>
      <p:bldP spid="27674" grpId="0"/>
      <p:bldP spid="27675" grpId="0"/>
      <p:bldP spid="27676" grpId="0"/>
      <p:bldP spid="27677" grpId="0"/>
      <p:bldP spid="276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539750" y="2349500"/>
            <a:ext cx="2070100" cy="374967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Betty:</a:t>
            </a:r>
          </a:p>
          <a:p>
            <a:endParaRPr kumimoji="0" lang="en-US" altLang="zh-CN" sz="30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ea typeface="Batang" pitchFamily="18" charset="-127"/>
            </a:endParaRPr>
          </a:p>
          <a:p>
            <a:r>
              <a:rPr kumimoji="0" lang="en-US" altLang="zh-CN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Kangkang</a:t>
            </a:r>
            <a:r>
              <a:rPr kumimoji="0" lang="en-US" altLang="zh-CN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:</a:t>
            </a:r>
          </a:p>
          <a:p>
            <a:r>
              <a:rPr kumimoji="0" lang="en-US" altLang="zh-CN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Betty:</a:t>
            </a:r>
          </a:p>
          <a:p>
            <a:endParaRPr kumimoji="0" lang="en-US" altLang="zh-CN" sz="30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ea typeface="Batang" pitchFamily="18" charset="-127"/>
            </a:endParaRPr>
          </a:p>
          <a:p>
            <a:r>
              <a:rPr kumimoji="0" lang="en-US" altLang="zh-CN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Kangkang</a:t>
            </a:r>
            <a:r>
              <a:rPr kumimoji="0" lang="en-US" altLang="zh-CN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:</a:t>
            </a:r>
          </a:p>
          <a:p>
            <a:r>
              <a:rPr kumimoji="0" lang="en-US" altLang="zh-CN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Betty:</a:t>
            </a:r>
          </a:p>
          <a:p>
            <a:r>
              <a:rPr kumimoji="0" lang="en-US" altLang="zh-CN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Kangkang</a:t>
            </a:r>
            <a:r>
              <a:rPr kumimoji="0" lang="en-US" altLang="zh-CN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: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555875" y="2349500"/>
            <a:ext cx="6119813" cy="3749675"/>
          </a:xfrm>
          <a:prstGeom prst="rect">
            <a:avLst/>
          </a:prstGeom>
          <a:solidFill>
            <a:srgbClr val="FFFFFF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Hello, </a:t>
            </a:r>
            <a:r>
              <a:rPr kumimoji="0" lang="en-US" altLang="zh-CN" sz="3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Kangkang</a:t>
            </a:r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! You don’t look well. </a:t>
            </a:r>
            <a:r>
              <a:rPr kumimoji="0" lang="en-US" altLang="zh-CN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What’s wrong with you</a:t>
            </a:r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? </a:t>
            </a:r>
          </a:p>
          <a:p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I have a toothache.</a:t>
            </a:r>
          </a:p>
          <a:p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I’m sorry to hear that. You </a:t>
            </a:r>
            <a:r>
              <a:rPr kumimoji="0" lang="en-US" altLang="zh-CN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should</a:t>
            </a:r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 see a dentist.</a:t>
            </a:r>
          </a:p>
          <a:p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I think I will.</a:t>
            </a:r>
          </a:p>
          <a:p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I hope you’ll </a:t>
            </a:r>
            <a:r>
              <a:rPr kumimoji="0" lang="en-US" altLang="zh-CN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get well</a:t>
            </a:r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 soon.</a:t>
            </a:r>
          </a:p>
          <a:p>
            <a:r>
              <a:rPr kumimoji="0" lang="en-US" altLang="zh-CN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Batang" pitchFamily="18" charset="-127"/>
              </a:rPr>
              <a:t>Thank you.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042988" y="692150"/>
            <a:ext cx="46085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kumimoji="0" lang="en-US" altLang="zh-CN" sz="2800" b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Listen, look and say.</a:t>
            </a:r>
          </a:p>
        </p:txBody>
      </p:sp>
      <p:sp>
        <p:nvSpPr>
          <p:cNvPr id="134149" name="AutoShape 5" descr="u=3989401423,2874276759&amp;fm=0&amp;gp=0"/>
          <p:cNvSpPr>
            <a:spLocks noChangeArrowheads="1"/>
          </p:cNvSpPr>
          <p:nvPr/>
        </p:nvSpPr>
        <p:spPr bwMode="auto">
          <a:xfrm>
            <a:off x="322263" y="835025"/>
            <a:ext cx="647700" cy="576263"/>
          </a:xfrm>
          <a:prstGeom prst="flowChartOffpageConnector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Franklin Gothic Medium" panose="020B0603020102020204" pitchFamily="34" charset="0"/>
              </a:rPr>
              <a:t>1a</a:t>
            </a:r>
          </a:p>
        </p:txBody>
      </p:sp>
      <p:pic>
        <p:nvPicPr>
          <p:cNvPr id="134150" name="Picture 6" descr="8s-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188913"/>
            <a:ext cx="21177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1" name="Picture 7" descr="视频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49275"/>
            <a:ext cx="8255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971550" y="333375"/>
            <a:ext cx="66960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kumimoji="0" lang="en-US" altLang="zh-CN" sz="2800" b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Listen to 1a and choose the correct answers.</a:t>
            </a:r>
          </a:p>
        </p:txBody>
      </p:sp>
      <p:sp>
        <p:nvSpPr>
          <p:cNvPr id="64517" name="Rectangle 5" descr="000"/>
          <p:cNvSpPr>
            <a:spLocks noChangeArrowheads="1"/>
          </p:cNvSpPr>
          <p:nvPr/>
        </p:nvSpPr>
        <p:spPr bwMode="auto">
          <a:xfrm>
            <a:off x="250825" y="2205038"/>
            <a:ext cx="8713788" cy="381635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1. </a:t>
            </a:r>
            <a:r>
              <a:rPr kumimoji="0" lang="en-US" altLang="zh-CN" sz="3000" b="0" dirty="0" err="1">
                <a:solidFill>
                  <a:schemeClr val="tx2"/>
                </a:solidFill>
                <a:latin typeface="Trebuchet MS" panose="020B0603020202020204" pitchFamily="34" charset="0"/>
              </a:rPr>
              <a:t>Kangkang</a:t>
            </a: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 has a ______.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A backache     B headache     C toothache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2. Betty suggests that </a:t>
            </a:r>
            <a:r>
              <a:rPr kumimoji="0" lang="en-US" altLang="zh-CN" sz="3000" b="0" dirty="0" err="1">
                <a:solidFill>
                  <a:schemeClr val="tx2"/>
                </a:solidFill>
                <a:latin typeface="Trebuchet MS" panose="020B0603020202020204" pitchFamily="34" charset="0"/>
              </a:rPr>
              <a:t>Kangkang</a:t>
            </a: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 should see a ___.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A  doctor        B dentist         C nurse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3. Betty hopes </a:t>
            </a:r>
            <a:r>
              <a:rPr kumimoji="0" lang="en-US" altLang="zh-CN" sz="3000" b="0" dirty="0" err="1">
                <a:solidFill>
                  <a:schemeClr val="tx2"/>
                </a:solidFill>
                <a:latin typeface="Trebuchet MS" panose="020B0603020202020204" pitchFamily="34" charset="0"/>
              </a:rPr>
              <a:t>Kangkang</a:t>
            </a: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 will ______ well soon.</a:t>
            </a:r>
          </a:p>
          <a:p>
            <a:pPr marL="571500" indent="-5715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CN" sz="3000" b="0" dirty="0">
                <a:solidFill>
                  <a:schemeClr val="tx2"/>
                </a:solidFill>
                <a:latin typeface="Trebuchet MS" panose="020B0603020202020204" pitchFamily="34" charset="0"/>
              </a:rPr>
              <a:t>   A go               B get               C make</a:t>
            </a:r>
          </a:p>
        </p:txBody>
      </p:sp>
      <p:pic>
        <p:nvPicPr>
          <p:cNvPr id="64523" name="Picture 11" descr="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2781300"/>
            <a:ext cx="792163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4" name="Picture 12" descr="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860800"/>
            <a:ext cx="792163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5" name="Picture 13" descr="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5013325"/>
            <a:ext cx="7921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29" name="Group 17"/>
          <p:cNvGrpSpPr/>
          <p:nvPr/>
        </p:nvGrpSpPr>
        <p:grpSpPr bwMode="auto">
          <a:xfrm>
            <a:off x="5435600" y="4741863"/>
            <a:ext cx="3708400" cy="2143125"/>
            <a:chOff x="3424" y="300"/>
            <a:chExt cx="2336" cy="1350"/>
          </a:xfrm>
        </p:grpSpPr>
        <p:pic>
          <p:nvPicPr>
            <p:cNvPr id="64527" name="Picture 15" descr="TIP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300"/>
              <a:ext cx="2336" cy="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3651" y="845"/>
              <a:ext cx="167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0">
                  <a:latin typeface="Times New Roman" panose="02020603050405020304" pitchFamily="18" charset="0"/>
                </a:rPr>
                <a:t>Guess the meanings of </a:t>
              </a:r>
              <a:r>
                <a:rPr lang="en-US" altLang="zh-CN" sz="1800" i="1">
                  <a:latin typeface="Times New Roman" panose="02020603050405020304" pitchFamily="18" charset="0"/>
                </a:rPr>
                <a:t>backache</a:t>
              </a:r>
              <a:r>
                <a:rPr lang="en-US" altLang="zh-CN" sz="1800" b="0">
                  <a:latin typeface="Times New Roman" panose="02020603050405020304" pitchFamily="18" charset="0"/>
                </a:rPr>
                <a:t> and </a:t>
              </a:r>
              <a:r>
                <a:rPr lang="en-US" altLang="zh-CN" sz="1800" i="1">
                  <a:latin typeface="Times New Roman" panose="02020603050405020304" pitchFamily="18" charset="0"/>
                </a:rPr>
                <a:t>headache</a:t>
              </a:r>
              <a:r>
                <a:rPr lang="en-US" altLang="zh-CN" sz="1800" b="0">
                  <a:latin typeface="Times New Roman" panose="02020603050405020304" pitchFamily="18" charset="0"/>
                </a:rPr>
                <a:t> according to </a:t>
              </a:r>
              <a:r>
                <a:rPr lang="en-US" altLang="zh-CN" sz="1800" i="1">
                  <a:latin typeface="Times New Roman" panose="02020603050405020304" pitchFamily="18" charset="0"/>
                </a:rPr>
                <a:t>toothache</a:t>
              </a:r>
              <a:r>
                <a:rPr lang="en-US" altLang="zh-CN" sz="1800" b="0">
                  <a:latin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64530" name="Picture 18" descr="8s-2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404813"/>
            <a:ext cx="2024063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1" name="Picture 19" descr="0013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836613"/>
            <a:ext cx="936625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2" name="AutoShape 20" descr="u=3989401423,2874276759&amp;fm=0&amp;gp=0"/>
          <p:cNvSpPr>
            <a:spLocks noChangeArrowheads="1"/>
          </p:cNvSpPr>
          <p:nvPr/>
        </p:nvSpPr>
        <p:spPr bwMode="auto">
          <a:xfrm>
            <a:off x="395288" y="404813"/>
            <a:ext cx="647700" cy="576262"/>
          </a:xfrm>
          <a:prstGeom prst="flowChartOffpageConnector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Franklin Gothic Medium" panose="020B0603020102020204" pitchFamily="34" charset="0"/>
              </a:rPr>
              <a:t>1b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331913" y="333375"/>
            <a:ext cx="6337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0000FF"/>
                </a:solidFill>
                <a:latin typeface="Palatino Linotype" panose="02040502050505030304" pitchFamily="18" charset="0"/>
              </a:rPr>
              <a:t>Listen and number the pictures. Then ask and answer with your partner</a:t>
            </a:r>
          </a:p>
        </p:txBody>
      </p:sp>
      <p:pic>
        <p:nvPicPr>
          <p:cNvPr id="136195" name="Picture 3" descr="8-2-1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1412875"/>
            <a:ext cx="20161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8-p26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557338"/>
            <a:ext cx="23749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2163" y="4149725"/>
            <a:ext cx="2001837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4149725"/>
            <a:ext cx="1866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9" name="Picture 7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1412875"/>
            <a:ext cx="1785938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0" name="Picture 8" descr="8-2-1-4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4149725"/>
            <a:ext cx="1954213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1" name="Picture 9" descr="P27-1c-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281488"/>
            <a:ext cx="2411413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395288" y="1557338"/>
            <a:ext cx="574675" cy="503237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3635375" y="1484313"/>
            <a:ext cx="574675" cy="503237"/>
          </a:xfrm>
          <a:prstGeom prst="ellipse">
            <a:avLst/>
          </a:prstGeom>
          <a:noFill/>
          <a:ln w="28575" algn="ctr">
            <a:solidFill>
              <a:srgbClr val="00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6300788" y="1412875"/>
            <a:ext cx="574675" cy="503238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5" name="Oval 13"/>
          <p:cNvSpPr>
            <a:spLocks noChangeArrowheads="1"/>
          </p:cNvSpPr>
          <p:nvPr/>
        </p:nvSpPr>
        <p:spPr bwMode="auto">
          <a:xfrm>
            <a:off x="0" y="4292600"/>
            <a:ext cx="574675" cy="503238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6" name="Oval 14"/>
          <p:cNvSpPr>
            <a:spLocks noChangeArrowheads="1"/>
          </p:cNvSpPr>
          <p:nvPr/>
        </p:nvSpPr>
        <p:spPr bwMode="auto">
          <a:xfrm>
            <a:off x="2771775" y="4149725"/>
            <a:ext cx="574675" cy="503238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5003800" y="4149725"/>
            <a:ext cx="574675" cy="503238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8" name="Oval 16"/>
          <p:cNvSpPr>
            <a:spLocks noChangeArrowheads="1"/>
          </p:cNvSpPr>
          <p:nvPr/>
        </p:nvSpPr>
        <p:spPr bwMode="auto">
          <a:xfrm>
            <a:off x="7164388" y="4149725"/>
            <a:ext cx="574675" cy="503238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00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468313" y="148431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3708400" y="14128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6372225" y="14128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0" y="42926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2843213" y="40767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5076825" y="41497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7235825" y="41497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36216" name="AutoShape 24" descr="u=3989401423,2874276759&amp;fm=0&amp;gp=0"/>
          <p:cNvSpPr>
            <a:spLocks noChangeArrowheads="1"/>
          </p:cNvSpPr>
          <p:nvPr/>
        </p:nvSpPr>
        <p:spPr bwMode="auto">
          <a:xfrm>
            <a:off x="468313" y="404813"/>
            <a:ext cx="647700" cy="576262"/>
          </a:xfrm>
          <a:prstGeom prst="flowChartOffpageConnector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Franklin Gothic Medium" panose="020B0603020102020204" pitchFamily="34" charset="0"/>
              </a:rPr>
              <a:t>1c</a:t>
            </a:r>
          </a:p>
        </p:txBody>
      </p:sp>
      <p:pic>
        <p:nvPicPr>
          <p:cNvPr id="136217" name="Picture 25" descr="0013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67625" y="404813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9" grpId="0"/>
      <p:bldP spid="136210" grpId="0"/>
      <p:bldP spid="136211" grpId="0"/>
      <p:bldP spid="136212" grpId="0"/>
      <p:bldP spid="136213" grpId="0"/>
      <p:bldP spid="136214" grpId="0"/>
      <p:bldP spid="1362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827088" y="765175"/>
            <a:ext cx="7777162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kumimoji="0" lang="en-US" altLang="zh-CN" dirty="0">
                <a:solidFill>
                  <a:srgbClr val="660066"/>
                </a:solidFill>
              </a:rPr>
              <a:t>Example :</a:t>
            </a:r>
          </a:p>
          <a:p>
            <a:pPr>
              <a:lnSpc>
                <a:spcPct val="145000"/>
              </a:lnSpc>
            </a:pPr>
            <a:r>
              <a:rPr kumimoji="0" lang="en-US" altLang="zh-CN" dirty="0">
                <a:solidFill>
                  <a:srgbClr val="660066"/>
                </a:solidFill>
              </a:rPr>
              <a:t>A: What’s wrong?</a:t>
            </a:r>
          </a:p>
          <a:p>
            <a:pPr>
              <a:lnSpc>
                <a:spcPct val="145000"/>
              </a:lnSpc>
            </a:pPr>
            <a:r>
              <a:rPr kumimoji="0" lang="en-US" altLang="zh-CN" dirty="0">
                <a:solidFill>
                  <a:srgbClr val="660066"/>
                </a:solidFill>
              </a:rPr>
              <a:t>B: I have a bad cold.</a:t>
            </a:r>
          </a:p>
          <a:p>
            <a:pPr>
              <a:lnSpc>
                <a:spcPct val="145000"/>
              </a:lnSpc>
            </a:pPr>
            <a:r>
              <a:rPr kumimoji="0" lang="en-US" altLang="zh-CN" dirty="0">
                <a:solidFill>
                  <a:srgbClr val="660066"/>
                </a:solidFill>
              </a:rPr>
              <a:t>A: What’s the matter with him?</a:t>
            </a:r>
            <a:endParaRPr kumimoji="0" lang="en-US" altLang="zh-CN" dirty="0"/>
          </a:p>
          <a:p>
            <a:pPr>
              <a:lnSpc>
                <a:spcPct val="145000"/>
              </a:lnSpc>
            </a:pPr>
            <a:r>
              <a:rPr kumimoji="0" lang="en-US" altLang="zh-CN" dirty="0">
                <a:solidFill>
                  <a:srgbClr val="660066"/>
                </a:solidFill>
              </a:rPr>
              <a:t>B: He has a fever.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444500" y="549275"/>
            <a:ext cx="44624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100" dirty="0">
                <a:solidFill>
                  <a:srgbClr val="333399"/>
                </a:solidFill>
              </a:rPr>
              <a:t>2. Pair work</a:t>
            </a: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731838" y="3429000"/>
            <a:ext cx="650875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kumimoji="0" lang="en-US" altLang="zh-CN" dirty="0">
                <a:solidFill>
                  <a:srgbClr val="000066"/>
                </a:solidFill>
                <a:latin typeface="Times New Roman" panose="02020603050405020304" pitchFamily="18" charset="0"/>
              </a:rPr>
              <a:t>A: What’s wrong with you?</a:t>
            </a:r>
            <a:br>
              <a:rPr kumimoji="0" lang="en-US" altLang="zh-CN" dirty="0">
                <a:solidFill>
                  <a:srgbClr val="000066"/>
                </a:solidFill>
                <a:latin typeface="Times New Roman" panose="02020603050405020304" pitchFamily="18" charset="0"/>
              </a:rPr>
            </a:br>
            <a:r>
              <a:rPr kumimoji="0" lang="en-US" altLang="zh-CN" dirty="0">
                <a:solidFill>
                  <a:srgbClr val="000066"/>
                </a:solidFill>
                <a:latin typeface="Times New Roman" panose="02020603050405020304" pitchFamily="18" charset="0"/>
              </a:rPr>
              <a:t>B: I have</a:t>
            </a:r>
            <a:r>
              <a:rPr kumimoji="0" lang="en-US" altLang="zh-CN" dirty="0">
                <a:latin typeface="Times New Roman" panose="02020603050405020304" pitchFamily="18" charset="0"/>
              </a:rPr>
              <a:t> </a:t>
            </a:r>
            <a:r>
              <a:rPr kumimoji="0" lang="en-US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 headaches</a:t>
            </a:r>
            <a:r>
              <a:rPr kumimoji="0"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r>
              <a:rPr kumimoji="0" lang="en-US" altLang="zh-CN" dirty="0">
                <a:latin typeface="Times New Roman" panose="02020603050405020304" pitchFamily="18" charset="0"/>
              </a:rPr>
              <a:t/>
            </a:r>
            <a:br>
              <a:rPr kumimoji="0" lang="en-US" altLang="zh-CN" dirty="0">
                <a:latin typeface="Times New Roman" panose="02020603050405020304" pitchFamily="18" charset="0"/>
              </a:rPr>
            </a:br>
            <a:r>
              <a:rPr kumimoji="0" lang="en-US" altLang="zh-CN" dirty="0">
                <a:solidFill>
                  <a:srgbClr val="000066"/>
                </a:solidFill>
                <a:latin typeface="Times New Roman" panose="02020603050405020304" pitchFamily="18" charset="0"/>
              </a:rPr>
              <a:t>A: You should</a:t>
            </a:r>
            <a:r>
              <a:rPr kumimoji="0" lang="en-US" altLang="zh-CN" dirty="0">
                <a:latin typeface="Times New Roman" panose="02020603050405020304" pitchFamily="18" charset="0"/>
              </a:rPr>
              <a:t> </a:t>
            </a:r>
            <a:r>
              <a:rPr kumimoji="0" lang="en-US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go to see a doctor</a:t>
            </a:r>
            <a:r>
              <a:rPr kumimoji="0"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020763" y="1268413"/>
            <a:ext cx="73421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dirty="0">
                <a:solidFill>
                  <a:srgbClr val="333399"/>
                </a:solidFill>
                <a:latin typeface="Times New Roman" panose="02020603050405020304" pitchFamily="18" charset="0"/>
              </a:rPr>
              <a:t>    Make conversations with your partner after the example.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636588" y="2708275"/>
            <a:ext cx="336073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Example:</a:t>
            </a:r>
            <a:r>
              <a:rPr kumimoji="0" lang="en-US" altLang="zh-CN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155652" grpId="0"/>
      <p:bldP spid="155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754063" y="755650"/>
            <a:ext cx="8137525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457200" indent="-4572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3130" indent="-4559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910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1. A: What wrong with you?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B: I have a cough.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A: You should </a:t>
            </a:r>
            <a:r>
              <a:rPr kumimoji="0"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see a doctor</a:t>
            </a: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2. A: What’s wrong with you?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B: I have sore eyes.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A: You should </a:t>
            </a:r>
            <a:r>
              <a:rPr kumimoji="0"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not read too long</a:t>
            </a: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3. A: What’s wrong with you? 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B: I have a backache.</a:t>
            </a:r>
          </a:p>
          <a:p>
            <a:pPr>
              <a:lnSpc>
                <a:spcPct val="110000"/>
              </a:lnSpc>
            </a:pPr>
            <a:r>
              <a:rPr kumimoji="0"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   A: You should </a:t>
            </a:r>
            <a:r>
              <a:rPr kumimoji="0" lang="en-US" altLang="zh-CN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take a rest</a:t>
            </a:r>
            <a:r>
              <a:rPr kumimoji="0"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6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6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6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6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6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6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6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52413" y="1268413"/>
            <a:ext cx="4030662" cy="48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457200" indent="-4572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3130" indent="-4559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910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spcBef>
                <a:spcPct val="1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1. drink coffee or tea in the evening</a:t>
            </a:r>
          </a:p>
          <a:p>
            <a:pPr>
              <a:lnSpc>
                <a:spcPct val="135000"/>
              </a:lnSpc>
              <a:spcBef>
                <a:spcPct val="1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2. drink plenty of boiled water</a:t>
            </a:r>
          </a:p>
          <a:p>
            <a:pPr>
              <a:lnSpc>
                <a:spcPct val="135000"/>
              </a:lnSpc>
              <a:spcBef>
                <a:spcPct val="1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3. lift heavy things</a:t>
            </a:r>
          </a:p>
          <a:p>
            <a:pPr>
              <a:lnSpc>
                <a:spcPct val="135000"/>
              </a:lnSpc>
              <a:spcBef>
                <a:spcPct val="1000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4. stay in bed and have a good sleep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444500" y="458788"/>
            <a:ext cx="59055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100" dirty="0">
                <a:solidFill>
                  <a:srgbClr val="333399"/>
                </a:solidFill>
              </a:rPr>
              <a:t>Practice more. 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283075" y="1268413"/>
            <a:ext cx="3819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I have a headache.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4283075" y="2493963"/>
            <a:ext cx="3025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I have a fever.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4154488" y="3787775"/>
            <a:ext cx="4989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I can’t sleep well at night.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4283075" y="1901825"/>
            <a:ext cx="4538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You should ______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283075" y="3105150"/>
            <a:ext cx="4321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You should ______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283075" y="4414838"/>
            <a:ext cx="4897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You shouldn’t _______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283075" y="5070475"/>
            <a:ext cx="430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I have a backache.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283075" y="5768975"/>
            <a:ext cx="5056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You shouldn’t _______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6780213" y="1825625"/>
            <a:ext cx="39846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6850063" y="3054350"/>
            <a:ext cx="39846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7508875" y="4319588"/>
            <a:ext cx="39687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7470775" y="5695950"/>
            <a:ext cx="47307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8" grpId="0"/>
      <p:bldP spid="157709" grpId="0"/>
      <p:bldP spid="157710" grpId="0"/>
      <p:bldP spid="1577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692275" y="488950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4000" b="0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What’s wrong with you?</a:t>
            </a:r>
          </a:p>
        </p:txBody>
      </p:sp>
      <p:sp>
        <p:nvSpPr>
          <p:cNvPr id="111623" name="Text Box 7" descr="4"/>
          <p:cNvSpPr txBox="1">
            <a:spLocks noChangeArrowheads="1"/>
          </p:cNvSpPr>
          <p:nvPr/>
        </p:nvSpPr>
        <p:spPr bwMode="auto">
          <a:xfrm>
            <a:off x="1979613" y="5734050"/>
            <a:ext cx="4537075" cy="57943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</a:rPr>
              <a:t>I have a backache.</a:t>
            </a:r>
          </a:p>
        </p:txBody>
      </p:sp>
      <p:pic>
        <p:nvPicPr>
          <p:cNvPr id="111625" name="Picture 9" descr="1I41WU1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341438"/>
            <a:ext cx="31527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WordArt 2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3527425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003366"/>
                  </a:solidFill>
                  <a:rou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Pair work</a:t>
            </a:r>
            <a:endParaRPr lang="zh-CN" altLang="en-US" sz="4400" kern="10">
              <a:ln w="25400">
                <a:solidFill>
                  <a:srgbClr val="003366"/>
                </a:solidFill>
                <a:rou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5891" name="Picture 3" descr="8s-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716338"/>
            <a:ext cx="2384425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323850" y="1628775"/>
            <a:ext cx="3455988" cy="1871663"/>
          </a:xfrm>
          <a:prstGeom prst="cloudCallout">
            <a:avLst>
              <a:gd name="adj1" fmla="val 40125"/>
              <a:gd name="adj2" fmla="val 8935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I have a headache.</a:t>
            </a:r>
          </a:p>
        </p:txBody>
      </p:sp>
      <p:sp>
        <p:nvSpPr>
          <p:cNvPr id="165893" name="AutoShape 5"/>
          <p:cNvSpPr>
            <a:spLocks noChangeArrowheads="1"/>
          </p:cNvSpPr>
          <p:nvPr/>
        </p:nvSpPr>
        <p:spPr bwMode="auto">
          <a:xfrm>
            <a:off x="4716463" y="908050"/>
            <a:ext cx="4427537" cy="2590800"/>
          </a:xfrm>
          <a:prstGeom prst="cloudCallout">
            <a:avLst>
              <a:gd name="adj1" fmla="val -48565"/>
              <a:gd name="adj2" fmla="val 6286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You should _______________________.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5219700" y="1989138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400">
                <a:solidFill>
                  <a:srgbClr val="FF3300"/>
                </a:solidFill>
                <a:latin typeface="Palatino Linotype" panose="02040502050505030304" pitchFamily="18" charset="0"/>
              </a:rPr>
              <a:t>stay in bed and have a good 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WordArt 2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3527425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003366"/>
                  </a:solidFill>
                  <a:rou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Pair work</a:t>
            </a:r>
            <a:endParaRPr lang="zh-CN" altLang="en-US" sz="4400" kern="10">
              <a:ln w="25400">
                <a:solidFill>
                  <a:srgbClr val="003366"/>
                </a:solidFill>
                <a:rou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6915" name="Picture 3" descr="8s-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716338"/>
            <a:ext cx="2384425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6" name="AutoShape 4"/>
          <p:cNvSpPr>
            <a:spLocks noChangeArrowheads="1"/>
          </p:cNvSpPr>
          <p:nvPr/>
        </p:nvSpPr>
        <p:spPr bwMode="auto">
          <a:xfrm>
            <a:off x="323850" y="1628775"/>
            <a:ext cx="3455988" cy="1871663"/>
          </a:xfrm>
          <a:prstGeom prst="cloudCallout">
            <a:avLst>
              <a:gd name="adj1" fmla="val 40125"/>
              <a:gd name="adj2" fmla="val 8935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I have a fever.</a:t>
            </a:r>
          </a:p>
        </p:txBody>
      </p:sp>
      <p:sp>
        <p:nvSpPr>
          <p:cNvPr id="166917" name="AutoShape 5"/>
          <p:cNvSpPr>
            <a:spLocks noChangeArrowheads="1"/>
          </p:cNvSpPr>
          <p:nvPr/>
        </p:nvSpPr>
        <p:spPr bwMode="auto">
          <a:xfrm>
            <a:off x="4716463" y="908050"/>
            <a:ext cx="4427537" cy="2590800"/>
          </a:xfrm>
          <a:prstGeom prst="cloudCallout">
            <a:avLst>
              <a:gd name="adj1" fmla="val -48565"/>
              <a:gd name="adj2" fmla="val 6286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You should ______________________.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5580063" y="1916113"/>
            <a:ext cx="24479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en-US" altLang="zh-CN" sz="2800">
                <a:solidFill>
                  <a:srgbClr val="FF3300"/>
                </a:solidFill>
                <a:latin typeface="Palatino Linotype" panose="02040502050505030304" pitchFamily="18" charset="0"/>
              </a:rPr>
              <a:t>drink enough boiled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WordArt 2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3527425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003366"/>
                  </a:solidFill>
                  <a:rou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Pair work</a:t>
            </a:r>
            <a:endParaRPr lang="zh-CN" altLang="en-US" sz="4400" kern="10">
              <a:ln w="25400">
                <a:solidFill>
                  <a:srgbClr val="003366"/>
                </a:solidFill>
                <a:rou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7939" name="Picture 3" descr="8s-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716338"/>
            <a:ext cx="2384425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0" name="AutoShape 4"/>
          <p:cNvSpPr>
            <a:spLocks noChangeArrowheads="1"/>
          </p:cNvSpPr>
          <p:nvPr/>
        </p:nvSpPr>
        <p:spPr bwMode="auto">
          <a:xfrm>
            <a:off x="395288" y="1628775"/>
            <a:ext cx="3384550" cy="2305050"/>
          </a:xfrm>
          <a:prstGeom prst="cloudCallout">
            <a:avLst>
              <a:gd name="adj1" fmla="val 39917"/>
              <a:gd name="adj2" fmla="val 63153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I can’t sleep well at night.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4716463" y="908050"/>
            <a:ext cx="4427537" cy="2590800"/>
          </a:xfrm>
          <a:prstGeom prst="cloudCallout">
            <a:avLst>
              <a:gd name="adj1" fmla="val -48565"/>
              <a:gd name="adj2" fmla="val 6286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You shouldn’t ______________________.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5219700" y="2565400"/>
            <a:ext cx="33115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0" lang="en-US" altLang="zh-CN" sz="2800">
                <a:solidFill>
                  <a:srgbClr val="FF3300"/>
                </a:solidFill>
                <a:latin typeface="Palatino Linotype" panose="02040502050505030304" pitchFamily="18" charset="0"/>
              </a:rPr>
              <a:t>drink coffee or tea in the evening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WordArt 2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3527425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003366"/>
                  </a:solidFill>
                  <a:rou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Pair work</a:t>
            </a:r>
            <a:endParaRPr lang="zh-CN" altLang="en-US" sz="4400" kern="10">
              <a:ln w="25400">
                <a:solidFill>
                  <a:srgbClr val="003366"/>
                </a:solidFill>
                <a:rou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8963" name="Picture 3" descr="8s-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716338"/>
            <a:ext cx="2384425" cy="25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4" name="AutoShape 4"/>
          <p:cNvSpPr>
            <a:spLocks noChangeArrowheads="1"/>
          </p:cNvSpPr>
          <p:nvPr/>
        </p:nvSpPr>
        <p:spPr bwMode="auto">
          <a:xfrm>
            <a:off x="323850" y="1628775"/>
            <a:ext cx="3455988" cy="1871663"/>
          </a:xfrm>
          <a:prstGeom prst="cloudCallout">
            <a:avLst>
              <a:gd name="adj1" fmla="val 40125"/>
              <a:gd name="adj2" fmla="val 8935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I have a backache.</a:t>
            </a:r>
          </a:p>
        </p:txBody>
      </p:sp>
      <p:sp>
        <p:nvSpPr>
          <p:cNvPr id="168965" name="AutoShape 5"/>
          <p:cNvSpPr>
            <a:spLocks noChangeArrowheads="1"/>
          </p:cNvSpPr>
          <p:nvPr/>
        </p:nvSpPr>
        <p:spPr bwMode="auto">
          <a:xfrm>
            <a:off x="4427538" y="981075"/>
            <a:ext cx="4716462" cy="1944688"/>
          </a:xfrm>
          <a:prstGeom prst="cloudCallout">
            <a:avLst>
              <a:gd name="adj1" fmla="val -42528"/>
              <a:gd name="adj2" fmla="val 96611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>
                <a:solidFill>
                  <a:srgbClr val="333399"/>
                </a:solidFill>
                <a:latin typeface="Garamond" panose="02020404030301010803" pitchFamily="18" charset="0"/>
              </a:rPr>
              <a:t>You shouldn’t ____________.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5219700" y="1844675"/>
            <a:ext cx="287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2800">
                <a:solidFill>
                  <a:srgbClr val="FF3300"/>
                </a:solidFill>
                <a:latin typeface="Palatino Linotype" panose="02040502050505030304" pitchFamily="18" charset="0"/>
              </a:rPr>
              <a:t>lift heavy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WordArt 2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2952750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4400" kern="10">
                <a:ln w="25400">
                  <a:solidFill>
                    <a:srgbClr val="003366"/>
                  </a:solidFill>
                  <a:rou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Practice</a:t>
            </a:r>
            <a:endParaRPr lang="zh-CN" altLang="en-US" sz="4400" kern="10">
              <a:ln w="25400">
                <a:solidFill>
                  <a:srgbClr val="003366"/>
                </a:solidFill>
                <a:rou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987" name="AutoShape 3" descr="羊皮纸"/>
          <p:cNvSpPr>
            <a:spLocks noChangeArrowheads="1"/>
          </p:cNvSpPr>
          <p:nvPr/>
        </p:nvSpPr>
        <p:spPr bwMode="auto">
          <a:xfrm>
            <a:off x="0" y="1339850"/>
            <a:ext cx="3851275" cy="12239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I have a ____.</a:t>
            </a:r>
          </a:p>
        </p:txBody>
      </p:sp>
      <p:sp>
        <p:nvSpPr>
          <p:cNvPr id="169988" name="AutoShape 4" descr="蓝色面巾纸"/>
          <p:cNvSpPr>
            <a:spLocks noChangeArrowheads="1"/>
          </p:cNvSpPr>
          <p:nvPr/>
        </p:nvSpPr>
        <p:spPr bwMode="auto">
          <a:xfrm>
            <a:off x="3851275" y="1484313"/>
            <a:ext cx="4968875" cy="863600"/>
          </a:xfrm>
          <a:prstGeom prst="wedgeRoundRectCallout">
            <a:avLst>
              <a:gd name="adj1" fmla="val 49616"/>
              <a:gd name="adj2" fmla="val 62866"/>
              <a:gd name="adj3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>
                <a:latin typeface="Palatino Linotype" panose="02040502050505030304" pitchFamily="18" charset="0"/>
              </a:rPr>
              <a:t>You should _______.</a:t>
            </a:r>
          </a:p>
        </p:txBody>
      </p:sp>
      <p:sp>
        <p:nvSpPr>
          <p:cNvPr id="169989" name="AutoShape 5" descr="羊皮纸"/>
          <p:cNvSpPr>
            <a:spLocks noChangeArrowheads="1"/>
          </p:cNvSpPr>
          <p:nvPr/>
        </p:nvSpPr>
        <p:spPr bwMode="auto">
          <a:xfrm>
            <a:off x="0" y="3140075"/>
            <a:ext cx="3851275" cy="12239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I have a ____.</a:t>
            </a:r>
          </a:p>
        </p:txBody>
      </p:sp>
      <p:sp>
        <p:nvSpPr>
          <p:cNvPr id="169990" name="AutoShape 6" descr="蓝色面巾纸"/>
          <p:cNvSpPr>
            <a:spLocks noChangeArrowheads="1"/>
          </p:cNvSpPr>
          <p:nvPr/>
        </p:nvSpPr>
        <p:spPr bwMode="auto">
          <a:xfrm>
            <a:off x="3851275" y="3284538"/>
            <a:ext cx="4968875" cy="863600"/>
          </a:xfrm>
          <a:prstGeom prst="wedgeRoundRectCallout">
            <a:avLst>
              <a:gd name="adj1" fmla="val 48435"/>
              <a:gd name="adj2" fmla="val 69301"/>
              <a:gd name="adj3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>
                <a:latin typeface="Palatino Linotype" panose="02040502050505030304" pitchFamily="18" charset="0"/>
              </a:rPr>
              <a:t>You should _______.</a:t>
            </a:r>
          </a:p>
        </p:txBody>
      </p:sp>
      <p:sp>
        <p:nvSpPr>
          <p:cNvPr id="169991" name="AutoShape 7" descr="羊皮纸"/>
          <p:cNvSpPr>
            <a:spLocks noChangeArrowheads="1"/>
          </p:cNvSpPr>
          <p:nvPr/>
        </p:nvSpPr>
        <p:spPr bwMode="auto">
          <a:xfrm>
            <a:off x="0" y="4797425"/>
            <a:ext cx="3851275" cy="12239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latin typeface="Palatino Linotype" panose="02040502050505030304" pitchFamily="18" charset="0"/>
              </a:rPr>
              <a:t>I have a ____.</a:t>
            </a:r>
          </a:p>
        </p:txBody>
      </p:sp>
      <p:sp>
        <p:nvSpPr>
          <p:cNvPr id="169992" name="AutoShape 8" descr="蓝色面巾纸"/>
          <p:cNvSpPr>
            <a:spLocks noChangeArrowheads="1"/>
          </p:cNvSpPr>
          <p:nvPr/>
        </p:nvSpPr>
        <p:spPr bwMode="auto">
          <a:xfrm>
            <a:off x="3851275" y="4941888"/>
            <a:ext cx="4968875" cy="863600"/>
          </a:xfrm>
          <a:prstGeom prst="wedgeRoundRectCallout">
            <a:avLst>
              <a:gd name="adj1" fmla="val 48912"/>
              <a:gd name="adj2" fmla="val 66176"/>
              <a:gd name="adj3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>
                <a:latin typeface="Palatino Linotype" panose="02040502050505030304" pitchFamily="18" charset="0"/>
              </a:rPr>
              <a:t>You shouldn’t 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8-p26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2349500"/>
            <a:ext cx="2284412" cy="24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59" name="Picture 3" descr="8-p26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2349500"/>
            <a:ext cx="28082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0" name="Picture 4" descr="8-p26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349500"/>
            <a:ext cx="2792413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971550" y="333375"/>
            <a:ext cx="64087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kumimoji="0" lang="en-US" altLang="zh-CN" sz="2800" b="0">
                <a:solidFill>
                  <a:schemeClr val="tx2"/>
                </a:solidFill>
                <a:latin typeface="Franklin Gothic Medium" panose="020B0603020102020204" pitchFamily="34" charset="0"/>
              </a:rPr>
              <a:t>A. Listen to the conversations and   </a:t>
            </a:r>
            <a:br>
              <a:rPr kumimoji="0" lang="en-US" altLang="zh-CN" sz="2800" b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kumimoji="0" lang="en-US" altLang="zh-CN" sz="2800" b="0">
                <a:solidFill>
                  <a:schemeClr val="tx2"/>
                </a:solidFill>
                <a:latin typeface="Franklin Gothic Medium" panose="020B0603020102020204" pitchFamily="34" charset="0"/>
              </a:rPr>
              <a:t>    number the pictures.</a:t>
            </a:r>
          </a:p>
        </p:txBody>
      </p:sp>
      <p:sp>
        <p:nvSpPr>
          <p:cNvPr id="173062" name="AutoShape 6" descr="u=3989401423,2874276759&amp;fm=0&amp;gp=0"/>
          <p:cNvSpPr>
            <a:spLocks noChangeArrowheads="1"/>
          </p:cNvSpPr>
          <p:nvPr/>
        </p:nvSpPr>
        <p:spPr bwMode="auto">
          <a:xfrm>
            <a:off x="250825" y="476250"/>
            <a:ext cx="647700" cy="576263"/>
          </a:xfrm>
          <a:prstGeom prst="flowChartOffpageConnector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Franklin Gothic Medium" panose="020B0603020102020204" pitchFamily="34" charset="0"/>
              </a:rPr>
              <a:t>3</a:t>
            </a:r>
          </a:p>
        </p:txBody>
      </p:sp>
      <p:sp>
        <p:nvSpPr>
          <p:cNvPr id="173063" name="Oval 7"/>
          <p:cNvSpPr>
            <a:spLocks noChangeArrowheads="1"/>
          </p:cNvSpPr>
          <p:nvPr/>
        </p:nvSpPr>
        <p:spPr bwMode="auto">
          <a:xfrm>
            <a:off x="1187450" y="5084763"/>
            <a:ext cx="1081088" cy="792162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73064" name="Oval 8"/>
          <p:cNvSpPr>
            <a:spLocks noChangeArrowheads="1"/>
          </p:cNvSpPr>
          <p:nvPr/>
        </p:nvSpPr>
        <p:spPr bwMode="auto">
          <a:xfrm>
            <a:off x="3924300" y="5084763"/>
            <a:ext cx="1081088" cy="792162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auto">
          <a:xfrm>
            <a:off x="6804025" y="5084763"/>
            <a:ext cx="1081088" cy="792162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1403350" y="5157788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4140200" y="5157788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7019925" y="5084763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pic>
        <p:nvPicPr>
          <p:cNvPr id="173069" name="Picture 13" descr="0013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5825" y="5492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/>
      <p:bldP spid="173067" grpId="0"/>
      <p:bldP spid="1730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553200" cy="1216025"/>
          </a:xfrm>
        </p:spPr>
        <p:txBody>
          <a:bodyPr/>
          <a:lstStyle/>
          <a:p>
            <a:r>
              <a:rPr lang="en-US" altLang="zh-CN" sz="3200">
                <a:solidFill>
                  <a:srgbClr val="000099"/>
                </a:solidFill>
                <a:latin typeface="Times New Roman" panose="02020603050405020304" pitchFamily="18" charset="0"/>
              </a:rPr>
              <a:t>B. Listen again and then write down the advice, using </a:t>
            </a:r>
            <a:r>
              <a:rPr lang="en-US" altLang="zh-CN" sz="3200" i="1">
                <a:solidFill>
                  <a:srgbClr val="000099"/>
                </a:solidFill>
                <a:latin typeface="Times New Roman" panose="02020603050405020304" pitchFamily="18" charset="0"/>
              </a:rPr>
              <a:t>should</a:t>
            </a:r>
            <a:r>
              <a:rPr lang="en-US" altLang="zh-CN" sz="3200">
                <a:solidFill>
                  <a:srgbClr val="000099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3200" i="1">
                <a:solidFill>
                  <a:srgbClr val="000099"/>
                </a:solidFill>
                <a:latin typeface="Times New Roman" panose="02020603050405020304" pitchFamily="18" charset="0"/>
              </a:rPr>
              <a:t>shouldn’t</a:t>
            </a:r>
            <a:r>
              <a:rPr lang="en-US" altLang="zh-CN" sz="320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endParaRPr lang="en-US" altLang="zh-CN" sz="2600"/>
          </a:p>
          <a:p>
            <a:r>
              <a:rPr lang="en-US" altLang="zh-CN" sz="2600"/>
              <a:t>1.____________________________________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600"/>
          </a:p>
          <a:p>
            <a:r>
              <a:rPr lang="en-US" altLang="zh-CN" sz="2600"/>
              <a:t>2.____________________________________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600"/>
          </a:p>
          <a:p>
            <a:r>
              <a:rPr lang="en-US" altLang="zh-CN" sz="2600"/>
              <a:t>3.____________________________________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441450" y="2060575"/>
            <a:ext cx="673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Arial" panose="020B0604020202020204" pitchFamily="34" charset="0"/>
              </a:rPr>
              <a:t>You shouldn’t read in the sun.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547813" y="2997200"/>
            <a:ext cx="534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Arial" panose="020B0604020202020204" pitchFamily="34" charset="0"/>
              </a:rPr>
              <a:t>He should see a doctor.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476375" y="4005263"/>
            <a:ext cx="633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Arial" panose="020B0604020202020204" pitchFamily="34" charset="0"/>
              </a:rPr>
              <a:t>You shouldn’t eat too much.</a:t>
            </a:r>
          </a:p>
        </p:txBody>
      </p:sp>
      <p:sp>
        <p:nvSpPr>
          <p:cNvPr id="174087" name="AutoShape 7" descr="u=3989401423,2874276759&amp;fm=0&amp;gp=0"/>
          <p:cNvSpPr>
            <a:spLocks noChangeArrowheads="1"/>
          </p:cNvSpPr>
          <p:nvPr/>
        </p:nvSpPr>
        <p:spPr bwMode="auto">
          <a:xfrm>
            <a:off x="179388" y="476250"/>
            <a:ext cx="647700" cy="576263"/>
          </a:xfrm>
          <a:prstGeom prst="flowChartOffpageConnector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 algn="ctr">
            <a:solidFill>
              <a:srgbClr val="00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Franklin Gothic Medium" panose="020B0603020102020204" pitchFamily="34" charset="0"/>
              </a:rPr>
              <a:t>3</a:t>
            </a:r>
          </a:p>
        </p:txBody>
      </p:sp>
      <p:pic>
        <p:nvPicPr>
          <p:cNvPr id="174088" name="Picture 8" descr="0013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492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74085" grpId="0"/>
      <p:bldP spid="1740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917825" y="301625"/>
            <a:ext cx="3337763" cy="7232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4100" dirty="0">
                <a:solidFill>
                  <a:srgbClr val="FF0000"/>
                </a:solidFill>
              </a:rPr>
              <a:t>Key Phrases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49250" y="925513"/>
            <a:ext cx="360203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1.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患感冒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发烧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咳嗽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4.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患流感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5.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眼睛痛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6.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牙痛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7.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头痛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8.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背痛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9.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肚子痛</a:t>
            </a: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;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腹痛</a:t>
            </a:r>
          </a:p>
          <a:p>
            <a:pPr>
              <a:lnSpc>
                <a:spcPct val="110000"/>
              </a:lnSpc>
            </a:pPr>
            <a:r>
              <a:rPr kumimoji="0" lang="en-US" altLang="zh-CN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10. </a:t>
            </a:r>
            <a:r>
              <a:rPr kumimoji="0" lang="zh-CN" altLang="en-US" sz="3400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喉咙痛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041650" y="871538"/>
            <a:ext cx="22891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cold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013075" y="1460500"/>
            <a:ext cx="24574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fever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2986088" y="1966913"/>
            <a:ext cx="26320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cough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2990850" y="2541588"/>
            <a:ext cx="23860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the flu</a:t>
            </a: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2990850" y="3032125"/>
            <a:ext cx="28479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sore eyes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3028950" y="3608388"/>
            <a:ext cx="33385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toothache</a:t>
            </a: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3022600" y="4125913"/>
            <a:ext cx="326707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headache</a:t>
            </a:r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3016250" y="4689475"/>
            <a:ext cx="32670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backache</a:t>
            </a: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3811588" y="5229225"/>
            <a:ext cx="3925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stomachache</a:t>
            </a:r>
          </a:p>
        </p:txBody>
      </p:sp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3895725" y="5856288"/>
            <a:ext cx="357028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 anchor="ctr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kumimoji="0"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have a sore throat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28" grpId="0"/>
      <p:bldP spid="154629" grpId="0"/>
      <p:bldP spid="154630" grpId="0"/>
      <p:bldP spid="154631" grpId="0"/>
      <p:bldP spid="154632" grpId="0"/>
      <p:bldP spid="154633" grpId="0"/>
      <p:bldP spid="154634" grpId="0"/>
      <p:bldP spid="154635" grpId="0"/>
      <p:bldP spid="154636" grpId="0"/>
      <p:bldP spid="1546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250825" y="1273175"/>
            <a:ext cx="7416800" cy="5584825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79388" y="1412875"/>
            <a:ext cx="741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1.What’s wrong with you?</a:t>
            </a:r>
          </a:p>
          <a:p>
            <a:r>
              <a:rPr kumimoji="0"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   =what’s the matter with you?</a:t>
            </a:r>
          </a:p>
          <a:p>
            <a:r>
              <a:rPr kumimoji="0"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   </a:t>
            </a:r>
            <a:r>
              <a:rPr kumimoji="0"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你怎么了？</a:t>
            </a:r>
            <a:r>
              <a:rPr kumimoji="0" lang="zh-CN" altLang="en-US" sz="3200" dirty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3960812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4400" kern="10" dirty="0">
                <a:ln w="25400">
                  <a:solidFill>
                    <a:srgbClr val="003366"/>
                  </a:solidFill>
                  <a:rou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Key points</a:t>
            </a:r>
            <a:endParaRPr lang="zh-CN" altLang="en-US" sz="4400" kern="10" dirty="0">
              <a:ln w="25400">
                <a:solidFill>
                  <a:srgbClr val="003366"/>
                </a:solidFill>
                <a:rou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79388" y="2924175"/>
            <a:ext cx="7056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2.You should see a dentist.</a:t>
            </a:r>
            <a:r>
              <a:rPr kumimoji="0" lang="en-US" altLang="zh-CN" sz="3200" dirty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23850" y="3573463"/>
            <a:ext cx="7127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i="1" dirty="0">
                <a:solidFill>
                  <a:srgbClr val="660066"/>
                </a:solidFill>
                <a:latin typeface="Palatino Linotype" panose="02040502050505030304" pitchFamily="18" charset="0"/>
                <a:ea typeface="Batang" pitchFamily="18" charset="-127"/>
              </a:rPr>
              <a:t>should/shouldn’t   </a:t>
            </a:r>
            <a:r>
              <a:rPr lang="zh-CN" altLang="en-US" sz="3200" i="1" dirty="0">
                <a:solidFill>
                  <a:srgbClr val="660066"/>
                </a:solidFill>
                <a:latin typeface="Palatino Linotype" panose="02040502050505030304" pitchFamily="18" charset="0"/>
                <a:ea typeface="Batang" pitchFamily="18" charset="-127"/>
              </a:rPr>
              <a:t>应该</a:t>
            </a:r>
            <a:r>
              <a:rPr lang="en-US" altLang="zh-CN" sz="3200" i="1" dirty="0">
                <a:solidFill>
                  <a:srgbClr val="660066"/>
                </a:solidFill>
                <a:latin typeface="Palatino Linotype" panose="02040502050505030304" pitchFamily="18" charset="0"/>
                <a:ea typeface="Batang" pitchFamily="18" charset="-127"/>
              </a:rPr>
              <a:t>/</a:t>
            </a:r>
            <a:r>
              <a:rPr lang="zh-CN" altLang="en-US" sz="3200" i="1" dirty="0">
                <a:solidFill>
                  <a:srgbClr val="660066"/>
                </a:solidFill>
                <a:latin typeface="Palatino Linotype" panose="02040502050505030304" pitchFamily="18" charset="0"/>
                <a:ea typeface="Batang" pitchFamily="18" charset="-127"/>
              </a:rPr>
              <a:t>不应该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0" y="4365625"/>
            <a:ext cx="5688013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  </a:t>
            </a:r>
            <a:r>
              <a:rPr lang="en-US" altLang="zh-CN" sz="3200" b="0" dirty="0"/>
              <a:t>e.g.</a:t>
            </a:r>
            <a:r>
              <a:rPr lang="en-US" altLang="zh-CN" sz="3200" dirty="0"/>
              <a:t> </a:t>
            </a:r>
            <a:r>
              <a:rPr lang="zh-CN" altLang="en-US" sz="3200" dirty="0"/>
              <a:t>我们应该吃多点水果。</a:t>
            </a:r>
          </a:p>
          <a:p>
            <a:pPr>
              <a:spcBef>
                <a:spcPct val="50000"/>
              </a:spcBef>
            </a:pPr>
            <a:endParaRPr lang="zh-CN" altLang="en-US" sz="1600" dirty="0"/>
          </a:p>
          <a:p>
            <a:pPr>
              <a:spcBef>
                <a:spcPct val="50000"/>
              </a:spcBef>
            </a:pPr>
            <a:r>
              <a:rPr lang="zh-CN" altLang="en-US" sz="3200" dirty="0"/>
              <a:t>        你不应该在这里吸烟。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1403350" y="4941888"/>
            <a:ext cx="7488238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Trebuchet MS" panose="020B0603020202020204" pitchFamily="34" charset="0"/>
              </a:rPr>
              <a:t>We should eat more fruits.</a:t>
            </a:r>
          </a:p>
          <a:p>
            <a:pPr>
              <a:spcBef>
                <a:spcPct val="50000"/>
              </a:spcBef>
            </a:pPr>
            <a:endParaRPr lang="en-US" altLang="zh-CN" sz="16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Trebuchet MS" panose="020B0603020202020204" pitchFamily="34" charset="0"/>
              </a:rPr>
              <a:t>You shouldn’t smoke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0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/>
      <p:bldP spid="120838" grpId="0"/>
      <p:bldP spid="120839" grpId="0"/>
      <p:bldP spid="120840" grpId="0"/>
      <p:bldP spid="12084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132138" y="404813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zh-CN" altLang="en-US">
                <a:solidFill>
                  <a:srgbClr val="000066"/>
                </a:solidFill>
                <a:latin typeface="Times New Roman" panose="02020603050405020304" pitchFamily="18" charset="0"/>
              </a:rPr>
              <a:t>英汉互译</a:t>
            </a:r>
            <a:r>
              <a:rPr kumimoji="0" lang="zh-CN" altLang="en-US" b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23850" y="1412875"/>
            <a:ext cx="8820150" cy="4362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have a stomachache _____     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2. have a fever  ______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3. take a rest   ________        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4. have a toothache_____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5. have a cold _______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6. see a doctor _____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7. </a:t>
            </a:r>
            <a:r>
              <a:rPr kumimoji="0"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你应当早点上床睡觉。 </a:t>
            </a:r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_____________________     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8. </a:t>
            </a:r>
            <a:r>
              <a:rPr kumimoji="0"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你妈妈看起来气色不太好。</a:t>
            </a:r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___________________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9. </a:t>
            </a:r>
            <a:r>
              <a:rPr kumimoji="0"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你应该多喝水。 </a:t>
            </a:r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________________________           </a:t>
            </a:r>
          </a:p>
          <a:p>
            <a:pPr marL="457200" indent="-457200"/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10. </a:t>
            </a:r>
            <a:r>
              <a:rPr kumimoji="0"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你怎么啦</a:t>
            </a:r>
            <a:r>
              <a:rPr kumimoji="0"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楷体_GB2312" pitchFamily="49" charset="-122"/>
              </a:rPr>
              <a:t>? ____________________________ 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500563" y="1412875"/>
            <a:ext cx="87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胃痛 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203575" y="1844675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发烧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 rot="10777137" flipV="1">
            <a:off x="2843213" y="2276475"/>
            <a:ext cx="194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休息一下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779838" y="2708275"/>
            <a:ext cx="87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牙痛 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2843213" y="3140075"/>
            <a:ext cx="110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患感冒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987675" y="3573463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zh-CN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看医生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4572000" y="4005263"/>
            <a:ext cx="374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You should go to bed early.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5003800" y="4437063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en-US" altLang="zh-CN" sz="2000">
                <a:solidFill>
                  <a:srgbClr val="FF3300"/>
                </a:solidFill>
                <a:latin typeface="Times New Roman" panose="02020603050405020304" pitchFamily="18" charset="0"/>
              </a:rPr>
              <a:t>Your mother doesn</a:t>
            </a:r>
            <a:r>
              <a:rPr kumimoji="0" lang="en-US" altLang="zh-CN" sz="2000">
                <a:solidFill>
                  <a:srgbClr val="FF3300"/>
                </a:solidFill>
                <a:latin typeface="Arial" panose="020B0604020202020204"/>
              </a:rPr>
              <a:t>’</a:t>
            </a:r>
            <a:r>
              <a:rPr kumimoji="0" lang="en-US" altLang="zh-CN" sz="2000">
                <a:solidFill>
                  <a:srgbClr val="FF3300"/>
                </a:solidFill>
                <a:latin typeface="Times New Roman" panose="02020603050405020304" pitchFamily="18" charset="0"/>
              </a:rPr>
              <a:t>t look well.</a:t>
            </a:r>
            <a:r>
              <a:rPr kumimoji="0"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3419475" y="4868863"/>
            <a:ext cx="419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You  should drink more water.</a:t>
            </a: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2771775" y="5300663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What</a:t>
            </a:r>
            <a:r>
              <a:rPr kumimoji="0" lang="en-US" altLang="zh-CN" sz="2400">
                <a:solidFill>
                  <a:srgbClr val="FF3300"/>
                </a:solidFill>
                <a:latin typeface="Arial" panose="020B0604020202020204"/>
              </a:rPr>
              <a:t>’</a:t>
            </a:r>
            <a:r>
              <a:rPr kumimoji="0"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s wrong/the matter with you?</a:t>
            </a:r>
          </a:p>
        </p:txBody>
      </p:sp>
      <p:sp>
        <p:nvSpPr>
          <p:cNvPr id="77840" name="WordArt 16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1944687" cy="692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4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MS UI Gothic" panose="020B0600070205080204" charset="-128"/>
                <a:ea typeface="MS UI Gothic" panose="020B0600070205080204" charset="-128"/>
              </a:rPr>
              <a:t>Exercises</a:t>
            </a:r>
            <a:endParaRPr lang="zh-CN" altLang="en-US" sz="44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MS UI Gothic" panose="020B0600070205080204" charset="-128"/>
              <a:ea typeface="MS UI 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  <p:bldP spid="77832" grpId="0"/>
      <p:bldP spid="77833" grpId="0"/>
      <p:bldP spid="77834" grpId="0"/>
      <p:bldP spid="77835" grpId="0"/>
      <p:bldP spid="77836" grpId="0"/>
      <p:bldP spid="77837" grpId="0"/>
      <p:bldP spid="77838" grpId="0"/>
      <p:bldP spid="778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692275" y="488950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4000" b="0" dirty="0">
                <a:solidFill>
                  <a:srgbClr val="000066"/>
                </a:solidFill>
                <a:latin typeface="Franklin Gothic Medium" panose="020B0603020102020204" pitchFamily="34" charset="0"/>
              </a:rPr>
              <a:t>What’s wrong with her ?</a:t>
            </a:r>
          </a:p>
        </p:txBody>
      </p:sp>
      <p:sp>
        <p:nvSpPr>
          <p:cNvPr id="114691" name="Text Box 3" descr="4"/>
          <p:cNvSpPr txBox="1">
            <a:spLocks noChangeArrowheads="1"/>
          </p:cNvSpPr>
          <p:nvPr/>
        </p:nvSpPr>
        <p:spPr bwMode="auto">
          <a:xfrm>
            <a:off x="2700338" y="5661025"/>
            <a:ext cx="3313112" cy="57943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</a:rPr>
              <a:t>She has a cold.</a:t>
            </a:r>
          </a:p>
        </p:txBody>
      </p:sp>
      <p:pic>
        <p:nvPicPr>
          <p:cNvPr id="114692" name="Picture 4" descr="1319085667080_1319085667080_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412875"/>
            <a:ext cx="2847975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9750" y="476250"/>
            <a:ext cx="8396288" cy="6381750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1. — What’s the ________(</a:t>
            </a:r>
            <a:r>
              <a:rPr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事情</a:t>
            </a: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?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— I have the _____(</a:t>
            </a:r>
            <a:r>
              <a:rPr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流感</a:t>
            </a: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2. He has a ___________(</a:t>
            </a:r>
            <a:r>
              <a:rPr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头痛</a:t>
            </a: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), so he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has to take a rest at home.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3. I am not feeling well. I have a _____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(</a:t>
            </a:r>
            <a:r>
              <a:rPr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咳嗽</a:t>
            </a: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4. — What’s wrong with him?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— He ____(</a:t>
            </a:r>
            <a:r>
              <a:rPr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患</a:t>
            </a: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a cold.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5. You should see a ________(</a:t>
            </a:r>
            <a:r>
              <a:rPr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牙医</a:t>
            </a: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6. You’d better drink more ________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water (</a:t>
            </a:r>
            <a:r>
              <a:rPr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开水</a:t>
            </a:r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) .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995738" y="466725"/>
            <a:ext cx="24463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matter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3276600" y="1557338"/>
            <a:ext cx="42481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headache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7162800" y="2635250"/>
            <a:ext cx="18732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cough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363788" y="4238625"/>
            <a:ext cx="13684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has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4668838" y="4799013"/>
            <a:ext cx="273367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dentist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805238" y="998538"/>
            <a:ext cx="2446337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flu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6445250" y="5319713"/>
            <a:ext cx="27352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boiled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/>
      <p:bldP spid="176134" grpId="0"/>
      <p:bldP spid="176135" grpId="0"/>
      <p:bldP spid="1761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900113" y="1916113"/>
            <a:ext cx="474521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kumimoji="0" lang="en-US" altLang="zh-CN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I have a headache.</a:t>
            </a:r>
          </a:p>
          <a:p>
            <a:r>
              <a:rPr kumimoji="0" lang="en-US" altLang="zh-CN" sz="4000" dirty="0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endParaRPr kumimoji="0" lang="en-US" altLang="zh-CN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kumimoji="0" lang="en-US" altLang="zh-CN" dirty="0">
                <a:solidFill>
                  <a:srgbClr val="000066"/>
                </a:solidFill>
                <a:latin typeface="Times New Roman" panose="02020603050405020304" pitchFamily="18" charset="0"/>
              </a:rPr>
              <a:t>2. I have a cold.</a:t>
            </a:r>
          </a:p>
          <a:p>
            <a:r>
              <a:rPr lang="en-US" altLang="zh-CN" dirty="0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endParaRPr kumimoji="0" lang="en-US" altLang="zh-CN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kumimoji="0" lang="en-US" altLang="zh-CN" dirty="0">
                <a:solidFill>
                  <a:srgbClr val="000066"/>
                </a:solidFill>
                <a:latin typeface="Times New Roman" panose="02020603050405020304" pitchFamily="18" charset="0"/>
              </a:rPr>
              <a:t>3. I have a toothache</a:t>
            </a:r>
            <a:r>
              <a:rPr kumimoji="0" lang="en-US" altLang="zh-CN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endParaRPr kumimoji="0" lang="en-US" altLang="zh-CN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2484438" y="620713"/>
            <a:ext cx="3727450" cy="95250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0" dirty="0">
                <a:latin typeface="Arial Black" panose="020B0A04020102020204" pitchFamily="34" charset="0"/>
              </a:rPr>
              <a:t>Summary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1403350" y="2636838"/>
            <a:ext cx="608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</a:rPr>
              <a:t>You should have a good rest.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1331913" y="3789363"/>
            <a:ext cx="6345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</a:rPr>
              <a:t>You should go to see a doctor.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331913" y="4941888"/>
            <a:ext cx="7242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</a:rPr>
              <a:t>You shouldn’t eat too much candy.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/>
      <p:bldP spid="91160" grpId="0"/>
      <p:bldP spid="91161" grpId="0"/>
      <p:bldP spid="911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001000" cy="791369"/>
          </a:xfrm>
        </p:spPr>
        <p:txBody>
          <a:bodyPr/>
          <a:lstStyle/>
          <a:p>
            <a:r>
              <a:rPr lang="en-US" altLang="zh-CN" sz="5400" b="1" dirty="0"/>
              <a:t>Homework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92045" cy="5107019"/>
          </a:xfr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    Make a dialog with your classmates like this: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A: Hi  </a:t>
            </a:r>
            <a:r>
              <a:rPr lang="en-US" altLang="zh-CN" sz="2800" b="1" dirty="0">
                <a:solidFill>
                  <a:srgbClr val="660066"/>
                </a:solidFill>
                <a:latin typeface="Arial" panose="020B0604020202020204"/>
              </a:rPr>
              <a:t>…</a:t>
            </a:r>
            <a:r>
              <a:rPr lang="en-US" altLang="zh-CN" sz="2800" b="1" dirty="0">
                <a:solidFill>
                  <a:srgbClr val="660066"/>
                </a:solidFill>
              </a:rPr>
              <a:t> What</a:t>
            </a:r>
            <a:r>
              <a:rPr lang="en-US" altLang="zh-CN" sz="2800" b="1" dirty="0">
                <a:solidFill>
                  <a:srgbClr val="660066"/>
                </a:solidFill>
                <a:latin typeface="Arial" panose="020B0604020202020204"/>
              </a:rPr>
              <a:t>’</a:t>
            </a:r>
            <a:r>
              <a:rPr lang="en-US" altLang="zh-CN" sz="2800" b="1" dirty="0">
                <a:solidFill>
                  <a:srgbClr val="660066"/>
                </a:solidFill>
              </a:rPr>
              <a:t>s wrong?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B: I have a </a:t>
            </a:r>
            <a:r>
              <a:rPr lang="en-US" altLang="zh-CN" sz="2800" b="1" dirty="0">
                <a:solidFill>
                  <a:srgbClr val="660066"/>
                </a:solidFill>
                <a:latin typeface="Arial" panose="020B0604020202020204"/>
              </a:rPr>
              <a:t>…</a:t>
            </a:r>
            <a:endParaRPr lang="en-US" altLang="zh-CN" sz="2800" b="1" dirty="0">
              <a:solidFill>
                <a:srgbClr val="660066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A: I</a:t>
            </a:r>
            <a:r>
              <a:rPr lang="en-US" altLang="zh-CN" sz="2800" b="1" dirty="0">
                <a:solidFill>
                  <a:srgbClr val="660066"/>
                </a:solidFill>
                <a:latin typeface="Arial" panose="020B0604020202020204"/>
              </a:rPr>
              <a:t>’</a:t>
            </a:r>
            <a:r>
              <a:rPr lang="en-US" altLang="zh-CN" sz="2800" b="1" dirty="0">
                <a:solidFill>
                  <a:srgbClr val="660066"/>
                </a:solidFill>
              </a:rPr>
              <a:t>m sorry to hear that. You should </a:t>
            </a:r>
            <a:r>
              <a:rPr lang="en-US" altLang="zh-CN" sz="2800" b="1" dirty="0">
                <a:solidFill>
                  <a:srgbClr val="660066"/>
                </a:solidFill>
                <a:latin typeface="Arial" panose="020B0604020202020204"/>
              </a:rPr>
              <a:t>…</a:t>
            </a:r>
            <a:endParaRPr lang="en-US" altLang="zh-CN" sz="2800" b="1" dirty="0">
              <a:solidFill>
                <a:srgbClr val="660066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B: I think I will.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A: I hope </a:t>
            </a:r>
            <a:r>
              <a:rPr lang="en-US" altLang="zh-CN" sz="2800" b="1" dirty="0">
                <a:solidFill>
                  <a:srgbClr val="660066"/>
                </a:solidFill>
                <a:latin typeface="Arial" panose="020B0604020202020204"/>
              </a:rPr>
              <a:t>…</a:t>
            </a:r>
            <a:endParaRPr lang="en-US" altLang="zh-CN" sz="2800" b="1" dirty="0">
              <a:solidFill>
                <a:srgbClr val="660066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660066"/>
                </a:solidFill>
              </a:rPr>
              <a:t>B: Thank you.</a:t>
            </a:r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132099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0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692275" y="488950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4000" b="0">
                <a:solidFill>
                  <a:srgbClr val="000066"/>
                </a:solidFill>
                <a:latin typeface="Franklin Gothic Medium" panose="020B0603020102020204" pitchFamily="34" charset="0"/>
              </a:rPr>
              <a:t>What’s wrong with her ?</a:t>
            </a:r>
          </a:p>
        </p:txBody>
      </p:sp>
      <p:sp>
        <p:nvSpPr>
          <p:cNvPr id="115715" name="Text Box 3" descr="4"/>
          <p:cNvSpPr txBox="1">
            <a:spLocks noChangeArrowheads="1"/>
          </p:cNvSpPr>
          <p:nvPr/>
        </p:nvSpPr>
        <p:spPr bwMode="auto">
          <a:xfrm>
            <a:off x="2627313" y="5300663"/>
            <a:ext cx="3673475" cy="57943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</a:rPr>
              <a:t>She has a fever.</a:t>
            </a:r>
          </a:p>
        </p:txBody>
      </p:sp>
      <p:pic>
        <p:nvPicPr>
          <p:cNvPr id="115716" name="Picture 4" descr="133249449897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1557338"/>
            <a:ext cx="38163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692275" y="488950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4000" b="0">
                <a:solidFill>
                  <a:srgbClr val="000066"/>
                </a:solidFill>
                <a:latin typeface="Franklin Gothic Medium" panose="020B0603020102020204" pitchFamily="34" charset="0"/>
              </a:rPr>
              <a:t>What’s wrong with her ?</a:t>
            </a:r>
          </a:p>
        </p:txBody>
      </p:sp>
      <p:sp>
        <p:nvSpPr>
          <p:cNvPr id="116739" name="Text Box 3" descr="4"/>
          <p:cNvSpPr txBox="1">
            <a:spLocks noChangeArrowheads="1"/>
          </p:cNvSpPr>
          <p:nvPr/>
        </p:nvSpPr>
        <p:spPr bwMode="auto">
          <a:xfrm>
            <a:off x="2411413" y="5300663"/>
            <a:ext cx="4537075" cy="57943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</a:rPr>
              <a:t>She has a headache.</a:t>
            </a:r>
          </a:p>
        </p:txBody>
      </p:sp>
      <p:pic>
        <p:nvPicPr>
          <p:cNvPr id="116740" name="Picture 4" descr="19300001351540132646384970218_9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557338"/>
            <a:ext cx="4349750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692275" y="488950"/>
            <a:ext cx="568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4000" b="0">
                <a:solidFill>
                  <a:srgbClr val="000066"/>
                </a:solidFill>
                <a:latin typeface="Franklin Gothic Medium" panose="020B0603020102020204" pitchFamily="34" charset="0"/>
              </a:rPr>
              <a:t>What’s wrong with him ?</a:t>
            </a:r>
          </a:p>
        </p:txBody>
      </p:sp>
      <p:sp>
        <p:nvSpPr>
          <p:cNvPr id="117763" name="Text Box 3" descr="4"/>
          <p:cNvSpPr txBox="1">
            <a:spLocks noChangeArrowheads="1"/>
          </p:cNvSpPr>
          <p:nvPr/>
        </p:nvSpPr>
        <p:spPr bwMode="auto">
          <a:xfrm>
            <a:off x="2411413" y="5300663"/>
            <a:ext cx="4537075" cy="57943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</a:rPr>
              <a:t>He has a toothache.</a:t>
            </a:r>
          </a:p>
        </p:txBody>
      </p:sp>
      <p:pic>
        <p:nvPicPr>
          <p:cNvPr id="117764" name="Picture 4" descr="p5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12875"/>
            <a:ext cx="266065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835150" y="549275"/>
            <a:ext cx="5400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4000" b="0">
                <a:solidFill>
                  <a:srgbClr val="000066"/>
                </a:solidFill>
                <a:latin typeface="Franklin Gothic Medium" panose="020B0603020102020204" pitchFamily="34" charset="0"/>
              </a:rPr>
              <a:t>What’s wrong with him?</a:t>
            </a:r>
          </a:p>
        </p:txBody>
      </p:sp>
      <p:sp>
        <p:nvSpPr>
          <p:cNvPr id="118787" name="Text Box 3" descr="4"/>
          <p:cNvSpPr txBox="1">
            <a:spLocks noChangeArrowheads="1"/>
          </p:cNvSpPr>
          <p:nvPr/>
        </p:nvSpPr>
        <p:spPr bwMode="auto">
          <a:xfrm>
            <a:off x="2627313" y="5300663"/>
            <a:ext cx="3673475" cy="57943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dirty="0">
                <a:solidFill>
                  <a:schemeClr val="accent2"/>
                </a:solidFill>
              </a:rPr>
              <a:t>He has a cough.</a:t>
            </a:r>
          </a:p>
        </p:txBody>
      </p:sp>
      <p:pic>
        <p:nvPicPr>
          <p:cNvPr id="118788" name="Picture 4" descr="ws112404_6"/>
          <p:cNvPicPr>
            <a:picLocks noChangeAspect="1" noChangeArrowheads="1"/>
          </p:cNvPicPr>
          <p:nvPr/>
        </p:nvPicPr>
        <p:blipFill>
          <a:blip r:embed="rId3" cstate="email"/>
          <a:srcRect r="-84"/>
          <a:stretch>
            <a:fillRect/>
          </a:stretch>
        </p:blipFill>
        <p:spPr bwMode="auto">
          <a:xfrm>
            <a:off x="1908175" y="1412875"/>
            <a:ext cx="4962525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609600" y="404813"/>
            <a:ext cx="857091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What’s wrong with him/her?</a:t>
            </a:r>
          </a:p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He/She has …</a:t>
            </a:r>
          </a:p>
        </p:txBody>
      </p:sp>
      <p:pic>
        <p:nvPicPr>
          <p:cNvPr id="150531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952625"/>
            <a:ext cx="255746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330325" y="5319713"/>
            <a:ext cx="19780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a cough</a:t>
            </a:r>
          </a:p>
        </p:txBody>
      </p:sp>
      <p:pic>
        <p:nvPicPr>
          <p:cNvPr id="150533" name="Picture 5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9488" y="2386013"/>
            <a:ext cx="2160587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106988" y="5319713"/>
            <a:ext cx="16732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the flu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2" grpId="0"/>
      <p:bldP spid="150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93700" y="404813"/>
            <a:ext cx="857091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What’s wrong with him/her?</a:t>
            </a:r>
          </a:p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— He/She has …</a:t>
            </a:r>
          </a:p>
        </p:txBody>
      </p:sp>
      <p:pic>
        <p:nvPicPr>
          <p:cNvPr id="151555" name="Picture 3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2133600"/>
            <a:ext cx="2916238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heada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89138"/>
            <a:ext cx="309721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235075" y="5497513"/>
            <a:ext cx="276066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a headache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884738" y="5497513"/>
            <a:ext cx="27590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defTabSz="913130"/>
            <a:r>
              <a:rPr lang="en-US" altLang="zh-CN" sz="4100">
                <a:latin typeface="Times New Roman" panose="02020603050405020304" pitchFamily="18" charset="0"/>
              </a:rPr>
              <a:t>a backache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7" grpId="0"/>
      <p:bldP spid="151558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1088</Words>
  <Application>Microsoft Office PowerPoint</Application>
  <PresentationFormat>全屏显示(4:3)</PresentationFormat>
  <Paragraphs>251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Batang</vt:lpstr>
      <vt:lpstr>MS UI Gothic</vt:lpstr>
      <vt:lpstr>黑体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Franklin Gothic Medium</vt:lpstr>
      <vt:lpstr>Garamond</vt:lpstr>
      <vt:lpstr>Palatino Linotype</vt:lpstr>
      <vt:lpstr>Tahoma</vt:lpstr>
      <vt:lpstr>Times New Roman</vt:lpstr>
      <vt:lpstr>Trebuchet MS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B. Listen again and then write down the advice, using should/shouldn’t.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2009-03-14T23:53:00Z</dcterms:created>
  <dcterms:modified xsi:type="dcterms:W3CDTF">2023-01-16T14:23:14Z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4FF2B25B93D148CA8A38E00522B2FB94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