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7" r:id="rId14"/>
    <p:sldId id="278" r:id="rId15"/>
    <p:sldId id="272" r:id="rId16"/>
    <p:sldId id="275" r:id="rId17"/>
    <p:sldId id="276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55F78EB-EE2B-4778-B1B3-1C5EC96434B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6628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727B5FE7-BE46-4478-B5A1-4368758B04E8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2772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A49C6783-F58E-4AA1-A189-1484A85378A8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0778D11D-AD8D-4CA4-B8D4-5702ABB85E3D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5C237BC5-E909-4CB6-B618-80F5982AB41C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3012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0045D61B-1094-488C-88CA-3CD962B4C398}" type="slidenum">
              <a:rPr lang="en-US" altLang="zh-CN" sz="1200"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506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A7258E42-38FC-4634-B2A2-27C541DF84A4}" type="slidenum">
              <a:rPr lang="en-US" altLang="zh-CN" sz="1200"/>
              <a:t>17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8196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C42FBA13-8EAE-441C-AF86-B6723D1F8FB6}" type="slidenum">
              <a:rPr lang="en-US" altLang="zh-CN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0BA49272-B4C6-43ED-AC14-5B1AF1C06756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434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371CFFE1-417A-4ACF-9ACC-BC86B87DE7D7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16388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824A78AC-19F9-422E-954B-169B2177575B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8436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2CB500D0-7A83-4438-841D-EDF32F175D39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0484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1B8655C0-AE74-44F1-B01C-FB99C7CB595E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2532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7A35A555-5546-4F95-BE84-1026D8FCC00A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2458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Tx/>
              <a:buNone/>
            </a:pPr>
            <a:fld id="{90DC9ECF-5D3D-48F2-900F-5C472C23F205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CB7D-200A-478A-8109-EEECF0ECC34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4030-810E-4FD6-A531-BAFAAC99E7D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FCEB-2A0F-487C-93F9-C505EF41CB5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FA2EB-9E91-4FBD-9E35-83784F391A4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2DF5A-6EF9-4673-A47E-E3CE7EFA488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8669F-B7D0-48B0-9EA9-97E025D9FD2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8FAC6-98BF-4115-90DE-00CBEE8C776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01C2-5773-4C2D-874D-AFFDC5988AA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97AC-A58C-4620-967B-5D1F4BF9D18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A6787-7E2A-433C-AFDF-DB7CD687AA9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0D46FC5-74A8-4338-857D-037A744C5A2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63743" y="2495751"/>
            <a:ext cx="6400800" cy="78011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6.</a:t>
            </a:r>
            <a:r>
              <a:rPr lang="en-US" altLang="zh-C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3 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频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数直方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图</a:t>
            </a:r>
            <a:endParaRPr lang="en-US" altLang="zh-CN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27255" y="1121026"/>
            <a:ext cx="6364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kern="10" dirty="0" smtClean="0">
                <a:ln w="19050">
                  <a:solidFill>
                    <a:schemeClr val="hlink"/>
                  </a:solidFill>
                  <a:bevel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九年级数学下册第六章事件的概率</a:t>
            </a:r>
            <a:endParaRPr lang="zh-CN" altLang="en-US" sz="3200" b="1" kern="10" dirty="0">
              <a:ln w="19050">
                <a:solidFill>
                  <a:schemeClr val="hlink"/>
                </a:solidFill>
                <a:bevel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98495" y="537334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076825" y="1773238"/>
            <a:ext cx="29829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/>
              <a:t> </a:t>
            </a:r>
            <a:r>
              <a:rPr kumimoji="1" lang="zh-CN" altLang="en-US" sz="2400" b="1">
                <a:solidFill>
                  <a:srgbClr val="0000CC"/>
                </a:solidFill>
              </a:rPr>
              <a:t>从图中可以清楚地看出</a:t>
            </a:r>
            <a:r>
              <a:rPr kumimoji="1" lang="en-US" altLang="zh-CN" sz="2400" b="1">
                <a:solidFill>
                  <a:srgbClr val="0000CC"/>
                </a:solidFill>
              </a:rPr>
              <a:t>79.5</a:t>
            </a:r>
            <a:r>
              <a:rPr kumimoji="1" lang="zh-CN" altLang="en-US" sz="2400" b="1">
                <a:solidFill>
                  <a:srgbClr val="0000CC"/>
                </a:solidFill>
              </a:rPr>
              <a:t>分到</a:t>
            </a:r>
            <a:r>
              <a:rPr kumimoji="1" lang="en-US" altLang="zh-CN" sz="2400" b="1">
                <a:solidFill>
                  <a:srgbClr val="0000CC"/>
                </a:solidFill>
              </a:rPr>
              <a:t>89.5</a:t>
            </a:r>
            <a:r>
              <a:rPr kumimoji="1" lang="zh-CN" altLang="en-US" sz="2400" b="1">
                <a:solidFill>
                  <a:srgbClr val="0000CC"/>
                </a:solidFill>
              </a:rPr>
              <a:t>分这个分数段的学生数最多，</a:t>
            </a:r>
            <a:r>
              <a:rPr kumimoji="1" lang="en-US" altLang="zh-CN" sz="2400" b="1">
                <a:solidFill>
                  <a:srgbClr val="0000CC"/>
                </a:solidFill>
              </a:rPr>
              <a:t>90</a:t>
            </a:r>
            <a:r>
              <a:rPr kumimoji="1" lang="zh-CN" altLang="en-US" sz="2400" b="1">
                <a:solidFill>
                  <a:srgbClr val="0000CC"/>
                </a:solidFill>
              </a:rPr>
              <a:t>分以上的同学较少，不及格的学生数最少．</a:t>
            </a:r>
            <a:r>
              <a:rPr kumimoji="1" lang="zh-CN" altLang="en-US" sz="2400"/>
              <a:t> </a:t>
            </a:r>
          </a:p>
        </p:txBody>
      </p:sp>
      <p:pic>
        <p:nvPicPr>
          <p:cNvPr id="1751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57338"/>
            <a:ext cx="4216400" cy="489585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23850" y="692150"/>
            <a:ext cx="3816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chemeClr val="tx2"/>
                </a:solidFill>
              </a:rPr>
              <a:t>某班一次数学测验成绩</a:t>
            </a:r>
            <a:r>
              <a:rPr kumimoji="1" lang="zh-CN" altLang="en-US" sz="2400" b="1"/>
              <a:t>的频数直方图</a:t>
            </a:r>
            <a:r>
              <a:rPr kumimoji="1" lang="en-US" altLang="zh-CN" sz="2400" b="1"/>
              <a:t>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86200" y="1558925"/>
            <a:ext cx="9144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800">
                <a:solidFill>
                  <a:srgbClr val="C0C0C0"/>
                </a:solidFill>
              </a:rPr>
              <a:t>zxxkw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upload_7855e017_12774333935__8000_000009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1773238"/>
            <a:ext cx="317976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3313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CN" altLang="zh-CN"/>
          </a:p>
        </p:txBody>
      </p:sp>
      <p:pic>
        <p:nvPicPr>
          <p:cNvPr id="31748" name="Picture 4" descr="3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1773238"/>
            <a:ext cx="3311525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23850" y="5373688"/>
            <a:ext cx="43926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条形图各矩形间有空隙，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直方图各矩形间无空隙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4787900" y="5300663"/>
            <a:ext cx="32400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直方图的横轴数据是连续的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小组的位置是固定的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而条形图不是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65516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CN" sz="5400">
                <a:solidFill>
                  <a:srgbClr val="0000FF"/>
                </a:solidFill>
              </a:rPr>
              <a:t> </a:t>
            </a:r>
            <a:r>
              <a:rPr lang="zh-CN" altLang="en-US" sz="3200" b="1">
                <a:solidFill>
                  <a:srgbClr val="0000FF"/>
                </a:solidFill>
              </a:rPr>
              <a:t>条形图、直方图的区别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s3a9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3429000"/>
            <a:ext cx="3284537" cy="2478088"/>
          </a:xfrm>
          <a:noFill/>
        </p:spPr>
      </p:pic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748982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一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次统计八年级若干名学生每分钟跳绳次数的频数直方图，请根据这个直方图回答下列问题：                                        ⑴ 参加测试的总人数是多少？                                        ⑵ 自左至右最后一组的频数、频率分别是多少？        ⑶ 数据分组时，组距是多少？</a:t>
            </a:r>
          </a:p>
        </p:txBody>
      </p:sp>
      <p:grpSp>
        <p:nvGrpSpPr>
          <p:cNvPr id="33796" name="Group 5"/>
          <p:cNvGrpSpPr/>
          <p:nvPr/>
        </p:nvGrpSpPr>
        <p:grpSpPr bwMode="auto">
          <a:xfrm>
            <a:off x="3995738" y="3357563"/>
            <a:ext cx="5148262" cy="2752725"/>
            <a:chOff x="2290" y="1661"/>
            <a:chExt cx="3039" cy="1880"/>
          </a:xfrm>
        </p:grpSpPr>
        <p:pic>
          <p:nvPicPr>
            <p:cNvPr id="33797" name="Picture 6" descr="s3h8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" y="2095"/>
              <a:ext cx="2406" cy="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 Box 7"/>
            <p:cNvSpPr txBox="1">
              <a:spLocks noChangeArrowheads="1"/>
            </p:cNvSpPr>
            <p:nvPr/>
          </p:nvSpPr>
          <p:spPr bwMode="auto">
            <a:xfrm>
              <a:off x="2290" y="2115"/>
              <a:ext cx="454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8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6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4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0</a:t>
              </a:r>
            </a:p>
          </p:txBody>
        </p:sp>
        <p:sp>
          <p:nvSpPr>
            <p:cNvPr id="33799" name="Text Box 8"/>
            <p:cNvSpPr txBox="1">
              <a:spLocks noChangeArrowheads="1"/>
            </p:cNvSpPr>
            <p:nvPr/>
          </p:nvSpPr>
          <p:spPr bwMode="auto">
            <a:xfrm>
              <a:off x="2880" y="3291"/>
              <a:ext cx="13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Book Antiqua" panose="02040602050305030304" pitchFamily="18" charset="0"/>
                </a:rPr>
                <a:t>62    87   112   137</a:t>
              </a:r>
            </a:p>
          </p:txBody>
        </p:sp>
        <p:sp>
          <p:nvSpPr>
            <p:cNvPr id="33800" name="Text Box 9"/>
            <p:cNvSpPr txBox="1">
              <a:spLocks noChangeArrowheads="1"/>
            </p:cNvSpPr>
            <p:nvPr/>
          </p:nvSpPr>
          <p:spPr bwMode="auto">
            <a:xfrm>
              <a:off x="2471" y="2023"/>
              <a:ext cx="14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1600">
                  <a:solidFill>
                    <a:srgbClr val="000000"/>
                  </a:solidFill>
                  <a:latin typeface="Book Antiqua" panose="02040602050305030304" pitchFamily="18" charset="0"/>
                </a:rPr>
                <a:t>频数（人）</a:t>
              </a:r>
            </a:p>
          </p:txBody>
        </p:sp>
        <p:sp>
          <p:nvSpPr>
            <p:cNvPr id="33801" name="Text Box 10"/>
            <p:cNvSpPr txBox="1">
              <a:spLocks noChangeArrowheads="1"/>
            </p:cNvSpPr>
            <p:nvPr/>
          </p:nvSpPr>
          <p:spPr bwMode="auto">
            <a:xfrm>
              <a:off x="4377" y="3113"/>
              <a:ext cx="9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000" b="1">
                  <a:solidFill>
                    <a:srgbClr val="000000"/>
                  </a:solidFill>
                  <a:latin typeface="Book Antiqua" panose="02040602050305030304" pitchFamily="18" charset="0"/>
                </a:rPr>
                <a:t>跳绳次数</a:t>
              </a:r>
            </a:p>
          </p:txBody>
        </p:sp>
        <p:sp>
          <p:nvSpPr>
            <p:cNvPr id="33802" name="Text Box 11"/>
            <p:cNvSpPr txBox="1">
              <a:spLocks noChangeArrowheads="1"/>
            </p:cNvSpPr>
            <p:nvPr/>
          </p:nvSpPr>
          <p:spPr bwMode="auto">
            <a:xfrm>
              <a:off x="2381" y="1661"/>
              <a:ext cx="2132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2000" b="1">
                  <a:solidFill>
                    <a:srgbClr val="000000"/>
                  </a:solidFill>
                  <a:latin typeface="Book Antiqua" panose="02040602050305030304" pitchFamily="18" charset="0"/>
                </a:rPr>
                <a:t>八年级若干名学生每分跳绳次数的频数直方图</a:t>
              </a:r>
            </a:p>
          </p:txBody>
        </p:sp>
        <p:sp>
          <p:nvSpPr>
            <p:cNvPr id="33803" name="Text Box 12"/>
            <p:cNvSpPr txBox="1">
              <a:spLocks noChangeArrowheads="1"/>
            </p:cNvSpPr>
            <p:nvPr/>
          </p:nvSpPr>
          <p:spPr bwMode="auto">
            <a:xfrm>
              <a:off x="2925" y="2882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33804" name="Text Box 13"/>
            <p:cNvSpPr txBox="1">
              <a:spLocks noChangeArrowheads="1"/>
            </p:cNvSpPr>
            <p:nvPr/>
          </p:nvSpPr>
          <p:spPr bwMode="auto">
            <a:xfrm>
              <a:off x="3196" y="2610"/>
              <a:ext cx="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Book Antiqua" panose="02040602050305030304" pitchFamily="18" charset="0"/>
                </a:rPr>
                <a:t>4</a:t>
              </a:r>
            </a:p>
          </p:txBody>
        </p:sp>
        <p:sp>
          <p:nvSpPr>
            <p:cNvPr id="33805" name="Text Box 14"/>
            <p:cNvSpPr txBox="1">
              <a:spLocks noChangeArrowheads="1"/>
            </p:cNvSpPr>
            <p:nvPr/>
          </p:nvSpPr>
          <p:spPr bwMode="auto">
            <a:xfrm>
              <a:off x="3515" y="233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Book Antiqua" panose="02040602050305030304" pitchFamily="18" charset="0"/>
                </a:rPr>
                <a:t>6</a:t>
              </a:r>
            </a:p>
          </p:txBody>
        </p:sp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3787" y="2745"/>
              <a:ext cx="22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</p:grpSp>
      <p:pic>
        <p:nvPicPr>
          <p:cNvPr id="33807" name="Picture 16" descr="ty031230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949950"/>
            <a:ext cx="7921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1" name="Picture 23" descr="图片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692150"/>
            <a:ext cx="22367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886200" y="1558925"/>
            <a:ext cx="9144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800">
                <a:solidFill>
                  <a:srgbClr val="C0C0C0"/>
                </a:solidFill>
              </a:rPr>
              <a:t>zxxkw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124200" y="457200"/>
            <a:ext cx="563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kumimoji="1"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下表是从场口镇中学随机抽取的部分同学的视力情况频数分布表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22860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66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 panose="02010509060101010101" charset="-122"/>
                <a:ea typeface="隶书" panose="02010509060101010101" charset="-122"/>
              </a:rPr>
              <a:t>小小分析家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88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88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48134" name="Picture 6" descr="0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144780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8135" name="Group 7"/>
          <p:cNvGraphicFramePr>
            <a:graphicFrameLocks noGrp="1"/>
          </p:cNvGraphicFramePr>
          <p:nvPr/>
        </p:nvGraphicFramePr>
        <p:xfrm>
          <a:off x="2819400" y="1524000"/>
          <a:ext cx="6096000" cy="40640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视力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频数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频率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3.95~4.25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4.55~4.85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4.85~5.15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5.15~5.45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1066800" y="3886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6934200" y="3352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143000" y="55626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（1）请你把上表补充完整；</a:t>
            </a:r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1143000" y="6096000"/>
            <a:ext cx="740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（2）请你根据频数分布表，画出频数分布直方图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6" grpId="0"/>
      <p:bldP spid="481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066800" y="22098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 </a:t>
            </a:r>
          </a:p>
        </p:txBody>
      </p:sp>
      <p:pic>
        <p:nvPicPr>
          <p:cNvPr id="49155" name="Picture 3" descr="博士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"/>
            <a:ext cx="1714500" cy="13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352800" y="304800"/>
            <a:ext cx="22860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66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 panose="02010509060101010101" charset="-122"/>
                <a:ea typeface="隶书" panose="02010509060101010101" charset="-122"/>
              </a:rPr>
              <a:t>小小分析家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42950" y="2057400"/>
            <a:ext cx="70104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 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如果视力在4.85以下就属于不正常范围，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那么请你分析一下我们学校的视力情况，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看到这种情况，你想对周围的同学说些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0825" y="1557338"/>
            <a:ext cx="7559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</a:rPr>
              <a:t>抽查</a:t>
            </a:r>
            <a:r>
              <a:rPr lang="en-US" altLang="zh-CN" sz="2400" b="1" dirty="0">
                <a:latin typeface="宋体" panose="02010600030101010101" pitchFamily="2" charset="-122"/>
              </a:rPr>
              <a:t>20</a:t>
            </a:r>
            <a:r>
              <a:rPr lang="zh-CN" altLang="en-US" sz="2400" b="1" dirty="0">
                <a:latin typeface="宋体" panose="02010600030101010101" pitchFamily="2" charset="-122"/>
              </a:rPr>
              <a:t>名学生每分钟脉搏跳动的次数，获得如下数据（单位：次）：</a:t>
            </a:r>
          </a:p>
        </p:txBody>
      </p:sp>
      <p:sp>
        <p:nvSpPr>
          <p:cNvPr id="35843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764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请制作上述数据的频数分布表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35844" name="Picture 11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69215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12"/>
          <p:cNvSpPr>
            <a:spLocks noChangeArrowheads="1"/>
          </p:cNvSpPr>
          <p:nvPr/>
        </p:nvSpPr>
        <p:spPr bwMode="auto">
          <a:xfrm>
            <a:off x="468313" y="2565400"/>
            <a:ext cx="845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81    73    77    79    80   78   85   80   68   90 </a:t>
            </a:r>
          </a:p>
          <a:p>
            <a:pPr>
              <a:buFontTx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80    89    82    81    84   72   83   77   79   75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86200" y="1558925"/>
            <a:ext cx="9144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800">
                <a:solidFill>
                  <a:srgbClr val="C0C0C0"/>
                </a:solidFill>
              </a:rPr>
              <a:t>zxxkw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250825" y="1773238"/>
            <a:ext cx="8893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绘制频数直方图的一般步骤：</a:t>
            </a:r>
          </a:p>
        </p:txBody>
      </p:sp>
      <p:sp>
        <p:nvSpPr>
          <p:cNvPr id="41987" name="AutoShape 4" descr="圣诞老人的工作间"/>
          <p:cNvSpPr>
            <a:spLocks noChangeAspect="1" noChangeArrowheads="1"/>
          </p:cNvSpPr>
          <p:nvPr/>
        </p:nvSpPr>
        <p:spPr bwMode="auto">
          <a:xfrm>
            <a:off x="2865438" y="2689225"/>
            <a:ext cx="29606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41988" name="AutoShape 5" descr="圣诞老人的工作间"/>
          <p:cNvSpPr>
            <a:spLocks noChangeAspect="1" noChangeArrowheads="1"/>
          </p:cNvSpPr>
          <p:nvPr/>
        </p:nvSpPr>
        <p:spPr bwMode="auto">
          <a:xfrm>
            <a:off x="2865438" y="2689225"/>
            <a:ext cx="29606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41989" name="AutoShape 6" descr="圣诞老人的工作间"/>
          <p:cNvSpPr>
            <a:spLocks noChangeAspect="1" noChangeArrowheads="1"/>
          </p:cNvSpPr>
          <p:nvPr/>
        </p:nvSpPr>
        <p:spPr bwMode="auto">
          <a:xfrm>
            <a:off x="2865438" y="2689225"/>
            <a:ext cx="30019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827088" y="2349500"/>
            <a:ext cx="756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）计算最大值与最小值的差，确定统计量的范围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827088" y="2852738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）决定组数与组距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900113" y="3284538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）确定分点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900113" y="3716338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）列频数分布表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900113" y="4149725"/>
            <a:ext cx="285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）画频数直方图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1995" name="Picture 14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2263" y="692150"/>
            <a:ext cx="3744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  <p:bldP spid="160775" grpId="0" autoUpdateAnimBg="0"/>
      <p:bldP spid="160777" grpId="0" autoUpdateAnimBg="0"/>
      <p:bldP spid="160778" grpId="0" autoUpdateAnimBg="0"/>
      <p:bldP spid="160779" grpId="0" autoUpdateAnimBg="0"/>
      <p:bldP spid="1607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WordArt 2"/>
          <p:cNvSpPr>
            <a:spLocks noChangeArrowheads="1" noChangeShapeType="1" noTextEdit="1"/>
          </p:cNvSpPr>
          <p:nvPr/>
        </p:nvSpPr>
        <p:spPr bwMode="auto">
          <a:xfrm>
            <a:off x="2095500" y="1152525"/>
            <a:ext cx="4152900" cy="2990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6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42988" y="1916113"/>
            <a:ext cx="52578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了解频数直方图的概念；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会读频数直方图；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会画频数直方图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6147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765175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11188" y="1989138"/>
            <a:ext cx="9144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在统计里，我们称每个考查对象出现的次数为</a:t>
            </a:r>
            <a:r>
              <a:rPr lang="en-US" altLang="zh-CN" sz="2400" b="1" dirty="0">
                <a:latin typeface="宋体" panose="02010600030101010101" pitchFamily="2" charset="-122"/>
              </a:rPr>
              <a:t>_______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每个对象出现的次数与总次数的比值为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 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539750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各对象的频数之和等于</a:t>
            </a:r>
            <a:r>
              <a:rPr lang="en-US" altLang="zh-CN" sz="2400" b="1" dirty="0">
                <a:latin typeface="宋体" panose="02010600030101010101" pitchFamily="2" charset="-122"/>
              </a:rPr>
              <a:t>_________,</a:t>
            </a:r>
            <a:r>
              <a:rPr lang="zh-CN" altLang="en-US" sz="2400" b="1" dirty="0">
                <a:latin typeface="宋体" panose="02010600030101010101" pitchFamily="2" charset="-122"/>
              </a:rPr>
              <a:t>各频率之和等于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539750" y="4076700"/>
            <a:ext cx="8353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</a:rPr>
              <a:t>已知一个样本中，</a:t>
            </a:r>
            <a:r>
              <a:rPr lang="en-US" altLang="zh-CN" sz="2400" b="1" dirty="0">
                <a:latin typeface="宋体" panose="02010600030101010101" pitchFamily="2" charset="-122"/>
              </a:rPr>
              <a:t>50</a:t>
            </a:r>
            <a:r>
              <a:rPr lang="zh-CN" altLang="en-US" sz="2400" b="1" dirty="0">
                <a:latin typeface="宋体" panose="02010600030101010101" pitchFamily="2" charset="-122"/>
              </a:rPr>
              <a:t>个数据分别落在</a:t>
            </a:r>
            <a:r>
              <a:rPr lang="en-US" altLang="zh-CN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个组内，第一、二、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三、五的数据个数分别为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宋体" panose="02010600030101010101" pitchFamily="2" charset="-122"/>
              </a:rPr>
              <a:t>8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宋体" panose="02010600030101010101" pitchFamily="2" charset="-122"/>
              </a:rPr>
              <a:t>15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，则第四组的频数为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 u="sng" dirty="0">
                <a:latin typeface="宋体" panose="02010600030101010101" pitchFamily="2" charset="-122"/>
              </a:rPr>
              <a:t>          </a:t>
            </a:r>
            <a:r>
              <a:rPr lang="zh-CN" altLang="en-US" sz="2400" b="1" dirty="0">
                <a:latin typeface="宋体" panose="02010600030101010101" pitchFamily="2" charset="-122"/>
              </a:rPr>
              <a:t>，频率为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   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3492500" y="836613"/>
            <a:ext cx="2376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回顾思考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893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2014</a:t>
            </a:r>
            <a:r>
              <a:rPr lang="zh-CN" altLang="en-US" sz="2800" b="1" dirty="0">
                <a:latin typeface="宋体" panose="02010600030101010101" pitchFamily="2" charset="-122"/>
              </a:rPr>
              <a:t>年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月份在我市人民医院出生的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20</a:t>
            </a:r>
            <a:r>
              <a:rPr lang="zh-CN" altLang="en-US" sz="2800" b="1" dirty="0">
                <a:latin typeface="宋体" panose="02010600030101010101" pitchFamily="2" charset="-122"/>
              </a:rPr>
              <a:t>名新生婴儿的体重如下（单位</a:t>
            </a:r>
            <a:r>
              <a:rPr lang="en-US" altLang="zh-CN" sz="2800" b="1" dirty="0">
                <a:latin typeface="宋体" panose="02010600030101010101" pitchFamily="2" charset="-122"/>
              </a:rPr>
              <a:t>kg</a:t>
            </a:r>
            <a:r>
              <a:rPr lang="zh-CN" altLang="en-US" sz="2800" b="1" dirty="0">
                <a:latin typeface="宋体" panose="02010600030101010101" pitchFamily="2" charset="-122"/>
              </a:rPr>
              <a:t>）：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572000" y="2924175"/>
            <a:ext cx="4572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4.7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2.9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3.2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3.5</a:t>
            </a:r>
          </a:p>
          <a:p>
            <a:pPr>
              <a:buFontTx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3.6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4.8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4.3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3.6</a:t>
            </a:r>
          </a:p>
          <a:p>
            <a:pPr>
              <a:buFontTx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3.8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3.4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3.4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3.5</a:t>
            </a:r>
          </a:p>
          <a:p>
            <a:pPr>
              <a:buFontTx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2.8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3.3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4.0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4.5</a:t>
            </a:r>
          </a:p>
          <a:p>
            <a:pPr>
              <a:buFontTx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3.6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3.5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3.7</a:t>
            </a:r>
            <a:r>
              <a:rPr lang="zh-CN" altLang="en-US" sz="2800" b="1">
                <a:latin typeface="宋体" panose="02010600030101010101" pitchFamily="2" charset="-122"/>
              </a:rPr>
              <a:t>， </a:t>
            </a:r>
            <a:r>
              <a:rPr lang="en-US" altLang="zh-CN" sz="2800" b="1">
                <a:latin typeface="宋体" panose="02010600030101010101" pitchFamily="2" charset="-122"/>
              </a:rPr>
              <a:t>3.7 </a:t>
            </a:r>
          </a:p>
        </p:txBody>
      </p:sp>
      <p:pic>
        <p:nvPicPr>
          <p:cNvPr id="13316" name="Picture 8" descr="人民医院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20938"/>
            <a:ext cx="40989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549275"/>
            <a:ext cx="24479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43300" y="2944813"/>
            <a:ext cx="6032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zh-CN" altLang="en-US" sz="800">
                <a:solidFill>
                  <a:srgbClr val="FF0000"/>
                </a:solidFill>
              </a:rPr>
              <a:t>学  科网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39750" y="549275"/>
            <a:ext cx="943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我市人民医院</a:t>
            </a:r>
            <a:r>
              <a:rPr lang="en-US" altLang="zh-CN" sz="2400" b="1">
                <a:latin typeface="宋体" panose="02010600030101010101" pitchFamily="2" charset="-122"/>
              </a:rPr>
              <a:t>2014</a:t>
            </a:r>
            <a:r>
              <a:rPr lang="zh-CN" altLang="en-US" sz="2400" b="1">
                <a:latin typeface="宋体" panose="02010600030101010101" pitchFamily="2" charset="-122"/>
              </a:rPr>
              <a:t>年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月份新生婴儿体重</a:t>
            </a:r>
            <a:r>
              <a:rPr lang="zh-CN" altLang="en-US" sz="2400" b="1">
                <a:solidFill>
                  <a:srgbClr val="0000FF"/>
                </a:solidFill>
                <a:latin typeface="Garamond" panose="02020404030301010803" pitchFamily="18" charset="0"/>
              </a:rPr>
              <a:t>频数分布表</a:t>
            </a:r>
          </a:p>
        </p:txBody>
      </p:sp>
      <p:pic>
        <p:nvPicPr>
          <p:cNvPr id="15363" name="Picture 26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149725"/>
            <a:ext cx="48593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Group 49"/>
          <p:cNvGrpSpPr/>
          <p:nvPr/>
        </p:nvGrpSpPr>
        <p:grpSpPr bwMode="auto">
          <a:xfrm>
            <a:off x="323850" y="1052513"/>
            <a:ext cx="5295900" cy="3168650"/>
            <a:chOff x="1087" y="618"/>
            <a:chExt cx="3336" cy="1907"/>
          </a:xfrm>
        </p:grpSpPr>
        <p:sp>
          <p:nvSpPr>
            <p:cNvPr id="15365" name="Rectangle 10"/>
            <p:cNvSpPr>
              <a:spLocks noChangeArrowheads="1"/>
            </p:cNvSpPr>
            <p:nvPr/>
          </p:nvSpPr>
          <p:spPr bwMode="auto">
            <a:xfrm>
              <a:off x="2312" y="1164"/>
              <a:ext cx="907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5366" name="Rectangle 13"/>
            <p:cNvSpPr>
              <a:spLocks noChangeArrowheads="1"/>
            </p:cNvSpPr>
            <p:nvPr/>
          </p:nvSpPr>
          <p:spPr bwMode="auto">
            <a:xfrm>
              <a:off x="2312" y="1435"/>
              <a:ext cx="907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5367" name="Rectangle 24"/>
            <p:cNvSpPr>
              <a:spLocks noChangeArrowheads="1"/>
            </p:cNvSpPr>
            <p:nvPr/>
          </p:nvSpPr>
          <p:spPr bwMode="auto">
            <a:xfrm>
              <a:off x="2312" y="891"/>
              <a:ext cx="886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/>
            </a:p>
          </p:txBody>
        </p:sp>
        <p:grpSp>
          <p:nvGrpSpPr>
            <p:cNvPr id="15368" name="Group 48"/>
            <p:cNvGrpSpPr/>
            <p:nvPr/>
          </p:nvGrpSpPr>
          <p:grpSpPr bwMode="auto">
            <a:xfrm>
              <a:off x="1087" y="618"/>
              <a:ext cx="3336" cy="1907"/>
              <a:chOff x="1087" y="618"/>
              <a:chExt cx="3336" cy="1907"/>
            </a:xfrm>
          </p:grpSpPr>
          <p:sp>
            <p:nvSpPr>
              <p:cNvPr id="15369" name="Rectangle 11"/>
              <p:cNvSpPr>
                <a:spLocks noChangeArrowheads="1"/>
              </p:cNvSpPr>
              <p:nvPr/>
            </p:nvSpPr>
            <p:spPr bwMode="auto">
              <a:xfrm>
                <a:off x="3198" y="1162"/>
                <a:ext cx="1224" cy="27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r>
                  <a:rPr lang="en-US" altLang="zh-CN" sz="2400" b="1">
                    <a:latin typeface="宋体" panose="02010600030101010101" pitchFamily="2" charset="-122"/>
                  </a:rPr>
                  <a:t>7</a:t>
                </a:r>
              </a:p>
            </p:txBody>
          </p:sp>
          <p:grpSp>
            <p:nvGrpSpPr>
              <p:cNvPr id="15370" name="Group 47"/>
              <p:cNvGrpSpPr/>
              <p:nvPr/>
            </p:nvGrpSpPr>
            <p:grpSpPr bwMode="auto">
              <a:xfrm>
                <a:off x="1087" y="618"/>
                <a:ext cx="3336" cy="1907"/>
                <a:chOff x="1087" y="618"/>
                <a:chExt cx="3336" cy="1907"/>
              </a:xfrm>
            </p:grpSpPr>
            <p:sp>
              <p:nvSpPr>
                <p:cNvPr id="15371" name="Rectangle 16"/>
                <p:cNvSpPr>
                  <a:spLocks noChangeArrowheads="1"/>
                </p:cNvSpPr>
                <p:nvPr/>
              </p:nvSpPr>
              <p:spPr bwMode="auto">
                <a:xfrm>
                  <a:off x="2312" y="1707"/>
                  <a:ext cx="907" cy="2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buFontTx/>
                    <a:buNone/>
                  </a:pPr>
                  <a:endParaRPr lang="zh-CN" altLang="en-US"/>
                </a:p>
              </p:txBody>
            </p:sp>
            <p:grpSp>
              <p:nvGrpSpPr>
                <p:cNvPr id="15372" name="Group 27"/>
                <p:cNvGrpSpPr/>
                <p:nvPr/>
              </p:nvGrpSpPr>
              <p:grpSpPr bwMode="auto">
                <a:xfrm>
                  <a:off x="2630" y="982"/>
                  <a:ext cx="181" cy="136"/>
                  <a:chOff x="748" y="3838"/>
                  <a:chExt cx="227" cy="182"/>
                </a:xfrm>
              </p:grpSpPr>
              <p:sp>
                <p:nvSpPr>
                  <p:cNvPr id="1537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838"/>
                    <a:ext cx="22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7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3838"/>
                    <a:ext cx="0" cy="18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5375" name="Group 31"/>
                <p:cNvGrpSpPr/>
                <p:nvPr/>
              </p:nvGrpSpPr>
              <p:grpSpPr bwMode="auto">
                <a:xfrm>
                  <a:off x="2902" y="1254"/>
                  <a:ext cx="136" cy="137"/>
                  <a:chOff x="748" y="3838"/>
                  <a:chExt cx="227" cy="182"/>
                </a:xfrm>
              </p:grpSpPr>
              <p:sp>
                <p:nvSpPr>
                  <p:cNvPr id="1537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838"/>
                    <a:ext cx="22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7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3838"/>
                    <a:ext cx="0" cy="18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5378" name="Line 35"/>
                <p:cNvSpPr>
                  <a:spLocks noChangeShapeType="1"/>
                </p:cNvSpPr>
                <p:nvPr/>
              </p:nvSpPr>
              <p:spPr bwMode="auto">
                <a:xfrm>
                  <a:off x="2902" y="1526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5379" name="Group 46"/>
                <p:cNvGrpSpPr/>
                <p:nvPr/>
              </p:nvGrpSpPr>
              <p:grpSpPr bwMode="auto">
                <a:xfrm>
                  <a:off x="1087" y="618"/>
                  <a:ext cx="3336" cy="1907"/>
                  <a:chOff x="1087" y="618"/>
                  <a:chExt cx="3336" cy="1907"/>
                </a:xfrm>
              </p:grpSpPr>
              <p:sp>
                <p:nvSpPr>
                  <p:cNvPr id="1538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619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zh-CN" altLang="en-US" sz="2800" b="1">
                        <a:latin typeface="Garamond" panose="02020404030301010803" pitchFamily="18" charset="0"/>
                      </a:rPr>
                      <a:t>组别</a:t>
                    </a:r>
                    <a:r>
                      <a:rPr lang="zh-CN" altLang="en-US" b="1"/>
                      <a:t>（</a:t>
                    </a:r>
                    <a:r>
                      <a:rPr lang="en-US" altLang="zh-CN" b="1"/>
                      <a:t>kg</a:t>
                    </a:r>
                    <a:r>
                      <a:rPr lang="zh-CN" altLang="en-US" b="1"/>
                      <a:t>）</a:t>
                    </a:r>
                    <a:endParaRPr lang="zh-CN" altLang="en-US" sz="2800" b="1">
                      <a:latin typeface="Garamond" panose="02020404030301010803" pitchFamily="18" charset="0"/>
                    </a:endParaRPr>
                  </a:p>
                </p:txBody>
              </p:sp>
              <p:sp>
                <p:nvSpPr>
                  <p:cNvPr id="1538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290" y="618"/>
                    <a:ext cx="953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zh-CN" altLang="en-US" sz="2800" b="1">
                        <a:latin typeface="Garamond" panose="02020404030301010803" pitchFamily="18" charset="0"/>
                      </a:rPr>
                      <a:t>划记</a:t>
                    </a:r>
                    <a:endParaRPr lang="zh-CN" altLang="en-US" sz="2800" b="1"/>
                  </a:p>
                </p:txBody>
              </p:sp>
              <p:sp>
                <p:nvSpPr>
                  <p:cNvPr id="1538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619"/>
                    <a:ext cx="1224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zh-CN" altLang="en-US" sz="2800" b="1">
                        <a:latin typeface="Garamond" panose="02020404030301010803" pitchFamily="18" charset="0"/>
                      </a:rPr>
                      <a:t>频数</a:t>
                    </a:r>
                  </a:p>
                </p:txBody>
              </p:sp>
              <p:sp>
                <p:nvSpPr>
                  <p:cNvPr id="1538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892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2.75—3.15</a:t>
                    </a:r>
                  </a:p>
                </p:txBody>
              </p:sp>
              <p:sp>
                <p:nvSpPr>
                  <p:cNvPr id="1538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892"/>
                    <a:ext cx="1224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2</a:t>
                    </a:r>
                  </a:p>
                </p:txBody>
              </p:sp>
              <p:sp>
                <p:nvSpPr>
                  <p:cNvPr id="1538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164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3.15—3.55</a:t>
                    </a:r>
                  </a:p>
                </p:txBody>
              </p:sp>
              <p:sp>
                <p:nvSpPr>
                  <p:cNvPr id="153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435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3.55—3.95</a:t>
                    </a:r>
                  </a:p>
                </p:txBody>
              </p:sp>
              <p:sp>
                <p:nvSpPr>
                  <p:cNvPr id="1538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1434"/>
                    <a:ext cx="1224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6</a:t>
                    </a:r>
                  </a:p>
                </p:txBody>
              </p:sp>
              <p:sp>
                <p:nvSpPr>
                  <p:cNvPr id="15388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707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3.95—4.35</a:t>
                    </a:r>
                  </a:p>
                </p:txBody>
              </p:sp>
              <p:sp>
                <p:nvSpPr>
                  <p:cNvPr id="1538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1706"/>
                    <a:ext cx="1224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2</a:t>
                    </a:r>
                  </a:p>
                </p:txBody>
              </p:sp>
              <p:sp>
                <p:nvSpPr>
                  <p:cNvPr id="1539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980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4.35—4.75 </a:t>
                    </a:r>
                  </a:p>
                </p:txBody>
              </p:sp>
              <p:sp>
                <p:nvSpPr>
                  <p:cNvPr id="1539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1980"/>
                    <a:ext cx="907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>
                      <a:buFontTx/>
                      <a:buNone/>
                    </a:pPr>
                    <a:endParaRPr lang="zh-CN" altLang="en-US"/>
                  </a:p>
                </p:txBody>
              </p:sp>
              <p:sp>
                <p:nvSpPr>
                  <p:cNvPr id="1539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1979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2</a:t>
                    </a:r>
                  </a:p>
                </p:txBody>
              </p:sp>
              <p:sp>
                <p:nvSpPr>
                  <p:cNvPr id="1539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252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4.75—5.15</a:t>
                    </a:r>
                  </a:p>
                </p:txBody>
              </p:sp>
              <p:sp>
                <p:nvSpPr>
                  <p:cNvPr id="1539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2252"/>
                    <a:ext cx="907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>
                      <a:buFontTx/>
                      <a:buNone/>
                    </a:pPr>
                    <a:endParaRPr lang="zh-CN" altLang="en-US"/>
                  </a:p>
                </p:txBody>
              </p:sp>
              <p:sp>
                <p:nvSpPr>
                  <p:cNvPr id="1539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2251"/>
                    <a:ext cx="1225" cy="27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algn="ctr">
                      <a:buFontTx/>
                      <a:buNone/>
                    </a:pPr>
                    <a:r>
                      <a:rPr lang="en-US" altLang="zh-CN" sz="2400" b="1">
                        <a:latin typeface="宋体" panose="02010600030101010101" pitchFamily="2" charset="-122"/>
                      </a:rPr>
                      <a:t>1</a:t>
                    </a:r>
                  </a:p>
                </p:txBody>
              </p:sp>
              <p:sp>
                <p:nvSpPr>
                  <p:cNvPr id="1539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9" y="1163"/>
                    <a:ext cx="771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zh-CN" altLang="en-US" sz="2400" b="1">
                        <a:ea typeface="黑体" panose="02010609060101010101" pitchFamily="49" charset="-122"/>
                      </a:rPr>
                      <a:t>正</a:t>
                    </a:r>
                  </a:p>
                </p:txBody>
              </p:sp>
              <p:sp>
                <p:nvSpPr>
                  <p:cNvPr id="1539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9" y="1419"/>
                    <a:ext cx="771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zh-CN" altLang="en-US" sz="2400" b="1">
                        <a:ea typeface="黑体" panose="02010609060101010101" pitchFamily="49" charset="-122"/>
                      </a:rPr>
                      <a:t>正</a:t>
                    </a:r>
                  </a:p>
                </p:txBody>
              </p:sp>
              <p:grpSp>
                <p:nvGrpSpPr>
                  <p:cNvPr id="15398" name="Group 36"/>
                  <p:cNvGrpSpPr/>
                  <p:nvPr/>
                </p:nvGrpSpPr>
                <p:grpSpPr bwMode="auto">
                  <a:xfrm>
                    <a:off x="2630" y="1798"/>
                    <a:ext cx="136" cy="136"/>
                    <a:chOff x="748" y="3838"/>
                    <a:chExt cx="227" cy="182"/>
                  </a:xfrm>
                </p:grpSpPr>
                <p:sp>
                  <p:nvSpPr>
                    <p:cNvPr id="15399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" y="3838"/>
                      <a:ext cx="22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40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9" y="3838"/>
                      <a:ext cx="0" cy="18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5401" name="Group 39"/>
                <p:cNvGrpSpPr/>
                <p:nvPr/>
              </p:nvGrpSpPr>
              <p:grpSpPr bwMode="auto">
                <a:xfrm>
                  <a:off x="2630" y="2070"/>
                  <a:ext cx="136" cy="136"/>
                  <a:chOff x="748" y="3838"/>
                  <a:chExt cx="227" cy="182"/>
                </a:xfrm>
              </p:grpSpPr>
              <p:sp>
                <p:nvSpPr>
                  <p:cNvPr id="1540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838"/>
                    <a:ext cx="22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0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3838"/>
                    <a:ext cx="0" cy="18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5404" name="Line 42"/>
                <p:cNvSpPr>
                  <a:spLocks noChangeShapeType="1"/>
                </p:cNvSpPr>
                <p:nvPr/>
              </p:nvSpPr>
              <p:spPr bwMode="auto">
                <a:xfrm>
                  <a:off x="2675" y="2388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65931" name="Text Box 43"/>
          <p:cNvSpPr txBox="1">
            <a:spLocks noChangeArrowheads="1"/>
          </p:cNvSpPr>
          <p:nvPr/>
        </p:nvSpPr>
        <p:spPr bwMode="auto">
          <a:xfrm>
            <a:off x="5651500" y="1125538"/>
            <a:ext cx="3097213" cy="3014662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思考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  <a:r>
              <a:rPr kumimoji="1" lang="zh-CN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　　　　　　　　　　　　　　　　　　　　　　</a:t>
            </a:r>
            <a:r>
              <a:rPr lang="zh-CN" altLang="en-US" sz="2400" b="1">
                <a:latin typeface="宋体" panose="02010600030101010101" pitchFamily="2" charset="-122"/>
              </a:rPr>
              <a:t>频数分布表可以反映数据的分布情况，那么还有没有其它方式能更直接、更形象的反映数据分布的情况呢？</a:t>
            </a:r>
          </a:p>
        </p:txBody>
      </p:sp>
      <p:pic>
        <p:nvPicPr>
          <p:cNvPr id="15406" name="图片 2" descr="花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5876925"/>
            <a:ext cx="2339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51482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Garamond" panose="02020404030301010803" pitchFamily="18" charset="0"/>
              </a:rPr>
              <a:t>我市人民医院</a:t>
            </a:r>
            <a:r>
              <a:rPr lang="en-US" altLang="zh-CN" sz="2800" b="1">
                <a:solidFill>
                  <a:srgbClr val="0000FF"/>
                </a:solidFill>
                <a:latin typeface="Garamond" panose="02020404030301010803" pitchFamily="18" charset="0"/>
              </a:rPr>
              <a:t>2014</a:t>
            </a:r>
            <a:r>
              <a:rPr lang="zh-CN" altLang="en-US" sz="2800" b="1">
                <a:solidFill>
                  <a:srgbClr val="0000FF"/>
                </a:solidFill>
                <a:latin typeface="Garamond" panose="02020404030301010803" pitchFamily="18" charset="0"/>
              </a:rPr>
              <a:t>年</a:t>
            </a:r>
            <a:r>
              <a:rPr lang="en-US" altLang="zh-CN" sz="2800" b="1">
                <a:solidFill>
                  <a:srgbClr val="0000FF"/>
                </a:solidFill>
                <a:latin typeface="Garamond" panose="02020404030301010803" pitchFamily="18" charset="0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Garamond" panose="02020404030301010803" pitchFamily="18" charset="0"/>
              </a:rPr>
              <a:t>月</a:t>
            </a: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Garamond" panose="02020404030301010803" pitchFamily="18" charset="0"/>
              </a:rPr>
              <a:t>份新生婴儿体重</a:t>
            </a:r>
          </a:p>
          <a:p>
            <a:pPr>
              <a:buFontTx/>
              <a:buNone/>
            </a:pPr>
            <a:r>
              <a:rPr lang="zh-CN" altLang="en-US" sz="2800" b="1">
                <a:latin typeface="Garamond" panose="02020404030301010803" pitchFamily="18" charset="0"/>
              </a:rPr>
              <a:t>频数直方图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0" y="2276475"/>
            <a:ext cx="7056438" cy="4610100"/>
            <a:chOff x="-23" y="890"/>
            <a:chExt cx="5443" cy="3470"/>
          </a:xfrm>
        </p:grpSpPr>
        <p:grpSp>
          <p:nvGrpSpPr>
            <p:cNvPr id="17412" name="Group 4"/>
            <p:cNvGrpSpPr/>
            <p:nvPr/>
          </p:nvGrpSpPr>
          <p:grpSpPr bwMode="auto">
            <a:xfrm>
              <a:off x="-23" y="1069"/>
              <a:ext cx="411" cy="3105"/>
              <a:chOff x="1663" y="817"/>
              <a:chExt cx="411" cy="3105"/>
            </a:xfrm>
          </p:grpSpPr>
          <p:grpSp>
            <p:nvGrpSpPr>
              <p:cNvPr id="17413" name="Group 5"/>
              <p:cNvGrpSpPr/>
              <p:nvPr/>
            </p:nvGrpSpPr>
            <p:grpSpPr bwMode="auto">
              <a:xfrm>
                <a:off x="1983" y="2279"/>
                <a:ext cx="91" cy="1088"/>
                <a:chOff x="2291" y="2143"/>
                <a:chExt cx="91" cy="1088"/>
              </a:xfrm>
            </p:grpSpPr>
            <p:sp>
              <p:nvSpPr>
                <p:cNvPr id="17414" name="Line 6"/>
                <p:cNvSpPr>
                  <a:spLocks noChangeShapeType="1"/>
                </p:cNvSpPr>
                <p:nvPr/>
              </p:nvSpPr>
              <p:spPr bwMode="auto">
                <a:xfrm>
                  <a:off x="2291" y="3231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5" name="Line 7"/>
                <p:cNvSpPr>
                  <a:spLocks noChangeShapeType="1"/>
                </p:cNvSpPr>
                <p:nvPr/>
              </p:nvSpPr>
              <p:spPr bwMode="auto">
                <a:xfrm>
                  <a:off x="2292" y="2868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6" name="Line 8"/>
                <p:cNvSpPr>
                  <a:spLocks noChangeShapeType="1"/>
                </p:cNvSpPr>
                <p:nvPr/>
              </p:nvSpPr>
              <p:spPr bwMode="auto">
                <a:xfrm>
                  <a:off x="2291" y="2505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auto">
                <a:xfrm>
                  <a:off x="2291" y="2143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418" name="Group 10"/>
              <p:cNvGrpSpPr/>
              <p:nvPr/>
            </p:nvGrpSpPr>
            <p:grpSpPr bwMode="auto">
              <a:xfrm>
                <a:off x="1663" y="817"/>
                <a:ext cx="409" cy="3105"/>
                <a:chOff x="1700" y="817"/>
                <a:chExt cx="409" cy="3105"/>
              </a:xfrm>
            </p:grpSpPr>
            <p:sp>
              <p:nvSpPr>
                <p:cNvPr id="174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792" y="3259"/>
                  <a:ext cx="317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1</a:t>
                  </a:r>
                </a:p>
              </p:txBody>
            </p:sp>
            <p:sp>
              <p:nvSpPr>
                <p:cNvPr id="174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92" y="2895"/>
                  <a:ext cx="317" cy="2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2</a:t>
                  </a:r>
                </a:p>
              </p:txBody>
            </p:sp>
            <p:sp>
              <p:nvSpPr>
                <p:cNvPr id="174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92" y="2530"/>
                  <a:ext cx="317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3</a:t>
                  </a:r>
                </a:p>
              </p:txBody>
            </p:sp>
            <p:sp>
              <p:nvSpPr>
                <p:cNvPr id="174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92" y="2166"/>
                  <a:ext cx="317" cy="2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4</a:t>
                  </a:r>
                </a:p>
              </p:txBody>
            </p:sp>
            <p:sp>
              <p:nvSpPr>
                <p:cNvPr id="17423" name="Line 15"/>
                <p:cNvSpPr>
                  <a:spLocks noChangeShapeType="1"/>
                </p:cNvSpPr>
                <p:nvPr/>
              </p:nvSpPr>
              <p:spPr bwMode="auto">
                <a:xfrm>
                  <a:off x="2018" y="1909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auto">
                <a:xfrm>
                  <a:off x="2018" y="1545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701" y="1801"/>
                  <a:ext cx="317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 5</a:t>
                  </a:r>
                </a:p>
              </p:txBody>
            </p:sp>
            <p:sp>
              <p:nvSpPr>
                <p:cNvPr id="1742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701" y="1425"/>
                  <a:ext cx="317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 6</a:t>
                  </a:r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auto">
                <a:xfrm>
                  <a:off x="2018" y="1181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8" name="Line 20"/>
                <p:cNvSpPr>
                  <a:spLocks noChangeShapeType="1"/>
                </p:cNvSpPr>
                <p:nvPr/>
              </p:nvSpPr>
              <p:spPr bwMode="auto">
                <a:xfrm>
                  <a:off x="2018" y="81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00" y="1074"/>
                  <a:ext cx="317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 7</a:t>
                  </a:r>
                </a:p>
              </p:txBody>
            </p:sp>
            <p:sp>
              <p:nvSpPr>
                <p:cNvPr id="1743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792" y="3624"/>
                  <a:ext cx="317" cy="2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/>
                    <a:t>0</a:t>
                  </a:r>
                </a:p>
              </p:txBody>
            </p:sp>
          </p:grpSp>
        </p:grpSp>
        <p:grpSp>
          <p:nvGrpSpPr>
            <p:cNvPr id="17431" name="Group 23"/>
            <p:cNvGrpSpPr/>
            <p:nvPr/>
          </p:nvGrpSpPr>
          <p:grpSpPr bwMode="auto">
            <a:xfrm>
              <a:off x="294" y="3799"/>
              <a:ext cx="4292" cy="318"/>
              <a:chOff x="2018" y="3521"/>
              <a:chExt cx="2948" cy="318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2516" y="3715"/>
                <a:ext cx="24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433" name="Group 25"/>
              <p:cNvGrpSpPr/>
              <p:nvPr/>
            </p:nvGrpSpPr>
            <p:grpSpPr bwMode="auto">
              <a:xfrm>
                <a:off x="2018" y="3521"/>
                <a:ext cx="498" cy="318"/>
                <a:chOff x="2064" y="2976"/>
                <a:chExt cx="498" cy="318"/>
              </a:xfrm>
            </p:grpSpPr>
            <p:sp>
              <p:nvSpPr>
                <p:cNvPr id="17434" name="Line 26"/>
                <p:cNvSpPr>
                  <a:spLocks noChangeShapeType="1"/>
                </p:cNvSpPr>
                <p:nvPr/>
              </p:nvSpPr>
              <p:spPr bwMode="auto">
                <a:xfrm>
                  <a:off x="2064" y="3158"/>
                  <a:ext cx="22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291" y="2976"/>
                  <a:ext cx="135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6" name="Line 28"/>
                <p:cNvSpPr>
                  <a:spLocks noChangeShapeType="1"/>
                </p:cNvSpPr>
                <p:nvPr/>
              </p:nvSpPr>
              <p:spPr bwMode="auto">
                <a:xfrm>
                  <a:off x="2426" y="2976"/>
                  <a:ext cx="0" cy="3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426" y="3158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1246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699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091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3452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545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V="1">
              <a:off x="322" y="1004"/>
              <a:ext cx="18" cy="29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4" name="Text Box 36"/>
            <p:cNvSpPr txBox="1">
              <a:spLocks noChangeArrowheads="1"/>
            </p:cNvSpPr>
            <p:nvPr/>
          </p:nvSpPr>
          <p:spPr bwMode="auto">
            <a:xfrm>
              <a:off x="50" y="1019"/>
              <a:ext cx="51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000" b="1"/>
                <a:t>8</a:t>
              </a:r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385" y="890"/>
              <a:ext cx="1179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/>
                <a:t>频数（人）</a:t>
              </a: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2998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905" y="3979"/>
              <a:ext cx="1" cy="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67" y="3245"/>
              <a:ext cx="1132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49" name="Group 41"/>
            <p:cNvGrpSpPr/>
            <p:nvPr/>
          </p:nvGrpSpPr>
          <p:grpSpPr bwMode="auto">
            <a:xfrm>
              <a:off x="1864" y="1434"/>
              <a:ext cx="472" cy="2546"/>
              <a:chOff x="3923" y="1162"/>
              <a:chExt cx="409" cy="2550"/>
            </a:xfrm>
          </p:grpSpPr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1" name="Line 43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53" name="Line 45"/>
            <p:cNvSpPr>
              <a:spLocks noChangeShapeType="1"/>
            </p:cNvSpPr>
            <p:nvPr/>
          </p:nvSpPr>
          <p:spPr bwMode="auto">
            <a:xfrm flipV="1">
              <a:off x="385" y="1413"/>
              <a:ext cx="4146" cy="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277" y="1793"/>
              <a:ext cx="165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55" name="Group 47"/>
            <p:cNvGrpSpPr/>
            <p:nvPr/>
          </p:nvGrpSpPr>
          <p:grpSpPr bwMode="auto">
            <a:xfrm>
              <a:off x="2290" y="2167"/>
              <a:ext cx="499" cy="1813"/>
              <a:chOff x="3923" y="1162"/>
              <a:chExt cx="409" cy="2550"/>
            </a:xfrm>
          </p:grpSpPr>
          <p:sp>
            <p:nvSpPr>
              <p:cNvPr id="17456" name="Line 48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7" name="Line 49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59" name="Group 51"/>
            <p:cNvGrpSpPr/>
            <p:nvPr/>
          </p:nvGrpSpPr>
          <p:grpSpPr bwMode="auto">
            <a:xfrm>
              <a:off x="2726" y="3249"/>
              <a:ext cx="519" cy="731"/>
              <a:chOff x="3923" y="1162"/>
              <a:chExt cx="409" cy="2550"/>
            </a:xfrm>
          </p:grpSpPr>
          <p:sp>
            <p:nvSpPr>
              <p:cNvPr id="17460" name="Line 52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1" name="Line 53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2" name="Line 54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63" name="Group 55"/>
            <p:cNvGrpSpPr/>
            <p:nvPr/>
          </p:nvGrpSpPr>
          <p:grpSpPr bwMode="auto">
            <a:xfrm>
              <a:off x="3180" y="3249"/>
              <a:ext cx="519" cy="731"/>
              <a:chOff x="3923" y="1162"/>
              <a:chExt cx="409" cy="2550"/>
            </a:xfrm>
          </p:grpSpPr>
          <p:sp>
            <p:nvSpPr>
              <p:cNvPr id="17464" name="Line 56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67" name="Group 59"/>
            <p:cNvGrpSpPr/>
            <p:nvPr/>
          </p:nvGrpSpPr>
          <p:grpSpPr bwMode="auto">
            <a:xfrm>
              <a:off x="3633" y="3612"/>
              <a:ext cx="519" cy="368"/>
              <a:chOff x="3923" y="1162"/>
              <a:chExt cx="409" cy="2550"/>
            </a:xfrm>
          </p:grpSpPr>
          <p:sp>
            <p:nvSpPr>
              <p:cNvPr id="17468" name="Line 60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70" name="Line 62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71" name="Line 63"/>
            <p:cNvSpPr>
              <a:spLocks noChangeShapeType="1"/>
            </p:cNvSpPr>
            <p:nvPr/>
          </p:nvSpPr>
          <p:spPr bwMode="auto">
            <a:xfrm>
              <a:off x="322" y="3245"/>
              <a:ext cx="1603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322" y="2156"/>
              <a:ext cx="1603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3" name="Line 65"/>
            <p:cNvSpPr>
              <a:spLocks noChangeShapeType="1"/>
            </p:cNvSpPr>
            <p:nvPr/>
          </p:nvSpPr>
          <p:spPr bwMode="auto">
            <a:xfrm>
              <a:off x="322" y="2519"/>
              <a:ext cx="1603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4" name="Line 66"/>
            <p:cNvSpPr>
              <a:spLocks noChangeShapeType="1"/>
            </p:cNvSpPr>
            <p:nvPr/>
          </p:nvSpPr>
          <p:spPr bwMode="auto">
            <a:xfrm>
              <a:off x="322" y="2882"/>
              <a:ext cx="1603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5" name="Line 67"/>
            <p:cNvSpPr>
              <a:spLocks noChangeShapeType="1"/>
            </p:cNvSpPr>
            <p:nvPr/>
          </p:nvSpPr>
          <p:spPr bwMode="auto">
            <a:xfrm>
              <a:off x="367" y="3608"/>
              <a:ext cx="1132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6" name="Line 68"/>
            <p:cNvSpPr>
              <a:spLocks noChangeShapeType="1"/>
            </p:cNvSpPr>
            <p:nvPr/>
          </p:nvSpPr>
          <p:spPr bwMode="auto">
            <a:xfrm flipH="1" flipV="1">
              <a:off x="4513" y="1413"/>
              <a:ext cx="27" cy="25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7" name="Line 69"/>
            <p:cNvSpPr>
              <a:spLocks noChangeShapeType="1"/>
            </p:cNvSpPr>
            <p:nvPr/>
          </p:nvSpPr>
          <p:spPr bwMode="auto">
            <a:xfrm>
              <a:off x="2290" y="1775"/>
              <a:ext cx="222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2726" y="2156"/>
              <a:ext cx="1832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9" name="Line 71"/>
            <p:cNvSpPr>
              <a:spLocks noChangeShapeType="1"/>
            </p:cNvSpPr>
            <p:nvPr/>
          </p:nvSpPr>
          <p:spPr bwMode="auto">
            <a:xfrm>
              <a:off x="2771" y="2519"/>
              <a:ext cx="1787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0" name="Line 72"/>
            <p:cNvSpPr>
              <a:spLocks noChangeShapeType="1"/>
            </p:cNvSpPr>
            <p:nvPr/>
          </p:nvSpPr>
          <p:spPr bwMode="auto">
            <a:xfrm>
              <a:off x="2726" y="2882"/>
              <a:ext cx="1832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1" name="Line 73"/>
            <p:cNvSpPr>
              <a:spLocks noChangeShapeType="1"/>
            </p:cNvSpPr>
            <p:nvPr/>
          </p:nvSpPr>
          <p:spPr bwMode="auto">
            <a:xfrm>
              <a:off x="2726" y="3245"/>
              <a:ext cx="1787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2" name="Line 74"/>
            <p:cNvSpPr>
              <a:spLocks noChangeShapeType="1"/>
            </p:cNvSpPr>
            <p:nvPr/>
          </p:nvSpPr>
          <p:spPr bwMode="auto">
            <a:xfrm>
              <a:off x="3651" y="3612"/>
              <a:ext cx="898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83" name="Group 75"/>
            <p:cNvGrpSpPr/>
            <p:nvPr/>
          </p:nvGrpSpPr>
          <p:grpSpPr bwMode="auto">
            <a:xfrm>
              <a:off x="1474" y="3249"/>
              <a:ext cx="427" cy="731"/>
              <a:chOff x="3923" y="1162"/>
              <a:chExt cx="409" cy="2550"/>
            </a:xfrm>
          </p:grpSpPr>
          <p:sp>
            <p:nvSpPr>
              <p:cNvPr id="17484" name="Line 76"/>
              <p:cNvSpPr>
                <a:spLocks noChangeShapeType="1"/>
              </p:cNvSpPr>
              <p:nvPr/>
            </p:nvSpPr>
            <p:spPr bwMode="auto">
              <a:xfrm flipV="1">
                <a:off x="3941" y="116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5" name="Line 77"/>
              <p:cNvSpPr>
                <a:spLocks noChangeShapeType="1"/>
              </p:cNvSpPr>
              <p:nvPr/>
            </p:nvSpPr>
            <p:spPr bwMode="auto">
              <a:xfrm flipV="1">
                <a:off x="4311" y="1172"/>
                <a:ext cx="0" cy="25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86" name="Line 78"/>
              <p:cNvSpPr>
                <a:spLocks noChangeShapeType="1"/>
              </p:cNvSpPr>
              <p:nvPr/>
            </p:nvSpPr>
            <p:spPr bwMode="auto">
              <a:xfrm>
                <a:off x="3923" y="1162"/>
                <a:ext cx="40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87" name="Text Box 79"/>
            <p:cNvSpPr txBox="1">
              <a:spLocks noChangeArrowheads="1"/>
            </p:cNvSpPr>
            <p:nvPr/>
          </p:nvSpPr>
          <p:spPr bwMode="auto">
            <a:xfrm>
              <a:off x="4331" y="4061"/>
              <a:ext cx="108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000" b="1">
                  <a:latin typeface="宋体" panose="02010600030101010101" pitchFamily="2" charset="-122"/>
                </a:rPr>
                <a:t>体重（</a:t>
              </a:r>
              <a:r>
                <a:rPr lang="en-US" altLang="zh-CN" sz="2000" b="1">
                  <a:latin typeface="宋体" panose="02010600030101010101" pitchFamily="2" charset="-122"/>
                </a:rPr>
                <a:t>Kg)</a:t>
              </a:r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1247" y="3993"/>
              <a:ext cx="63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2.75</a:t>
              </a:r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1700" y="4000"/>
              <a:ext cx="52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3.15</a:t>
              </a:r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2109" y="4000"/>
              <a:ext cx="52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3.55</a:t>
              </a:r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2562" y="4000"/>
              <a:ext cx="52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3.95</a:t>
              </a:r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3017" y="4000"/>
              <a:ext cx="52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4.35</a:t>
              </a:r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3469" y="4016"/>
              <a:ext cx="52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4.75</a:t>
              </a:r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3922" y="4000"/>
              <a:ext cx="52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000" b="1"/>
                <a:t>5.15</a:t>
              </a:r>
            </a:p>
          </p:txBody>
        </p:sp>
        <p:sp>
          <p:nvSpPr>
            <p:cNvPr id="17495" name="Line 87"/>
            <p:cNvSpPr>
              <a:spLocks noChangeShapeType="1"/>
            </p:cNvSpPr>
            <p:nvPr/>
          </p:nvSpPr>
          <p:spPr bwMode="auto">
            <a:xfrm>
              <a:off x="1700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2109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562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2971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469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0" name="Line 92"/>
            <p:cNvSpPr>
              <a:spLocks noChangeShapeType="1"/>
            </p:cNvSpPr>
            <p:nvPr/>
          </p:nvSpPr>
          <p:spPr bwMode="auto">
            <a:xfrm>
              <a:off x="3923" y="3903"/>
              <a:ext cx="1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7501" name="Picture 93" descr="391p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3068638"/>
            <a:ext cx="18351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502" name="Group 112"/>
          <p:cNvGrpSpPr/>
          <p:nvPr/>
        </p:nvGrpSpPr>
        <p:grpSpPr bwMode="auto">
          <a:xfrm>
            <a:off x="4284663" y="523875"/>
            <a:ext cx="4859337" cy="2473325"/>
            <a:chOff x="2699" y="330"/>
            <a:chExt cx="3061" cy="1558"/>
          </a:xfrm>
        </p:grpSpPr>
        <p:sp>
          <p:nvSpPr>
            <p:cNvPr id="17503" name="Text Box 97"/>
            <p:cNvSpPr txBox="1">
              <a:spLocks noChangeArrowheads="1"/>
            </p:cNvSpPr>
            <p:nvPr/>
          </p:nvSpPr>
          <p:spPr bwMode="auto">
            <a:xfrm>
              <a:off x="4554" y="890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zh-CN" altLang="zh-CN" sz="2400" b="1">
                <a:solidFill>
                  <a:srgbClr val="FF0000"/>
                </a:solidFill>
              </a:endParaRPr>
            </a:p>
          </p:txBody>
        </p:sp>
        <p:pic>
          <p:nvPicPr>
            <p:cNvPr id="17504" name="Picture 9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99" y="385"/>
              <a:ext cx="3061" cy="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05" name="Text Box 98"/>
            <p:cNvSpPr txBox="1">
              <a:spLocks noChangeArrowheads="1"/>
            </p:cNvSpPr>
            <p:nvPr/>
          </p:nvSpPr>
          <p:spPr bwMode="auto">
            <a:xfrm>
              <a:off x="3929" y="744"/>
              <a:ext cx="7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en-US" altLang="zh-CN" sz="2800" b="1"/>
                <a:t>  </a:t>
              </a:r>
              <a:r>
                <a:rPr lang="en-US" altLang="zh-CN" sz="2400" b="1">
                  <a:latin typeface="宋体" panose="02010600030101010101" pitchFamily="2" charset="-122"/>
                </a:rPr>
                <a:t>3.35</a:t>
              </a:r>
              <a:endParaRPr lang="en-US" altLang="zh-CN" sz="2400" b="1">
                <a:solidFill>
                  <a:srgbClr val="FF0000"/>
                </a:solidFill>
              </a:endParaRPr>
            </a:p>
          </p:txBody>
        </p:sp>
        <p:sp>
          <p:nvSpPr>
            <p:cNvPr id="17506" name="Text Box 100"/>
            <p:cNvSpPr txBox="1">
              <a:spLocks noChangeArrowheads="1"/>
            </p:cNvSpPr>
            <p:nvPr/>
          </p:nvSpPr>
          <p:spPr bwMode="auto">
            <a:xfrm>
              <a:off x="3886" y="1143"/>
              <a:ext cx="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zh-CN" altLang="zh-CN" sz="2400" b="1">
                <a:solidFill>
                  <a:srgbClr val="FF0000"/>
                </a:solidFill>
              </a:endParaRPr>
            </a:p>
          </p:txBody>
        </p:sp>
        <p:sp>
          <p:nvSpPr>
            <p:cNvPr id="17507" name="Text Box 101"/>
            <p:cNvSpPr txBox="1">
              <a:spLocks noChangeArrowheads="1"/>
            </p:cNvSpPr>
            <p:nvPr/>
          </p:nvSpPr>
          <p:spPr bwMode="auto">
            <a:xfrm>
              <a:off x="3886" y="1310"/>
              <a:ext cx="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zh-CN" altLang="zh-CN" sz="2400" b="1">
                <a:solidFill>
                  <a:srgbClr val="FF0000"/>
                </a:solidFill>
              </a:endParaRPr>
            </a:p>
          </p:txBody>
        </p:sp>
        <p:sp>
          <p:nvSpPr>
            <p:cNvPr id="17508" name="Text Box 102"/>
            <p:cNvSpPr txBox="1">
              <a:spLocks noChangeArrowheads="1"/>
            </p:cNvSpPr>
            <p:nvPr/>
          </p:nvSpPr>
          <p:spPr bwMode="auto">
            <a:xfrm>
              <a:off x="3886" y="1456"/>
              <a:ext cx="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zh-CN" altLang="zh-CN" sz="2400" b="1">
                <a:solidFill>
                  <a:srgbClr val="FF0000"/>
                </a:solidFill>
              </a:endParaRPr>
            </a:p>
          </p:txBody>
        </p:sp>
        <p:sp>
          <p:nvSpPr>
            <p:cNvPr id="17509" name="Text Box 104"/>
            <p:cNvSpPr txBox="1">
              <a:spLocks noChangeArrowheads="1"/>
            </p:cNvSpPr>
            <p:nvPr/>
          </p:nvSpPr>
          <p:spPr bwMode="auto">
            <a:xfrm>
              <a:off x="3979" y="527"/>
              <a:ext cx="69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en-US" altLang="zh-CN" sz="2800" b="1"/>
                <a:t> </a:t>
              </a:r>
              <a:r>
                <a:rPr lang="en-US" altLang="zh-CN" sz="2400" b="1">
                  <a:latin typeface="宋体" panose="02010600030101010101" pitchFamily="2" charset="-122"/>
                </a:rPr>
                <a:t>2.95</a:t>
              </a:r>
            </a:p>
          </p:txBody>
        </p:sp>
        <p:sp>
          <p:nvSpPr>
            <p:cNvPr id="17510" name="Text Box 107"/>
            <p:cNvSpPr txBox="1">
              <a:spLocks noChangeArrowheads="1"/>
            </p:cNvSpPr>
            <p:nvPr/>
          </p:nvSpPr>
          <p:spPr bwMode="auto">
            <a:xfrm>
              <a:off x="4014" y="1561"/>
              <a:ext cx="5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en-US" altLang="zh-CN" sz="2800" b="1"/>
                <a:t> </a:t>
              </a:r>
              <a:r>
                <a:rPr lang="en-US" altLang="zh-CN" sz="2400" b="1">
                  <a:latin typeface="宋体" panose="02010600030101010101" pitchFamily="2" charset="-122"/>
                </a:rPr>
                <a:t>4.95</a:t>
              </a:r>
            </a:p>
          </p:txBody>
        </p:sp>
        <p:sp>
          <p:nvSpPr>
            <p:cNvPr id="17511" name="Text Box 99"/>
            <p:cNvSpPr txBox="1">
              <a:spLocks noChangeArrowheads="1"/>
            </p:cNvSpPr>
            <p:nvPr/>
          </p:nvSpPr>
          <p:spPr bwMode="auto">
            <a:xfrm>
              <a:off x="3923" y="935"/>
              <a:ext cx="7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 b="1"/>
                <a:t>  </a:t>
              </a:r>
              <a:r>
                <a:rPr lang="en-US" altLang="zh-CN" sz="2400" b="1">
                  <a:latin typeface="宋体" panose="02010600030101010101" pitchFamily="2" charset="-122"/>
                </a:rPr>
                <a:t>3.75</a:t>
              </a:r>
            </a:p>
          </p:txBody>
        </p:sp>
        <p:sp>
          <p:nvSpPr>
            <p:cNvPr id="17512" name="Text Box 105"/>
            <p:cNvSpPr txBox="1">
              <a:spLocks noChangeArrowheads="1"/>
            </p:cNvSpPr>
            <p:nvPr/>
          </p:nvSpPr>
          <p:spPr bwMode="auto">
            <a:xfrm>
              <a:off x="3992" y="1153"/>
              <a:ext cx="5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en-US" altLang="zh-CN" sz="2800" b="1"/>
                <a:t> </a:t>
              </a:r>
              <a:r>
                <a:rPr lang="en-US" altLang="zh-CN" sz="2400" b="1">
                  <a:latin typeface="宋体" panose="02010600030101010101" pitchFamily="2" charset="-122"/>
                </a:rPr>
                <a:t>4.15</a:t>
              </a:r>
            </a:p>
          </p:txBody>
        </p:sp>
        <p:sp>
          <p:nvSpPr>
            <p:cNvPr id="17513" name="Text Box 106"/>
            <p:cNvSpPr txBox="1">
              <a:spLocks noChangeArrowheads="1"/>
            </p:cNvSpPr>
            <p:nvPr/>
          </p:nvSpPr>
          <p:spPr bwMode="auto">
            <a:xfrm>
              <a:off x="3992" y="1344"/>
              <a:ext cx="5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en-US" altLang="zh-CN" sz="2800" b="1"/>
                <a:t> </a:t>
              </a:r>
              <a:r>
                <a:rPr lang="en-US" altLang="zh-CN" sz="2400" b="1">
                  <a:latin typeface="宋体" panose="02010600030101010101" pitchFamily="2" charset="-122"/>
                </a:rPr>
                <a:t>4.55</a:t>
              </a:r>
            </a:p>
          </p:txBody>
        </p:sp>
        <p:sp>
          <p:nvSpPr>
            <p:cNvPr id="17514" name="Text Box 103"/>
            <p:cNvSpPr txBox="1">
              <a:spLocks noChangeArrowheads="1"/>
            </p:cNvSpPr>
            <p:nvPr/>
          </p:nvSpPr>
          <p:spPr bwMode="auto">
            <a:xfrm>
              <a:off x="3979" y="330"/>
              <a:ext cx="7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</a:pPr>
              <a:r>
                <a:rPr lang="zh-CN" altLang="en-US" sz="2400" b="1">
                  <a:latin typeface="宋体" panose="02010600030101010101" pitchFamily="2" charset="-122"/>
                </a:rPr>
                <a:t>组中值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1341438"/>
            <a:ext cx="83883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在得到了数据的频数分布表的基础上，我们还常常需要用统计图把它直观地表现出来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根据频数的分布绘制的条形统计图叫做</a:t>
            </a:r>
            <a:r>
              <a:rPr lang="zh-CN" altLang="en-US" sz="2400" b="1">
                <a:latin typeface="宋体" panose="02010600030101010101" pitchFamily="2" charset="-122"/>
              </a:rPr>
              <a:t>频数直方图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9459" name="Picture 8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692150"/>
            <a:ext cx="15128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2" name="Picture 8" descr="3a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8000" contrast="-88000"/>
          </a:blip>
          <a:srcRect/>
          <a:stretch>
            <a:fillRect/>
          </a:stretch>
        </p:blipFill>
        <p:spPr bwMode="auto">
          <a:xfrm>
            <a:off x="2124075" y="2781300"/>
            <a:ext cx="5338763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619250" y="5876925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边界值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4500563" y="5876925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组中值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0" autoUpdateAnimBg="0"/>
      <p:bldP spid="1699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0988" y="1916113"/>
            <a:ext cx="85582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sz="2400" b="1" dirty="0" smtClean="0">
                <a:latin typeface="Times New Roman" panose="02020603050405020304" pitchFamily="18" charset="0"/>
              </a:rPr>
              <a:t>例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：某班一次数学测验成绩如下：</a:t>
            </a:r>
          </a:p>
          <a:p>
            <a:pPr>
              <a:buFontTx/>
              <a:buNone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63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84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91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69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69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91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78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76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79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94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69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89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86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90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88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87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95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74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77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．</a:t>
            </a:r>
          </a:p>
          <a:p>
            <a:pPr>
              <a:buFontTx/>
              <a:buNone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大部分同学处于哪个分数段？成绩的整体分布情况怎样？</a:t>
            </a:r>
          </a:p>
          <a:p>
            <a:pPr>
              <a:buFontTx/>
              <a:buNone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  </a:t>
            </a:r>
          </a:p>
        </p:txBody>
      </p:sp>
      <p:pic>
        <p:nvPicPr>
          <p:cNvPr id="21512" name="Picture 9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39713"/>
            <a:ext cx="46228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468313" y="177323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(1)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计算极差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</a:rPr>
              <a:t>95-53=42</a:t>
            </a:r>
            <a:r>
              <a:rPr lang="zh-CN" altLang="en-US" sz="2400" b="1" dirty="0">
                <a:latin typeface="Times New Roman" panose="02020603050405020304" pitchFamily="18" charset="0"/>
              </a:rPr>
              <a:t>（分</a:t>
            </a:r>
            <a:r>
              <a:rPr lang="en-US" altLang="zh-CN" sz="2400" b="1" dirty="0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468313" y="2276475"/>
            <a:ext cx="3708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(2)</a:t>
            </a:r>
            <a:r>
              <a:rPr lang="en-US" altLang="zh-CN" sz="2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决定组距与组数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极差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组距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=42/10=4.2</a:t>
            </a:r>
          </a:p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数据分成</a:t>
            </a: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组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468313" y="3357563"/>
            <a:ext cx="4391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(3)</a:t>
            </a:r>
            <a:r>
              <a:rPr lang="en-US" altLang="zh-CN" sz="2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决定分点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49.5~59.5, 59.5~69.5,</a:t>
            </a:r>
          </a:p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…89.5~99.5</a:t>
            </a: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468313" y="4508500"/>
            <a:ext cx="3457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(4)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列频数分布表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146475" name="Group 43"/>
          <p:cNvGraphicFramePr>
            <a:graphicFrameLocks noGrp="1"/>
          </p:cNvGraphicFramePr>
          <p:nvPr>
            <p:ph sz="half" idx="4294967295"/>
          </p:nvPr>
        </p:nvGraphicFramePr>
        <p:xfrm>
          <a:off x="5076825" y="2852738"/>
          <a:ext cx="3382963" cy="3167064"/>
        </p:xfrm>
        <a:graphic>
          <a:graphicData uri="http://schemas.openxmlformats.org/drawingml/2006/table">
            <a:tbl>
              <a:tblPr/>
              <a:tblGrid>
                <a:gridCol w="2065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分数段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49.5~59.5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59.5~69.5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69.5~79.5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79.5~89.5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89.5~99.5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1" name="Rectangle 38"/>
          <p:cNvSpPr>
            <a:spLocks noChangeArrowheads="1"/>
          </p:cNvSpPr>
          <p:nvPr/>
        </p:nvSpPr>
        <p:spPr bwMode="auto">
          <a:xfrm>
            <a:off x="2051050" y="908050"/>
            <a:ext cx="489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 dirty="0"/>
              <a:t>画频数直方图的一般步骤</a:t>
            </a:r>
            <a:r>
              <a:rPr lang="en-US" altLang="zh-CN" sz="2800" b="1" dirty="0"/>
              <a:t>:</a:t>
            </a:r>
          </a:p>
        </p:txBody>
      </p:sp>
      <p:sp>
        <p:nvSpPr>
          <p:cNvPr id="146472" name="Rectangle 40"/>
          <p:cNvSpPr>
            <a:spLocks noChangeArrowheads="1"/>
          </p:cNvSpPr>
          <p:nvPr/>
        </p:nvSpPr>
        <p:spPr bwMode="auto">
          <a:xfrm>
            <a:off x="395288" y="5013325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(5)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绘制频数分布直方图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横轴</a:t>
            </a:r>
            <a:r>
              <a:rPr lang="zh-CN" altLang="en-US" sz="2400" b="1" dirty="0">
                <a:latin typeface="宋体" panose="02010600030101010101" pitchFamily="2" charset="-122"/>
              </a:rPr>
              <a:t>表示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各组数据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纵轴</a:t>
            </a:r>
            <a:r>
              <a:rPr lang="zh-CN" altLang="en-US" sz="2400" b="1" dirty="0">
                <a:latin typeface="宋体" panose="02010600030101010101" pitchFamily="2" charset="-122"/>
              </a:rPr>
              <a:t>表示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频数</a:t>
            </a:r>
            <a:r>
              <a:rPr lang="zh-CN" altLang="en-US" sz="2400" b="1" dirty="0">
                <a:latin typeface="宋体" panose="02010600030101010101" pitchFamily="2" charset="-122"/>
              </a:rPr>
              <a:t>， 该组内的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频数为高</a:t>
            </a:r>
            <a:r>
              <a:rPr lang="zh-CN" altLang="en-US" sz="2400" b="1" dirty="0">
                <a:latin typeface="宋体" panose="02010600030101010101" pitchFamily="2" charset="-122"/>
              </a:rPr>
              <a:t>，画出一个矩形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46474" name="Text Box 42"/>
          <p:cNvSpPr txBox="1">
            <a:spLocks noChangeArrowheads="1"/>
          </p:cNvSpPr>
          <p:nvPr/>
        </p:nvSpPr>
        <p:spPr bwMode="auto">
          <a:xfrm>
            <a:off x="5076825" y="1700213"/>
            <a:ext cx="33845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某班一次数学测验成绩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</a:rPr>
              <a:t>的频数分布表</a:t>
            </a:r>
            <a:r>
              <a:rPr kumimoji="1" lang="en-US" altLang="zh-CN" sz="2400" b="1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autoUpdateAnimBg="0"/>
      <p:bldP spid="146439" grpId="0" autoUpdateAnimBg="0"/>
      <p:bldP spid="146442" grpId="0"/>
      <p:bldP spid="146443" grpId="0"/>
      <p:bldP spid="146472" grpId="0"/>
      <p:bldP spid="14647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全屏显示(4:3)</PresentationFormat>
  <Paragraphs>174</Paragraphs>
  <Slides>17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汉仪大宋简</vt:lpstr>
      <vt:lpstr>黑体</vt:lpstr>
      <vt:lpstr>隶书</vt:lpstr>
      <vt:lpstr>宋体</vt:lpstr>
      <vt:lpstr>微软雅黑</vt:lpstr>
      <vt:lpstr>Arial</vt:lpstr>
      <vt:lpstr>Book Antiqua</vt:lpstr>
      <vt:lpstr>Calibri</vt:lpstr>
      <vt:lpstr>Garamond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2023-01-16T14:23:37Z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96EA2D85CE874596AABE79CCD0347113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