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0" r:id="rId4"/>
    <p:sldId id="295" r:id="rId5"/>
    <p:sldId id="299" r:id="rId6"/>
    <p:sldId id="313" r:id="rId7"/>
    <p:sldId id="261" r:id="rId8"/>
    <p:sldId id="263" r:id="rId9"/>
    <p:sldId id="315" r:id="rId10"/>
    <p:sldId id="308" r:id="rId11"/>
    <p:sldId id="282" r:id="rId12"/>
    <p:sldId id="298" r:id="rId13"/>
    <p:sldId id="316" r:id="rId14"/>
    <p:sldId id="279" r:id="rId1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CF6"/>
    <a:srgbClr val="0000FF"/>
    <a:srgbClr val="E0F27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10245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75AB819-962A-480F-85DB-CF721342B05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9619793-5B80-4D3D-8B9B-4DE3A7639798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895394"/>
            <a:ext cx="9144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Unit 5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　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Wild animals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6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195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矩形 12"/>
          <p:cNvSpPr>
            <a:spLocks noChangeArrowheads="1"/>
          </p:cNvSpPr>
          <p:nvPr/>
        </p:nvSpPr>
        <p:spPr bwMode="auto">
          <a:xfrm>
            <a:off x="685800" y="971550"/>
            <a:ext cx="7772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Bears move around slowly in the daytime. They sleep through ___________</a:t>
            </a:r>
            <a:r>
              <a:rPr lang="zh-CN" altLang="en-US" sz="2400">
                <a:latin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</a:rPr>
              <a:t>They ________ hurt people.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　</a:t>
            </a:r>
            <a:r>
              <a:rPr lang="en-US" altLang="zh-CN" sz="2400">
                <a:latin typeface="Times New Roman" panose="02020603050405020304" pitchFamily="18" charset="0"/>
              </a:rPr>
              <a:t>Sadly, many hunters catch bears for their (11) ________ and ________</a:t>
            </a:r>
            <a:r>
              <a:rPr lang="zh-CN" altLang="en-US" sz="2400">
                <a:latin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</a:rPr>
              <a:t>We should take action to stop this. Otherwise, there may be no bears left in the world.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914400" y="1657350"/>
            <a:ext cx="1525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the winter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468688" y="166687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seldom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391400" y="2195513"/>
            <a:ext cx="595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fur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47800" y="2735263"/>
            <a:ext cx="852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paws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609600" y="666750"/>
            <a:ext cx="7848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一、根据汉语提示或所给单词完成句子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box is too heavy. I can't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移动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it.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Simon wants to write a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报告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)on bears for the Wild Animals Club.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saw a black dog with a long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尾巴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just now.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can't see the stars in the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白天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brother is good at __________ (swim)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829175" y="1346200"/>
            <a:ext cx="885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move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221163" y="1901825"/>
            <a:ext cx="101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report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130800" y="2987675"/>
            <a:ext cx="611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tail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572000" y="3544888"/>
            <a:ext cx="1244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daytime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878263" y="4098925"/>
            <a:ext cx="153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swimming</a:t>
            </a:r>
            <a:endParaRPr lang="zh-CN" altLang="en-US"/>
          </a:p>
        </p:txBody>
      </p:sp>
      <p:pic>
        <p:nvPicPr>
          <p:cNvPr id="22535" name="图片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"/>
          <p:cNvSpPr>
            <a:spLocks noChangeArrowheads="1"/>
          </p:cNvSpPr>
          <p:nvPr/>
        </p:nvSpPr>
        <p:spPr bwMode="auto">
          <a:xfrm>
            <a:off x="533400" y="590550"/>
            <a:ext cx="8069263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二、根据汉语意思完成句子</a:t>
            </a: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．他喜欢在周末缓慢地到处走走。</a:t>
            </a:r>
          </a:p>
          <a:p>
            <a:pPr marL="355600" indent="952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likes to _______ _________ ________ on weekends.</a:t>
            </a: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．我正在写一篇关于野生动物的报告。</a:t>
            </a:r>
          </a:p>
          <a:p>
            <a:pPr marL="355600" indent="952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I'm writing a ________ ________ wild animals.</a:t>
            </a: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．他们正在采取行动保护大熊猫。</a:t>
            </a:r>
          </a:p>
          <a:p>
            <a:pPr marL="355600" indent="952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are ________ ________ to protect giant pandas.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632075" y="1828800"/>
            <a:ext cx="369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move      around      slowly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930525" y="2917825"/>
            <a:ext cx="1957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report        on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320925" y="4002088"/>
            <a:ext cx="2211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taking     action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"/>
          <p:cNvSpPr>
            <a:spLocks noChangeArrowheads="1"/>
          </p:cNvSpPr>
          <p:nvPr/>
        </p:nvSpPr>
        <p:spPr bwMode="auto">
          <a:xfrm>
            <a:off x="685800" y="755650"/>
            <a:ext cx="7772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．冰箱里没有剩下的食物了。</a:t>
            </a:r>
          </a:p>
          <a:p>
            <a:pPr marL="355600" indent="952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is________ ________ ________ in the fridge.</a:t>
            </a: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．那些鸟处境危险。我们应该保护它们。</a:t>
            </a:r>
          </a:p>
          <a:p>
            <a:pPr marL="355600" indent="952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Those birds are ________ 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should protect them.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547938" y="1457325"/>
            <a:ext cx="3211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            food          left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498850" y="2547938"/>
            <a:ext cx="213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          danger</a:t>
            </a:r>
            <a:endParaRPr lang="zh-CN" altLang="en-US"/>
          </a:p>
        </p:txBody>
      </p:sp>
      <p:pic>
        <p:nvPicPr>
          <p:cNvPr id="24580" name="图片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1225550"/>
            <a:ext cx="7162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report , move , through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200" y="1101725"/>
            <a:ext cx="3505200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06925" y="2197100"/>
            <a:ext cx="3557588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33400" y="51435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report on an animal in danger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515938" y="971550"/>
            <a:ext cx="792003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5305" indent="-5353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A)Simon wants to write a report on bears for the Wild Animals Club. Read his notes below.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90563" y="1916113"/>
            <a:ext cx="7920037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5305" indent="-5353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report on bears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Looks</a:t>
            </a:r>
          </a:p>
          <a:p>
            <a:pPr marL="177800" indent="-177800" algn="just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•big and heavy, large body, short and strong legs, large paws, short tail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Food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•most eat meat and fish, some also eat plants and insects </a:t>
            </a:r>
          </a:p>
        </p:txBody>
      </p:sp>
      <p:pic>
        <p:nvPicPr>
          <p:cNvPr id="13317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766763" y="819150"/>
            <a:ext cx="7767637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5305" indent="-5353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Abilities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•can run very fast, good at climbing and swimming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Qualities</a:t>
            </a:r>
          </a:p>
          <a:p>
            <a:pPr marL="177800" indent="-177800" algn="just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•move around slowly in the daytime, sleep through the winter, seldom hurt people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Danger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•hunters catch them for their fur and paws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矩形 12"/>
          <p:cNvSpPr>
            <a:spLocks noChangeArrowheads="1"/>
          </p:cNvSpPr>
          <p:nvPr/>
        </p:nvSpPr>
        <p:spPr bwMode="auto">
          <a:xfrm>
            <a:off x="1228725" y="725488"/>
            <a:ext cx="6238875" cy="39703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Useful expressions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...are big and heavy/strong/small/ lovely/cute.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have....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Their...are....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eat meat/fish/plants/insects.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can....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are good at....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seldom/often....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People catch/hunt...for....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should take action to....</a:t>
            </a:r>
          </a:p>
        </p:txBody>
      </p:sp>
      <p:pic>
        <p:nvPicPr>
          <p:cNvPr id="16387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33400" y="896938"/>
            <a:ext cx="798830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7410" name="TextBox 39"/>
          <p:cNvSpPr txBox="1">
            <a:spLocks noChangeArrowheads="1"/>
          </p:cNvSpPr>
          <p:nvPr/>
        </p:nvSpPr>
        <p:spPr bwMode="auto">
          <a:xfrm>
            <a:off x="2320925" y="871538"/>
            <a:ext cx="627697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report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rɪ'pɔːt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报告；报道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&amp;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报告；报道</a:t>
            </a:r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 flipH="1">
            <a:off x="533400" y="9826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2" name="文本框 24"/>
          <p:cNvSpPr txBox="1">
            <a:spLocks noChangeArrowheads="1"/>
          </p:cNvSpPr>
          <p:nvPr/>
        </p:nvSpPr>
        <p:spPr bwMode="auto">
          <a:xfrm>
            <a:off x="6350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1797050" y="9747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219200" y="1517650"/>
            <a:ext cx="69342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She reported the success of a new experiment.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她报道一次新的试验的成功。</a:t>
            </a: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1828800" y="2724150"/>
            <a:ext cx="52212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report to...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向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汇报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为介词。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 was reported that...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据报道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</a:p>
        </p:txBody>
      </p:sp>
      <p:sp>
        <p:nvSpPr>
          <p:cNvPr id="17416" name="矩形 21"/>
          <p:cNvSpPr>
            <a:spLocks noChangeArrowheads="1"/>
          </p:cNvSpPr>
          <p:nvPr/>
        </p:nvSpPr>
        <p:spPr bwMode="auto">
          <a:xfrm>
            <a:off x="1143000" y="2835275"/>
            <a:ext cx="8032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8200" y="809625"/>
            <a:ext cx="7385050" cy="5318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8434" name="TextBox 39"/>
          <p:cNvSpPr txBox="1">
            <a:spLocks noChangeArrowheads="1"/>
          </p:cNvSpPr>
          <p:nvPr/>
        </p:nvSpPr>
        <p:spPr bwMode="auto">
          <a:xfrm>
            <a:off x="2625725" y="7953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move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muːv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vt.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&amp;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vi.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移动；搬迁</a:t>
            </a:r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 flipH="1">
            <a:off x="838200" y="889000"/>
            <a:ext cx="1450975" cy="3794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文本框 24"/>
          <p:cNvSpPr txBox="1">
            <a:spLocks noChangeArrowheads="1"/>
          </p:cNvSpPr>
          <p:nvPr/>
        </p:nvSpPr>
        <p:spPr bwMode="auto">
          <a:xfrm>
            <a:off x="939800" y="8445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01850" y="8874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289050" y="1323975"/>
            <a:ext cx="6934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He moved his chair nearer the fire.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他把他的椅子移动得更靠近火。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We'll move to the country next month.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我们下个月将搬到乡下。</a:t>
            </a:r>
          </a:p>
        </p:txBody>
      </p:sp>
      <p:sp>
        <p:nvSpPr>
          <p:cNvPr id="18439" name="TextBox 39"/>
          <p:cNvSpPr txBox="1">
            <a:spLocks noChangeArrowheads="1"/>
          </p:cNvSpPr>
          <p:nvPr/>
        </p:nvSpPr>
        <p:spPr bwMode="auto">
          <a:xfrm>
            <a:off x="1219200" y="3668713"/>
            <a:ext cx="17049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相关短语：</a:t>
            </a:r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2679700" y="3581400"/>
            <a:ext cx="51641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move into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搬进，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move off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启动，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move 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搬到，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move out of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搬出</a:t>
            </a:r>
          </a:p>
        </p:txBody>
      </p:sp>
      <p:pic>
        <p:nvPicPr>
          <p:cNvPr id="1844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8350" y="873125"/>
            <a:ext cx="738505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9458" name="TextBox 39"/>
          <p:cNvSpPr txBox="1">
            <a:spLocks noChangeArrowheads="1"/>
          </p:cNvSpPr>
          <p:nvPr/>
        </p:nvSpPr>
        <p:spPr bwMode="auto">
          <a:xfrm>
            <a:off x="2566988" y="857250"/>
            <a:ext cx="5503862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through /</a:t>
            </a:r>
            <a:r>
              <a:rPr lang="el-GR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θ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ru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ː 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prep.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穿过</a:t>
            </a:r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 flipH="1">
            <a:off x="768350" y="971550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文本框 24"/>
          <p:cNvSpPr txBox="1">
            <a:spLocks noChangeArrowheads="1"/>
          </p:cNvSpPr>
          <p:nvPr/>
        </p:nvSpPr>
        <p:spPr bwMode="auto">
          <a:xfrm>
            <a:off x="869950" y="909638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32000" y="9636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1506538" y="1528763"/>
            <a:ext cx="670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表示从物体内部穿过，如森林， 玻璃等；也可指事情从头到尾，由始至终。</a:t>
            </a:r>
          </a:p>
        </p:txBody>
      </p:sp>
      <p:sp>
        <p:nvSpPr>
          <p:cNvPr id="19463" name="矩形 21"/>
          <p:cNvSpPr>
            <a:spLocks noChangeArrowheads="1"/>
          </p:cNvSpPr>
          <p:nvPr/>
        </p:nvSpPr>
        <p:spPr bwMode="auto">
          <a:xfrm>
            <a:off x="862013" y="2894013"/>
            <a:ext cx="8032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</a:p>
        </p:txBody>
      </p:sp>
      <p:sp>
        <p:nvSpPr>
          <p:cNvPr id="14" name="矩形 9"/>
          <p:cNvSpPr>
            <a:spLocks noChangeArrowheads="1"/>
          </p:cNvSpPr>
          <p:nvPr/>
        </p:nvSpPr>
        <p:spPr bwMode="auto">
          <a:xfrm>
            <a:off x="1565275" y="2776538"/>
            <a:ext cx="670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across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穿过， 表示从物体表面穿过， 如沙漠，街道等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矩形 12"/>
          <p:cNvSpPr>
            <a:spLocks noChangeArrowheads="1"/>
          </p:cNvSpPr>
          <p:nvPr/>
        </p:nvSpPr>
        <p:spPr bwMode="auto">
          <a:xfrm>
            <a:off x="381000" y="666750"/>
            <a:ext cx="838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B)Help Simon complete his report using his notes in Part A.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矩形 12"/>
          <p:cNvSpPr>
            <a:spLocks noChangeArrowheads="1"/>
          </p:cNvSpPr>
          <p:nvPr/>
        </p:nvSpPr>
        <p:spPr bwMode="auto">
          <a:xfrm>
            <a:off x="609600" y="1069975"/>
            <a:ext cx="79248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Bears are in danger!</a:t>
            </a:r>
          </a:p>
          <a:p>
            <a:pPr algn="just">
              <a:lnSpc>
                <a:spcPct val="14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Bears are big and ________. They have large bodies, short and ________ legs and large paws. Their tails are  ________. 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Most bears eat meat and ________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</a:rPr>
              <a:t>but some also eat plants and  ________.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Bears can  ____________. They are good at  ________ and  ___________.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916238" y="1673225"/>
            <a:ext cx="95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heavy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03275" y="2209800"/>
            <a:ext cx="101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strong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553200" y="2205038"/>
            <a:ext cx="868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short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114800" y="2719388"/>
            <a:ext cx="663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fish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311275" y="3228975"/>
            <a:ext cx="1057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insects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084388" y="3738563"/>
            <a:ext cx="1878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run very fast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172200" y="3738563"/>
            <a:ext cx="132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climbing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84225" y="4237038"/>
            <a:ext cx="1536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swimming</a:t>
            </a:r>
            <a:endParaRPr lang="zh-CN" altLang="en-US"/>
          </a:p>
        </p:txBody>
      </p:sp>
      <p:pic>
        <p:nvPicPr>
          <p:cNvPr id="20492" name="图片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全屏显示(16:9)</PresentationFormat>
  <Paragraphs>100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2023-01-16T14:23:53Z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6C4C908C75D64AB48612FA8D8A1792BD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