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8" r:id="rId2"/>
    <p:sldId id="257" r:id="rId3"/>
    <p:sldId id="294" r:id="rId4"/>
    <p:sldId id="295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6" r:id="rId23"/>
    <p:sldId id="297" r:id="rId24"/>
    <p:sldId id="280" r:id="rId25"/>
    <p:sldId id="281" r:id="rId26"/>
    <p:sldId id="282" r:id="rId27"/>
    <p:sldId id="283" r:id="rId28"/>
    <p:sldId id="284" r:id="rId29"/>
    <p:sldId id="292" r:id="rId30"/>
    <p:sldId id="293" r:id="rId3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FF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 autoAdjust="0"/>
  </p:normalViewPr>
  <p:slideViewPr>
    <p:cSldViewPr snapToGrid="0">
      <p:cViewPr>
        <p:scale>
          <a:sx n="130" d="100"/>
          <a:sy n="130" d="100"/>
        </p:scale>
        <p:origin x="-288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A7852D-092E-4136-A489-7727675D409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0345CE-A0B2-4C8F-B13D-7C895FE21C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680828D8-00BE-4A9F-BF42-570FB9CD7291}" type="slidenum">
              <a:rPr lang="zh-CN" altLang="en-US" smtClean="0"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D6091-C486-4105-AF5E-4B70F7B27C78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63617-7C47-4781-A0CE-0E16F5EF09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2F866-CC43-4F13-8E90-ACA9B436CEB5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FAF0-98C2-4F34-BA9E-A45CDCD7B5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76BE7-F2EA-420E-9191-3952382EABF1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73E70-BED9-4182-9700-E2988E23E12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BDC0E-E39C-420C-8B6D-0557BA6CB568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8398-A476-4CB0-A4A3-203C34EA9B4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23A49-4E58-4063-9034-C82CBE5488DA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63B6-9A83-45DD-9F25-FCF03A17825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42DC5-8E4B-4E42-AAFF-75F043913AF4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FDD8-6BE8-482F-9874-58B9D30CCEE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D0765-DA54-475D-B384-30F78CD8FB97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0A57-3C7A-42C2-9506-6D4AA74434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FBD0E-92E0-40C8-9D12-709862E72070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C4A3-577E-4E90-AA87-60F08B820A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A8175-93D9-4C69-A4A3-4A37371350C0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F31B-9CA4-4994-9C42-B1CE3A76B3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0F73C-1601-415F-A883-2267DFBF5324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38D8-6BDE-4801-A5B6-F669D5951A3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08011274-F6D3-4ED3-A403-724A83F2B08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20E5DAD2-6F36-43BB-87B0-0C0ECF3DD00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u8A_2d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Unit%208%20&#23398;&#35789;&#2771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7288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</a:p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read Treasure Island yet?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2318" y="2456617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  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八年级下册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1011602" y="2190066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92410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0249" y="307963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150" y="201613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87"/>
          <p:cNvSpPr>
            <a:spLocks noChangeArrowheads="1"/>
          </p:cNvSpPr>
          <p:nvPr/>
        </p:nvSpPr>
        <p:spPr bwMode="auto">
          <a:xfrm>
            <a:off x="1022350" y="404813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39813" y="1022350"/>
            <a:ext cx="6270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/>
              <a:t>1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Have you read Little Women yet?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你读过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《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小妇人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这本书吗？</a:t>
            </a:r>
          </a:p>
        </p:txBody>
      </p:sp>
      <p:sp>
        <p:nvSpPr>
          <p:cNvPr id="5" name="矩形 4"/>
          <p:cNvSpPr/>
          <p:nvPr/>
        </p:nvSpPr>
        <p:spPr>
          <a:xfrm>
            <a:off x="763588" y="2136775"/>
            <a:ext cx="6383337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0000FF"/>
                </a:solidFill>
                <a:latin typeface="+mj-ea"/>
                <a:ea typeface="+mj-ea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+mj-ea"/>
                <a:ea typeface="+mj-ea"/>
              </a:rPr>
              <a:t>1</a:t>
            </a:r>
            <a:r>
              <a:rPr lang="zh-CN" altLang="en-US" sz="2600" b="1" dirty="0">
                <a:solidFill>
                  <a:srgbClr val="0000FF"/>
                </a:solidFill>
                <a:latin typeface="+mj-ea"/>
                <a:ea typeface="+mj-ea"/>
              </a:rPr>
              <a:t>）这是一个现在完成时的一般疑问句。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82663" y="2686050"/>
            <a:ext cx="74374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现在完成时的基本结构：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have/has 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动词的过去分词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表示过去发生或已经完成的动作对现在造成的影响或结果。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73075" y="892175"/>
            <a:ext cx="80406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现在完成时的一般疑问句形式是直接将助动词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have/has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提到句首。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例：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you ever traveled to a foreign country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            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你曾经去国外旅游过吗？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练：他爬过长城吗？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Has he visited the Great Wall yet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896938" y="557213"/>
            <a:ext cx="74183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yet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作副词，意为“已经；还”。通常用于否定句或疑问句中，且常用于现在完成时句子中。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82663" y="1738313"/>
            <a:ext cx="53832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you seen the film yet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你已经看过那部电影了吗？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57263" y="2971800"/>
            <a:ext cx="81867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练：已经十点钟了，汤姆还没回来。</a:t>
            </a:r>
          </a:p>
          <a:p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It’s already ten o’clock. Tom hasn’t come back yet.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800" y="573088"/>
            <a:ext cx="4179888" cy="612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辨析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yet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already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still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5800" y="1323975"/>
          <a:ext cx="7620000" cy="2914650"/>
        </p:xfrm>
        <a:graphic>
          <a:graphicData uri="http://schemas.openxmlformats.org/drawingml/2006/table">
            <a:tbl>
              <a:tblPr/>
              <a:tblGrid>
                <a:gridCol w="13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3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yet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already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still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01838" y="1365250"/>
            <a:ext cx="62452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意为“已经；还”，一般用于否定句或疑问句，用来谈论尚未发生但可能发生的事。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01838" y="2314575"/>
            <a:ext cx="5961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意为“已经”，用于肯定句，强调某事已经发生，也可用于疑问句中表示惊讶。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01838" y="3295650"/>
            <a:ext cx="62452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意为“还是；仍然”，用在肯定句或疑问句中，表示原有的状况没有改变。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73163" y="371475"/>
            <a:ext cx="1828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选词填空。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9625" y="1484313"/>
            <a:ext cx="5156200" cy="3213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I haven’t received the gift _______.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My sister is ________ reading.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I have ________had dinner.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Is it 9 o’clock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 ________ 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？</a:t>
            </a:r>
            <a:endParaRPr lang="en-US" altLang="zh-CN" sz="2600" b="1" dirty="0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Is the soup ________ hot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？</a:t>
            </a:r>
            <a:endParaRPr lang="en-US" altLang="zh-CN" sz="2600" b="1" dirty="0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黑体" panose="02010609060101010101" pitchFamily="49" charset="-122"/>
              </a:rPr>
              <a:t>Has she gone to Wuhan _______</a:t>
            </a:r>
            <a:r>
              <a:rPr lang="zh-CN" altLang="en-US" sz="2600" b="1" dirty="0">
                <a:latin typeface="+mj-lt"/>
                <a:ea typeface="黑体" panose="02010609060101010101" pitchFamily="49" charset="-122"/>
              </a:rPr>
              <a:t>？</a:t>
            </a:r>
            <a:endParaRPr lang="en-US" altLang="zh-CN" sz="26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896938"/>
            <a:ext cx="37607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yet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already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still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99188" y="1485900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157538" y="2549525"/>
            <a:ext cx="1252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already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16375" y="3621088"/>
            <a:ext cx="787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still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26125" y="4083050"/>
            <a:ext cx="60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90988" y="2057400"/>
            <a:ext cx="787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still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51313" y="3059113"/>
            <a:ext cx="1252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already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113" y="473075"/>
            <a:ext cx="67897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Listen. Who has read these books? Circle the names. </a:t>
            </a:r>
          </a:p>
        </p:txBody>
      </p:sp>
      <p:grpSp>
        <p:nvGrpSpPr>
          <p:cNvPr id="15363" name="组合 4"/>
          <p:cNvGrpSpPr/>
          <p:nvPr/>
        </p:nvGrpSpPr>
        <p:grpSpPr bwMode="auto">
          <a:xfrm>
            <a:off x="757238" y="6286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5376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5364" name="Oval 11"/>
          <p:cNvSpPr>
            <a:spLocks noChangeArrowheads="1"/>
          </p:cNvSpPr>
          <p:nvPr/>
        </p:nvSpPr>
        <p:spPr bwMode="auto">
          <a:xfrm>
            <a:off x="6896100" y="463550"/>
            <a:ext cx="1109663" cy="5540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365" name="组合 10"/>
          <p:cNvGrpSpPr/>
          <p:nvPr/>
        </p:nvGrpSpPr>
        <p:grpSpPr bwMode="auto">
          <a:xfrm>
            <a:off x="1497013" y="1439863"/>
            <a:ext cx="6602412" cy="3322637"/>
            <a:chOff x="1126590" y="1535502"/>
            <a:chExt cx="6602678" cy="3321170"/>
          </a:xfrm>
        </p:grpSpPr>
        <p:sp>
          <p:nvSpPr>
            <p:cNvPr id="8" name="矩形 7"/>
            <p:cNvSpPr/>
            <p:nvPr/>
          </p:nvSpPr>
          <p:spPr bwMode="auto">
            <a:xfrm>
              <a:off x="1126590" y="1535502"/>
              <a:ext cx="6602678" cy="332117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374" name="Rectangle 3"/>
            <p:cNvSpPr txBox="1">
              <a:spLocks noChangeArrowheads="1"/>
            </p:cNvSpPr>
            <p:nvPr/>
          </p:nvSpPr>
          <p:spPr bwMode="auto">
            <a:xfrm>
              <a:off x="1496478" y="1608137"/>
              <a:ext cx="5938927" cy="317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100000"/>
                </a:spcBef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altLang="zh-CN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Treasure Island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Mark / Tina</a:t>
              </a:r>
            </a:p>
            <a:p>
              <a:pPr eaLnBrk="1" hangingPunct="1">
                <a:lnSpc>
                  <a:spcPct val="120000"/>
                </a:lnSpc>
                <a:spcBef>
                  <a:spcPct val="100000"/>
                </a:spcBef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zh-CN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Olive Twist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Mark / Tina </a:t>
              </a:r>
            </a:p>
            <a:p>
              <a:pPr eaLnBrk="1" hangingPunct="1">
                <a:lnSpc>
                  <a:spcPct val="120000"/>
                </a:lnSpc>
                <a:spcBef>
                  <a:spcPct val="100000"/>
                </a:spcBef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3. </a:t>
              </a:r>
              <a:r>
                <a:rPr lang="en-US" altLang="zh-CN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Robinson Crusoe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Mark / Tina </a:t>
              </a:r>
            </a:p>
            <a:p>
              <a:pPr eaLnBrk="1" hangingPunct="1">
                <a:lnSpc>
                  <a:spcPct val="120000"/>
                </a:lnSpc>
                <a:spcBef>
                  <a:spcPct val="100000"/>
                </a:spcBef>
              </a:pP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4. </a:t>
              </a:r>
              <a:r>
                <a:rPr lang="en-US" altLang="zh-CN" sz="2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Tom Sawyer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Mark / Tina </a:t>
              </a:r>
            </a:p>
          </p:txBody>
        </p:sp>
      </p:grp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800850" y="1590675"/>
            <a:ext cx="866775" cy="407988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6808788" y="2476500"/>
            <a:ext cx="865187" cy="406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727700" y="2476500"/>
            <a:ext cx="981075" cy="406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6851650" y="3360738"/>
            <a:ext cx="812800" cy="406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73738" y="3349625"/>
            <a:ext cx="1009650" cy="406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794500" y="4205288"/>
            <a:ext cx="873125" cy="407987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8824" y="1236663"/>
            <a:ext cx="838517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</a:rPr>
              <a:t>1. Oliver Twist is about a boy who goes out to sea 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</a:rPr>
              <a:t>    and finds an island full of treasures.    </a:t>
            </a:r>
            <a:r>
              <a:rPr lang="en-US" altLang="zh-CN" sz="2600" b="1" dirty="0" smtClean="0">
                <a:latin typeface="+mj-lt"/>
              </a:rPr>
              <a:t>   (    </a:t>
            </a:r>
            <a:r>
              <a:rPr lang="en-US" altLang="zh-CN" sz="2600" b="1" dirty="0">
                <a:latin typeface="+mj-lt"/>
              </a:rPr>
              <a:t>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</a:rPr>
              <a:t>2. Robinson Crusoe is a classic.            </a:t>
            </a:r>
            <a:r>
              <a:rPr lang="en-US" altLang="zh-CN" sz="2600" b="1" dirty="0" smtClean="0">
                <a:latin typeface="+mj-lt"/>
              </a:rPr>
              <a:t>      </a:t>
            </a:r>
            <a:r>
              <a:rPr lang="en-US" altLang="zh-CN" sz="2600" b="1" dirty="0">
                <a:latin typeface="+mj-lt"/>
              </a:rPr>
              <a:t>(    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</a:rPr>
              <a:t>3. Tina thinks that Treasure Island is a fantastic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</a:rPr>
              <a:t>    book.                                                           </a:t>
            </a:r>
            <a:r>
              <a:rPr lang="en-US" altLang="zh-CN" sz="2600" b="1" dirty="0" smtClean="0">
                <a:latin typeface="+mj-lt"/>
              </a:rPr>
              <a:t> </a:t>
            </a:r>
            <a:r>
              <a:rPr lang="en-US" altLang="zh-CN" sz="2600" b="1" dirty="0">
                <a:latin typeface="+mj-lt"/>
              </a:rPr>
              <a:t>(    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</a:rPr>
              <a:t>4. Tom Sawyer is about a boy who lives in the </a:t>
            </a:r>
            <a:r>
              <a:rPr lang="en-US" altLang="zh-CN" sz="2600" b="1" dirty="0" smtClean="0">
                <a:latin typeface="+mj-lt"/>
              </a:rPr>
              <a:t>United  Kingdom</a:t>
            </a:r>
            <a:r>
              <a:rPr lang="en-US" altLang="zh-CN" sz="2600" b="1" dirty="0">
                <a:latin typeface="+mj-lt"/>
              </a:rPr>
              <a:t>.                  </a:t>
            </a:r>
            <a:r>
              <a:rPr lang="en-US" altLang="zh-CN" sz="2600" b="1" dirty="0" smtClean="0">
                <a:latin typeface="+mj-lt"/>
              </a:rPr>
              <a:t>                          </a:t>
            </a:r>
            <a:r>
              <a:rPr lang="en-US" altLang="zh-CN" sz="2600" b="1" dirty="0">
                <a:latin typeface="+mj-lt"/>
              </a:rPr>
              <a:t>(   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5588" y="282575"/>
            <a:ext cx="67897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Listen again and write T for true and F for false. </a:t>
            </a:r>
          </a:p>
        </p:txBody>
      </p:sp>
      <p:grpSp>
        <p:nvGrpSpPr>
          <p:cNvPr id="16388" name="组合 4"/>
          <p:cNvGrpSpPr/>
          <p:nvPr/>
        </p:nvGrpSpPr>
        <p:grpSpPr bwMode="auto">
          <a:xfrm>
            <a:off x="747713" y="4381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639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04150" y="1730375"/>
            <a:ext cx="503238" cy="53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786688" y="2227263"/>
            <a:ext cx="638175" cy="53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37488" y="3175000"/>
            <a:ext cx="504825" cy="53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12088" y="4125913"/>
            <a:ext cx="503237" cy="53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933825" y="2227263"/>
            <a:ext cx="8540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 bwMode="auto">
          <a:xfrm>
            <a:off x="2451100" y="2205038"/>
            <a:ext cx="3949700" cy="1131887"/>
            <a:chOff x="2451848" y="2955280"/>
            <a:chExt cx="3948952" cy="1132618"/>
          </a:xfrm>
        </p:grpSpPr>
        <p:sp>
          <p:nvSpPr>
            <p:cNvPr id="16" name="矩形 15"/>
            <p:cNvSpPr/>
            <p:nvPr/>
          </p:nvSpPr>
          <p:spPr>
            <a:xfrm>
              <a:off x="2451848" y="3060123"/>
              <a:ext cx="3948952" cy="9388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endParaRPr lang="zh-CN" altLang="en-US" sz="26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6397" name="TextBox 14"/>
            <p:cNvSpPr txBox="1">
              <a:spLocks noChangeArrowheads="1"/>
            </p:cNvSpPr>
            <p:nvPr/>
          </p:nvSpPr>
          <p:spPr bwMode="auto">
            <a:xfrm>
              <a:off x="2586533" y="2955280"/>
              <a:ext cx="3645078" cy="11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be full of = be filled with   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 </a:t>
              </a: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充满；装满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588" y="282575"/>
            <a:ext cx="67897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Use the information in 2a and 2b to talk about the books.</a:t>
            </a:r>
          </a:p>
        </p:txBody>
      </p:sp>
      <p:grpSp>
        <p:nvGrpSpPr>
          <p:cNvPr id="17411" name="组合 4"/>
          <p:cNvGrpSpPr/>
          <p:nvPr/>
        </p:nvGrpSpPr>
        <p:grpSpPr bwMode="auto">
          <a:xfrm>
            <a:off x="747713" y="4381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426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2738" y="1727200"/>
            <a:ext cx="33067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265113" y="1520825"/>
            <a:ext cx="2587625" cy="860425"/>
            <a:chOff x="388189" y="1822622"/>
            <a:chExt cx="2915728" cy="684340"/>
          </a:xfrm>
        </p:grpSpPr>
        <p:sp>
          <p:nvSpPr>
            <p:cNvPr id="8" name="TextBox 7"/>
            <p:cNvSpPr txBox="1"/>
            <p:nvPr/>
          </p:nvSpPr>
          <p:spPr>
            <a:xfrm>
              <a:off x="456163" y="1845349"/>
              <a:ext cx="2847754" cy="661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Has Tina read </a:t>
              </a:r>
              <a:r>
                <a:rPr lang="en-US" altLang="zh-CN" sz="2400" b="1" i="1" dirty="0">
                  <a:latin typeface="+mj-lt"/>
                </a:rPr>
                <a:t>Treasure Island</a:t>
              </a:r>
              <a:r>
                <a:rPr lang="en-US" altLang="zh-CN" sz="2400" b="1" dirty="0">
                  <a:latin typeface="+mj-lt"/>
                </a:rPr>
                <a:t>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9" name="圆角矩形标注 8"/>
            <p:cNvSpPr/>
            <p:nvPr/>
          </p:nvSpPr>
          <p:spPr>
            <a:xfrm>
              <a:off x="388189" y="1822622"/>
              <a:ext cx="2915728" cy="684340"/>
            </a:xfrm>
            <a:prstGeom prst="wedgeRoundRectCallout">
              <a:avLst>
                <a:gd name="adj1" fmla="val 64973"/>
                <a:gd name="adj2" fmla="val -10589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249988" y="1477963"/>
            <a:ext cx="2778125" cy="931862"/>
            <a:chOff x="24585" y="1794091"/>
            <a:chExt cx="2779356" cy="931388"/>
          </a:xfrm>
        </p:grpSpPr>
        <p:sp>
          <p:nvSpPr>
            <p:cNvPr id="11" name="TextBox 10"/>
            <p:cNvSpPr txBox="1"/>
            <p:nvPr/>
          </p:nvSpPr>
          <p:spPr>
            <a:xfrm>
              <a:off x="24585" y="1851212"/>
              <a:ext cx="2779356" cy="8314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Yes, she has. She thinks it’s fantastic.</a:t>
              </a: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24585" y="1794091"/>
              <a:ext cx="2779356" cy="931388"/>
            </a:xfrm>
            <a:prstGeom prst="wedgeRoundRectCallout">
              <a:avLst>
                <a:gd name="adj1" fmla="val -61733"/>
                <a:gd name="adj2" fmla="val 40680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280988" y="3314700"/>
            <a:ext cx="2589212" cy="490538"/>
            <a:chOff x="388189" y="1822624"/>
            <a:chExt cx="2915728" cy="390512"/>
          </a:xfrm>
        </p:grpSpPr>
        <p:sp>
          <p:nvSpPr>
            <p:cNvPr id="14" name="TextBox 13"/>
            <p:cNvSpPr txBox="1"/>
            <p:nvPr/>
          </p:nvSpPr>
          <p:spPr>
            <a:xfrm>
              <a:off x="456121" y="1845372"/>
              <a:ext cx="2847796" cy="367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What’s it about?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5" name="圆角矩形标注 14"/>
            <p:cNvSpPr/>
            <p:nvPr/>
          </p:nvSpPr>
          <p:spPr>
            <a:xfrm>
              <a:off x="388189" y="1822624"/>
              <a:ext cx="2915728" cy="390512"/>
            </a:xfrm>
            <a:prstGeom prst="wedgeRoundRectCallout">
              <a:avLst>
                <a:gd name="adj1" fmla="val 66640"/>
                <a:gd name="adj2" fmla="val -33358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257925" y="3314700"/>
            <a:ext cx="2589213" cy="490538"/>
            <a:chOff x="388190" y="1822624"/>
            <a:chExt cx="2915727" cy="390512"/>
          </a:xfrm>
        </p:grpSpPr>
        <p:sp>
          <p:nvSpPr>
            <p:cNvPr id="17" name="TextBox 16"/>
            <p:cNvSpPr txBox="1"/>
            <p:nvPr/>
          </p:nvSpPr>
          <p:spPr>
            <a:xfrm>
              <a:off x="456122" y="1845372"/>
              <a:ext cx="2847795" cy="367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It’s about … 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8" name="圆角矩形标注 17"/>
            <p:cNvSpPr/>
            <p:nvPr/>
          </p:nvSpPr>
          <p:spPr>
            <a:xfrm>
              <a:off x="388190" y="1822624"/>
              <a:ext cx="2531373" cy="390512"/>
            </a:xfrm>
            <a:prstGeom prst="wedgeRoundRectCallout">
              <a:avLst>
                <a:gd name="adj1" fmla="val -53693"/>
                <a:gd name="adj2" fmla="val -86509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9525" y="796925"/>
            <a:ext cx="17907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6013" y="788988"/>
            <a:ext cx="1801812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3600" y="3709988"/>
            <a:ext cx="7797800" cy="5318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Have you ever read these books? What are they about?</a:t>
            </a:r>
            <a:endParaRPr lang="zh-CN" altLang="en-US" sz="26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437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5038" y="901700"/>
            <a:ext cx="17891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150" y="438150"/>
            <a:ext cx="526384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Role-play the conversation.</a:t>
            </a:r>
          </a:p>
        </p:txBody>
      </p:sp>
      <p:grpSp>
        <p:nvGrpSpPr>
          <p:cNvPr id="19459" name="组合 4"/>
          <p:cNvGrpSpPr/>
          <p:nvPr/>
        </p:nvGrpSpPr>
        <p:grpSpPr bwMode="auto">
          <a:xfrm>
            <a:off x="549275" y="4381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9464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177925" y="1690688"/>
            <a:ext cx="66754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Has Steve finished reading 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Little Women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What does Steve think about 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Little Women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and what’s it about?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Which book did Amy choose? And has she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finished reading it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How does Amy like it? </a:t>
            </a:r>
          </a:p>
        </p:txBody>
      </p:sp>
      <p:sp>
        <p:nvSpPr>
          <p:cNvPr id="7" name="矩形 6"/>
          <p:cNvSpPr/>
          <p:nvPr/>
        </p:nvSpPr>
        <p:spPr>
          <a:xfrm>
            <a:off x="1289050" y="1112838"/>
            <a:ext cx="5178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and answer the questions.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01700" y="331788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pic>
        <p:nvPicPr>
          <p:cNvPr id="4" name="Picture 3" descr="u8A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1700" y="1898650"/>
            <a:ext cx="21510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8A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7900" y="1898650"/>
            <a:ext cx="22145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8A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1888" y="1898650"/>
            <a:ext cx="21272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75" y="869950"/>
            <a:ext cx="78597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Can you guess the names of these books according to the pictures. 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025" y="3903663"/>
            <a:ext cx="330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</a:rPr>
              <a:t>Alice in Wonderland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87763" y="3892550"/>
            <a:ext cx="234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</a:rPr>
              <a:t>Little Women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7588" y="3903663"/>
            <a:ext cx="278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</a:rPr>
              <a:t>Treasure Island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082675" y="784225"/>
            <a:ext cx="72326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1. Has Steve finished reading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Little Women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2. What does Steve think about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Little Women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and what’s it about?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97000" y="1417638"/>
            <a:ext cx="5638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he has already finished reading it.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97000" y="3222625"/>
            <a:ext cx="7099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thinks it is really good. It’s about four sisters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growing up.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625475" y="1019175"/>
            <a:ext cx="7845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Which book did Amy choose? And has she finished  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reading it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does Amy like it?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2189163"/>
            <a:ext cx="7142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chose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Treasure Island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She hasn’t finished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reading it yet. In her opinion, it looks interesting.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47688" y="482600"/>
            <a:ext cx="80613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Amy: Steve, have you decided yet which book to write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about for English class?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Steve: Yes,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Little Women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. I've already finished reading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it!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Amy: Wow, you’re fast! What’s it about?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Steve: It’s about four sisters growing up. It was really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good, so I couldn’t put it down. Which book did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you choose?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40263" y="3667125"/>
            <a:ext cx="166528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4321175" y="2155825"/>
            <a:ext cx="2414588" cy="1131888"/>
            <a:chOff x="2451848" y="2955280"/>
            <a:chExt cx="2415396" cy="1132618"/>
          </a:xfrm>
        </p:grpSpPr>
        <p:sp>
          <p:nvSpPr>
            <p:cNvPr id="5" name="矩形 4"/>
            <p:cNvSpPr/>
            <p:nvPr/>
          </p:nvSpPr>
          <p:spPr>
            <a:xfrm>
              <a:off x="2451848" y="3060123"/>
              <a:ext cx="2415396" cy="9388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endParaRPr lang="zh-CN" altLang="en-US" sz="26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22534" name="TextBox 5"/>
            <p:cNvSpPr txBox="1">
              <a:spLocks noChangeArrowheads="1"/>
            </p:cNvSpPr>
            <p:nvPr/>
          </p:nvSpPr>
          <p:spPr bwMode="auto">
            <a:xfrm>
              <a:off x="2586533" y="2955280"/>
              <a:ext cx="2220326" cy="11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grow up </a:t>
              </a: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长大；</a:t>
              </a:r>
              <a:endPara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成熟；成长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76275" y="465138"/>
            <a:ext cx="80629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Amy: I chose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Treasure Island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, but I haven’t finished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reading it yet. I’m only on page 25.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Steve: Have you at least read the back of the book to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see what it's about?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Amy: Yes, I have. It looks interesting.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Steve: You should hurry up. The book report is due in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two weeks.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Amy: Yes, I know. I’ll read quickly.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200400" y="3667125"/>
            <a:ext cx="166528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2873375" y="2116138"/>
            <a:ext cx="2414588" cy="1076325"/>
            <a:chOff x="2451848" y="2955280"/>
            <a:chExt cx="2415396" cy="1076705"/>
          </a:xfrm>
        </p:grpSpPr>
        <p:sp>
          <p:nvSpPr>
            <p:cNvPr id="5" name="矩形 4"/>
            <p:cNvSpPr/>
            <p:nvPr/>
          </p:nvSpPr>
          <p:spPr>
            <a:xfrm>
              <a:off x="2451848" y="3060092"/>
              <a:ext cx="2415396" cy="93854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endParaRPr lang="zh-CN" altLang="en-US" sz="26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2586533" y="2955280"/>
              <a:ext cx="2220326" cy="107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hurry up </a:t>
              </a: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赶快；</a:t>
              </a: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急忙</a:t>
              </a: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做某事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26402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6350" y="441325"/>
            <a:ext cx="644683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150" y="201613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87"/>
          <p:cNvSpPr>
            <a:spLocks noChangeArrowheads="1"/>
          </p:cNvSpPr>
          <p:nvPr/>
        </p:nvSpPr>
        <p:spPr bwMode="auto">
          <a:xfrm>
            <a:off x="1022350" y="404813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1047750" y="852488"/>
            <a:ext cx="7483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1. It was really good, so I couldn’t put it down.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这书真的很不错，因此我爱不释手。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66838" y="1917700"/>
            <a:ext cx="6972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down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意为“放下；记下；写下”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“动词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副词”型短语：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）宾语为代词，应放在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down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中间，   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）宾语是名词，放在两者之间或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down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后面均可。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0438" y="979488"/>
            <a:ext cx="30114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相关的短语：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60438" y="1473200"/>
            <a:ext cx="71548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up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搭起；张贴    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out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伸出；扑灭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up with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容忍          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off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推迟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away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收起；攒钱   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on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穿上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put back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放回；把（钟）拨慢；推迟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1249363" y="509588"/>
            <a:ext cx="57832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2. The book report is due in two weeks. 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读书报告的上交期限是两周后。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49400" y="1573213"/>
            <a:ext cx="6076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此处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due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为形容词，意为“预期；预定”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24000" y="2141538"/>
            <a:ext cx="68421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常见搭配有：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due to do sth./be due for sth.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预期做某事。</a:t>
            </a:r>
            <a:endParaRPr lang="zh-CN" altLang="en-US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4475" y="3298825"/>
            <a:ext cx="5192713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ea"/>
                <a:ea typeface="+mj-ea"/>
              </a:rPr>
              <a:t>例：我们预计明天动身。</a:t>
            </a:r>
            <a:endParaRPr lang="en-US" altLang="zh-CN" sz="2600" b="1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ea"/>
                <a:ea typeface="+mj-ea"/>
              </a:rPr>
              <a:t>    </a:t>
            </a:r>
            <a:r>
              <a:rPr lang="en-US" altLang="zh-CN" sz="2600" b="1" dirty="0">
                <a:latin typeface="+mj-lt"/>
                <a:ea typeface="+mj-ea"/>
              </a:rPr>
              <a:t>We are due to leave tomorrow.</a:t>
            </a:r>
            <a:endParaRPr lang="zh-CN" altLang="en-US" sz="26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19163" y="679450"/>
            <a:ext cx="75088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due to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还可意为“由于；因为”，相当于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because of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03300" y="1292225"/>
            <a:ext cx="7340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Her success was due to her hard work.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她的成功是她努力工作的结果。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练：从某种程度上来说，这是由于世界的周围局 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势所决定的。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To some extent, this is due to the nature of the world around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788" y="793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87"/>
          <p:cNvSpPr>
            <a:spLocks noChangeArrowheads="1"/>
          </p:cNvSpPr>
          <p:nvPr/>
        </p:nvSpPr>
        <p:spPr bwMode="auto">
          <a:xfrm>
            <a:off x="915988" y="282575"/>
            <a:ext cx="19192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22300" y="777875"/>
            <a:ext cx="832326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单项选择。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The bottle is _____ water.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filled of                    B. full with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C. filled of                    D. full of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I ____ the book, and I know what it is____.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A. read; on                            B. am reading; about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C. have read; about              D. had read; on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6900" y="1457325"/>
            <a:ext cx="461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6363" y="3082925"/>
            <a:ext cx="4619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6" grpId="1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u8A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0425" y="1092200"/>
            <a:ext cx="2212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u8A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6613" y="1092200"/>
            <a:ext cx="21145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u8A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4875" y="1092200"/>
            <a:ext cx="21494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3257550"/>
            <a:ext cx="195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Oliver Twist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59125" y="3273425"/>
            <a:ext cx="2843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Robinson Crusoe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02338" y="3273425"/>
            <a:ext cx="210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Tom Sawyer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66875" y="863600"/>
            <a:ext cx="62182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He has already finished his homework.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改为否定句和一般疑问句及否定回答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 ______ finished his homework 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 he finished his homework _____?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No, he ______.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90750" y="2135188"/>
            <a:ext cx="1260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hasn’t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77025" y="2146300"/>
            <a:ext cx="681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yet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16100" y="2784475"/>
            <a:ext cx="85394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Has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99238" y="2732088"/>
            <a:ext cx="6635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yet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05088" y="3392488"/>
            <a:ext cx="11985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hasn’t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3" grpId="1" bldLvl="0" autoUpdateAnimBg="0"/>
      <p:bldP spid="4" grpId="0" bldLvl="0" autoUpdateAnimBg="0"/>
      <p:bldP spid="4" grpId="1" bldLvl="0" autoUpdateAnimBg="0"/>
      <p:bldP spid="5" grpId="0" bldLvl="0" autoUpdateAnimBg="0"/>
      <p:bldP spid="5" grpId="1" bldLvl="0" autoUpdateAnimBg="0"/>
      <p:bldP spid="6" grpId="0" bldLvl="0" autoUpdateAnimBg="0"/>
      <p:bldP spid="6" grpId="1" bldLvl="0" autoUpdateAnimBg="0"/>
      <p:bldP spid="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213" y="527050"/>
            <a:ext cx="6872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Who can say something about these books?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3" name="Picture 3" descr="u8A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2213" y="1206500"/>
            <a:ext cx="1955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u8A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1088" y="1223963"/>
            <a:ext cx="2014537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8A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2025" y="1223963"/>
            <a:ext cx="193357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8A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5525" y="3071813"/>
            <a:ext cx="20129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u8A0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42025" y="3016250"/>
            <a:ext cx="19224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u8A0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92213" y="3071813"/>
            <a:ext cx="19558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322763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898525"/>
            <a:ext cx="39655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9588" y="384175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838" y="773113"/>
            <a:ext cx="7230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Have you heard of these book? Check (✔)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the ones you know.</a:t>
            </a:r>
          </a:p>
        </p:txBody>
      </p:sp>
      <p:grpSp>
        <p:nvGrpSpPr>
          <p:cNvPr id="6147" name="组合 4"/>
          <p:cNvGrpSpPr/>
          <p:nvPr/>
        </p:nvGrpSpPr>
        <p:grpSpPr bwMode="auto">
          <a:xfrm>
            <a:off x="842963" y="8953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615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148" name="组合 7"/>
          <p:cNvGrpSpPr/>
          <p:nvPr/>
        </p:nvGrpSpPr>
        <p:grpSpPr bwMode="auto">
          <a:xfrm>
            <a:off x="930275" y="1931988"/>
            <a:ext cx="7316788" cy="1889125"/>
            <a:chOff x="887627" y="1492370"/>
            <a:chExt cx="7316092" cy="1889185"/>
          </a:xfrm>
        </p:grpSpPr>
        <p:sp>
          <p:nvSpPr>
            <p:cNvPr id="6" name="矩形 5"/>
            <p:cNvSpPr/>
            <p:nvPr/>
          </p:nvSpPr>
          <p:spPr>
            <a:xfrm>
              <a:off x="887627" y="1492370"/>
              <a:ext cx="7316092" cy="188918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50" name="TextBox 6"/>
            <p:cNvSpPr txBox="1">
              <a:spLocks noChangeArrowheads="1"/>
            </p:cNvSpPr>
            <p:nvPr/>
          </p:nvSpPr>
          <p:spPr bwMode="auto">
            <a:xfrm>
              <a:off x="986761" y="1536245"/>
              <a:ext cx="7182454" cy="168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 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Alice in Wonderland               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 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Little Women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 Treasure Island                       ____ Oliver Twist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 Robinson Crusoe                     ____ Tom Sawyer</a:t>
              </a:r>
              <a:endPara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775" y="473075"/>
            <a:ext cx="579940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Listen and complete the chart.</a:t>
            </a:r>
          </a:p>
        </p:txBody>
      </p:sp>
      <p:grpSp>
        <p:nvGrpSpPr>
          <p:cNvPr id="7171" name="组合 4"/>
          <p:cNvGrpSpPr/>
          <p:nvPr/>
        </p:nvGrpSpPr>
        <p:grpSpPr bwMode="auto">
          <a:xfrm>
            <a:off x="342900" y="42068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22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7227" name="Group 59"/>
          <p:cNvGraphicFramePr>
            <a:graphicFrameLocks noGrp="1"/>
          </p:cNvGraphicFramePr>
          <p:nvPr/>
        </p:nvGraphicFramePr>
        <p:xfrm>
          <a:off x="319088" y="1192213"/>
          <a:ext cx="8480425" cy="3294147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Book title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 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Have they read it?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do they think of it?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Nick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Judy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Sandy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Alan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Kate 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Harry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377825" y="1776413"/>
            <a:ext cx="1468438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+mj-lt"/>
              </a:rPr>
              <a:t>Treasure Island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44488" y="2709863"/>
            <a:ext cx="1587500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+mj-lt"/>
              </a:rPr>
              <a:t>Robinson Crusoe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458788" y="3630613"/>
            <a:ext cx="1266825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+mj-lt"/>
              </a:rPr>
              <a:t>Little women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3743325" y="1646238"/>
            <a:ext cx="630238" cy="58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n-ea"/>
              </a:rPr>
              <a:t>No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711575" y="2220913"/>
            <a:ext cx="825500" cy="4619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n-ea"/>
              </a:rPr>
              <a:t>Yes </a:t>
            </a:r>
            <a:endParaRPr lang="zh-CN" altLang="en-US" sz="2400" b="1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732212" y="3159125"/>
            <a:ext cx="912939" cy="4603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n-ea"/>
              </a:rPr>
              <a:t>Yes 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3751263" y="2713038"/>
            <a:ext cx="719137" cy="4619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n-ea"/>
              </a:rPr>
              <a:t>No 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3733800" y="3565525"/>
            <a:ext cx="736600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n-ea"/>
              </a:rPr>
              <a:t>Yes </a:t>
            </a:r>
            <a:endParaRPr lang="zh-CN" altLang="en-US" sz="2400" b="1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741738" y="4060825"/>
            <a:ext cx="728662" cy="4603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+mn-ea"/>
              </a:rPr>
              <a:t>No 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6391274" y="2190750"/>
            <a:ext cx="1450619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exciting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280150" y="3124200"/>
            <a:ext cx="1883613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wonderful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442075" y="3570288"/>
            <a:ext cx="1536700" cy="4619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fantastic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113" y="473075"/>
            <a:ext cx="67897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Practice the conversation. Then talk about the other books in 1a. </a:t>
            </a:r>
          </a:p>
        </p:txBody>
      </p:sp>
      <p:grpSp>
        <p:nvGrpSpPr>
          <p:cNvPr id="8195" name="组合 4"/>
          <p:cNvGrpSpPr/>
          <p:nvPr/>
        </p:nvGrpSpPr>
        <p:grpSpPr bwMode="auto">
          <a:xfrm>
            <a:off x="757238" y="6572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293813" y="1673225"/>
            <a:ext cx="498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3763" y="1633538"/>
            <a:ext cx="14351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7725" y="1893888"/>
            <a:ext cx="13858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647700" y="1612900"/>
            <a:ext cx="2651455" cy="1046163"/>
            <a:chOff x="388189" y="1822623"/>
            <a:chExt cx="2985819" cy="831509"/>
          </a:xfrm>
        </p:grpSpPr>
        <p:sp>
          <p:nvSpPr>
            <p:cNvPr id="11" name="TextBox 10"/>
            <p:cNvSpPr txBox="1"/>
            <p:nvPr/>
          </p:nvSpPr>
          <p:spPr>
            <a:xfrm>
              <a:off x="388189" y="1845335"/>
              <a:ext cx="2985819" cy="66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Have you read </a:t>
              </a:r>
              <a:r>
                <a:rPr lang="en-US" altLang="zh-CN" sz="2400" b="1" i="1" dirty="0">
                  <a:latin typeface="+mj-lt"/>
                </a:rPr>
                <a:t>Little Women</a:t>
              </a:r>
              <a:r>
                <a:rPr lang="en-US" altLang="zh-CN" sz="2400" b="1" dirty="0">
                  <a:latin typeface="+mj-lt"/>
                </a:rPr>
                <a:t> yet?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388189" y="1822623"/>
              <a:ext cx="2915728" cy="831509"/>
            </a:xfrm>
            <a:prstGeom prst="wedgeRoundRectCallout">
              <a:avLst>
                <a:gd name="adj1" fmla="val 61640"/>
                <a:gd name="adj2" fmla="val -4275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303963" y="1685925"/>
            <a:ext cx="2212975" cy="931863"/>
            <a:chOff x="319807" y="1745457"/>
            <a:chExt cx="2211594" cy="931388"/>
          </a:xfrm>
        </p:grpSpPr>
        <p:sp>
          <p:nvSpPr>
            <p:cNvPr id="15" name="TextBox 14"/>
            <p:cNvSpPr txBox="1"/>
            <p:nvPr/>
          </p:nvSpPr>
          <p:spPr>
            <a:xfrm>
              <a:off x="430863" y="1794645"/>
              <a:ext cx="2100538" cy="8298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No, I haven’t. </a:t>
              </a: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Have you?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319807" y="1745457"/>
              <a:ext cx="2151307" cy="931388"/>
            </a:xfrm>
            <a:prstGeom prst="wedgeRoundRectCallout">
              <a:avLst>
                <a:gd name="adj1" fmla="val -62114"/>
                <a:gd name="adj2" fmla="val -9335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17538" y="2820988"/>
            <a:ext cx="2589212" cy="860425"/>
            <a:chOff x="388189" y="1822623"/>
            <a:chExt cx="2915728" cy="684340"/>
          </a:xfrm>
        </p:grpSpPr>
        <p:sp>
          <p:nvSpPr>
            <p:cNvPr id="18" name="TextBox 17"/>
            <p:cNvSpPr txBox="1"/>
            <p:nvPr/>
          </p:nvSpPr>
          <p:spPr>
            <a:xfrm>
              <a:off x="456121" y="1845350"/>
              <a:ext cx="2847796" cy="661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Yes, I’ve already read it.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388189" y="1822623"/>
              <a:ext cx="2915728" cy="684340"/>
            </a:xfrm>
            <a:prstGeom prst="wedgeRoundRectCallout">
              <a:avLst>
                <a:gd name="adj1" fmla="val 61640"/>
                <a:gd name="adj2" fmla="val -4275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138863" y="3436938"/>
            <a:ext cx="2587625" cy="490537"/>
            <a:chOff x="388190" y="1822624"/>
            <a:chExt cx="2915727" cy="390512"/>
          </a:xfrm>
        </p:grpSpPr>
        <p:sp>
          <p:nvSpPr>
            <p:cNvPr id="21" name="TextBox 20"/>
            <p:cNvSpPr txBox="1"/>
            <p:nvPr/>
          </p:nvSpPr>
          <p:spPr>
            <a:xfrm>
              <a:off x="456164" y="1845372"/>
              <a:ext cx="2847753" cy="367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What’s it like?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388190" y="1822624"/>
              <a:ext cx="2531137" cy="390512"/>
            </a:xfrm>
            <a:prstGeom prst="wedgeRoundRectCallout">
              <a:avLst>
                <a:gd name="adj1" fmla="val -53693"/>
                <a:gd name="adj2" fmla="val -86509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25500" y="4038600"/>
            <a:ext cx="2587625" cy="492125"/>
            <a:chOff x="388190" y="1822624"/>
            <a:chExt cx="2915727" cy="390512"/>
          </a:xfrm>
        </p:grpSpPr>
        <p:sp>
          <p:nvSpPr>
            <p:cNvPr id="24" name="TextBox 23"/>
            <p:cNvSpPr txBox="1"/>
            <p:nvPr/>
          </p:nvSpPr>
          <p:spPr>
            <a:xfrm>
              <a:off x="456164" y="1845299"/>
              <a:ext cx="2847753" cy="367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It’s fantastic.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25" name="圆角矩形标注 24"/>
            <p:cNvSpPr/>
            <p:nvPr/>
          </p:nvSpPr>
          <p:spPr>
            <a:xfrm>
              <a:off x="388190" y="1822624"/>
              <a:ext cx="2531138" cy="390512"/>
            </a:xfrm>
            <a:prstGeom prst="wedgeRoundRectCallout">
              <a:avLst>
                <a:gd name="adj1" fmla="val 64598"/>
                <a:gd name="adj2" fmla="val -98811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2913" y="1574800"/>
            <a:ext cx="33067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300038" y="1349375"/>
            <a:ext cx="2587625" cy="1228725"/>
            <a:chOff x="388189" y="1822622"/>
            <a:chExt cx="2915728" cy="978168"/>
          </a:xfrm>
        </p:grpSpPr>
        <p:sp>
          <p:nvSpPr>
            <p:cNvPr id="6" name="TextBox 5"/>
            <p:cNvSpPr txBox="1"/>
            <p:nvPr/>
          </p:nvSpPr>
          <p:spPr>
            <a:xfrm>
              <a:off x="456163" y="1845370"/>
              <a:ext cx="2847754" cy="9554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Have you read </a:t>
              </a:r>
              <a:r>
                <a:rPr lang="en-US" altLang="zh-CN" sz="2400" b="1" i="1" dirty="0">
                  <a:latin typeface="+mj-lt"/>
                </a:rPr>
                <a:t>Robinson Crusoe</a:t>
              </a: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yet?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388189" y="1822622"/>
              <a:ext cx="2915728" cy="978168"/>
            </a:xfrm>
            <a:prstGeom prst="wedgeRoundRectCallout">
              <a:avLst>
                <a:gd name="adj1" fmla="val 64973"/>
                <a:gd name="adj2" fmla="val -10589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6543675" y="1430338"/>
            <a:ext cx="2212975" cy="931862"/>
            <a:chOff x="319807" y="1745457"/>
            <a:chExt cx="2211594" cy="931388"/>
          </a:xfrm>
        </p:grpSpPr>
        <p:sp>
          <p:nvSpPr>
            <p:cNvPr id="9" name="TextBox 8"/>
            <p:cNvSpPr txBox="1"/>
            <p:nvPr/>
          </p:nvSpPr>
          <p:spPr>
            <a:xfrm>
              <a:off x="430863" y="1794644"/>
              <a:ext cx="2100538" cy="829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Yes. I have already read it.</a:t>
              </a:r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319807" y="1745457"/>
              <a:ext cx="2211594" cy="931388"/>
            </a:xfrm>
            <a:prstGeom prst="wedgeRoundRectCallout">
              <a:avLst>
                <a:gd name="adj1" fmla="val -64921"/>
                <a:gd name="adj2" fmla="val 21229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280988" y="3314700"/>
            <a:ext cx="2589212" cy="490538"/>
            <a:chOff x="388189" y="1822624"/>
            <a:chExt cx="2915728" cy="390512"/>
          </a:xfrm>
        </p:grpSpPr>
        <p:sp>
          <p:nvSpPr>
            <p:cNvPr id="12" name="TextBox 11"/>
            <p:cNvSpPr txBox="1"/>
            <p:nvPr/>
          </p:nvSpPr>
          <p:spPr>
            <a:xfrm>
              <a:off x="456121" y="1845372"/>
              <a:ext cx="2847796" cy="367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What’s it like?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388189" y="1822624"/>
              <a:ext cx="2915728" cy="390512"/>
            </a:xfrm>
            <a:prstGeom prst="wedgeRoundRectCallout">
              <a:avLst>
                <a:gd name="adj1" fmla="val 66640"/>
                <a:gd name="adj2" fmla="val -33358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446838" y="3133725"/>
            <a:ext cx="2587625" cy="490538"/>
            <a:chOff x="388190" y="1822624"/>
            <a:chExt cx="2915727" cy="390512"/>
          </a:xfrm>
        </p:grpSpPr>
        <p:sp>
          <p:nvSpPr>
            <p:cNvPr id="15" name="TextBox 14"/>
            <p:cNvSpPr txBox="1"/>
            <p:nvPr/>
          </p:nvSpPr>
          <p:spPr>
            <a:xfrm>
              <a:off x="456164" y="1845372"/>
              <a:ext cx="2847753" cy="367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+mj-lt"/>
                </a:rPr>
                <a:t>It’s wonderful. </a:t>
              </a:r>
              <a:endParaRPr lang="zh-CN" altLang="en-US" sz="2400" b="1" dirty="0">
                <a:latin typeface="+mj-lt"/>
              </a:endParaRP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388190" y="1822624"/>
              <a:ext cx="2531137" cy="390512"/>
            </a:xfrm>
            <a:prstGeom prst="wedgeRoundRectCallout">
              <a:avLst>
                <a:gd name="adj1" fmla="val -53693"/>
                <a:gd name="adj2" fmla="val -86509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全屏显示(16:9)</PresentationFormat>
  <Paragraphs>206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2023-01-16T14:23:58Z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9FFB601203BE41769F30F68F8D585799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