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5" r:id="rId2"/>
    <p:sldId id="383" r:id="rId3"/>
    <p:sldId id="365" r:id="rId4"/>
    <p:sldId id="385" r:id="rId5"/>
    <p:sldId id="367" r:id="rId6"/>
    <p:sldId id="380" r:id="rId7"/>
    <p:sldId id="368" r:id="rId8"/>
    <p:sldId id="369" r:id="rId9"/>
    <p:sldId id="404" r:id="rId10"/>
    <p:sldId id="381" r:id="rId11"/>
    <p:sldId id="371" r:id="rId12"/>
    <p:sldId id="372" r:id="rId13"/>
    <p:sldId id="373" r:id="rId14"/>
    <p:sldId id="375" r:id="rId15"/>
    <p:sldId id="343" r:id="rId16"/>
    <p:sldId id="386" r:id="rId17"/>
    <p:sldId id="388" r:id="rId18"/>
    <p:sldId id="281" r:id="rId19"/>
    <p:sldId id="282" r:id="rId20"/>
    <p:sldId id="391" r:id="rId21"/>
    <p:sldId id="397" r:id="rId22"/>
    <p:sldId id="393" r:id="rId23"/>
    <p:sldId id="395" r:id="rId24"/>
    <p:sldId id="394" r:id="rId25"/>
    <p:sldId id="396" r:id="rId26"/>
    <p:sldId id="283" r:id="rId27"/>
    <p:sldId id="399" r:id="rId28"/>
    <p:sldId id="398" r:id="rId29"/>
    <p:sldId id="400" r:id="rId30"/>
    <p:sldId id="401" r:id="rId31"/>
    <p:sldId id="402" r:id="rId32"/>
    <p:sldId id="403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E0B2"/>
    <a:srgbClr val="0066FF"/>
    <a:srgbClr val="FF0000"/>
    <a:srgbClr val="FF6600"/>
    <a:srgbClr val="0000FF"/>
    <a:srgbClr val="0000CC"/>
    <a:srgbClr val="8B0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58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6E90DCC-8192-4478-9627-AC55B71A90B5}" type="datetimeFigureOut">
              <a:rPr lang="zh-CN" altLang="en-US"/>
              <a:t>2023-01-16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5243AA3-B650-415F-90E9-D7734E58A56D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 b="1" smtClean="0"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43AA3-B650-415F-90E9-D7734E58A56D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smtClean="0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39CD-C7C8-4928-B4E8-C981746497B3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AA86-ED54-433E-8627-3DEA5ABAD40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1AB-629B-4668-B940-BF100DD576E6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E6BD-DBFB-49A3-9E4E-AB807A1BF14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284163"/>
            <a:ext cx="2024063" cy="5986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800" y="284163"/>
            <a:ext cx="5921375" cy="5986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DD0E-1186-4FA9-B642-A3B56DA56EC2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6995-22D8-408E-96E7-1C52A0E79B9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800" y="284163"/>
            <a:ext cx="7307263" cy="5318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58800" y="1270000"/>
            <a:ext cx="8097838" cy="50006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3644-2803-4CAA-A1BE-BE77DF79B0A3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1AA-E1AC-419E-A920-1FFDE9323DE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57CB-F4DA-4FC7-9E2F-583A7E3A6131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33D7-25BE-46E6-90B3-415D104B2F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A250-DA0B-4DBB-A0CD-447A3D550EE7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C751-DDCC-421D-B0C1-6F599142384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8800" y="1270000"/>
            <a:ext cx="397192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25" y="1270000"/>
            <a:ext cx="397351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136A-AD51-4705-905A-6FAA4A99BBC7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311E-2023-497B-8830-095018BB4D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832D-623B-4CC2-A7F3-091168617D9A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3FBD-2756-4770-AA7C-7B6A9FA156D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0A3B-630F-4A61-AA6E-63E30E08D5AD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D20B-6932-4D1D-96CC-CC48E29B4A3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8ADC-3B52-4F4D-852A-C1382240E69B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068D-2EEF-4B21-9AF8-A948DDE2B58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2FCB-516C-4E5C-B50F-AC0080CAFF1A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7818-DC65-4D73-BBC0-DA2E06CC85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E31F-C01A-4F5B-A91E-2AC7EDCC6F0B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5D52-6EFB-450A-8334-FA69308DF43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270000"/>
            <a:ext cx="80978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69697"/>
                </a:solidFill>
              </a:defRPr>
            </a:lvl1pPr>
          </a:lstStyle>
          <a:p>
            <a:pPr>
              <a:defRPr/>
            </a:pPr>
            <a:fld id="{22699CBB-E383-4E1F-8D6C-97A6C6715D4A}" type="datetime1">
              <a:rPr lang="zh-CN" altLang="en-US"/>
              <a:t>2023-01-16</a:t>
            </a:fld>
            <a:endParaRPr lang="en-US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69697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69697"/>
                </a:solidFill>
              </a:defRPr>
            </a:lvl1pPr>
          </a:lstStyle>
          <a:p>
            <a:pPr>
              <a:defRPr/>
            </a:pPr>
            <a:fld id="{E4B9433D-211A-4E97-8B5F-301F12D55F90}" type="slidenum">
              <a:rPr lang="zh-CN" altLang="en-US"/>
              <a:t>‹#›</a:t>
            </a:fld>
            <a:endParaRPr lang="en-US"/>
          </a:p>
        </p:txBody>
      </p:sp>
      <p:sp>
        <p:nvSpPr>
          <p:cNvPr id="205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84163"/>
            <a:ext cx="730726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E296B"/>
          </a:solidFill>
          <a:latin typeface="Tempus Sans ITC" panose="04020404030D07020202" pitchFamily="2" charset="0"/>
          <a:ea typeface="幼圆" panose="02010509060101010101" pitchFamily="1" charset="-122"/>
        </a:defRPr>
      </a:lvl9pPr>
    </p:titleStyle>
    <p:bodyStyle>
      <a:lvl1pPr marL="357505" indent="-357505" algn="l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rgbClr val="6E296B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png"/><Relationship Id="rId2" Type="http://schemas.openxmlformats.org/officeDocument/2006/relationships/hyperlink" Target="file:///C:\Documents%20and%20Settings\Administrator\&#26700;&#38754;\Book7%20Unit11%20Let's%20talk\talk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../../../../Users/Administrator/Desktop/Festivals.im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1899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Kozuka Gothic Pro B" pitchFamily="34" charset="-128"/>
                <a:ea typeface="Kozuka Gothic Pro B" pitchFamily="34" charset="-128"/>
              </a:rPr>
              <a:t>Unit </a:t>
            </a:r>
            <a:r>
              <a:rPr lang="en-US" altLang="zh-CN" sz="4800" dirty="0" smtClean="0">
                <a:latin typeface="Kozuka Gothic Pro B" pitchFamily="34" charset="-128"/>
                <a:ea typeface="Kozuka Gothic Pro B" pitchFamily="34" charset="-128"/>
              </a:rPr>
              <a:t>11</a:t>
            </a:r>
          </a:p>
          <a:p>
            <a:pPr algn="ctr"/>
            <a:endParaRPr lang="en-US" altLang="zh-CN" sz="4000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US" altLang="zh-CN" sz="4400" b="1" dirty="0" smtClean="0">
                <a:latin typeface="Kozuka Gothic Pro B" pitchFamily="34" charset="-128"/>
                <a:ea typeface="Kozuka Gothic Pro B" pitchFamily="34" charset="-128"/>
              </a:rPr>
              <a:t>I </a:t>
            </a:r>
            <a:r>
              <a:rPr lang="en-US" altLang="zh-CN" sz="4400" b="1" dirty="0">
                <a:latin typeface="Kozuka Gothic Pro B" pitchFamily="34" charset="-128"/>
                <a:ea typeface="Kozuka Gothic Pro B" pitchFamily="34" charset="-128"/>
              </a:rPr>
              <a:t>like the Spring Festival best</a:t>
            </a:r>
            <a:endParaRPr lang="zh-CN" altLang="en-US" sz="44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3" y="57924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 descr="t01cc019eba9cb78d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88" y="896938"/>
            <a:ext cx="35353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93" y="250723"/>
            <a:ext cx="889327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Discuss in group:What do people do during …?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C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   </a:t>
            </a:r>
            <a:endParaRPr lang="zh-CN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14340" name="图片 4" descr="05701101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3" y="896938"/>
            <a:ext cx="41005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A3a03C_3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2388" y="3614738"/>
            <a:ext cx="32194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3" descr="E:\新建文件夹\20110924174954_82627_副本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5" y="4019550"/>
            <a:ext cx="3810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519238" y="3819525"/>
            <a:ext cx="275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the Spring Festival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781675" y="3340100"/>
            <a:ext cx="314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err="1">
                <a:solidFill>
                  <a:srgbClr val="FF0000"/>
                </a:solidFill>
              </a:rPr>
              <a:t>Gragon</a:t>
            </a:r>
            <a:r>
              <a:rPr lang="en-US" altLang="zh-CN" sz="2400" dirty="0">
                <a:solidFill>
                  <a:srgbClr val="FF0000"/>
                </a:solidFill>
              </a:rPr>
              <a:t> Boat Festival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2700" y="6396038"/>
            <a:ext cx="3451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Chongyang Festival</a:t>
            </a:r>
            <a:endParaRPr lang="zh-CN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5386388" y="6256338"/>
            <a:ext cx="3757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Mid-autumn Festival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t01cc019eba9cb78d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1312863"/>
            <a:ext cx="5275262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t0160b7398ad3579c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3" y="1312863"/>
            <a:ext cx="30480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76335" y="4323875"/>
            <a:ext cx="281202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zh-CN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eat zongji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7038" y="5657850"/>
            <a:ext cx="5851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b="1" i="1" dirty="0">
                <a:solidFill>
                  <a:schemeClr val="accent1">
                    <a:lumMod val="75000"/>
                  </a:schemeClr>
                </a:solidFill>
              </a:rPr>
              <a:t>watch the dragon boat races 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722" y="481865"/>
            <a:ext cx="889327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What do people do during Dragon Boat Festival?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C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   </a:t>
            </a:r>
            <a:endParaRPr lang="zh-CN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新建文件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011238"/>
            <a:ext cx="4791075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E:\新建文件夹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38" y="1011238"/>
            <a:ext cx="410368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460875" y="5284788"/>
            <a:ext cx="3351213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i="1" dirty="0">
                <a:solidFill>
                  <a:schemeClr val="accent1">
                    <a:lumMod val="75000"/>
                  </a:schemeClr>
                </a:solidFill>
              </a:rPr>
              <a:t>eat </a:t>
            </a:r>
            <a:r>
              <a:rPr lang="zh-CN" altLang="zh-CN" sz="3200" b="1" i="1" dirty="0">
                <a:solidFill>
                  <a:srgbClr val="FF0000"/>
                </a:solidFill>
              </a:rPr>
              <a:t>mooncake</a:t>
            </a:r>
            <a:r>
              <a:rPr lang="zh-CN" altLang="zh-CN" sz="3200" b="1" i="1" dirty="0">
                <a:solidFill>
                  <a:schemeClr val="accent1">
                    <a:lumMod val="75000"/>
                  </a:schemeClr>
                </a:solidFill>
              </a:rPr>
              <a:t>s 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675" y="5578475"/>
            <a:ext cx="33337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</a:rPr>
              <a:t>watch the moon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09753"/>
            <a:ext cx="84112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What do people do during Mid-autumn Festival?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949575" y="1671638"/>
            <a:ext cx="958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moon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9" name="图片 8" descr="t01d1750d102aec3a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0225" y="2381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矩形 9"/>
          <p:cNvSpPr>
            <a:spLocks noChangeArrowheads="1"/>
          </p:cNvSpPr>
          <p:nvPr/>
        </p:nvSpPr>
        <p:spPr bwMode="auto">
          <a:xfrm>
            <a:off x="6135688" y="4733925"/>
            <a:ext cx="1325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 i="1">
                <a:solidFill>
                  <a:srgbClr val="FF0000"/>
                </a:solidFill>
              </a:rPr>
              <a:t>mooncake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5491163"/>
            <a:ext cx="6534150" cy="9842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Give old people presents</a:t>
            </a:r>
            <a:r>
              <a:rPr lang="zh-CN" altLang="en-US" dirty="0" smtClean="0">
                <a:solidFill>
                  <a:srgbClr val="FF0000"/>
                </a:solidFill>
              </a:rPr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climb the mountain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352675" y="3246438"/>
            <a:ext cx="286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416425" y="32464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2" name="图片 11" descr="t01a6af03f8333232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254125"/>
            <a:ext cx="4079875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E:\新建文件夹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249363"/>
            <a:ext cx="4157663" cy="75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40442" y="541525"/>
            <a:ext cx="835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What do people do during Chongyang Festival?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823913" y="5976938"/>
            <a:ext cx="274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buy new clothes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4503738" y="5775325"/>
            <a:ext cx="5024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   make everything new </a:t>
            </a:r>
          </a:p>
          <a:p>
            <a:pPr eaLnBrk="1" hangingPunct="1"/>
            <a:r>
              <a:rPr lang="en-US" altLang="zh-CN" sz="2400" b="1">
                <a:solidFill>
                  <a:srgbClr val="0000FF"/>
                </a:solidFill>
              </a:rPr>
              <a:t>               and fresh</a:t>
            </a:r>
          </a:p>
        </p:txBody>
      </p:sp>
      <p:pic>
        <p:nvPicPr>
          <p:cNvPr id="17" name="图片 16" descr="6af15a42c5124b1ab0b6_w300X416_w196X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2798763"/>
            <a:ext cx="3309938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41900" y="2473325"/>
            <a:ext cx="34750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</a:rPr>
              <a:t>clean the house</a:t>
            </a:r>
          </a:p>
        </p:txBody>
      </p:sp>
      <p:pic>
        <p:nvPicPr>
          <p:cNvPr id="18439" name="图片 19" descr="t018777ff7aae80c4a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22238"/>
            <a:ext cx="39481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t01825e9712c163410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" y="463550"/>
            <a:ext cx="3352800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227013" y="122238"/>
            <a:ext cx="52895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Before</a:t>
            </a:r>
          </a:p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altLang="zh-CN" sz="40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the Spring Festival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3" name="Picture 14" descr="6223bcd0-c184-4616-a8cc-84dae96366c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2463" y="2798763"/>
            <a:ext cx="4132262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t01acf009e1eef2ce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833438"/>
            <a:ext cx="3449638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49250" y="3125788"/>
            <a:ext cx="414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give each other gifts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9250" y="570865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visit my family and wish them a happy Spring Festival</a:t>
            </a:r>
            <a:endParaRPr lang="zh-CN" altLang="en-US" sz="2000"/>
          </a:p>
        </p:txBody>
      </p:sp>
      <p:grpSp>
        <p:nvGrpSpPr>
          <p:cNvPr id="2" name="Group 12"/>
          <p:cNvGrpSpPr/>
          <p:nvPr/>
        </p:nvGrpSpPr>
        <p:grpSpPr bwMode="auto">
          <a:xfrm>
            <a:off x="5106988" y="268288"/>
            <a:ext cx="3944937" cy="2857500"/>
            <a:chOff x="0" y="0"/>
            <a:chExt cx="5308" cy="4776"/>
          </a:xfrm>
        </p:grpSpPr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0" y="4112"/>
              <a:ext cx="5308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FF"/>
                  </a:solidFill>
                </a:rPr>
                <a:t>give some lucky money</a:t>
              </a:r>
            </a:p>
          </p:txBody>
        </p:sp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" y="0"/>
              <a:ext cx="4244" cy="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4822825" y="5883275"/>
            <a:ext cx="391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       have a big dinner and </a:t>
            </a:r>
            <a:endParaRPr lang="en-US" altLang="zh-CN" sz="2000" b="1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z="2000" b="1">
                <a:solidFill>
                  <a:srgbClr val="0000FF"/>
                </a:solidFill>
              </a:rPr>
              <a:t>     eat lots of  delicious food</a:t>
            </a:r>
            <a:endParaRPr lang="zh-CN" altLang="en-US" sz="2000"/>
          </a:p>
        </p:txBody>
      </p:sp>
      <p:pic>
        <p:nvPicPr>
          <p:cNvPr id="17" name="矩形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-212725"/>
            <a:ext cx="7107238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99e935649c2b3fd028a2023a8e5b604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63" y="3522663"/>
            <a:ext cx="343693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0cd5c15a97ca506b-73640d2c710ef6e0-7317d4da76f4f04991c9b30a0458587f_i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7475" y="3351213"/>
            <a:ext cx="35401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8" descr="8595509[1]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6538" y="280988"/>
            <a:ext cx="110331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20283" y="280988"/>
            <a:ext cx="415894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the Spring Festival</a:t>
            </a:r>
            <a:endParaRPr lang="zh-CN" alt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6" grpId="0"/>
      <p:bldP spid="17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9938" y="865188"/>
            <a:ext cx="6442075" cy="5794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zh-CN" i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Gulim" pitchFamily="34" charset="-127"/>
              </a:rPr>
              <a:t>I like </a:t>
            </a:r>
            <a:r>
              <a:rPr lang="zh-CN" altLang="zh-CN" i="1" u="sng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Gulim" pitchFamily="34" charset="-127"/>
              </a:rPr>
              <a:t>the Spring Festival </a:t>
            </a:r>
            <a:r>
              <a:rPr lang="zh-CN" altLang="zh-CN" i="1" dirty="0" smtClean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ea typeface="Gulim" pitchFamily="34" charset="-127"/>
              </a:rPr>
              <a:t>best.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850" y="280988"/>
            <a:ext cx="66341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Comic Sans MS" panose="030F0702030302020204" pitchFamily="66" charset="0"/>
                <a:ea typeface="Gulim" pitchFamily="34" charset="-127"/>
                <a:cs typeface="+mj-cs"/>
              </a:rPr>
              <a:t>What is your favourite festival?</a:t>
            </a:r>
            <a:endParaRPr lang="zh-CN" altLang="en-US" sz="3200" b="1" i="1" dirty="0">
              <a:solidFill>
                <a:srgbClr val="FF0000"/>
              </a:solidFill>
              <a:latin typeface="Comic Sans MS" panose="030F0702030302020204" pitchFamily="66" charset="0"/>
              <a:ea typeface="Gulim" pitchFamily="34" charset="-127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etstal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701800"/>
            <a:ext cx="71294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 smtClean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</a:t>
              </a:r>
              <a:r>
                <a:rPr lang="zh-CN" altLang="en-US" sz="32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listen</a:t>
              </a:r>
              <a:endParaRPr lang="zh-CN" altLang="en-US" dirty="0"/>
            </a:p>
          </p:txBody>
        </p:sp>
        <p:pic>
          <p:nvPicPr>
            <p:cNvPr id="21511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9145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Xiaoling, Ben and Janet are talking about festival too. </a:t>
            </a:r>
          </a:p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Do you know what's their favourite festival?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4652963"/>
            <a:ext cx="8280400" cy="1725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zh-CN" altLang="en-US" sz="25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Listen and answer :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100" b="1" dirty="0">
                <a:latin typeface="Comic Sans MS" panose="030F0702030302020204" pitchFamily="66" charset="0"/>
              </a:rPr>
              <a:t> </a:t>
            </a:r>
            <a:r>
              <a:rPr lang="zh-CN" altLang="en-US" sz="21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is Xiaoling's favourite festival?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100" b="1" dirty="0">
                <a:latin typeface="Comic Sans MS" panose="030F0702030302020204" pitchFamily="66" charset="0"/>
              </a:rPr>
              <a:t> </a:t>
            </a:r>
            <a:r>
              <a:rPr lang="zh-CN" altLang="en-US" sz="21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Do people give </a:t>
            </a:r>
            <a:r>
              <a:rPr lang="zh-CN" altLang="en-US" sz="2100" b="1" dirty="0">
                <a:solidFill>
                  <a:srgbClr val="FF0066"/>
                </a:solidFill>
                <a:latin typeface="Comic Sans MS" panose="030F0702030302020204" pitchFamily="66" charset="0"/>
                <a:hlinkClick r:id="rId5" action="ppaction://hlinksldjump"/>
              </a:rPr>
              <a:t>each other </a:t>
            </a:r>
            <a:r>
              <a:rPr lang="zh-CN" altLang="en-US" sz="21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gifts at this Festival?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utoUpdateAnimBg="0"/>
      <p:bldP spid="1639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155575"/>
            <a:ext cx="4373563" cy="53022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zh-CN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isten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again </a:t>
            </a:r>
            <a:r>
              <a:rPr lang="zh-CN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choose.</a:t>
            </a:r>
          </a:p>
        </p:txBody>
      </p:sp>
      <p:pic>
        <p:nvPicPr>
          <p:cNvPr id="22532" name="Picture 76" descr="u=3209765679,2529729988@fm=23@gp=0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61338" y="265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525" y="874713"/>
            <a:ext cx="9147175" cy="56938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1</a:t>
            </a:r>
            <a:r>
              <a:rPr lang="zh-CN" altLang="en-US" sz="2800" dirty="0">
                <a:solidFill>
                  <a:srgbClr val="0000FF"/>
                </a:solidFill>
              </a:rPr>
              <a:t>. People will ________</a:t>
            </a:r>
            <a:r>
              <a:rPr lang="zh-CN" altLang="en-US" sz="2800" b="1" dirty="0">
                <a:solidFill>
                  <a:srgbClr val="0000FF"/>
                </a:solidFill>
              </a:rPr>
              <a:t>during</a:t>
            </a:r>
            <a:r>
              <a:rPr lang="zh-CN" altLang="en-US" sz="2800" dirty="0">
                <a:solidFill>
                  <a:srgbClr val="0000FF"/>
                </a:solidFill>
              </a:rPr>
              <a:t> Spring Festival.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zh-CN" altLang="en-US" sz="2400" dirty="0"/>
              <a:t>buy new clothes    B. watch the moon                               </a:t>
            </a:r>
          </a:p>
          <a:p>
            <a:pPr>
              <a:defRPr/>
            </a:pPr>
            <a:r>
              <a:rPr lang="zh-CN" altLang="en-US" sz="2400" dirty="0"/>
              <a:t>C. watch the dragon boat races on the river</a:t>
            </a:r>
            <a:endParaRPr lang="en-US" altLang="zh-CN" sz="2400" dirty="0"/>
          </a:p>
          <a:p>
            <a:pPr>
              <a:defRPr/>
            </a:pPr>
            <a:endParaRPr lang="en-US" altLang="zh-CN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2</a:t>
            </a:r>
            <a:r>
              <a:rPr lang="zh-CN" altLang="en-US" sz="2800" dirty="0">
                <a:solidFill>
                  <a:srgbClr val="0000FF"/>
                </a:solidFill>
              </a:rPr>
              <a:t>.People clean their houses to ____________.</a:t>
            </a:r>
          </a:p>
          <a:p>
            <a:pPr>
              <a:defRPr/>
            </a:pPr>
            <a:r>
              <a:rPr lang="zh-CN" altLang="en-US" sz="2400" dirty="0"/>
              <a:t> A. buy new clothes      B. give each other gifts</a:t>
            </a:r>
          </a:p>
          <a:p>
            <a:pPr>
              <a:defRPr/>
            </a:pPr>
            <a:r>
              <a:rPr lang="zh-CN" altLang="en-US" sz="2400" dirty="0"/>
              <a:t> C. make everything new and fresh</a:t>
            </a:r>
          </a:p>
          <a:p>
            <a:pPr>
              <a:defRPr/>
            </a:pPr>
            <a:endParaRPr lang="en-US" altLang="zh-CN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3</a:t>
            </a:r>
            <a:r>
              <a:rPr lang="zh-CN" altLang="en-US" sz="2800" dirty="0">
                <a:solidFill>
                  <a:srgbClr val="0000FF"/>
                </a:solidFill>
              </a:rPr>
              <a:t>. The children can ________ from their parents.</a:t>
            </a:r>
          </a:p>
          <a:p>
            <a:pPr>
              <a:defRPr/>
            </a:pPr>
            <a:r>
              <a:rPr lang="zh-CN" altLang="en-US" sz="2400" dirty="0"/>
              <a:t> A. get some sweets       B. some new books    </a:t>
            </a:r>
          </a:p>
          <a:p>
            <a:pPr>
              <a:defRPr/>
            </a:pPr>
            <a:r>
              <a:rPr lang="zh-CN" altLang="en-US" sz="2400" dirty="0"/>
              <a:t> C. get some lucky money</a:t>
            </a:r>
          </a:p>
          <a:p>
            <a:pPr>
              <a:defRPr/>
            </a:pPr>
            <a:endParaRPr lang="en-US" altLang="zh-CN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0000FF"/>
                </a:solidFill>
              </a:rPr>
              <a:t>4</a:t>
            </a:r>
            <a:r>
              <a:rPr lang="zh-CN" altLang="en-US" sz="2800" dirty="0">
                <a:solidFill>
                  <a:srgbClr val="0000FF"/>
                </a:solidFill>
              </a:rPr>
              <a:t>. Chinese people usually eat ______at Spring Festival.</a:t>
            </a:r>
          </a:p>
          <a:p>
            <a:pPr>
              <a:defRPr/>
            </a:pPr>
            <a:r>
              <a:rPr lang="zh-CN" altLang="en-US" sz="2400" dirty="0"/>
              <a:t>  A. noodles              B.  jiaozi               C. </a:t>
            </a:r>
            <a:r>
              <a:rPr lang="zh-CN" altLang="en-US" sz="2400" dirty="0" smtClean="0"/>
              <a:t>cakes</a:t>
            </a:r>
            <a:endParaRPr lang="zh-CN" altLang="en-US" sz="2400" dirty="0"/>
          </a:p>
        </p:txBody>
      </p:sp>
      <p:pic>
        <p:nvPicPr>
          <p:cNvPr id="13" name="矩形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7450" y="301626"/>
            <a:ext cx="1193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矩形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2988" y="5078413"/>
            <a:ext cx="1193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矩形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1550" y="3633788"/>
            <a:ext cx="10541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矩形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4550" y="1981200"/>
            <a:ext cx="119538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7438" y="0"/>
            <a:ext cx="11390313" cy="74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0018" y="209550"/>
            <a:ext cx="891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Book P 62: I can read after the dialogue.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C:\Users\Administrator\Desktop\360截图20151203163817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785813"/>
            <a:ext cx="79200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 bwMode="auto">
          <a:xfrm>
            <a:off x="922338" y="3081338"/>
            <a:ext cx="782637" cy="8572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kx="3284103" algn="bl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 bwMode="auto">
          <a:xfrm>
            <a:off x="5324475" y="5722938"/>
            <a:ext cx="781050" cy="8540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kx="3284103" algn="bl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530225" y="184150"/>
            <a:ext cx="3614738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/>
              <a:t> </a:t>
            </a:r>
            <a:r>
              <a:rPr lang="en-US" altLang="zh-CN" sz="2400" b="1" dirty="0"/>
              <a:t>What‘s the date today</a:t>
            </a:r>
            <a:r>
              <a:rPr lang="zh-CN" altLang="en-US" sz="2400" b="1" dirty="0"/>
              <a:t>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1528763"/>
            <a:ext cx="8712200" cy="517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Comic Sans MS" panose="030F0702030302020204" pitchFamily="66" charset="0"/>
              </a:rPr>
              <a:t>Read,underline and answer the following question.</a:t>
            </a:r>
          </a:p>
        </p:txBody>
      </p:sp>
      <p:grpSp>
        <p:nvGrpSpPr>
          <p:cNvPr id="24579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24581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 smtClean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</a:t>
              </a:r>
              <a:r>
                <a:rPr lang="zh-CN" altLang="en-US" sz="32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read</a:t>
              </a:r>
              <a:endParaRPr lang="zh-CN" altLang="en-US" dirty="0"/>
            </a:p>
          </p:txBody>
        </p:sp>
        <p:pic>
          <p:nvPicPr>
            <p:cNvPr id="24582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9850" y="2447925"/>
            <a:ext cx="9074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Q1. When is the Spring Festival?</a:t>
            </a:r>
            <a:endParaRPr lang="zh-CN" altLang="en-US" sz="2800" b="1" dirty="0"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Q</a:t>
            </a:r>
            <a:r>
              <a:rPr lang="en-US" altLang="zh-CN" sz="2800" b="1" dirty="0">
                <a:latin typeface="Comic Sans MS" panose="030F0702030302020204" pitchFamily="66" charset="0"/>
              </a:rPr>
              <a:t>2.</a:t>
            </a:r>
            <a:r>
              <a:rPr lang="zh-CN" altLang="en-US" sz="2800" b="1" dirty="0">
                <a:latin typeface="Comic Sans MS" panose="030F0702030302020204" pitchFamily="66" charset="0"/>
              </a:rPr>
              <a:t>What do people do during the Spring Festival?</a:t>
            </a:r>
          </a:p>
          <a:p>
            <a:pPr eaLnBrk="1" hangingPunct="1"/>
            <a:endParaRPr lang="zh-CN" altLang="en-US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Q</a:t>
            </a:r>
            <a:r>
              <a:rPr lang="en-US" altLang="zh-CN" sz="2800" b="1" dirty="0">
                <a:latin typeface="Comic Sans MS" panose="030F0702030302020204" pitchFamily="66" charset="0"/>
              </a:rPr>
              <a:t>3</a:t>
            </a:r>
            <a:r>
              <a:rPr lang="zh-CN" altLang="en-US" sz="2800" b="1" dirty="0">
                <a:latin typeface="Comic Sans MS" panose="030F0702030302020204" pitchFamily="66" charset="0"/>
              </a:rPr>
              <a:t>.What will parents give the children at the Spring Festival?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/>
          <p:nvPr/>
        </p:nvGrpSpPr>
        <p:grpSpPr bwMode="auto">
          <a:xfrm>
            <a:off x="0" y="20638"/>
            <a:ext cx="3708400" cy="803275"/>
            <a:chOff x="0" y="0"/>
            <a:chExt cx="5840" cy="1268"/>
          </a:xfrm>
        </p:grpSpPr>
        <p:sp>
          <p:nvSpPr>
            <p:cNvPr id="25611" name="AutoShape 6"/>
            <p:cNvSpPr>
              <a:spLocks noChangeArrowheads="1"/>
            </p:cNvSpPr>
            <p:nvPr/>
          </p:nvSpPr>
          <p:spPr bwMode="auto">
            <a:xfrm>
              <a:off x="1282" y="0"/>
              <a:ext cx="4558" cy="120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answer</a:t>
              </a:r>
              <a:endParaRPr lang="zh-CN" altLang="en-US"/>
            </a:p>
          </p:txBody>
        </p:sp>
        <p:pic>
          <p:nvPicPr>
            <p:cNvPr id="25612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0"/>
              <a:ext cx="1417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>
          <a:xfrm>
            <a:off x="417915" y="1010652"/>
            <a:ext cx="61831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Lucida Sans" panose="020B0602030504020204"/>
                <a:cs typeface="Lucida Sans" panose="020B0602030504020204"/>
              </a:rPr>
              <a:t>When is the Spring Festiva</a:t>
            </a:r>
            <a:r>
              <a:rPr lang="en-US" altLang="zh-CN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Lucida Sans" panose="020B0602030504020204"/>
                <a:cs typeface="Lucida Sans" panose="020B0602030504020204"/>
              </a:rPr>
              <a:t>l?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9425" y="1719263"/>
            <a:ext cx="9647238" cy="79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57505" lvl="1" indent="-357505">
              <a:lnSpc>
                <a:spcPct val="130000"/>
              </a:lnSpc>
              <a:spcBef>
                <a:spcPts val="500"/>
              </a:spcBef>
              <a:buFont typeface="Calibri" panose="020F0502020204030204" pitchFamily="34" charset="0"/>
              <a:buNone/>
              <a:defRPr/>
            </a:pPr>
            <a:r>
              <a:rPr lang="zh-CN" altLang="zh-CN" sz="3200" b="1" i="1" kern="0" dirty="0">
                <a:solidFill>
                  <a:srgbClr val="000000"/>
                </a:solidFill>
                <a:latin typeface="+mn-lt"/>
                <a:ea typeface="+mn-ea"/>
              </a:rPr>
              <a:t>Usually it is in January or February.</a:t>
            </a:r>
          </a:p>
        </p:txBody>
      </p:sp>
      <p:pic>
        <p:nvPicPr>
          <p:cNvPr id="25605" name="图片 11" descr="360截图201512041133441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459038"/>
            <a:ext cx="42545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 descr="360截图201512041134171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2509838"/>
            <a:ext cx="39719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 bwMode="auto">
          <a:xfrm>
            <a:off x="1711325" y="2509838"/>
            <a:ext cx="811213" cy="38100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988050" y="2509838"/>
            <a:ext cx="811213" cy="381000"/>
          </a:xfrm>
          <a:prstGeom prst="roundRect">
            <a:avLst>
              <a:gd name="adj" fmla="val 50000"/>
            </a:avLst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922713" y="5368925"/>
            <a:ext cx="811212" cy="381000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4910138" y="4025900"/>
            <a:ext cx="811212" cy="382588"/>
          </a:xfrm>
          <a:prstGeom prst="roundRect">
            <a:avLst>
              <a:gd name="adj" fmla="val 50000"/>
            </a:avLst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  <p:bldP spid="11" grpI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1183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What do people do during the Spring Festival?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4797425"/>
            <a:ext cx="8353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People usually </a:t>
            </a:r>
            <a:r>
              <a:rPr lang="zh-CN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clean their houses</a:t>
            </a:r>
            <a:r>
              <a:rPr lang="zh-CN" altLang="en-US" sz="2400" b="1" dirty="0">
                <a:latin typeface="Comic Sans MS" panose="030F0702030302020204" pitchFamily="66" charset="0"/>
              </a:rPr>
              <a:t> and</a:t>
            </a:r>
            <a:r>
              <a:rPr lang="zh-CN" altLang="en-US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buy new clothes</a:t>
            </a:r>
            <a:r>
              <a:rPr lang="zh-CN" altLang="en-US" sz="2400" b="1" dirty="0">
                <a:latin typeface="Comic Sans MS" panose="030F0702030302020204" pitchFamily="66" charset="0"/>
              </a:rPr>
              <a:t> to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hlinkClick r:id="rId3" action="ppaction://hlinksldjump"/>
              </a:rPr>
              <a:t>make</a:t>
            </a:r>
            <a:r>
              <a:rPr lang="zh-CN" altLang="en-US" sz="2400" b="1" dirty="0">
                <a:latin typeface="Comic Sans MS" panose="030F0702030302020204" pitchFamily="66" charset="0"/>
              </a:rPr>
              <a:t> everything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new</a:t>
            </a:r>
            <a:r>
              <a:rPr lang="zh-CN" altLang="en-US" sz="2400" b="1" dirty="0">
                <a:latin typeface="Comic Sans MS" panose="030F0702030302020204" pitchFamily="66" charset="0"/>
              </a:rPr>
              <a:t> and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fresh</a:t>
            </a:r>
            <a:r>
              <a:rPr lang="zh-CN" altLang="en-US" sz="2400" b="1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26628" name="Group 4"/>
          <p:cNvGrpSpPr/>
          <p:nvPr/>
        </p:nvGrpSpPr>
        <p:grpSpPr bwMode="auto">
          <a:xfrm>
            <a:off x="0" y="-17463"/>
            <a:ext cx="3708400" cy="803276"/>
            <a:chOff x="0" y="0"/>
            <a:chExt cx="5840" cy="1268"/>
          </a:xfrm>
        </p:grpSpPr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>
              <a:off x="1282" y="0"/>
              <a:ext cx="4558" cy="120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 dirty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answer</a:t>
              </a:r>
              <a:endParaRPr lang="zh-CN" altLang="en-US" dirty="0"/>
            </a:p>
          </p:txBody>
        </p:sp>
        <p:pic>
          <p:nvPicPr>
            <p:cNvPr id="26632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0"/>
              <a:ext cx="1417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9" name="Picture 33" descr="http://img0.imgtn.bdimg.com/it/u=2111823761,3847858907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557338"/>
            <a:ext cx="36449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557338"/>
            <a:ext cx="44370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829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476250"/>
            <a:ext cx="71183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What do people do during the Spring Festival?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485900"/>
            <a:ext cx="3976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27653" name="Group 5"/>
          <p:cNvGrpSpPr/>
          <p:nvPr/>
        </p:nvGrpSpPr>
        <p:grpSpPr bwMode="auto">
          <a:xfrm>
            <a:off x="0" y="-17463"/>
            <a:ext cx="3708400" cy="803276"/>
            <a:chOff x="0" y="0"/>
            <a:chExt cx="5840" cy="1268"/>
          </a:xfrm>
        </p:grpSpPr>
        <p:sp>
          <p:nvSpPr>
            <p:cNvPr id="27655" name="AutoShape 6"/>
            <p:cNvSpPr>
              <a:spLocks noChangeArrowheads="1"/>
            </p:cNvSpPr>
            <p:nvPr/>
          </p:nvSpPr>
          <p:spPr bwMode="auto">
            <a:xfrm>
              <a:off x="1282" y="0"/>
              <a:ext cx="4558" cy="120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bevel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answer</a:t>
              </a:r>
              <a:endParaRPr lang="zh-CN" altLang="en-US"/>
            </a:p>
          </p:txBody>
        </p:sp>
        <p:pic>
          <p:nvPicPr>
            <p:cNvPr id="27656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0"/>
              <a:ext cx="1417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87137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People </a:t>
            </a:r>
            <a:r>
              <a:rPr lang="zh-CN" altLang="en-US" sz="2400" b="1" dirty="0">
                <a:latin typeface="Comic Sans MS" panose="030F0702030302020204" pitchFamily="66" charset="0"/>
                <a:hlinkClick r:id="rId5" action="ppaction://hlinksldjump"/>
              </a:rPr>
              <a:t>will</a:t>
            </a:r>
            <a:r>
              <a:rPr lang="zh-CN" altLang="en-US" sz="2400" b="1" dirty="0"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visit their family</a:t>
            </a:r>
            <a:r>
              <a:rPr lang="zh-CN" altLang="en-US" sz="2400" b="1" dirty="0">
                <a:latin typeface="Comic Sans MS" panose="030F0702030302020204" pitchFamily="66" charset="0"/>
              </a:rPr>
              <a:t> and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  <a:hlinkClick r:id="rId6" action="ppaction://hlinksldjump"/>
              </a:rPr>
              <a:t>wish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each other a happy Spring festival</a:t>
            </a:r>
            <a:r>
              <a:rPr lang="zh-CN" altLang="en-US" sz="2400" b="1" dirty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People will also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have a big dinner together</a:t>
            </a:r>
            <a:r>
              <a:rPr lang="zh-CN" altLang="en-US" sz="2400" b="1" dirty="0">
                <a:latin typeface="Comic Sans MS" panose="030F0702030302020204" pitchFamily="66" charset="0"/>
              </a:rPr>
              <a:t> with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jiaozi </a:t>
            </a:r>
            <a:r>
              <a:rPr lang="zh-CN" altLang="en-US" sz="2400" b="1" dirty="0">
                <a:latin typeface="Comic Sans MS" panose="030F0702030302020204" pitchFamily="66" charset="0"/>
              </a:rPr>
              <a:t>and lots of other delicious food.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9118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What will parents give the children at the Spring Festival?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5157788"/>
            <a:ext cx="77771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latin typeface="Comic Sans MS" panose="030F0702030302020204" pitchFamily="66" charset="0"/>
              </a:rPr>
              <a:t>Children don't give gifts, but parents</a:t>
            </a:r>
            <a:r>
              <a:rPr lang="zh-CN" altLang="en-US" sz="2400" b="1">
                <a:latin typeface="Comic Sans MS" panose="030F0702030302020204" pitchFamily="66" charset="0"/>
                <a:hlinkClick r:id="" action="ppaction://noaction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Comic Sans MS" panose="030F0702030302020204" pitchFamily="66" charset="0"/>
                <a:hlinkClick r:id="" action="ppaction://noaction"/>
              </a:rPr>
              <a:t>will</a:t>
            </a:r>
            <a:r>
              <a:rPr lang="zh-CN" altLang="en-US" sz="2400" b="1">
                <a:latin typeface="Comic Sans MS" panose="030F0702030302020204" pitchFamily="66" charset="0"/>
                <a:hlinkClick r:id="" action="ppaction://noaction"/>
              </a:rPr>
              <a:t> </a:t>
            </a:r>
            <a:r>
              <a:rPr lang="zh-CN" altLang="en-US" sz="2400" b="1">
                <a:latin typeface="Comic Sans MS" panose="030F0702030302020204" pitchFamily="66" charset="0"/>
              </a:rPr>
              <a:t>give their children some </a:t>
            </a:r>
            <a:r>
              <a:rPr lang="zh-CN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lucky money</a:t>
            </a:r>
            <a:r>
              <a:rPr lang="zh-CN" altLang="en-US" sz="2400" b="1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73238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28775"/>
            <a:ext cx="42735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"/>
          <p:cNvGrpSpPr/>
          <p:nvPr/>
        </p:nvGrpSpPr>
        <p:grpSpPr bwMode="auto">
          <a:xfrm>
            <a:off x="0" y="-17463"/>
            <a:ext cx="3708400" cy="803276"/>
            <a:chOff x="0" y="0"/>
            <a:chExt cx="5840" cy="1268"/>
          </a:xfrm>
        </p:grpSpPr>
        <p:sp>
          <p:nvSpPr>
            <p:cNvPr id="28679" name="AutoShape 6"/>
            <p:cNvSpPr>
              <a:spLocks noChangeArrowheads="1"/>
            </p:cNvSpPr>
            <p:nvPr/>
          </p:nvSpPr>
          <p:spPr bwMode="auto">
            <a:xfrm>
              <a:off x="1282" y="0"/>
              <a:ext cx="4558" cy="120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bevel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>
                  <a:solidFill>
                    <a:srgbClr val="99CC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 </a:t>
              </a:r>
              <a:r>
                <a:rPr lang="zh-CN" altLang="en-US" sz="3200" b="1" i="1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Let's answer</a:t>
              </a:r>
              <a:endParaRPr lang="zh-CN" altLang="en-US"/>
            </a:p>
          </p:txBody>
        </p:sp>
        <p:pic>
          <p:nvPicPr>
            <p:cNvPr id="28680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0"/>
              <a:ext cx="1417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" y="295275"/>
            <a:ext cx="7307263" cy="7794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</a:rPr>
              <a:t>Practice in pairs</a:t>
            </a:r>
            <a:r>
              <a:rPr lang="zh-CN" altLang="zh-CN" sz="36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25" y="1479550"/>
            <a:ext cx="8472488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A: </a:t>
            </a:r>
            <a:r>
              <a:rPr lang="zh-CN" altLang="zh-CN" sz="3200" b="1" dirty="0" smtClean="0">
                <a:solidFill>
                  <a:srgbClr val="000000"/>
                </a:solidFill>
              </a:rPr>
              <a:t>What is your favourite festival?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B: I like the....best. It is so much fun.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A: </a:t>
            </a:r>
            <a:r>
              <a:rPr lang="zh-CN" altLang="zh-CN" sz="3200" b="1" dirty="0" smtClean="0">
                <a:solidFill>
                  <a:srgbClr val="000000"/>
                </a:solidFill>
              </a:rPr>
              <a:t>What do you usually do during  ....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B: So many things. I</a:t>
            </a:r>
            <a:r>
              <a:rPr lang="en-US" altLang="zh-CN" sz="3200" b="1" dirty="0" smtClean="0">
                <a:solidFill>
                  <a:srgbClr val="0000CC"/>
                </a:solidFill>
              </a:rPr>
              <a:t> will/</a:t>
            </a:r>
            <a:r>
              <a:rPr lang="zh-CN" altLang="zh-CN" sz="3200" b="1" dirty="0" smtClean="0">
                <a:solidFill>
                  <a:srgbClr val="0000CC"/>
                </a:solidFill>
              </a:rPr>
              <a:t>can....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A:</a:t>
            </a:r>
            <a:r>
              <a:rPr lang="zh-CN" altLang="zh-CN" sz="3200" b="1" dirty="0" smtClean="0">
                <a:solidFill>
                  <a:schemeClr val="tx1">
                    <a:lumMod val="50000"/>
                  </a:schemeClr>
                </a:solidFill>
              </a:rPr>
              <a:t>It</a:t>
            </a:r>
            <a:r>
              <a:rPr lang="zh-CN" altLang="zh-CN" sz="3200" b="1" dirty="0" smtClean="0">
                <a:solidFill>
                  <a:srgbClr val="000000"/>
                </a:solidFill>
              </a:rPr>
              <a:t> sounds great/wonderful....</a:t>
            </a:r>
            <a:endParaRPr lang="en-US" altLang="zh-CN" sz="3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b="1" dirty="0" smtClean="0">
                <a:solidFill>
                  <a:srgbClr val="000000"/>
                </a:solidFill>
              </a:rPr>
              <a:t>    When is 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b="1" dirty="0" smtClean="0">
                <a:solidFill>
                  <a:srgbClr val="0000CC"/>
                </a:solidFill>
              </a:rPr>
              <a:t>B: It is usually in…</a:t>
            </a:r>
            <a:endParaRPr lang="zh-CN" altLang="zh-CN" sz="32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3200" b="1" dirty="0" smtClean="0">
                <a:solidFill>
                  <a:srgbClr val="0000CC"/>
                </a:solidFill>
              </a:rPr>
              <a:t>      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47738" y="4162425"/>
            <a:ext cx="1319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" name="图片 4" descr="A3a03C_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0" y="4297363"/>
            <a:ext cx="2609850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2432428_17234108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-6350"/>
            <a:ext cx="1792288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图片 6" descr="20130701223942-166941068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0350" y="1052513"/>
            <a:ext cx="8456613" cy="5000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000" b="1" dirty="0" smtClean="0"/>
              <a:t> </a:t>
            </a:r>
            <a:r>
              <a:rPr lang="zh-CN" altLang="zh-CN" sz="4000" b="1" dirty="0" smtClean="0"/>
              <a:t> </a:t>
            </a:r>
            <a:endParaRPr lang="en-US" altLang="zh-CN" sz="40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40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40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altLang="zh-CN" sz="3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zh-CN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Xiaoling likes the ________ _______</a:t>
            </a:r>
            <a:r>
              <a:rPr lang="en-US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    </a:t>
            </a:r>
            <a:r>
              <a:rPr lang="zh-CN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best</a:t>
            </a:r>
            <a:endParaRPr lang="en-US" altLang="zh-CN" sz="3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The Spring Festival is the________ New Year</a:t>
            </a:r>
            <a:r>
              <a:rPr lang="en-US" altLang="zh-CN" sz="32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zh-CN" altLang="zh-CN" sz="32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00075" y="373063"/>
            <a:ext cx="7285038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Read the text again and </a:t>
            </a:r>
            <a:r>
              <a:rPr lang="zh-CN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retell.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767263" y="638175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4" name="WordArt 6"/>
          <p:cNvSpPr>
            <a:spLocks noChangeArrowheads="1" noChangeShapeType="1"/>
          </p:cNvSpPr>
          <p:nvPr/>
        </p:nvSpPr>
        <p:spPr bwMode="auto">
          <a:xfrm>
            <a:off x="4767263" y="5146675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Chinese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5" name="WordArt 7"/>
          <p:cNvSpPr>
            <a:spLocks noChangeArrowheads="1" noChangeShapeType="1"/>
          </p:cNvSpPr>
          <p:nvPr/>
        </p:nvSpPr>
        <p:spPr bwMode="auto">
          <a:xfrm>
            <a:off x="5076825" y="4291013"/>
            <a:ext cx="1624013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Festival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1" name="WordArt 13"/>
          <p:cNvSpPr>
            <a:spLocks noChangeArrowheads="1" noChangeShapeType="1"/>
          </p:cNvSpPr>
          <p:nvPr/>
        </p:nvSpPr>
        <p:spPr bwMode="auto">
          <a:xfrm>
            <a:off x="3422650" y="4291013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Spring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29" name="图片 17" descr="t01466e9e054b4abc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460500"/>
            <a:ext cx="266541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t01894c296cabb1be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988" y="1249363"/>
            <a:ext cx="3840162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96938"/>
            <a:ext cx="9067801" cy="5000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sz="3200" b="1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b="1" dirty="0" smtClean="0"/>
              <a:t>    </a:t>
            </a:r>
            <a:r>
              <a:rPr lang="zh-CN" altLang="zh-CN" sz="3200" b="1" dirty="0" smtClean="0"/>
              <a:t>People usually </a:t>
            </a:r>
            <a:r>
              <a:rPr lang="en-US" altLang="zh-CN" sz="3200" b="1" dirty="0" smtClean="0"/>
              <a:t>clean…</a:t>
            </a:r>
            <a:r>
              <a:rPr lang="zh-CN" altLang="zh-CN" sz="3200" b="1" dirty="0" smtClean="0"/>
              <a:t>and</a:t>
            </a:r>
            <a:r>
              <a:rPr lang="en-US" altLang="zh-CN" sz="3200" b="1" dirty="0" smtClean="0"/>
              <a:t>                               buy …</a:t>
            </a:r>
            <a:r>
              <a:rPr lang="zh-CN" altLang="zh-CN" sz="3200" b="1" dirty="0" smtClean="0"/>
              <a:t>to make</a:t>
            </a:r>
            <a:r>
              <a:rPr lang="en-US" altLang="zh-CN" sz="3200" b="1" dirty="0" smtClean="0"/>
              <a:t> </a:t>
            </a:r>
            <a:r>
              <a:rPr lang="zh-CN" altLang="zh-CN" sz="3200" b="1" dirty="0" smtClean="0"/>
              <a:t>everything </a:t>
            </a:r>
            <a:r>
              <a:rPr lang="en-US" altLang="zh-CN" sz="3200" b="1" dirty="0" smtClean="0"/>
              <a:t>…and…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b="1" dirty="0" smtClean="0"/>
              <a:t>    </a:t>
            </a:r>
            <a:r>
              <a:rPr lang="zh-CN" altLang="zh-CN" sz="3200" b="1" dirty="0" smtClean="0"/>
              <a:t>Parents give their children some</a:t>
            </a:r>
            <a:r>
              <a:rPr lang="en-US" altLang="zh-CN" sz="3200" b="1" dirty="0" smtClean="0"/>
              <a:t>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b="1" dirty="0" smtClean="0"/>
              <a:t>    </a:t>
            </a:r>
            <a:r>
              <a:rPr lang="zh-CN" altLang="zh-CN" sz="3200" b="1" dirty="0" smtClean="0"/>
              <a:t>They go to ________their family and</a:t>
            </a:r>
            <a:r>
              <a:rPr lang="en-US" altLang="zh-CN" sz="3200" b="1" dirty="0" smtClean="0"/>
              <a:t>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zh-CN" sz="3200" b="1" dirty="0" smtClean="0"/>
              <a:t> In the evening, they have </a:t>
            </a:r>
            <a:r>
              <a:rPr lang="en-US" altLang="zh-CN" sz="3200" b="1" dirty="0" smtClean="0"/>
              <a:t>…</a:t>
            </a:r>
            <a:r>
              <a:rPr lang="zh-CN" altLang="zh-CN" sz="3200" b="1" dirty="0" smtClean="0"/>
              <a:t>with </a:t>
            </a:r>
            <a:r>
              <a:rPr lang="en-US" altLang="zh-CN" sz="3200" b="1" dirty="0" smtClean="0"/>
              <a:t>…</a:t>
            </a:r>
            <a:r>
              <a:rPr lang="zh-CN" altLang="zh-CN" sz="3200" b="1" dirty="0" smtClean="0"/>
              <a:t> and lots of </a:t>
            </a:r>
            <a:r>
              <a:rPr lang="en-US" altLang="zh-CN" sz="3200" b="1" dirty="0" smtClean="0"/>
              <a:t>…</a:t>
            </a:r>
            <a:endParaRPr lang="zh-CN" altLang="zh-CN" sz="3200" b="1" dirty="0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00075" y="373063"/>
            <a:ext cx="285432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retell.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67263" y="638175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8" name="Picture 2" descr="Lets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65125"/>
            <a:ext cx="3438525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 descr="t0128ce9b9bd10924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488" y="2047875"/>
            <a:ext cx="2114550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heSpr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0" y="4754563"/>
            <a:ext cx="4651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4" descr="theSprin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5072063"/>
            <a:ext cx="26273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2432428_172341089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550" y="5065713"/>
            <a:ext cx="1189038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34938" y="896938"/>
            <a:ext cx="9067801" cy="5000625"/>
          </a:xfrm>
          <a:ln>
            <a:miter lim="800000"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000" b="1" dirty="0" smtClean="0"/>
              <a:t> </a:t>
            </a:r>
            <a:r>
              <a:rPr lang="zh-CN" altLang="zh-CN" sz="4000" b="1" dirty="0" smtClean="0"/>
              <a:t> </a:t>
            </a:r>
            <a:r>
              <a:rPr lang="zh-CN" altLang="zh-CN" sz="3200" b="1" dirty="0" smtClean="0"/>
              <a:t>Xiaoling likes the ________ _______</a:t>
            </a:r>
            <a:r>
              <a:rPr lang="en-US" altLang="zh-CN" sz="3200" b="1" dirty="0" smtClean="0"/>
              <a:t>    </a:t>
            </a:r>
            <a:r>
              <a:rPr lang="zh-CN" altLang="zh-CN" sz="3200" b="1" dirty="0" smtClean="0"/>
              <a:t>best. The Spring Festival is the________ New Year. People usually _______ their houses and ______</a:t>
            </a:r>
            <a:r>
              <a:rPr lang="en-US" altLang="zh-CN" sz="3200" b="1" dirty="0" smtClean="0"/>
              <a:t> </a:t>
            </a:r>
            <a:r>
              <a:rPr lang="zh-CN" altLang="zh-CN" sz="3200" b="1" dirty="0" smtClean="0"/>
              <a:t>new clothes to make everything </a:t>
            </a:r>
            <a:r>
              <a:rPr lang="zh-CN" altLang="zh-CN" sz="3600" b="1" kern="10" dirty="0" smtClean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new</a:t>
            </a:r>
            <a:r>
              <a:rPr lang="zh-CN" altLang="zh-CN" sz="3200" b="1" dirty="0" smtClean="0"/>
              <a:t> and _______. Parents give their children some_______ ______. They go to ________their family and _______ them a happy Spring Festival. In the evening, they have a big dinner with ______ and lots of other delicious food.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00075" y="373063"/>
            <a:ext cx="285432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</a:t>
            </a:r>
            <a:r>
              <a: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retell.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67263" y="638175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4" name="WordArt 6"/>
          <p:cNvSpPr>
            <a:spLocks noChangeArrowheads="1" noChangeShapeType="1"/>
          </p:cNvSpPr>
          <p:nvPr/>
        </p:nvSpPr>
        <p:spPr bwMode="auto">
          <a:xfrm>
            <a:off x="3832225" y="1524000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Chinese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5" name="WordArt 7"/>
          <p:cNvSpPr>
            <a:spLocks noChangeArrowheads="1" noChangeShapeType="1"/>
          </p:cNvSpPr>
          <p:nvPr/>
        </p:nvSpPr>
        <p:spPr bwMode="auto">
          <a:xfrm>
            <a:off x="5076825" y="896938"/>
            <a:ext cx="1624013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Festival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6" name="WordArt 8"/>
          <p:cNvSpPr>
            <a:spLocks noChangeArrowheads="1" noChangeShapeType="1"/>
          </p:cNvSpPr>
          <p:nvPr/>
        </p:nvSpPr>
        <p:spPr bwMode="auto">
          <a:xfrm>
            <a:off x="5889625" y="2136775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buy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7" name="WordArt 9"/>
          <p:cNvSpPr>
            <a:spLocks noChangeArrowheads="1" noChangeShapeType="1"/>
          </p:cNvSpPr>
          <p:nvPr/>
        </p:nvSpPr>
        <p:spPr bwMode="auto">
          <a:xfrm>
            <a:off x="1843088" y="2136775"/>
            <a:ext cx="981075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clean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8" name="WordArt 10"/>
          <p:cNvSpPr>
            <a:spLocks noChangeArrowheads="1" noChangeShapeType="1"/>
          </p:cNvSpPr>
          <p:nvPr/>
        </p:nvSpPr>
        <p:spPr bwMode="auto">
          <a:xfrm>
            <a:off x="6575425" y="2657475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fresh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9" name="WordArt 11"/>
          <p:cNvSpPr>
            <a:spLocks noChangeArrowheads="1" noChangeShapeType="1"/>
          </p:cNvSpPr>
          <p:nvPr/>
        </p:nvSpPr>
        <p:spPr bwMode="auto">
          <a:xfrm>
            <a:off x="7024688" y="3178175"/>
            <a:ext cx="13716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money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0" name="WordArt 12"/>
          <p:cNvSpPr>
            <a:spLocks noChangeArrowheads="1" noChangeShapeType="1"/>
          </p:cNvSpPr>
          <p:nvPr/>
        </p:nvSpPr>
        <p:spPr bwMode="auto">
          <a:xfrm>
            <a:off x="5653088" y="3178175"/>
            <a:ext cx="13716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lucky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1" name="WordArt 13"/>
          <p:cNvSpPr>
            <a:spLocks noChangeArrowheads="1" noChangeShapeType="1"/>
          </p:cNvSpPr>
          <p:nvPr/>
        </p:nvSpPr>
        <p:spPr bwMode="auto">
          <a:xfrm>
            <a:off x="3422650" y="1003300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Spring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2" name="WordArt 14"/>
          <p:cNvSpPr>
            <a:spLocks noChangeArrowheads="1" noChangeShapeType="1"/>
          </p:cNvSpPr>
          <p:nvPr/>
        </p:nvSpPr>
        <p:spPr bwMode="auto">
          <a:xfrm>
            <a:off x="2333625" y="3700463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visit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3" name="WordArt 15"/>
          <p:cNvSpPr>
            <a:spLocks noChangeArrowheads="1" noChangeShapeType="1"/>
          </p:cNvSpPr>
          <p:nvPr/>
        </p:nvSpPr>
        <p:spPr bwMode="auto">
          <a:xfrm>
            <a:off x="6575425" y="3700463"/>
            <a:ext cx="137160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wish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4" name="WordArt 16"/>
          <p:cNvSpPr>
            <a:spLocks noChangeArrowheads="1" noChangeShapeType="1"/>
          </p:cNvSpPr>
          <p:nvPr/>
        </p:nvSpPr>
        <p:spPr bwMode="auto">
          <a:xfrm>
            <a:off x="4081463" y="4829175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jiaozi 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V="1">
            <a:off x="4951413" y="2808288"/>
            <a:ext cx="701675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flipV="1">
            <a:off x="1982788" y="2808288"/>
            <a:ext cx="108426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10800000" flipV="1">
            <a:off x="1117600" y="4979988"/>
            <a:ext cx="194945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V="1">
            <a:off x="339725" y="5527675"/>
            <a:ext cx="24844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19" grpId="0" animBg="1"/>
      <p:bldP spid="18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98501"/>
            <a:ext cx="8569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make +adj. (后面跟形容词，使得，让）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565400"/>
            <a:ext cx="9464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The girl does everything to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make</a:t>
            </a:r>
            <a:r>
              <a:rPr lang="zh-CN" altLang="en-US" sz="2800" b="1" dirty="0">
                <a:latin typeface="Comic Sans MS" panose="030F0702030302020204" pitchFamily="66" charset="0"/>
              </a:rPr>
              <a:t> her mother </a:t>
            </a:r>
            <a:r>
              <a:rPr lang="zh-CN" altLang="en-US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happy</a:t>
            </a:r>
            <a:r>
              <a:rPr lang="zh-CN" altLang="en-US" sz="28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628775"/>
            <a:ext cx="836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Comic Sans MS" panose="030F0702030302020204" pitchFamily="66" charset="0"/>
              </a:rPr>
              <a:t>The teacher tried to </a:t>
            </a:r>
            <a:r>
              <a:rPr lang="zh-CN" altLang="en-US" sz="2800" b="1" dirty="0">
                <a:solidFill>
                  <a:srgbClr val="3399FF"/>
                </a:solidFill>
                <a:latin typeface="Comic Sans MS" panose="030F0702030302020204" pitchFamily="66" charset="0"/>
              </a:rPr>
              <a:t>make</a:t>
            </a:r>
            <a:r>
              <a:rPr lang="zh-CN" altLang="en-US" sz="2800" b="1" dirty="0">
                <a:latin typeface="Comic Sans MS" panose="030F0702030302020204" pitchFamily="66" charset="0"/>
              </a:rPr>
              <a:t> the children </a:t>
            </a:r>
            <a:r>
              <a:rPr lang="zh-CN" altLang="en-US" sz="2800" b="1" dirty="0">
                <a:solidFill>
                  <a:srgbClr val="3399FF"/>
                </a:solidFill>
                <a:latin typeface="Comic Sans MS" panose="030F0702030302020204" pitchFamily="66" charset="0"/>
              </a:rPr>
              <a:t>quiet</a:t>
            </a:r>
            <a:r>
              <a:rPr lang="zh-CN" altLang="en-US" sz="28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14813"/>
            <a:ext cx="3605213" cy="2643187"/>
          </a:xfrm>
          <a:noFill/>
        </p:spPr>
      </p:pic>
      <p:sp>
        <p:nvSpPr>
          <p:cNvPr id="3379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5113" y="333375"/>
            <a:ext cx="647700" cy="360363"/>
          </a:xfrm>
          <a:prstGeom prst="leftArrow">
            <a:avLst>
              <a:gd name="adj1" fmla="val 37444"/>
              <a:gd name="adj2" fmla="val 888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981075"/>
            <a:ext cx="29019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\Desktop\544798_20150906232609468136_1_副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3833813"/>
            <a:ext cx="3011487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3215476_21174101925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981075"/>
            <a:ext cx="2706687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987425"/>
            <a:ext cx="2720975" cy="250190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0725" y="3833813"/>
            <a:ext cx="30734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14" descr="20110111104355495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3813" y="3840163"/>
            <a:ext cx="25193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7437" y="227013"/>
            <a:ext cx="227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zh-CN" altLang="zh-CN" sz="32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Module6</a:t>
            </a:r>
            <a:endParaRPr lang="zh-CN" altLang="en-US" sz="32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562" y="173037"/>
            <a:ext cx="2182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Festival</a:t>
            </a:r>
            <a:endParaRPr lang="zh-CN" altLang="en-US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ragonBo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1125538"/>
            <a:ext cx="4038600" cy="3455987"/>
          </a:xfrm>
          <a:noFill/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3075" y="1341438"/>
            <a:ext cx="4038600" cy="3328987"/>
          </a:xfr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92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When we are in trouble,we need to help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each other</a:t>
            </a:r>
            <a:r>
              <a:rPr lang="zh-CN" altLang="en-US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82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85113" y="333375"/>
            <a:ext cx="647700" cy="360363"/>
          </a:xfrm>
          <a:prstGeom prst="leftArrow">
            <a:avLst>
              <a:gd name="adj1" fmla="val 37444"/>
              <a:gd name="adj2" fmla="val 888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32138" y="404813"/>
            <a:ext cx="32845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will 表示习惯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4925" y="1557338"/>
            <a:ext cx="907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Comic Sans MS" panose="030F0702030302020204" pitchFamily="66" charset="0"/>
              </a:rPr>
              <a:t>People </a:t>
            </a: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will </a:t>
            </a:r>
            <a:r>
              <a:rPr lang="zh-CN" altLang="en-US" sz="2400" b="1" dirty="0">
                <a:latin typeface="Comic Sans MS" panose="030F0702030302020204" pitchFamily="66" charset="0"/>
              </a:rPr>
              <a:t>have dragon boat races at Dragon Boat Festival.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3675" y="2516188"/>
            <a:ext cx="5543550" cy="3692525"/>
          </a:xfrm>
          <a:noFill/>
        </p:spPr>
      </p:pic>
      <p:sp>
        <p:nvSpPr>
          <p:cNvPr id="3584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5113" y="333375"/>
            <a:ext cx="647700" cy="360363"/>
          </a:xfrm>
          <a:prstGeom prst="leftArrow">
            <a:avLst>
              <a:gd name="adj1" fmla="val 37444"/>
              <a:gd name="adj2" fmla="val 888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7632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wish somebody something 表示祝福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2625" y="1660525"/>
            <a:ext cx="7634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Comic Sans MS" panose="030F0702030302020204" pitchFamily="66" charset="0"/>
              </a:rPr>
              <a:t>I wish you all 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happy New Year</a:t>
            </a:r>
            <a:r>
              <a:rPr lang="zh-CN" altLang="en-US" sz="32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2775" y="2709863"/>
            <a:ext cx="712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Comic Sans MS" panose="030F0702030302020204" pitchFamily="66" charset="0"/>
              </a:rPr>
              <a:t>Wish you 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happy and healthy life!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2625" y="3860800"/>
            <a:ext cx="582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Comic Sans MS" panose="030F0702030302020204" pitchFamily="66" charset="0"/>
              </a:rPr>
              <a:t>Wish you 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good </a:t>
            </a:r>
            <a:r>
              <a:rPr lang="zh-CN" alt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luck! 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2737" y="3905250"/>
            <a:ext cx="2232025" cy="2952750"/>
          </a:xfrm>
          <a:noFill/>
        </p:spPr>
      </p:pic>
      <p:sp>
        <p:nvSpPr>
          <p:cNvPr id="368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85113" y="333375"/>
            <a:ext cx="647700" cy="360363"/>
          </a:xfrm>
          <a:prstGeom prst="leftArrow">
            <a:avLst>
              <a:gd name="adj1" fmla="val 37444"/>
              <a:gd name="adj2" fmla="val 888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5"/>
          <p:cNvGrpSpPr/>
          <p:nvPr/>
        </p:nvGrpSpPr>
        <p:grpSpPr bwMode="auto">
          <a:xfrm>
            <a:off x="0" y="0"/>
            <a:ext cx="3910013" cy="898525"/>
            <a:chOff x="0" y="0"/>
            <a:chExt cx="3909650" cy="898327"/>
          </a:xfrm>
        </p:grpSpPr>
        <p:sp>
          <p:nvSpPr>
            <p:cNvPr id="7175" name="AutoShape 6"/>
            <p:cNvSpPr>
              <a:spLocks noChangeArrowheads="1"/>
            </p:cNvSpPr>
            <p:nvPr/>
          </p:nvSpPr>
          <p:spPr bwMode="auto">
            <a:xfrm>
              <a:off x="1029925" y="50949"/>
              <a:ext cx="2879725" cy="765175"/>
            </a:xfrm>
            <a:prstGeom prst="horizontalScroll">
              <a:avLst>
                <a:gd name="adj" fmla="val 12500"/>
              </a:avLst>
            </a:prstGeom>
            <a:solidFill>
              <a:srgbClr val="99CC00"/>
            </a:solidFill>
            <a:ln w="38100">
              <a:solidFill>
                <a:srgbClr val="FF66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 i="1" dirty="0" smtClean="0">
                  <a:solidFill>
                    <a:srgbClr val="FFFF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Brainstorm</a:t>
              </a:r>
              <a:endParaRPr lang="zh-CN" altLang="en-US" dirty="0"/>
            </a:p>
          </p:txBody>
        </p:sp>
        <p:pic>
          <p:nvPicPr>
            <p:cNvPr id="7176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029925" cy="89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96875" y="1196975"/>
            <a:ext cx="6718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Comic Sans MS" panose="030F0702030302020204" pitchFamily="66" charset="0"/>
              </a:rPr>
              <a:t>What festivals do you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know?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7173" name="Picture 6" descr="QQ截图201411221235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5075" y="2055813"/>
            <a:ext cx="6985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581650" y="117475"/>
            <a:ext cx="3527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2" descr="1702271tethcsg2c2cfs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01650"/>
            <a:ext cx="674528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38516" y="5588717"/>
            <a:ext cx="48013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Dr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g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o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n Boat Festival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istrator\Desktop\t01885db6506ac8b9c0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95263"/>
            <a:ext cx="5810250" cy="29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4263" y="1357313"/>
            <a:ext cx="2271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</a:rPr>
              <a:t>dr</a:t>
            </a:r>
            <a:r>
              <a:rPr lang="en-US" altLang="zh-CN" sz="4000" b="1" dirty="0">
                <a:solidFill>
                  <a:srgbClr val="FF0000"/>
                </a:solidFill>
              </a:rPr>
              <a:t>a</a:t>
            </a: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en-US" altLang="zh-CN" sz="4000" b="1" dirty="0">
                <a:solidFill>
                  <a:srgbClr val="FF0000"/>
                </a:solidFill>
              </a:rPr>
              <a:t>o</a:t>
            </a:r>
            <a:r>
              <a:rPr lang="en-US" altLang="zh-CN" sz="4000" b="1" dirty="0">
                <a:solidFill>
                  <a:schemeClr val="bg2">
                    <a:lumMod val="10000"/>
                  </a:schemeClr>
                </a:solidFill>
              </a:rPr>
              <a:t>n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4" descr="ceFByMf7ukQ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" y="3402013"/>
            <a:ext cx="52466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49119" y="4070351"/>
            <a:ext cx="330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</a:rPr>
              <a:t>dr</a:t>
            </a:r>
            <a:r>
              <a:rPr lang="zh-CN" altLang="en-US" sz="2800" b="1" dirty="0">
                <a:solidFill>
                  <a:srgbClr val="FF0000"/>
                </a:solidFill>
              </a:rPr>
              <a:t>a</a:t>
            </a:r>
            <a:r>
              <a:rPr lang="zh-CN" altLang="en-US" sz="2800" b="1" dirty="0">
                <a:solidFill>
                  <a:srgbClr val="0000CC"/>
                </a:solidFill>
              </a:rPr>
              <a:t>g</a:t>
            </a:r>
            <a:r>
              <a:rPr lang="zh-CN" altLang="en-US" sz="2800" b="1" dirty="0">
                <a:solidFill>
                  <a:srgbClr val="FF0000"/>
                </a:solidFill>
              </a:rPr>
              <a:t>o</a:t>
            </a:r>
            <a:r>
              <a:rPr lang="zh-CN" altLang="en-US" sz="2800" b="1" dirty="0">
                <a:solidFill>
                  <a:srgbClr val="0000CC"/>
                </a:solidFill>
              </a:rPr>
              <a:t>n boat r</a:t>
            </a:r>
            <a:r>
              <a:rPr lang="zh-CN" altLang="en-US" sz="2800" b="1" dirty="0">
                <a:solidFill>
                  <a:srgbClr val="FF0000"/>
                </a:solidFill>
              </a:rPr>
              <a:t>a</a:t>
            </a:r>
            <a:r>
              <a:rPr lang="zh-CN" altLang="en-US" sz="2800" b="1" dirty="0">
                <a:solidFill>
                  <a:srgbClr val="0000CC"/>
                </a:solidFill>
              </a:rPr>
              <a:t>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3900" y="4850607"/>
            <a:ext cx="16081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US" altLang="zh-CN" sz="3600" b="1" dirty="0">
                <a:solidFill>
                  <a:srgbClr val="FF0000"/>
                </a:solidFill>
              </a:rPr>
              <a:t>a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</a:rPr>
              <a:t>ce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新建文件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4" y="354013"/>
            <a:ext cx="7383463" cy="52212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矩形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61" y="5778499"/>
            <a:ext cx="5894388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5376863"/>
            <a:ext cx="69056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" descr="E:\新建文件夹\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427038"/>
            <a:ext cx="656431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420688"/>
            <a:ext cx="7167563" cy="466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138363" y="5326063"/>
            <a:ext cx="4772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zh-CN" alt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Spring</a:t>
            </a:r>
            <a:r>
              <a:rPr lang="zh-CN" altLang="en-US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4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Festival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41119A21PWBG 1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FF91EA"/>
      </a:accent1>
      <a:accent2>
        <a:srgbClr val="C767C2"/>
      </a:accent2>
      <a:accent3>
        <a:srgbClr val="FFFFFF"/>
      </a:accent3>
      <a:accent4>
        <a:srgbClr val="3F4042"/>
      </a:accent4>
      <a:accent5>
        <a:srgbClr val="FFC7F3"/>
      </a:accent5>
      <a:accent6>
        <a:srgbClr val="B45DB0"/>
      </a:accent6>
      <a:hlink>
        <a:srgbClr val="00B0F0"/>
      </a:hlink>
      <a:folHlink>
        <a:srgbClr val="AFB2B4"/>
      </a:folHlink>
    </a:clrScheme>
    <a:fontScheme name="A000120141119A21PWBG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kx="3284103" algn="bl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1PWBG 1">
        <a:dk1>
          <a:srgbClr val="4B4D4F"/>
        </a:dk1>
        <a:lt1>
          <a:srgbClr val="FFFFFF"/>
        </a:lt1>
        <a:dk2>
          <a:srgbClr val="3D3F41"/>
        </a:dk2>
        <a:lt2>
          <a:srgbClr val="EEECE1"/>
        </a:lt2>
        <a:accent1>
          <a:srgbClr val="FF91EA"/>
        </a:accent1>
        <a:accent2>
          <a:srgbClr val="C767C2"/>
        </a:accent2>
        <a:accent3>
          <a:srgbClr val="FFFFFF"/>
        </a:accent3>
        <a:accent4>
          <a:srgbClr val="3F4042"/>
        </a:accent4>
        <a:accent5>
          <a:srgbClr val="FFC7F3"/>
        </a:accent5>
        <a:accent6>
          <a:srgbClr val="B45DB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全屏显示(4:3)</PresentationFormat>
  <Paragraphs>139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Gulim</vt:lpstr>
      <vt:lpstr>Kozuka Gothic Pro B</vt:lpstr>
      <vt:lpstr>华文中宋</vt:lpstr>
      <vt:lpstr>宋体</vt:lpstr>
      <vt:lpstr>微软雅黑</vt:lpstr>
      <vt:lpstr>幼圆</vt:lpstr>
      <vt:lpstr>Arial</vt:lpstr>
      <vt:lpstr>Calibri</vt:lpstr>
      <vt:lpstr>Comic Sans MS</vt:lpstr>
      <vt:lpstr>Lucida Sans</vt:lpstr>
      <vt:lpstr>Tempus Sans ITC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Give old people presents and climb the mountain</vt:lpstr>
      <vt:lpstr>PowerPoint 演示文稿</vt:lpstr>
      <vt:lpstr>PowerPoint 演示文稿</vt:lpstr>
      <vt:lpstr>I like the Spring Festival best.</vt:lpstr>
      <vt:lpstr>PowerPoint 演示文稿</vt:lpstr>
      <vt:lpstr>Listen again and choose.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 in pairs: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will 表示习惯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3F28E13AA6DE482A8074BE1398997312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