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91" r:id="rId3"/>
    <p:sldId id="292" r:id="rId4"/>
    <p:sldId id="293" r:id="rId5"/>
    <p:sldId id="294" r:id="rId6"/>
    <p:sldId id="300" r:id="rId7"/>
    <p:sldId id="296" r:id="rId8"/>
    <p:sldId id="297" r:id="rId9"/>
    <p:sldId id="298" r:id="rId10"/>
    <p:sldId id="299" r:id="rId11"/>
    <p:sldId id="289" r:id="rId12"/>
    <p:sldId id="272" r:id="rId1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09" autoAdjust="0"/>
    <p:restoredTop sz="99852" autoAdjust="0"/>
  </p:normalViewPr>
  <p:slideViewPr>
    <p:cSldViewPr>
      <p:cViewPr varScale="1">
        <p:scale>
          <a:sx n="155" d="100"/>
          <a:sy n="155" d="100"/>
        </p:scale>
        <p:origin x="-534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48B9D-C3EF-4F87-954D-825FFBFDF1D9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254CC-6D17-4AB3-A887-1E6F5D60F3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6" cstate="email"/>
          <a:stretch>
            <a:fillRect/>
          </a:stretch>
        </p:blipFill>
        <p:spPr>
          <a:xfrm>
            <a:off x="0" y="4514192"/>
            <a:ext cx="9144000" cy="629306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 flipH="1">
            <a:off x="0" y="123478"/>
            <a:ext cx="5004048" cy="2160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-7902" y="51470"/>
            <a:ext cx="5299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b="0" dirty="0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百分数（二） </a:t>
            </a:r>
            <a:r>
              <a:rPr lang="zh-CN" altLang="en-US" sz="1200" b="0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已知比一个数多</a:t>
            </a:r>
            <a:r>
              <a:rPr lang="en-US" altLang="zh-CN" sz="1200" b="0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altLang="en-US" sz="1200" b="0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少</a:t>
            </a:r>
            <a:r>
              <a:rPr lang="en-US" altLang="zh-CN" sz="1200" b="0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</a:t>
            </a:r>
            <a:r>
              <a:rPr lang="zh-CN" altLang="en-US" sz="1200" b="0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百分之几的数是多少</a:t>
            </a:r>
            <a:r>
              <a:rPr lang="en-US" altLang="zh-CN" sz="1200" b="0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1200" b="0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求这个数</a:t>
            </a:r>
            <a:endParaRPr lang="en-US" altLang="zh-CN" sz="1200" b="0" dirty="0" smtClean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ctr"/>
            <a:endParaRPr lang="zh-CN" altLang="en-US" sz="1200" b="0" dirty="0" smtClean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493204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0691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青岛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版六年制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数学  六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下册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630063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259632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13654" y="4457278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331640" y="2952109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情境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导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入</a:t>
            </a:r>
          </a:p>
        </p:txBody>
      </p:sp>
      <p:sp>
        <p:nvSpPr>
          <p:cNvPr id="18" name="圆角矩形 17">
            <a:hlinkClick r:id="rId4" action="ppaction://hlinksldjump"/>
          </p:cNvPr>
          <p:cNvSpPr/>
          <p:nvPr/>
        </p:nvSpPr>
        <p:spPr>
          <a:xfrm>
            <a:off x="2247861" y="36490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圆角矩形 18">
            <a:hlinkClick r:id="rId5" action="ppaction://hlinksldjump"/>
          </p:cNvPr>
          <p:cNvSpPr/>
          <p:nvPr/>
        </p:nvSpPr>
        <p:spPr>
          <a:xfrm>
            <a:off x="5073757" y="36490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1" name="圆角矩形 20">
            <a:hlinkClick r:id="rId6" action="ppaction://hlinksldjump"/>
          </p:cNvPr>
          <p:cNvSpPr/>
          <p:nvPr/>
        </p:nvSpPr>
        <p:spPr>
          <a:xfrm>
            <a:off x="6402366" y="29322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47" y="4413687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单圆角矩形 25"/>
          <p:cNvSpPr/>
          <p:nvPr/>
        </p:nvSpPr>
        <p:spPr>
          <a:xfrm>
            <a:off x="3779912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圆角矩形 26">
            <a:hlinkClick r:id="rId7" action="ppaction://hlinksldjump"/>
          </p:cNvPr>
          <p:cNvSpPr/>
          <p:nvPr/>
        </p:nvSpPr>
        <p:spPr>
          <a:xfrm>
            <a:off x="3840477" y="29322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28" name="矩形 27"/>
          <p:cNvSpPr/>
          <p:nvPr/>
        </p:nvSpPr>
        <p:spPr>
          <a:xfrm>
            <a:off x="3959302" y="2283718"/>
            <a:ext cx="1436933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第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5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课时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790721" y="995343"/>
            <a:ext cx="6072083" cy="68480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4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欢乐农家</a:t>
            </a:r>
            <a:r>
              <a:rPr lang="zh-CN" altLang="en-US" sz="40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游</a:t>
            </a:r>
            <a:r>
              <a:rPr lang="en-US" altLang="zh-CN" sz="28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zh-CN" altLang="en-US" sz="28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百分数（二）</a:t>
            </a:r>
            <a:endParaRPr lang="zh-CN" altLang="en-US" sz="2800" b="1" dirty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1032396" y="1013745"/>
            <a:ext cx="654847" cy="648072"/>
            <a:chOff x="1306635" y="1440417"/>
            <a:chExt cx="654847" cy="648072"/>
          </a:xfrm>
        </p:grpSpPr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32" name="文本框 10"/>
            <p:cNvSpPr txBox="1"/>
            <p:nvPr/>
          </p:nvSpPr>
          <p:spPr>
            <a:xfrm>
              <a:off x="1326372" y="1457547"/>
              <a:ext cx="635110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3500" b="1" dirty="0">
                  <a:solidFill>
                    <a:srgbClr val="0050AA"/>
                  </a:solidFill>
                  <a:latin typeface="+mj-ea"/>
                  <a:ea typeface="+mj-ea"/>
                </a:rPr>
                <a:t>一</a:t>
              </a:r>
            </a:p>
          </p:txBody>
        </p:sp>
      </p:grpSp>
      <p:sp>
        <p:nvSpPr>
          <p:cNvPr id="33" name="矩形 32"/>
          <p:cNvSpPr/>
          <p:nvPr/>
        </p:nvSpPr>
        <p:spPr>
          <a:xfrm>
            <a:off x="3117082" y="4337716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7288" y="905816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374247" y="634107"/>
            <a:ext cx="7105972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某校儿童剧团中有五年级学生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人，四年级学生比五年级学生多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25%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，五年级学生比三年级学生少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20%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 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973324" y="1596142"/>
            <a:ext cx="4208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）四年级学生有多少人？ 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828293" y="1596142"/>
            <a:ext cx="4208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）三年级学生有多少人？ 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593249" y="2225911"/>
            <a:ext cx="468272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20×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1+25%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=20×1.25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=25(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081801" y="3753856"/>
            <a:ext cx="3943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答：四年级学生有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25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人。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4908477" y="2111653"/>
            <a:ext cx="38500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解：设三年级学生有</a:t>
            </a:r>
            <a:r>
              <a:rPr lang="el-GR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χ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人。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5205574" y="3723878"/>
            <a:ext cx="35529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答：三年级学生有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25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人。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1109928" y="555526"/>
            <a:ext cx="4956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5270441" y="2519542"/>
            <a:ext cx="33632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zh-CN" sz="2400" b="1" i="1" dirty="0">
                <a:solidFill>
                  <a:srgbClr val="FF0000"/>
                </a:solidFill>
                <a:latin typeface="+mn-lt"/>
                <a:ea typeface="楷体" panose="02010609060101010101" pitchFamily="49" charset="-122"/>
              </a:rPr>
              <a:t>x</a:t>
            </a:r>
            <a:r>
              <a:rPr lang="en-US" altLang="zh-CN" sz="2400" b="1" i="1" dirty="0">
                <a:solidFill>
                  <a:srgbClr val="FF0000"/>
                </a:solidFill>
                <a:ea typeface="楷体" panose="02010609060101010101" pitchFamily="49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1-20%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=20</a:t>
            </a: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6377595" y="2918647"/>
            <a:ext cx="15067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0.8</a:t>
            </a:r>
            <a:r>
              <a:rPr lang="en-US" altLang="zh-CN" sz="2400" b="1" i="1" dirty="0">
                <a:solidFill>
                  <a:srgbClr val="FF0000"/>
                </a:solidFill>
                <a:latin typeface="+mn-lt"/>
                <a:ea typeface="楷体" panose="02010609060101010101" pitchFamily="49" charset="-122"/>
              </a:rPr>
              <a:t>x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=20</a:t>
            </a: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6617074" y="3317752"/>
            <a:ext cx="10946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i="1" dirty="0">
                <a:solidFill>
                  <a:srgbClr val="FF0000"/>
                </a:solidFill>
                <a:latin typeface="+mn-lt"/>
                <a:ea typeface="楷体" panose="02010609060101010101" pitchFamily="49" charset="-122"/>
              </a:rPr>
              <a:t>x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=25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5" name="图片 24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6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9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9552" y="1474421"/>
            <a:ext cx="8230735" cy="2825521"/>
          </a:xfrm>
          <a:prstGeom prst="rect">
            <a:avLst/>
          </a:prstGeom>
        </p:spPr>
      </p:pic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783813" y="915566"/>
            <a:ext cx="5165517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27584" y="1563638"/>
            <a:ext cx="7942703" cy="2628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已知比一个数多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少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百分之几的数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求这个数是多少的问题的解法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endParaRPr lang="zh-CN" altLang="zh-CN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(1)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单位“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”的量未知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可以列方程解答。此类题中的等量关系式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①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单位“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”的量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设为</a:t>
            </a:r>
            <a:r>
              <a:rPr lang="en-US" altLang="zh-CN" sz="2000" b="1" i="1" dirty="0">
                <a:solidFill>
                  <a:srgbClr val="FF0000"/>
                </a:solidFill>
                <a:ea typeface="楷体" panose="02010609060101010101" pitchFamily="49" charset="-122"/>
              </a:rPr>
              <a:t>x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)×[1±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另一个量比单位“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”的量多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少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的百分之几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]=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另一个量。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②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单位“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”的量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设为</a:t>
            </a:r>
            <a:r>
              <a:rPr lang="en-US" altLang="zh-CN" sz="2000" b="1" i="1" dirty="0">
                <a:solidFill>
                  <a:srgbClr val="FF0000"/>
                </a:solidFill>
                <a:ea typeface="楷体" panose="02010609060101010101" pitchFamily="49" charset="-122"/>
              </a:rPr>
              <a:t>x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)±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单位“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”的量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设为</a:t>
            </a:r>
            <a:r>
              <a:rPr lang="en-US" altLang="zh-CN" sz="2000" b="1" i="1" dirty="0">
                <a:solidFill>
                  <a:srgbClr val="FF0000"/>
                </a:solidFill>
                <a:ea typeface="楷体" panose="02010609060101010101" pitchFamily="49" charset="-122"/>
              </a:rPr>
              <a:t>x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)×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另一个量比单位“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”的量多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少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的百分之几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另一个量。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(2)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可以用除法解答。即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另一个量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÷[1±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另一个量比单位“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”的量多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少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的百分数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]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2" name="图片 11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3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88" y="1059582"/>
            <a:ext cx="5437285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987824" y="1563638"/>
            <a:ext cx="3384376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课本：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页第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3" name="图片 12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4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251520" y="987574"/>
            <a:ext cx="3351645" cy="1358034"/>
            <a:chOff x="251520" y="987574"/>
            <a:chExt cx="3351645" cy="1358034"/>
          </a:xfrm>
          <a:noFill/>
        </p:grpSpPr>
        <p:sp>
          <p:nvSpPr>
            <p:cNvPr id="3" name="云形标注 5"/>
            <p:cNvSpPr>
              <a:spLocks noChangeArrowheads="1"/>
            </p:cNvSpPr>
            <p:nvPr/>
          </p:nvSpPr>
          <p:spPr bwMode="auto">
            <a:xfrm>
              <a:off x="251520" y="987574"/>
              <a:ext cx="3351645" cy="1358034"/>
            </a:xfrm>
            <a:prstGeom prst="cloudCallout">
              <a:avLst>
                <a:gd name="adj1" fmla="val -18241"/>
                <a:gd name="adj2" fmla="val 81545"/>
              </a:avLst>
            </a:prstGeom>
            <a:grpFill/>
            <a:ln w="19050" algn="ctr">
              <a:solidFill>
                <a:srgbClr val="8BB408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683568" y="1274798"/>
              <a:ext cx="2753591" cy="8309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观察右图，你能得</a:t>
              </a:r>
              <a:endPara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到什么信息？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863604" y="627534"/>
            <a:ext cx="3452812" cy="2589609"/>
            <a:chOff x="4713540" y="1453529"/>
            <a:chExt cx="3452812" cy="2589609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4713540" y="1453529"/>
              <a:ext cx="3452812" cy="2589609"/>
            </a:xfrm>
            <a:prstGeom prst="rect">
              <a:avLst/>
            </a:prstGeom>
          </p:spPr>
        </p:pic>
        <p:sp>
          <p:nvSpPr>
            <p:cNvPr id="2" name="矩形 1"/>
            <p:cNvSpPr/>
            <p:nvPr/>
          </p:nvSpPr>
          <p:spPr>
            <a:xfrm>
              <a:off x="4713540" y="1453529"/>
              <a:ext cx="3452812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2000" b="1" dirty="0">
                  <a:latin typeface="楷体_GB2312" panose="02010609030101010101" pitchFamily="49" charset="-122"/>
                  <a:ea typeface="楷体_GB2312" panose="02010609030101010101" pitchFamily="49" charset="-122"/>
                </a:rPr>
                <a:t>今年产石榴</a:t>
              </a:r>
              <a:r>
                <a:rPr lang="en-US" altLang="zh-CN" sz="2000" b="1" dirty="0">
                  <a:latin typeface="楷体_GB2312" panose="02010609030101010101" pitchFamily="49" charset="-122"/>
                  <a:ea typeface="楷体_GB2312" panose="02010609030101010101" pitchFamily="49" charset="-122"/>
                </a:rPr>
                <a:t>30</a:t>
              </a:r>
              <a:r>
                <a:rPr lang="zh-CN" altLang="en-US" sz="2000" b="1" dirty="0">
                  <a:latin typeface="楷体_GB2312" panose="02010609030101010101" pitchFamily="49" charset="-122"/>
                  <a:ea typeface="楷体_GB2312" panose="02010609030101010101" pitchFamily="49" charset="-122"/>
                </a:rPr>
                <a:t>吨，比去年增产二成五。</a:t>
              </a:r>
            </a:p>
          </p:txBody>
        </p:sp>
      </p:grp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2339752" y="3464896"/>
            <a:ext cx="33123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CN" altLang="en-US" sz="2800" b="1" dirty="0">
                <a:latin typeface="楷体_GB2312" panose="02010609030101010101" pitchFamily="49" charset="-122"/>
                <a:ea typeface="楷体" panose="02010609060101010101" pitchFamily="49" charset="-122"/>
              </a:rPr>
              <a:t>今年产石榴</a:t>
            </a:r>
            <a:r>
              <a:rPr lang="en-US" altLang="zh-CN" sz="2800" b="1" dirty="0">
                <a:latin typeface="楷体_GB2312" panose="02010609030101010101" pitchFamily="49" charset="-122"/>
                <a:ea typeface="楷体" panose="02010609060101010101" pitchFamily="49" charset="-122"/>
              </a:rPr>
              <a:t>30</a:t>
            </a:r>
            <a:r>
              <a:rPr lang="zh-CN" altLang="en-US" sz="2800" b="1" dirty="0">
                <a:latin typeface="楷体_GB2312" panose="02010609030101010101" pitchFamily="49" charset="-122"/>
                <a:ea typeface="楷体" panose="02010609060101010101" pitchFamily="49" charset="-122"/>
              </a:rPr>
              <a:t>吨</a:t>
            </a:r>
            <a:r>
              <a:rPr lang="en-US" altLang="zh-CN" sz="2800" b="1" dirty="0">
                <a:latin typeface="楷体_GB2312" panose="02010609030101010101" pitchFamily="49" charset="-122"/>
                <a:ea typeface="楷体" panose="02010609060101010101" pitchFamily="49" charset="-122"/>
              </a:rPr>
              <a:t>,</a:t>
            </a:r>
            <a:endParaRPr lang="zh-CN" altLang="en-US" sz="2800" b="1" dirty="0">
              <a:latin typeface="楷体_GB2312" panose="0201060903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 Box 40"/>
          <p:cNvSpPr txBox="1">
            <a:spLocks noChangeArrowheads="1"/>
          </p:cNvSpPr>
          <p:nvPr/>
        </p:nvSpPr>
        <p:spPr bwMode="auto">
          <a:xfrm>
            <a:off x="2483768" y="3939902"/>
            <a:ext cx="33123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pitchFamily="49" charset="-122"/>
              </a:rPr>
              <a:t>去年产石榴多少吨？ </a:t>
            </a:r>
          </a:p>
        </p:txBody>
      </p: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5436096" y="3464896"/>
            <a:ext cx="31184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CN" altLang="en-US" sz="2800" b="1" dirty="0">
                <a:latin typeface="楷体_GB2312" panose="02010609030101010101" pitchFamily="49" charset="-122"/>
                <a:ea typeface="楷体" panose="02010609060101010101" pitchFamily="49" charset="-122"/>
              </a:rPr>
              <a:t>比去年增产二成五。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1220355" y="2211710"/>
            <a:ext cx="3207629" cy="1224136"/>
            <a:chOff x="1087335" y="995436"/>
            <a:chExt cx="3207629" cy="1358034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2" name="云形标注 5"/>
            <p:cNvSpPr>
              <a:spLocks noChangeArrowheads="1"/>
            </p:cNvSpPr>
            <p:nvPr/>
          </p:nvSpPr>
          <p:spPr bwMode="auto">
            <a:xfrm>
              <a:off x="1087335" y="995436"/>
              <a:ext cx="3207629" cy="1358034"/>
            </a:xfrm>
            <a:prstGeom prst="cloudCallout">
              <a:avLst>
                <a:gd name="adj1" fmla="val -39044"/>
                <a:gd name="adj2" fmla="val 66395"/>
              </a:avLst>
            </a:prstGeom>
            <a:noFill/>
            <a:ln w="19050" algn="ctr">
              <a:solidFill>
                <a:srgbClr val="8BB408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3" name="矩形 4"/>
            <p:cNvSpPr>
              <a:spLocks noChangeArrowheads="1"/>
            </p:cNvSpPr>
            <p:nvPr/>
          </p:nvSpPr>
          <p:spPr bwMode="auto">
            <a:xfrm>
              <a:off x="1414644" y="1249561"/>
              <a:ext cx="2753591" cy="75713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None/>
              </a:pPr>
              <a:r>
                <a:rPr lang="zh-CN" altLang="en-US" sz="2400" b="1" dirty="0">
                  <a:latin typeface="楷体_GB2312" panose="02010609030101010101" pitchFamily="49" charset="-122"/>
                  <a:ea typeface="楷体" panose="02010609060101010101" pitchFamily="49" charset="-122"/>
                </a:rPr>
                <a:t>根据这些信息，你能提出什么问题？</a:t>
              </a:r>
            </a:p>
          </p:txBody>
        </p:sp>
      </p:grpSp>
      <p:sp>
        <p:nvSpPr>
          <p:cNvPr id="26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情境导</a:t>
            </a:r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</a:t>
            </a: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2"/>
            <a:ext cx="366860" cy="456339"/>
          </a:xfrm>
          <a:prstGeom prst="rect">
            <a:avLst/>
          </a:prstGeom>
        </p:spPr>
      </p:pic>
      <p:grpSp>
        <p:nvGrpSpPr>
          <p:cNvPr id="28" name="组合 27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9" name="图片 28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0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1520" y="3213846"/>
            <a:ext cx="987567" cy="942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59959" y="1024623"/>
            <a:ext cx="31789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 Box 39"/>
          <p:cNvSpPr txBox="1">
            <a:spLocks noChangeArrowheads="1"/>
          </p:cNvSpPr>
          <p:nvPr/>
        </p:nvSpPr>
        <p:spPr bwMode="auto">
          <a:xfrm>
            <a:off x="827584" y="2571750"/>
            <a:ext cx="6919903" cy="54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一成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”即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十分之一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，写成百分数就是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10%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Text Box 39"/>
          <p:cNvSpPr txBox="1">
            <a:spLocks noChangeArrowheads="1"/>
          </p:cNvSpPr>
          <p:nvPr/>
        </p:nvSpPr>
        <p:spPr bwMode="auto">
          <a:xfrm>
            <a:off x="755576" y="3258647"/>
            <a:ext cx="799646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二成五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”即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十分之二点五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，写成百分数就是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25%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1412158" y="910831"/>
            <a:ext cx="28718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今年产石榴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吨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Text Box 40"/>
          <p:cNvSpPr txBox="1">
            <a:spLocks noChangeArrowheads="1"/>
          </p:cNvSpPr>
          <p:nvPr/>
        </p:nvSpPr>
        <p:spPr bwMode="auto">
          <a:xfrm>
            <a:off x="1412158" y="1336065"/>
            <a:ext cx="33123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去年产石榴多少吨？ </a:t>
            </a: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4215354" y="943278"/>
            <a:ext cx="31184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比去年增产二成五。</a:t>
            </a:r>
          </a:p>
        </p:txBody>
      </p:sp>
      <p:sp>
        <p:nvSpPr>
          <p:cNvPr id="34" name="圆角矩形 142"/>
          <p:cNvSpPr/>
          <p:nvPr/>
        </p:nvSpPr>
        <p:spPr>
          <a:xfrm>
            <a:off x="5966399" y="988888"/>
            <a:ext cx="1081495" cy="432000"/>
          </a:xfrm>
          <a:prstGeom prst="roundRect">
            <a:avLst/>
          </a:prstGeom>
          <a:solidFill>
            <a:srgbClr val="0099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圆角矩形标注 18"/>
          <p:cNvSpPr/>
          <p:nvPr/>
        </p:nvSpPr>
        <p:spPr>
          <a:xfrm>
            <a:off x="5774598" y="1620951"/>
            <a:ext cx="1879206" cy="476668"/>
          </a:xfrm>
          <a:prstGeom prst="wedgeRoundRectCallout">
            <a:avLst>
              <a:gd name="adj1" fmla="val 9161"/>
              <a:gd name="adj2" fmla="val -106325"/>
              <a:gd name="adj3" fmla="val 16667"/>
            </a:avLst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是什么</a:t>
            </a:r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意思？</a:t>
            </a:r>
            <a:endParaRPr lang="zh-CN" altLang="en-US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6" name="圆角矩形标注 18"/>
          <p:cNvSpPr/>
          <p:nvPr/>
        </p:nvSpPr>
        <p:spPr>
          <a:xfrm>
            <a:off x="7333843" y="762753"/>
            <a:ext cx="1487245" cy="476668"/>
          </a:xfrm>
          <a:prstGeom prst="wedgeRoundRectCallout">
            <a:avLst>
              <a:gd name="adj1" fmla="val -70767"/>
              <a:gd name="adj2" fmla="val -12807"/>
              <a:gd name="adj3" fmla="val 16667"/>
            </a:avLst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25%</a:t>
            </a:r>
            <a:endParaRPr lang="zh-CN" altLang="en-US" sz="2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17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9" name="图片 18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0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4" grpId="0" animBg="1"/>
      <p:bldP spid="35" grpId="0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584" y="1024623"/>
            <a:ext cx="31789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37"/>
          <p:cNvSpPr>
            <a:spLocks noChangeShapeType="1"/>
          </p:cNvSpPr>
          <p:nvPr/>
        </p:nvSpPr>
        <p:spPr bwMode="auto">
          <a:xfrm>
            <a:off x="5352333" y="3705093"/>
            <a:ext cx="0" cy="114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Line 38"/>
          <p:cNvSpPr>
            <a:spLocks noChangeShapeType="1"/>
          </p:cNvSpPr>
          <p:nvPr/>
        </p:nvSpPr>
        <p:spPr bwMode="auto">
          <a:xfrm flipH="1">
            <a:off x="5341617" y="2940712"/>
            <a:ext cx="14288" cy="1073944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Text Box 39"/>
          <p:cNvSpPr txBox="1">
            <a:spLocks noChangeArrowheads="1"/>
          </p:cNvSpPr>
          <p:nvPr/>
        </p:nvSpPr>
        <p:spPr bwMode="auto">
          <a:xfrm>
            <a:off x="1548715" y="2967054"/>
            <a:ext cx="11128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去年：</a:t>
            </a:r>
          </a:p>
        </p:txBody>
      </p:sp>
      <p:sp>
        <p:nvSpPr>
          <p:cNvPr id="12" name="Text Box 40"/>
          <p:cNvSpPr txBox="1">
            <a:spLocks noChangeArrowheads="1"/>
          </p:cNvSpPr>
          <p:nvPr/>
        </p:nvSpPr>
        <p:spPr bwMode="auto">
          <a:xfrm>
            <a:off x="1569717" y="3509979"/>
            <a:ext cx="11128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今年：</a:t>
            </a:r>
          </a:p>
        </p:txBody>
      </p:sp>
      <p:sp>
        <p:nvSpPr>
          <p:cNvPr id="13" name="Line 41"/>
          <p:cNvSpPr>
            <a:spLocks noChangeShapeType="1"/>
          </p:cNvSpPr>
          <p:nvPr/>
        </p:nvSpPr>
        <p:spPr bwMode="auto">
          <a:xfrm>
            <a:off x="2642470" y="3797962"/>
            <a:ext cx="269914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Line 42"/>
          <p:cNvSpPr>
            <a:spLocks noChangeShapeType="1"/>
          </p:cNvSpPr>
          <p:nvPr/>
        </p:nvSpPr>
        <p:spPr bwMode="auto">
          <a:xfrm flipH="1">
            <a:off x="2638898" y="3751528"/>
            <a:ext cx="0" cy="57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AutoShape 43"/>
          <p:cNvSpPr/>
          <p:nvPr/>
        </p:nvSpPr>
        <p:spPr bwMode="auto">
          <a:xfrm rot="16200000">
            <a:off x="3905747" y="1690580"/>
            <a:ext cx="192834" cy="2686050"/>
          </a:xfrm>
          <a:prstGeom prst="rightBrace">
            <a:avLst>
              <a:gd name="adj1" fmla="val 186368"/>
              <a:gd name="adj2" fmla="val 48801"/>
            </a:avLst>
          </a:prstGeom>
          <a:noFill/>
          <a:ln w="31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 Box 44"/>
          <p:cNvSpPr txBox="1">
            <a:spLocks noChangeArrowheads="1"/>
          </p:cNvSpPr>
          <p:nvPr/>
        </p:nvSpPr>
        <p:spPr bwMode="auto">
          <a:xfrm>
            <a:off x="3642594" y="2643758"/>
            <a:ext cx="1038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？吨</a:t>
            </a:r>
          </a:p>
        </p:txBody>
      </p:sp>
      <p:sp>
        <p:nvSpPr>
          <p:cNvPr id="17" name="AutoShape 45"/>
          <p:cNvSpPr/>
          <p:nvPr/>
        </p:nvSpPr>
        <p:spPr bwMode="auto">
          <a:xfrm rot="16200000">
            <a:off x="4187852" y="1966732"/>
            <a:ext cx="204887" cy="3257550"/>
          </a:xfrm>
          <a:prstGeom prst="rightBrace">
            <a:avLst>
              <a:gd name="adj1" fmla="val 223529"/>
              <a:gd name="adj2" fmla="val 50000"/>
            </a:avLst>
          </a:prstGeom>
          <a:noFill/>
          <a:ln w="31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 Box 46"/>
          <p:cNvSpPr txBox="1">
            <a:spLocks noChangeArrowheads="1"/>
          </p:cNvSpPr>
          <p:nvPr/>
        </p:nvSpPr>
        <p:spPr bwMode="auto">
          <a:xfrm>
            <a:off x="4000500" y="3207314"/>
            <a:ext cx="1143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r>
              <a:rPr lang="zh-CN" altLang="en-US" sz="1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吨</a:t>
            </a:r>
          </a:p>
        </p:txBody>
      </p:sp>
      <p:sp>
        <p:nvSpPr>
          <p:cNvPr id="19" name="AutoShape 47"/>
          <p:cNvSpPr/>
          <p:nvPr/>
        </p:nvSpPr>
        <p:spPr bwMode="auto">
          <a:xfrm rot="5400000">
            <a:off x="5593435" y="3603295"/>
            <a:ext cx="171450" cy="675085"/>
          </a:xfrm>
          <a:prstGeom prst="rightBrace">
            <a:avLst>
              <a:gd name="adj1" fmla="val 32813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Line 48"/>
          <p:cNvSpPr>
            <a:spLocks noChangeShapeType="1"/>
          </p:cNvSpPr>
          <p:nvPr/>
        </p:nvSpPr>
        <p:spPr bwMode="auto">
          <a:xfrm>
            <a:off x="2630564" y="3219318"/>
            <a:ext cx="269914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Line 49"/>
          <p:cNvSpPr>
            <a:spLocks noChangeShapeType="1"/>
          </p:cNvSpPr>
          <p:nvPr/>
        </p:nvSpPr>
        <p:spPr bwMode="auto">
          <a:xfrm>
            <a:off x="2638898" y="3162168"/>
            <a:ext cx="0" cy="57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Line 50"/>
          <p:cNvSpPr>
            <a:spLocks noChangeShapeType="1"/>
          </p:cNvSpPr>
          <p:nvPr/>
        </p:nvSpPr>
        <p:spPr bwMode="auto">
          <a:xfrm>
            <a:off x="5341617" y="3169312"/>
            <a:ext cx="0" cy="57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Line 51"/>
          <p:cNvSpPr>
            <a:spLocks noChangeShapeType="1"/>
          </p:cNvSpPr>
          <p:nvPr/>
        </p:nvSpPr>
        <p:spPr bwMode="auto">
          <a:xfrm>
            <a:off x="5341617" y="3797962"/>
            <a:ext cx="675085" cy="9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Line 52"/>
          <p:cNvSpPr>
            <a:spLocks noChangeShapeType="1"/>
          </p:cNvSpPr>
          <p:nvPr/>
        </p:nvSpPr>
        <p:spPr bwMode="auto">
          <a:xfrm>
            <a:off x="6027417" y="3740812"/>
            <a:ext cx="0" cy="57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Text Box 54"/>
          <p:cNvSpPr txBox="1">
            <a:spLocks noChangeArrowheads="1"/>
          </p:cNvSpPr>
          <p:nvPr/>
        </p:nvSpPr>
        <p:spPr bwMode="auto">
          <a:xfrm>
            <a:off x="5113017" y="4083712"/>
            <a:ext cx="20947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比去年增长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25%</a:t>
            </a:r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1569717" y="2167860"/>
            <a:ext cx="41094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8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再画图整理条件和问题。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1047554" y="896402"/>
            <a:ext cx="31644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今年产石榴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吨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Text Box 40"/>
          <p:cNvSpPr txBox="1">
            <a:spLocks noChangeArrowheads="1"/>
          </p:cNvSpPr>
          <p:nvPr/>
        </p:nvSpPr>
        <p:spPr bwMode="auto">
          <a:xfrm>
            <a:off x="1412158" y="1336065"/>
            <a:ext cx="33123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去年产石榴多少吨？ </a:t>
            </a: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3961454" y="910831"/>
            <a:ext cx="31184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比去年增产二成五。</a:t>
            </a:r>
          </a:p>
        </p:txBody>
      </p:sp>
      <p:sp>
        <p:nvSpPr>
          <p:cNvPr id="34" name="圆角矩形 142"/>
          <p:cNvSpPr/>
          <p:nvPr/>
        </p:nvSpPr>
        <p:spPr>
          <a:xfrm>
            <a:off x="5679160" y="887199"/>
            <a:ext cx="1133931" cy="546851"/>
          </a:xfrm>
          <a:prstGeom prst="roundRect">
            <a:avLst/>
          </a:prstGeom>
          <a:solidFill>
            <a:srgbClr val="0099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6" name="圆角矩形标注 18"/>
          <p:cNvSpPr/>
          <p:nvPr/>
        </p:nvSpPr>
        <p:spPr>
          <a:xfrm>
            <a:off x="5645122" y="1807050"/>
            <a:ext cx="1879206" cy="476668"/>
          </a:xfrm>
          <a:prstGeom prst="wedgeRoundRectCallout">
            <a:avLst>
              <a:gd name="adj1" fmla="val 9161"/>
              <a:gd name="adj2" fmla="val -106325"/>
              <a:gd name="adj3" fmla="val 16667"/>
            </a:avLst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25%</a:t>
            </a:r>
            <a:endParaRPr lang="zh-CN" altLang="en-US" sz="2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37" name="图片 36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8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 animBg="1"/>
      <p:bldP spid="16" grpId="0"/>
      <p:bldP spid="17" grpId="0" animBg="1"/>
      <p:bldP spid="18" grpId="0"/>
      <p:bldP spid="19" grpId="0" animBg="1"/>
      <p:bldP spid="26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5"/>
          <p:cNvSpPr txBox="1">
            <a:spLocks noChangeArrowheads="1"/>
          </p:cNvSpPr>
          <p:nvPr/>
        </p:nvSpPr>
        <p:spPr bwMode="auto">
          <a:xfrm>
            <a:off x="4932040" y="2571750"/>
            <a:ext cx="41660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解：设去年产石榴</a:t>
            </a:r>
            <a:r>
              <a:rPr lang="en-US" altLang="zh-CN" sz="2800" b="1" i="1" dirty="0">
                <a:solidFill>
                  <a:srgbClr val="FF0000"/>
                </a:solidFill>
                <a:latin typeface="+mn-lt"/>
                <a:ea typeface="楷体" panose="02010609060101010101" pitchFamily="49" charset="-122"/>
              </a:rPr>
              <a:t>x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吨。</a:t>
            </a:r>
          </a:p>
        </p:txBody>
      </p:sp>
      <p:sp>
        <p:nvSpPr>
          <p:cNvPr id="8" name="Text Box 66"/>
          <p:cNvSpPr txBox="1">
            <a:spLocks noChangeArrowheads="1"/>
          </p:cNvSpPr>
          <p:nvPr/>
        </p:nvSpPr>
        <p:spPr bwMode="auto">
          <a:xfrm>
            <a:off x="5650522" y="2953429"/>
            <a:ext cx="2440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zh-CN" sz="2800" b="1" i="1" dirty="0">
                <a:solidFill>
                  <a:srgbClr val="FF0000"/>
                </a:solidFill>
                <a:latin typeface="+mn-lt"/>
                <a:ea typeface="楷体" panose="02010609060101010101" pitchFamily="49" charset="-122"/>
              </a:rPr>
              <a:t>x 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+25%</a:t>
            </a:r>
            <a:r>
              <a:rPr lang="en-US" altLang="zh-CN" sz="2800" b="1" i="1" dirty="0">
                <a:solidFill>
                  <a:srgbClr val="FF0000"/>
                </a:solidFill>
                <a:ea typeface="楷体" panose="02010609060101010101" pitchFamily="49" charset="-122"/>
              </a:rPr>
              <a:t> </a:t>
            </a:r>
            <a:r>
              <a:rPr lang="en-US" altLang="zh-CN" sz="2800" b="1" i="1" dirty="0">
                <a:solidFill>
                  <a:srgbClr val="FF0000"/>
                </a:solidFill>
                <a:latin typeface="+mn-lt"/>
                <a:ea typeface="楷体" panose="02010609060101010101" pitchFamily="49" charset="-122"/>
              </a:rPr>
              <a:t>x</a:t>
            </a:r>
            <a:r>
              <a:rPr lang="en-US" altLang="zh-CN" sz="2800" b="1" i="1" dirty="0">
                <a:solidFill>
                  <a:srgbClr val="FF0000"/>
                </a:solidFill>
                <a:ea typeface="楷体" panose="02010609060101010101" pitchFamily="49" charset="-122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=30</a:t>
            </a:r>
          </a:p>
        </p:txBody>
      </p:sp>
      <p:sp>
        <p:nvSpPr>
          <p:cNvPr id="9" name="Text Box 68"/>
          <p:cNvSpPr txBox="1">
            <a:spLocks noChangeArrowheads="1"/>
          </p:cNvSpPr>
          <p:nvPr/>
        </p:nvSpPr>
        <p:spPr bwMode="auto">
          <a:xfrm>
            <a:off x="5849363" y="3335108"/>
            <a:ext cx="26936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1.25</a:t>
            </a:r>
            <a:r>
              <a:rPr lang="en-US" altLang="zh-CN" sz="2800" b="1" i="1" dirty="0">
                <a:solidFill>
                  <a:srgbClr val="FF0000"/>
                </a:solidFill>
                <a:ea typeface="楷体" panose="02010609060101010101" pitchFamily="49" charset="-122"/>
              </a:rPr>
              <a:t> </a:t>
            </a:r>
            <a:r>
              <a:rPr lang="en-US" altLang="zh-CN" sz="2800" b="1" i="1" dirty="0">
                <a:solidFill>
                  <a:srgbClr val="FF0000"/>
                </a:solidFill>
                <a:latin typeface="+mn-lt"/>
                <a:ea typeface="楷体" panose="02010609060101010101" pitchFamily="49" charset="-122"/>
              </a:rPr>
              <a:t>x 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=30</a:t>
            </a:r>
          </a:p>
        </p:txBody>
      </p:sp>
      <p:sp>
        <p:nvSpPr>
          <p:cNvPr id="10" name="Text Box 69"/>
          <p:cNvSpPr txBox="1">
            <a:spLocks noChangeArrowheads="1"/>
          </p:cNvSpPr>
          <p:nvPr/>
        </p:nvSpPr>
        <p:spPr bwMode="auto">
          <a:xfrm>
            <a:off x="6353419" y="3579862"/>
            <a:ext cx="18549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800" b="1" i="1" dirty="0">
                <a:solidFill>
                  <a:srgbClr val="FF0000"/>
                </a:solidFill>
                <a:latin typeface="+mn-lt"/>
                <a:ea typeface="楷体" panose="02010609060101010101" pitchFamily="49" charset="-122"/>
              </a:rPr>
              <a:t>x 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=24</a:t>
            </a:r>
          </a:p>
        </p:txBody>
      </p:sp>
      <p:sp>
        <p:nvSpPr>
          <p:cNvPr id="11" name="Text Box 70"/>
          <p:cNvSpPr txBox="1">
            <a:spLocks noChangeArrowheads="1"/>
          </p:cNvSpPr>
          <p:nvPr/>
        </p:nvSpPr>
        <p:spPr bwMode="auto">
          <a:xfrm>
            <a:off x="5004048" y="3920738"/>
            <a:ext cx="41065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答：去年产石榴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吨。</a:t>
            </a:r>
          </a:p>
        </p:txBody>
      </p:sp>
      <p:pic>
        <p:nvPicPr>
          <p:cNvPr id="12" name="Picture 9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4081" y="638194"/>
            <a:ext cx="323850" cy="322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90"/>
          <p:cNvSpPr txBox="1">
            <a:spLocks noChangeArrowheads="1"/>
          </p:cNvSpPr>
          <p:nvPr/>
        </p:nvSpPr>
        <p:spPr bwMode="auto">
          <a:xfrm>
            <a:off x="699121" y="483518"/>
            <a:ext cx="36118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去年产石榴多少吨？ </a:t>
            </a:r>
          </a:p>
        </p:txBody>
      </p:sp>
      <p:sp>
        <p:nvSpPr>
          <p:cNvPr id="14" name="Line 37"/>
          <p:cNvSpPr>
            <a:spLocks noChangeShapeType="1"/>
          </p:cNvSpPr>
          <p:nvPr/>
        </p:nvSpPr>
        <p:spPr bwMode="auto">
          <a:xfrm>
            <a:off x="4501977" y="1889541"/>
            <a:ext cx="0" cy="114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Line 38"/>
          <p:cNvSpPr>
            <a:spLocks noChangeShapeType="1"/>
          </p:cNvSpPr>
          <p:nvPr/>
        </p:nvSpPr>
        <p:spPr bwMode="auto">
          <a:xfrm flipH="1">
            <a:off x="4506739" y="1137066"/>
            <a:ext cx="14288" cy="1073944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 Box 39"/>
          <p:cNvSpPr txBox="1">
            <a:spLocks noChangeArrowheads="1"/>
          </p:cNvSpPr>
          <p:nvPr/>
        </p:nvSpPr>
        <p:spPr bwMode="auto">
          <a:xfrm>
            <a:off x="818471" y="1146591"/>
            <a:ext cx="11128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去年：</a:t>
            </a:r>
          </a:p>
        </p:txBody>
      </p:sp>
      <p:sp>
        <p:nvSpPr>
          <p:cNvPr id="17" name="Text Box 40"/>
          <p:cNvSpPr txBox="1">
            <a:spLocks noChangeArrowheads="1"/>
          </p:cNvSpPr>
          <p:nvPr/>
        </p:nvSpPr>
        <p:spPr bwMode="auto">
          <a:xfrm>
            <a:off x="829076" y="1693045"/>
            <a:ext cx="11128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今年：</a:t>
            </a:r>
          </a:p>
        </p:txBody>
      </p:sp>
      <p:sp>
        <p:nvSpPr>
          <p:cNvPr id="18" name="Line 41"/>
          <p:cNvSpPr>
            <a:spLocks noChangeShapeType="1"/>
          </p:cNvSpPr>
          <p:nvPr/>
        </p:nvSpPr>
        <p:spPr bwMode="auto">
          <a:xfrm>
            <a:off x="1780208" y="1982409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Line 42"/>
          <p:cNvSpPr>
            <a:spLocks noChangeShapeType="1"/>
          </p:cNvSpPr>
          <p:nvPr/>
        </p:nvSpPr>
        <p:spPr bwMode="auto">
          <a:xfrm flipH="1">
            <a:off x="1788543" y="1935975"/>
            <a:ext cx="0" cy="57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AutoShape 43"/>
          <p:cNvSpPr/>
          <p:nvPr/>
        </p:nvSpPr>
        <p:spPr bwMode="auto">
          <a:xfrm rot="16200000">
            <a:off x="3094658" y="-85706"/>
            <a:ext cx="114300" cy="2686050"/>
          </a:xfrm>
          <a:prstGeom prst="rightBrace">
            <a:avLst>
              <a:gd name="adj1" fmla="val 186368"/>
              <a:gd name="adj2" fmla="val 48801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Text Box 44"/>
          <p:cNvSpPr txBox="1">
            <a:spLocks noChangeArrowheads="1"/>
          </p:cNvSpPr>
          <p:nvPr/>
        </p:nvSpPr>
        <p:spPr bwMode="auto">
          <a:xfrm>
            <a:off x="2863677" y="903703"/>
            <a:ext cx="1038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  吨</a:t>
            </a:r>
          </a:p>
        </p:txBody>
      </p:sp>
      <p:sp>
        <p:nvSpPr>
          <p:cNvPr id="23" name="AutoShape 45"/>
          <p:cNvSpPr/>
          <p:nvPr/>
        </p:nvSpPr>
        <p:spPr bwMode="auto">
          <a:xfrm rot="16200000">
            <a:off x="3379218" y="192900"/>
            <a:ext cx="121444" cy="3257550"/>
          </a:xfrm>
          <a:prstGeom prst="rightBrace">
            <a:avLst>
              <a:gd name="adj1" fmla="val 223529"/>
              <a:gd name="adj2" fmla="val 50000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Text Box 46"/>
          <p:cNvSpPr txBox="1">
            <a:spLocks noChangeArrowheads="1"/>
          </p:cNvSpPr>
          <p:nvPr/>
        </p:nvSpPr>
        <p:spPr bwMode="auto">
          <a:xfrm>
            <a:off x="3076022" y="1347614"/>
            <a:ext cx="114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吨</a:t>
            </a:r>
          </a:p>
        </p:txBody>
      </p:sp>
      <p:sp>
        <p:nvSpPr>
          <p:cNvPr id="25" name="AutoShape 47"/>
          <p:cNvSpPr/>
          <p:nvPr/>
        </p:nvSpPr>
        <p:spPr bwMode="auto">
          <a:xfrm rot="5400000">
            <a:off x="4746055" y="1816913"/>
            <a:ext cx="126206" cy="590550"/>
          </a:xfrm>
          <a:prstGeom prst="rightBrace">
            <a:avLst>
              <a:gd name="adj1" fmla="val 38994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Line 48"/>
          <p:cNvSpPr>
            <a:spLocks noChangeShapeType="1"/>
          </p:cNvSpPr>
          <p:nvPr/>
        </p:nvSpPr>
        <p:spPr bwMode="auto">
          <a:xfrm>
            <a:off x="1780208" y="1403766"/>
            <a:ext cx="274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Line 49"/>
          <p:cNvSpPr>
            <a:spLocks noChangeShapeType="1"/>
          </p:cNvSpPr>
          <p:nvPr/>
        </p:nvSpPr>
        <p:spPr bwMode="auto">
          <a:xfrm>
            <a:off x="1788543" y="1346616"/>
            <a:ext cx="0" cy="57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Line 50"/>
          <p:cNvSpPr>
            <a:spLocks noChangeShapeType="1"/>
          </p:cNvSpPr>
          <p:nvPr/>
        </p:nvSpPr>
        <p:spPr bwMode="auto">
          <a:xfrm>
            <a:off x="4521027" y="1357332"/>
            <a:ext cx="0" cy="57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Line 51"/>
          <p:cNvSpPr>
            <a:spLocks noChangeShapeType="1"/>
          </p:cNvSpPr>
          <p:nvPr/>
        </p:nvSpPr>
        <p:spPr bwMode="auto">
          <a:xfrm>
            <a:off x="4504358" y="1982409"/>
            <a:ext cx="600075" cy="9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Line 52"/>
          <p:cNvSpPr>
            <a:spLocks noChangeShapeType="1"/>
          </p:cNvSpPr>
          <p:nvPr/>
        </p:nvSpPr>
        <p:spPr bwMode="auto">
          <a:xfrm>
            <a:off x="5113958" y="1946691"/>
            <a:ext cx="0" cy="57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Text Box 54"/>
          <p:cNvSpPr txBox="1">
            <a:spLocks noChangeArrowheads="1"/>
          </p:cNvSpPr>
          <p:nvPr/>
        </p:nvSpPr>
        <p:spPr bwMode="auto">
          <a:xfrm>
            <a:off x="4138837" y="2164575"/>
            <a:ext cx="23053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比去年增长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25%</a:t>
            </a:r>
          </a:p>
        </p:txBody>
      </p:sp>
      <p:sp>
        <p:nvSpPr>
          <p:cNvPr id="32" name="Text Box 44"/>
          <p:cNvSpPr txBox="1">
            <a:spLocks noChangeArrowheads="1"/>
          </p:cNvSpPr>
          <p:nvPr/>
        </p:nvSpPr>
        <p:spPr bwMode="auto">
          <a:xfrm>
            <a:off x="2920827" y="916801"/>
            <a:ext cx="45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</a:p>
        </p:txBody>
      </p:sp>
      <p:sp>
        <p:nvSpPr>
          <p:cNvPr id="33" name="Text Box 42"/>
          <p:cNvSpPr txBox="1">
            <a:spLocks noChangeArrowheads="1"/>
          </p:cNvSpPr>
          <p:nvPr/>
        </p:nvSpPr>
        <p:spPr bwMode="auto">
          <a:xfrm>
            <a:off x="2868440" y="791123"/>
            <a:ext cx="571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i="1" dirty="0">
                <a:solidFill>
                  <a:srgbClr val="FF0000"/>
                </a:solidFill>
                <a:latin typeface="+mn-lt"/>
                <a:ea typeface="楷体" panose="02010609060101010101" pitchFamily="49" charset="-122"/>
              </a:rPr>
              <a:t>x</a:t>
            </a:r>
          </a:p>
        </p:txBody>
      </p:sp>
      <p:sp>
        <p:nvSpPr>
          <p:cNvPr id="34" name="Text Box 64"/>
          <p:cNvSpPr txBox="1">
            <a:spLocks noChangeArrowheads="1"/>
          </p:cNvSpPr>
          <p:nvPr/>
        </p:nvSpPr>
        <p:spPr bwMode="auto">
          <a:xfrm>
            <a:off x="325020" y="3147814"/>
            <a:ext cx="518308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pitchFamily="49" charset="-122"/>
              </a:rPr>
              <a:t>去年的产量 </a:t>
            </a:r>
            <a:r>
              <a:rPr lang="en-US" altLang="zh-CN" sz="28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pitchFamily="49" charset="-122"/>
              </a:rPr>
              <a:t>+ </a:t>
            </a:r>
            <a:r>
              <a:rPr lang="zh-CN" altLang="en-US" sz="28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pitchFamily="49" charset="-122"/>
              </a:rPr>
              <a:t>今年比</a:t>
            </a:r>
            <a:r>
              <a:rPr lang="zh-CN" altLang="en-US" sz="2800" b="1" dirty="0" smtClean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pitchFamily="49" charset="-122"/>
              </a:rPr>
              <a:t>去年多</a:t>
            </a:r>
            <a:r>
              <a:rPr lang="zh-CN" altLang="en-US" sz="28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pitchFamily="49" charset="-122"/>
              </a:rPr>
              <a:t>的产量 </a:t>
            </a:r>
            <a:r>
              <a:rPr lang="en-US" altLang="zh-CN" sz="28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pitchFamily="49" charset="-122"/>
              </a:rPr>
              <a:t>= </a:t>
            </a:r>
            <a:r>
              <a:rPr lang="zh-CN" altLang="en-US" sz="28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pitchFamily="49" charset="-122"/>
              </a:rPr>
              <a:t>今年的产量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36" name="图片 35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7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4081" y="638194"/>
            <a:ext cx="323850" cy="322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90"/>
          <p:cNvSpPr txBox="1">
            <a:spLocks noChangeArrowheads="1"/>
          </p:cNvSpPr>
          <p:nvPr/>
        </p:nvSpPr>
        <p:spPr bwMode="auto">
          <a:xfrm>
            <a:off x="699121" y="483518"/>
            <a:ext cx="36118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去年产石榴多少吨？ </a:t>
            </a:r>
          </a:p>
        </p:txBody>
      </p:sp>
      <p:sp>
        <p:nvSpPr>
          <p:cNvPr id="14" name="Line 37"/>
          <p:cNvSpPr>
            <a:spLocks noChangeShapeType="1"/>
          </p:cNvSpPr>
          <p:nvPr/>
        </p:nvSpPr>
        <p:spPr bwMode="auto">
          <a:xfrm>
            <a:off x="4501977" y="1889541"/>
            <a:ext cx="0" cy="114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Line 38"/>
          <p:cNvSpPr>
            <a:spLocks noChangeShapeType="1"/>
          </p:cNvSpPr>
          <p:nvPr/>
        </p:nvSpPr>
        <p:spPr bwMode="auto">
          <a:xfrm flipH="1">
            <a:off x="4506739" y="1137066"/>
            <a:ext cx="14288" cy="1073944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 Box 39"/>
          <p:cNvSpPr txBox="1">
            <a:spLocks noChangeArrowheads="1"/>
          </p:cNvSpPr>
          <p:nvPr/>
        </p:nvSpPr>
        <p:spPr bwMode="auto">
          <a:xfrm>
            <a:off x="818471" y="1146591"/>
            <a:ext cx="11128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去年：</a:t>
            </a:r>
          </a:p>
        </p:txBody>
      </p:sp>
      <p:sp>
        <p:nvSpPr>
          <p:cNvPr id="17" name="Text Box 40"/>
          <p:cNvSpPr txBox="1">
            <a:spLocks noChangeArrowheads="1"/>
          </p:cNvSpPr>
          <p:nvPr/>
        </p:nvSpPr>
        <p:spPr bwMode="auto">
          <a:xfrm>
            <a:off x="829076" y="1693045"/>
            <a:ext cx="11128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今年：</a:t>
            </a:r>
          </a:p>
        </p:txBody>
      </p:sp>
      <p:sp>
        <p:nvSpPr>
          <p:cNvPr id="18" name="Line 41"/>
          <p:cNvSpPr>
            <a:spLocks noChangeShapeType="1"/>
          </p:cNvSpPr>
          <p:nvPr/>
        </p:nvSpPr>
        <p:spPr bwMode="auto">
          <a:xfrm>
            <a:off x="1780208" y="1982409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Line 42"/>
          <p:cNvSpPr>
            <a:spLocks noChangeShapeType="1"/>
          </p:cNvSpPr>
          <p:nvPr/>
        </p:nvSpPr>
        <p:spPr bwMode="auto">
          <a:xfrm flipH="1">
            <a:off x="1788543" y="1935975"/>
            <a:ext cx="0" cy="57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AutoShape 43"/>
          <p:cNvSpPr/>
          <p:nvPr/>
        </p:nvSpPr>
        <p:spPr bwMode="auto">
          <a:xfrm rot="16200000">
            <a:off x="3094658" y="-85706"/>
            <a:ext cx="114300" cy="2686050"/>
          </a:xfrm>
          <a:prstGeom prst="rightBrace">
            <a:avLst>
              <a:gd name="adj1" fmla="val 186368"/>
              <a:gd name="adj2" fmla="val 48801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Text Box 44"/>
          <p:cNvSpPr txBox="1">
            <a:spLocks noChangeArrowheads="1"/>
          </p:cNvSpPr>
          <p:nvPr/>
        </p:nvSpPr>
        <p:spPr bwMode="auto">
          <a:xfrm>
            <a:off x="2863677" y="903703"/>
            <a:ext cx="1038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  吨</a:t>
            </a:r>
          </a:p>
        </p:txBody>
      </p:sp>
      <p:sp>
        <p:nvSpPr>
          <p:cNvPr id="23" name="AutoShape 45"/>
          <p:cNvSpPr/>
          <p:nvPr/>
        </p:nvSpPr>
        <p:spPr bwMode="auto">
          <a:xfrm rot="16200000">
            <a:off x="3379218" y="192900"/>
            <a:ext cx="121444" cy="3257550"/>
          </a:xfrm>
          <a:prstGeom prst="rightBrace">
            <a:avLst>
              <a:gd name="adj1" fmla="val 223529"/>
              <a:gd name="adj2" fmla="val 50000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Text Box 46"/>
          <p:cNvSpPr txBox="1">
            <a:spLocks noChangeArrowheads="1"/>
          </p:cNvSpPr>
          <p:nvPr/>
        </p:nvSpPr>
        <p:spPr bwMode="auto">
          <a:xfrm>
            <a:off x="3076022" y="1347614"/>
            <a:ext cx="114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吨</a:t>
            </a:r>
          </a:p>
        </p:txBody>
      </p:sp>
      <p:sp>
        <p:nvSpPr>
          <p:cNvPr id="25" name="AutoShape 47"/>
          <p:cNvSpPr/>
          <p:nvPr/>
        </p:nvSpPr>
        <p:spPr bwMode="auto">
          <a:xfrm rot="5400000">
            <a:off x="4746055" y="1816913"/>
            <a:ext cx="126206" cy="590550"/>
          </a:xfrm>
          <a:prstGeom prst="rightBrace">
            <a:avLst>
              <a:gd name="adj1" fmla="val 38994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Line 48"/>
          <p:cNvSpPr>
            <a:spLocks noChangeShapeType="1"/>
          </p:cNvSpPr>
          <p:nvPr/>
        </p:nvSpPr>
        <p:spPr bwMode="auto">
          <a:xfrm>
            <a:off x="1780208" y="1403766"/>
            <a:ext cx="274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Line 49"/>
          <p:cNvSpPr>
            <a:spLocks noChangeShapeType="1"/>
          </p:cNvSpPr>
          <p:nvPr/>
        </p:nvSpPr>
        <p:spPr bwMode="auto">
          <a:xfrm>
            <a:off x="1788543" y="1346616"/>
            <a:ext cx="0" cy="57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Line 50"/>
          <p:cNvSpPr>
            <a:spLocks noChangeShapeType="1"/>
          </p:cNvSpPr>
          <p:nvPr/>
        </p:nvSpPr>
        <p:spPr bwMode="auto">
          <a:xfrm>
            <a:off x="4521027" y="1357332"/>
            <a:ext cx="0" cy="57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Line 51"/>
          <p:cNvSpPr>
            <a:spLocks noChangeShapeType="1"/>
          </p:cNvSpPr>
          <p:nvPr/>
        </p:nvSpPr>
        <p:spPr bwMode="auto">
          <a:xfrm>
            <a:off x="4504358" y="1982409"/>
            <a:ext cx="600075" cy="9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Line 52"/>
          <p:cNvSpPr>
            <a:spLocks noChangeShapeType="1"/>
          </p:cNvSpPr>
          <p:nvPr/>
        </p:nvSpPr>
        <p:spPr bwMode="auto">
          <a:xfrm>
            <a:off x="5113958" y="1946691"/>
            <a:ext cx="0" cy="57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Text Box 54"/>
          <p:cNvSpPr txBox="1">
            <a:spLocks noChangeArrowheads="1"/>
          </p:cNvSpPr>
          <p:nvPr/>
        </p:nvSpPr>
        <p:spPr bwMode="auto">
          <a:xfrm>
            <a:off x="4138837" y="2164575"/>
            <a:ext cx="23053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比去年增长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25%</a:t>
            </a:r>
          </a:p>
        </p:txBody>
      </p:sp>
      <p:sp>
        <p:nvSpPr>
          <p:cNvPr id="32" name="Text Box 44"/>
          <p:cNvSpPr txBox="1">
            <a:spLocks noChangeArrowheads="1"/>
          </p:cNvSpPr>
          <p:nvPr/>
        </p:nvSpPr>
        <p:spPr bwMode="auto">
          <a:xfrm>
            <a:off x="2920827" y="916801"/>
            <a:ext cx="45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</a:p>
        </p:txBody>
      </p:sp>
      <p:sp>
        <p:nvSpPr>
          <p:cNvPr id="33" name="Text Box 42"/>
          <p:cNvSpPr txBox="1">
            <a:spLocks noChangeArrowheads="1"/>
          </p:cNvSpPr>
          <p:nvPr/>
        </p:nvSpPr>
        <p:spPr bwMode="auto">
          <a:xfrm>
            <a:off x="2868440" y="791123"/>
            <a:ext cx="571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i="1" dirty="0">
                <a:solidFill>
                  <a:srgbClr val="FF0000"/>
                </a:solidFill>
                <a:latin typeface="+mn-lt"/>
                <a:ea typeface="楷体" panose="02010609060101010101" pitchFamily="49" charset="-122"/>
              </a:rPr>
              <a:t>x</a:t>
            </a:r>
          </a:p>
        </p:txBody>
      </p:sp>
      <p:sp>
        <p:nvSpPr>
          <p:cNvPr id="35" name="Text Box 69"/>
          <p:cNvSpPr txBox="1">
            <a:spLocks noChangeArrowheads="1"/>
          </p:cNvSpPr>
          <p:nvPr/>
        </p:nvSpPr>
        <p:spPr bwMode="auto">
          <a:xfrm>
            <a:off x="323529" y="3128650"/>
            <a:ext cx="424847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去年的产量</a:t>
            </a:r>
            <a:r>
              <a:rPr lang="en-US" altLang="zh-CN" sz="28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8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1+25%</a:t>
            </a:r>
            <a:r>
              <a:rPr lang="zh-CN" altLang="en-US" sz="28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8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</a:t>
            </a:r>
            <a:r>
              <a:rPr lang="zh-CN" altLang="en-US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今年</a:t>
            </a:r>
            <a:r>
              <a:rPr lang="zh-CN" altLang="en-US" sz="28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的产量 </a:t>
            </a:r>
          </a:p>
        </p:txBody>
      </p:sp>
      <p:sp>
        <p:nvSpPr>
          <p:cNvPr id="36" name="Text Box 65"/>
          <p:cNvSpPr txBox="1">
            <a:spLocks noChangeArrowheads="1"/>
          </p:cNvSpPr>
          <p:nvPr/>
        </p:nvSpPr>
        <p:spPr bwMode="auto">
          <a:xfrm>
            <a:off x="4572000" y="2552586"/>
            <a:ext cx="41660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解：设去年产石榴</a:t>
            </a:r>
            <a:r>
              <a:rPr lang="en-US" altLang="zh-CN" sz="2800" b="1" i="1" dirty="0">
                <a:solidFill>
                  <a:srgbClr val="FF0000"/>
                </a:solidFill>
                <a:latin typeface="+mn-lt"/>
                <a:ea typeface="楷体" panose="02010609060101010101" pitchFamily="49" charset="-122"/>
              </a:rPr>
              <a:t>x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吨。</a:t>
            </a:r>
          </a:p>
        </p:txBody>
      </p:sp>
      <p:sp>
        <p:nvSpPr>
          <p:cNvPr id="37" name="Text Box 66"/>
          <p:cNvSpPr txBox="1">
            <a:spLocks noChangeArrowheads="1"/>
          </p:cNvSpPr>
          <p:nvPr/>
        </p:nvSpPr>
        <p:spPr bwMode="auto">
          <a:xfrm>
            <a:off x="4923717" y="2924547"/>
            <a:ext cx="32592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1+25%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800" b="1" i="1" dirty="0">
                <a:solidFill>
                  <a:srgbClr val="FF0000"/>
                </a:solidFill>
                <a:latin typeface="+mn-lt"/>
                <a:ea typeface="楷体" panose="02010609060101010101" pitchFamily="49" charset="-122"/>
              </a:rPr>
              <a:t>x</a:t>
            </a:r>
            <a:r>
              <a:rPr lang="en-US" altLang="zh-CN" sz="2800" b="1" i="1" dirty="0">
                <a:solidFill>
                  <a:srgbClr val="FF0000"/>
                </a:solidFill>
                <a:ea typeface="楷体" panose="02010609060101010101" pitchFamily="49" charset="-122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=30</a:t>
            </a:r>
          </a:p>
        </p:txBody>
      </p:sp>
      <p:sp>
        <p:nvSpPr>
          <p:cNvPr id="38" name="Text Box 68"/>
          <p:cNvSpPr txBox="1">
            <a:spLocks noChangeArrowheads="1"/>
          </p:cNvSpPr>
          <p:nvPr/>
        </p:nvSpPr>
        <p:spPr bwMode="auto">
          <a:xfrm>
            <a:off x="5766802" y="3296508"/>
            <a:ext cx="26936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1.25</a:t>
            </a:r>
            <a:r>
              <a:rPr lang="en-US" altLang="zh-CN" sz="2800" b="1" i="1" dirty="0">
                <a:solidFill>
                  <a:srgbClr val="FF0000"/>
                </a:solidFill>
                <a:ea typeface="楷体" panose="02010609060101010101" pitchFamily="49" charset="-122"/>
              </a:rPr>
              <a:t> </a:t>
            </a:r>
            <a:r>
              <a:rPr lang="en-US" altLang="zh-CN" sz="2800" b="1" i="1" dirty="0">
                <a:solidFill>
                  <a:srgbClr val="FF0000"/>
                </a:solidFill>
                <a:latin typeface="+mn-lt"/>
                <a:ea typeface="楷体" panose="02010609060101010101" pitchFamily="49" charset="-122"/>
              </a:rPr>
              <a:t>x 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=30</a:t>
            </a:r>
          </a:p>
        </p:txBody>
      </p:sp>
      <p:sp>
        <p:nvSpPr>
          <p:cNvPr id="39" name="Text Box 69"/>
          <p:cNvSpPr txBox="1">
            <a:spLocks noChangeArrowheads="1"/>
          </p:cNvSpPr>
          <p:nvPr/>
        </p:nvSpPr>
        <p:spPr bwMode="auto">
          <a:xfrm>
            <a:off x="6389414" y="3560698"/>
            <a:ext cx="18549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800" b="1" i="1" dirty="0">
                <a:solidFill>
                  <a:srgbClr val="FF0000"/>
                </a:solidFill>
                <a:latin typeface="+mn-lt"/>
                <a:ea typeface="楷体" panose="02010609060101010101" pitchFamily="49" charset="-122"/>
              </a:rPr>
              <a:t>x 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=24</a:t>
            </a:r>
          </a:p>
        </p:txBody>
      </p:sp>
      <p:sp>
        <p:nvSpPr>
          <p:cNvPr id="40" name="Text Box 70"/>
          <p:cNvSpPr txBox="1">
            <a:spLocks noChangeArrowheads="1"/>
          </p:cNvSpPr>
          <p:nvPr/>
        </p:nvSpPr>
        <p:spPr bwMode="auto">
          <a:xfrm>
            <a:off x="5085775" y="3920738"/>
            <a:ext cx="41065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答：去年产石榴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吨。</a:t>
            </a:r>
          </a:p>
        </p:txBody>
      </p:sp>
      <p:grpSp>
        <p:nvGrpSpPr>
          <p:cNvPr id="41" name="组合 40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42" name="图片 41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43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7288" y="1223559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60787" y="2001655"/>
            <a:ext cx="79333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六成      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五成     四成五        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十成 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144288" y="1153294"/>
            <a:ext cx="79487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把下列成数改写成百分数，百分数改写成成数。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860787" y="3224089"/>
            <a:ext cx="77884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30%       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%       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75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%         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72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%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692314" y="1989410"/>
            <a:ext cx="12235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=60%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419872" y="1981969"/>
            <a:ext cx="13750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=50%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436096" y="1981969"/>
            <a:ext cx="12343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=45%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7596336" y="1995686"/>
            <a:ext cx="12776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=100%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603893" y="3224089"/>
            <a:ext cx="1464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三成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451654" y="3224089"/>
            <a:ext cx="12992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一成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5260532" y="3224089"/>
            <a:ext cx="14417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七成五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7390577" y="3224089"/>
            <a:ext cx="14417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七成二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2"/>
            <a:ext cx="366860" cy="456338"/>
          </a:xfrm>
          <a:prstGeom prst="rect">
            <a:avLst/>
          </a:prstGeom>
        </p:spPr>
      </p:pic>
      <p:sp>
        <p:nvSpPr>
          <p:cNvPr id="2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4" name="图片 23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5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632448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075316" y="555526"/>
            <a:ext cx="7165628" cy="136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足球赛举办方决定将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1400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张门票免费送给学生，免费送出的门票数占足球场座位总数的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5%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。这个足球场共有多少个座位？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989715" y="2113324"/>
            <a:ext cx="4814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解：设这个足球场共有</a:t>
            </a:r>
            <a:r>
              <a:rPr lang="en-US" altLang="zh-CN" sz="2400" b="1" i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个座位。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511084" y="1750045"/>
            <a:ext cx="65893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足球场座位总数 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 5% =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免费送出的门票数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129824" y="2970574"/>
            <a:ext cx="30994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0.05</a:t>
            </a:r>
            <a:r>
              <a:rPr lang="en-US" altLang="zh-CN" sz="2400" b="1" i="1" dirty="0">
                <a:solidFill>
                  <a:srgbClr val="FF0000"/>
                </a:solidFill>
                <a:latin typeface="+mn-lt"/>
                <a:ea typeface="楷体" panose="02010609060101010101" pitchFamily="49" charset="-122"/>
              </a:rPr>
              <a:t>x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=1400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526152" y="3399199"/>
            <a:ext cx="16297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i="1" dirty="0">
                <a:solidFill>
                  <a:srgbClr val="FF0000"/>
                </a:solidFill>
                <a:latin typeface="+mn-lt"/>
                <a:ea typeface="楷体" panose="02010609060101010101" pitchFamily="49" charset="-122"/>
              </a:rPr>
              <a:t>x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=28000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989716" y="3827824"/>
            <a:ext cx="49585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答：这个足球场共有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28000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个座位。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094104" y="2541949"/>
            <a:ext cx="33632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zh-CN" sz="2400" b="1" i="1" dirty="0">
                <a:solidFill>
                  <a:srgbClr val="FF0000"/>
                </a:solidFill>
                <a:latin typeface="+mn-lt"/>
                <a:ea typeface="楷体" panose="02010609060101010101" pitchFamily="49" charset="-122"/>
              </a:rPr>
              <a:t>x</a:t>
            </a:r>
            <a:r>
              <a:rPr lang="en-US" altLang="zh-CN" sz="2400" b="1" i="1" dirty="0">
                <a:solidFill>
                  <a:srgbClr val="FF0000"/>
                </a:solidFill>
                <a:ea typeface="楷体" panose="02010609060101010101" pitchFamily="49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×5%=1400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836001" y="427805"/>
            <a:ext cx="495649" cy="55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7" name="图片 16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8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7288" y="861762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479002" y="695399"/>
            <a:ext cx="708771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楷体_GB2312" panose="02010609030101010101" pitchFamily="49" charset="-122"/>
                <a:ea typeface="楷体" panose="02010609060101010101" pitchFamily="49" charset="-122"/>
              </a:rPr>
              <a:t>红星村去年的棉花产量是</a:t>
            </a:r>
            <a:r>
              <a:rPr lang="en-US" altLang="zh-CN" sz="2800" b="1" dirty="0">
                <a:latin typeface="楷体_GB2312" panose="02010609030101010101" pitchFamily="49" charset="-122"/>
                <a:ea typeface="楷体" panose="02010609060101010101" pitchFamily="49" charset="-122"/>
              </a:rPr>
              <a:t>100</a:t>
            </a:r>
            <a:r>
              <a:rPr lang="zh-CN" altLang="en-US" sz="2800" b="1" dirty="0">
                <a:latin typeface="楷体_GB2312" panose="02010609030101010101" pitchFamily="49" charset="-122"/>
                <a:ea typeface="楷体" panose="02010609060101010101" pitchFamily="49" charset="-122"/>
              </a:rPr>
              <a:t>吨，今年比去年增产</a:t>
            </a:r>
            <a:r>
              <a:rPr lang="zh-CN" altLang="en-US" sz="2800" b="1" dirty="0" smtClean="0">
                <a:latin typeface="楷体_GB2312" panose="02010609030101010101" pitchFamily="49" charset="-122"/>
                <a:ea typeface="楷体" panose="02010609060101010101" pitchFamily="49" charset="-122"/>
              </a:rPr>
              <a:t>两成。今年</a:t>
            </a:r>
            <a:r>
              <a:rPr lang="zh-CN" altLang="en-US" sz="2800" b="1" dirty="0">
                <a:latin typeface="楷体_GB2312" panose="02010609030101010101" pitchFamily="49" charset="-122"/>
                <a:ea typeface="楷体" panose="02010609060101010101" pitchFamily="49" charset="-122"/>
              </a:rPr>
              <a:t>的</a:t>
            </a:r>
            <a:r>
              <a:rPr lang="zh-CN" altLang="en-US" sz="2800" b="1" dirty="0">
                <a:latin typeface="Arial" panose="020B0604020202020204" pitchFamily="34" charset="0"/>
                <a:ea typeface="楷体" panose="02010609060101010101" pitchFamily="49" charset="-122"/>
              </a:rPr>
              <a:t>棉花产量是多少吨？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231187" y="1979120"/>
            <a:ext cx="46827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100×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1+20%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139631" y="3706393"/>
            <a:ext cx="56372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答：今年的棉花产量是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吨。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125387" y="627534"/>
            <a:ext cx="546945" cy="63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>
                <a:latin typeface="楷体_GB2312" panose="02010609030101010101" pitchFamily="49" charset="-122"/>
                <a:ea typeface="楷体_GB2312" panose="02010609030101010101" pitchFamily="49" charset="-122"/>
              </a:rPr>
              <a:t>3.</a:t>
            </a:r>
            <a:endParaRPr lang="zh-CN" altLang="en-US" sz="2800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984726" y="3158836"/>
            <a:ext cx="46827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120(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吨</a:t>
            </a:r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999014" y="2568978"/>
            <a:ext cx="46827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100×1.2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5" name="图片 14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6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785</Words>
  <Application>Microsoft Office PowerPoint</Application>
  <PresentationFormat>全屏显示(16:9)</PresentationFormat>
  <Paragraphs>123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黑体</vt:lpstr>
      <vt:lpstr>华文楷体</vt:lpstr>
      <vt:lpstr>楷体</vt:lpstr>
      <vt:lpstr>楷体_GB2312</vt:lpstr>
      <vt:lpstr>宋体</vt:lpstr>
      <vt:lpstr>微软雅黑</vt:lpstr>
      <vt:lpstr>幼圆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2023-01-16T14:24:34Z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CB0BF11FF1DC4E4C9D220279C0866BB1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