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00"/>
    <a:srgbClr val="A50021"/>
    <a:srgbClr val="CC0000"/>
    <a:srgbClr val="FFFFFF"/>
    <a:srgbClr val="990033"/>
    <a:srgbClr val="FF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21" autoAdjust="0"/>
    <p:restoredTop sz="94720" autoAdjust="0"/>
  </p:normalViewPr>
  <p:slideViewPr>
    <p:cSldViewPr>
      <p:cViewPr>
        <p:scale>
          <a:sx n="100" d="100"/>
          <a:sy n="100" d="100"/>
        </p:scale>
        <p:origin x="-53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90A10-0B90-407D-8E56-F44BA8A84D01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CCF13-D65E-412C-8F15-271908EDD2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CF13-D65E-412C-8F15-271908EDD2C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349319-CA3C-4A76-96EF-E431A257D0A2}" type="datetimeFigureOut">
              <a:rPr lang="zh-CN" altLang="en-US"/>
              <a:t>2023-01-16</a:t>
            </a:fld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4A07E-2BF0-4C61-9488-92ED038877DA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11DC3D-9055-4D72-B1AC-F0F4EFAC89FC}" type="datetimeFigureOut">
              <a:rPr lang="zh-CN" altLang="en-US"/>
              <a:t>2023-01-16</a:t>
            </a:fld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2FEBC-D298-4515-9EB9-4D0017D68435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B5DB87-62DB-4A52-AB53-DF6644A7BD71}" type="datetimeFigureOut">
              <a:rPr lang="zh-CN" altLang="en-US"/>
              <a:t>2023-01-16</a:t>
            </a:fld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08DC0-351D-48B8-BE66-BFBECF4BC914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6C33841-E98D-434B-9AE4-7AE4F6B63893}" type="datetimeFigureOut">
              <a:rPr lang="zh-CN" altLang="en-US"/>
              <a:t>2023-01-16</a:t>
            </a:fld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C334D6E-D029-4755-BFE2-684479AD4BE3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C12013-D4C2-44F8-A559-9C92BEE84876}" type="datetimeFigureOut">
              <a:rPr lang="zh-CN" altLang="en-US"/>
              <a:t>2023-01-16</a:t>
            </a:fld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411AE-1247-4FB9-A398-F6B1E8714CAA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ACC649-1CCE-4189-B543-F73E3556BF49}" type="datetimeFigureOut">
              <a:rPr lang="zh-CN" altLang="en-US"/>
              <a:t>2023-01-16</a:t>
            </a:fld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F3197-7629-42F7-8CA4-E212D20E799D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C50449-9595-4D28-8EB4-CF1C0CA5F6BE}" type="datetimeFigureOut">
              <a:rPr lang="zh-CN" altLang="en-US"/>
              <a:t>2023-01-16</a:t>
            </a:fld>
            <a:endParaRPr lang="en-US" altLang="zh-CN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84E4B-9A43-4C6D-B2BD-0765D803B0D1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CA731E-12B1-4D7E-8E87-B0D6A8E8C43F}" type="datetimeFigureOut">
              <a:rPr lang="zh-CN" altLang="en-US"/>
              <a:t>2023-01-16</a:t>
            </a:fld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F2BBF-7C00-4A1A-BA82-298414A6EB0D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5F9BA3-502A-44B4-BBD2-BB88E7D5FD73}" type="datetimeFigureOut">
              <a:rPr lang="zh-CN" altLang="en-US"/>
              <a:t>2023-01-16</a:t>
            </a:fld>
            <a:endParaRPr lang="en-US" altLang="zh-CN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E3B06-508E-4682-B4C4-512017D1A397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A56F5C-B0AC-457B-B2FB-BDD62EB71518}" type="datetimeFigureOut">
              <a:rPr lang="zh-CN" altLang="en-US"/>
              <a:t>2023-01-16</a:t>
            </a:fld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7B3E2-419D-472C-869E-34B65212250B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EBD9E3-42C8-4847-9DB6-9BCD44B98093}" type="datetimeFigureOut">
              <a:rPr lang="zh-CN" altLang="en-US"/>
              <a:t>2023-01-16</a:t>
            </a:fld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9AC4A-6AE6-434A-9F28-7118A159597B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/>
            </a:lvl1pPr>
          </a:lstStyle>
          <a:p>
            <a:fld id="{74F78805-B147-4385-8B51-B3B13576BE30}" type="datetimeFigureOut">
              <a:rPr lang="zh-CN" altLang="en-US"/>
              <a:t>2023-01-16</a:t>
            </a:fld>
            <a:endParaRPr lang="en-US" altLang="zh-CN" dirty="0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/>
            </a:lvl1pPr>
          </a:lstStyle>
          <a:p>
            <a:endParaRPr lang="en-US" altLang="zh-CN" dirty="0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400"/>
            </a:lvl1pPr>
          </a:lstStyle>
          <a:p>
            <a:fld id="{0884C5B2-2503-44F2-A1A0-F0DF384604B3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NUL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2057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5400" dirty="0" smtClean="0">
                <a:solidFill>
                  <a:srgbClr val="FF3300"/>
                </a:solidFill>
                <a:latin typeface="方正美黑简体" pitchFamily="65" charset="-122"/>
                <a:ea typeface="方正美黑简体" pitchFamily="65" charset="-122"/>
              </a:rPr>
              <a:t>28.1 圆的概念及性质</a:t>
            </a:r>
            <a:endParaRPr lang="zh-CN" altLang="en-US" sz="5400" dirty="0">
              <a:solidFill>
                <a:srgbClr val="FF3300"/>
              </a:solidFill>
              <a:latin typeface="方正美黑简体" pitchFamily="65" charset="-122"/>
              <a:ea typeface="方正美黑简体" pitchFamily="65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79267" y="5191125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81000" y="1066800"/>
            <a:ext cx="8610600" cy="260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12．(5分)如图，点A，D，G，M在半圆O上，四边形ABOC，DEOF，HMNO均为矩形，设BC＝a，EF＝b，NH＝c，则下列各式中正确的是(　　)</a:t>
            </a:r>
            <a:endParaRPr lang="zh-CN" altLang="zh-CN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．a＞b＞c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．a＝b＝c</a:t>
            </a:r>
            <a:endParaRPr lang="zh-CN" altLang="zh-CN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．a＞c＞b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zh-CN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．b＞c＞a</a:t>
            </a: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915" name="Picture 405" descr="C:/Users/Administrator/Desktop/九数冀教版/S162a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2405063"/>
            <a:ext cx="21336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81000" y="4267200"/>
            <a:ext cx="5562600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13．(5分)将一个含有60°角的三角板，按如图所示的方式摆放在半圆形纸片上，O为圆心，则∠ACO＝________度．</a:t>
            </a: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917" name="Picture 406" descr="C:/Users/Administrator/Desktop/九数冀教版/S160a.TIF"/>
          <p:cNvPicPr>
            <a:picLocks noChangeAspect="1" noChangeArrowheads="1"/>
          </p:cNvPicPr>
          <p:nvPr/>
        </p:nvPicPr>
        <p:blipFill>
          <a:blip r:embed="rId4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4419600"/>
            <a:ext cx="1725613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1828800" y="22098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3048000" y="5410200"/>
            <a:ext cx="6032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/>
      <p:bldP spid="389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81000" y="1295400"/>
            <a:ext cx="8229600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如图，某部队在灯塔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的周围进行爆破作业，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的周围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km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内的水域为危险区域，有一渔船误入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km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处，为了尽快驶离危险区域，该船应沿哪条射线方向航行？请说明理由．</a:t>
            </a:r>
          </a:p>
        </p:txBody>
      </p:sp>
      <p:pic>
        <p:nvPicPr>
          <p:cNvPr id="39939" name="Picture 407" descr="C:/Users/Administrator/Desktop/九数冀教版/S163A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3124200"/>
            <a:ext cx="23368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457200" y="3352800"/>
            <a:ext cx="5791200" cy="260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该船应沿射线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方向驶离危险区．理由：设射线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zh-CN" altLang="en-US" sz="2200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⊙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相交于点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，在</a:t>
            </a:r>
            <a:r>
              <a:rPr lang="zh-CN" altLang="en-US" sz="2200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⊙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上任取一点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不包括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关于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的对称点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，连接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BD.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zh-CN" altLang="en-US" sz="2200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△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中，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＞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∵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∴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＞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∴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＞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81000" y="1143000"/>
            <a:ext cx="86106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的两条直径，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的中点，求证：四边形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CEDF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为平行四边形．</a:t>
            </a:r>
          </a:p>
        </p:txBody>
      </p:sp>
      <p:pic>
        <p:nvPicPr>
          <p:cNvPr id="40963" name="Picture 408" descr="C:/Users/Administrator/Desktop/九数冀教版/S164A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2209800"/>
            <a:ext cx="18288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1219200" y="2590800"/>
            <a:ext cx="24511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可证</a:t>
            </a:r>
            <a:r>
              <a:rPr lang="en-US" altLang="zh-CN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即可</a:t>
            </a:r>
            <a:r>
              <a:rPr lang="zh-CN" altLang="en-US" sz="2200" dirty="0">
                <a:solidFill>
                  <a:srgbClr val="FF0066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1000" y="1143000"/>
            <a:ext cx="86106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的直径，点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的延长线上，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等于⊙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的半径，∠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78°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，求∠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的度数．</a:t>
            </a:r>
          </a:p>
        </p:txBody>
      </p:sp>
      <p:pic>
        <p:nvPicPr>
          <p:cNvPr id="41987" name="Picture 409" descr="C:/Users/Administrator/Desktop/九数冀教版/S165A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2590800"/>
            <a:ext cx="2374900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28600" y="4419600"/>
            <a:ext cx="8610600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</a:t>
            </a:r>
            <a:r>
              <a:rPr lang="zh-CN" altLang="en-US" sz="2200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∠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∵∠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zh-CN" altLang="en-US" sz="2200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∠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zh-CN" altLang="en-US" sz="2200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∠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78°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∴∠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78°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∵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∴∠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zh-CN" altLang="en-US" sz="2200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∠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zh-CN" altLang="en-US" sz="2200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∠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BOA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∠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2200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∴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78°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∴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26°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，即</a:t>
            </a:r>
            <a:r>
              <a:rPr lang="zh-CN" altLang="en-US" sz="2200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∠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81000" y="1143000"/>
            <a:ext cx="86106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如图所示，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中非直径的弦，你能判定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的大小关系吗</a:t>
            </a:r>
            <a:r>
              <a:rPr lang="zh-CN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762000" y="4495800"/>
            <a:ext cx="65674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＞</a:t>
            </a:r>
            <a:r>
              <a:rPr lang="en-US" altLang="zh-CN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zh-CN" altLang="en-US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zh-CN" altLang="en-US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利用三角形三边关系判定</a:t>
            </a:r>
          </a:p>
        </p:txBody>
      </p:sp>
      <p:pic>
        <p:nvPicPr>
          <p:cNvPr id="43012" name="Picture 410" descr="C:/Users/Administrator/Desktop/九数冀教版/S166A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1981200"/>
            <a:ext cx="2533650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04800" y="1371600"/>
            <a:ext cx="8610600" cy="260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．如图，平面上到定点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的距离等于定长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(OA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的长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的所有点组成的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叫做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，定点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叫做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，线段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叫做圆的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．圆是轴对称图形，过圆心的每一条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都是它的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．圆也是中心对称图形，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是它的对称中心．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762000" y="1981200"/>
            <a:ext cx="7429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图形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438400" y="1981200"/>
            <a:ext cx="7175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圆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410200" y="1981200"/>
            <a:ext cx="7429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圆心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304800" y="2514600"/>
            <a:ext cx="9969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半径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6477000" y="2971800"/>
            <a:ext cx="7429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直线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228600" y="3505200"/>
            <a:ext cx="12763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对称轴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4495800" y="3505200"/>
            <a:ext cx="9969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圆心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  <p:bldP spid="30724" grpId="0"/>
      <p:bldP spid="30725" grpId="0"/>
      <p:bldP spid="30726" grpId="0"/>
      <p:bldP spid="30727" grpId="0"/>
      <p:bldP spid="30728" grpId="0"/>
      <p:bldP spid="307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04800" y="1219200"/>
            <a:ext cx="8610600" cy="361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．圆上任意两点之间的线段叫做这个圆的一条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，过圆心的弦，叫做这个圆的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．圆上任意两点间的部分叫做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，简称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．圆的直径将这个圆分成能够完全重合的两条弧，这样的一条弧叫做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．大于半圆的弧叫做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，小于半圆的弧叫做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．能够重合的两个圆叫做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，能够重合的两条弧叫做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6477000" y="1325563"/>
            <a:ext cx="7175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弦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276600" y="1828800"/>
            <a:ext cx="9969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直径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228600" y="2316163"/>
            <a:ext cx="9969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圆弧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362200" y="2362200"/>
            <a:ext cx="7175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弧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352800" y="2819400"/>
            <a:ext cx="9969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半圆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7010400" y="2819400"/>
            <a:ext cx="9969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优弧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2286000" y="3352800"/>
            <a:ext cx="9969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劣弧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4114800" y="3810000"/>
            <a:ext cx="9969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等圆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228600" y="4343400"/>
            <a:ext cx="9969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48" grpId="0"/>
      <p:bldP spid="31749" grpId="0"/>
      <p:bldP spid="31750" grpId="0"/>
      <p:bldP spid="31751" grpId="0"/>
      <p:bldP spid="31752" grpId="0"/>
      <p:bldP spid="31753" grpId="0"/>
      <p:bldP spid="31754" grpId="0"/>
      <p:bldP spid="317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124075" y="1858963"/>
            <a:ext cx="4667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200" b="1" dirty="0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D 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81000" y="1219200"/>
            <a:ext cx="8382000" cy="462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如图所示，体育课上，小丽的铅球成绩为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6.4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，她投出的铅球落在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．区域①　　　		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．区域②</a:t>
            </a:r>
            <a:endParaRPr lang="zh-CN" altLang="en-US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．区域③  			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．区域④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下列条件中，能确定圆的是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．以点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为圆心</a:t>
            </a:r>
            <a:endParaRPr lang="zh-CN" altLang="en-US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长为半径</a:t>
            </a:r>
            <a:endParaRPr lang="zh-CN" altLang="en-US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．以点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为圆心，以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长为半径</a:t>
            </a:r>
            <a:endParaRPr lang="zh-CN" altLang="en-US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．经过已知点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pic>
        <p:nvPicPr>
          <p:cNvPr id="32772" name="Picture 399" descr="C:/Users/Administrator/Desktop/九数冀教版/S157A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1741488"/>
            <a:ext cx="2590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334000" y="3352800"/>
            <a:ext cx="4667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200" b="1" dirty="0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C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5334000" y="1219200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 sz="2200" dirty="0">
              <a:solidFill>
                <a:srgbClr val="FF0066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81000" y="1066800"/>
            <a:ext cx="83820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下列条件中，能确定圆的是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．以点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为圆心</a:t>
            </a:r>
            <a:endParaRPr lang="zh-CN" altLang="en-US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长为半径</a:t>
            </a:r>
            <a:endParaRPr lang="zh-CN" altLang="en-US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．以点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为圆心，以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长为半径</a:t>
            </a:r>
            <a:endParaRPr lang="zh-CN" altLang="en-US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．经过已知点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下列结论正确的是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．经过圆心的直线是圆的对称轴</a:t>
            </a:r>
            <a:endParaRPr lang="zh-CN" altLang="en-US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．直径是圆的对称轴</a:t>
            </a:r>
            <a:endParaRPr lang="zh-CN" altLang="en-US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．与圆相交的直线是圆的对称轴</a:t>
            </a:r>
            <a:endParaRPr lang="zh-CN" altLang="en-US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．与直径相交的直线是圆的对称轴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4191000" y="37338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sz="2200" dirty="0">
              <a:solidFill>
                <a:srgbClr val="FF0066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5029200" y="12192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FF0066"/>
                </a:solidFill>
              </a:rPr>
              <a:t> 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81000" y="1066800"/>
            <a:ext cx="8382000" cy="462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下列语句中，不正确的是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．圆既是中心对称图形，又是旋转对称图形</a:t>
            </a:r>
            <a:endParaRPr lang="zh-CN" altLang="en-US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．圆是轴对称图形，过圆心的直线是它的对称轴</a:t>
            </a:r>
            <a:endParaRPr lang="zh-CN" altLang="en-US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．当圆绕它的中心旋转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89°57′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时，不会与原来的圆重合</a:t>
            </a:r>
            <a:endParaRPr lang="zh-CN" altLang="en-US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．圆的对称轴有无数条，但是对称中心只有一个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如图，已知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的两条直径，∠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，那么∠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45°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 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60°</a:t>
            </a:r>
            <a:endParaRPr lang="en-US" altLang="zh-CN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  			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438400" y="41910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zh-CN" sz="2400" dirty="0">
              <a:solidFill>
                <a:srgbClr val="FF0066"/>
              </a:solidFill>
            </a:endParaRPr>
          </a:p>
        </p:txBody>
      </p:sp>
      <p:pic>
        <p:nvPicPr>
          <p:cNvPr id="34821" name="Picture 400" descr="C:/Users/Administrator/Desktop/九数冀教版/S158A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4419600"/>
            <a:ext cx="2451100" cy="212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3033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 sz="1800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810000" y="1371600"/>
            <a:ext cx="3238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04800" y="1219200"/>
            <a:ext cx="8610600" cy="260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如图，圆中有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条直径，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条弦，圆中以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为一个端点的优弧有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条，劣弧有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条．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圆内最大的弦长为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cm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，则圆的半径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．小于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cm  				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．大于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cm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．等于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cm  				D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．不能确定</a:t>
            </a:r>
          </a:p>
        </p:txBody>
      </p:sp>
      <p:pic>
        <p:nvPicPr>
          <p:cNvPr id="35845" name="Picture 401" descr="C:/Users/Administrator/Desktop/九数冀教版/S159A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962400"/>
            <a:ext cx="2184400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6172200" y="1371600"/>
            <a:ext cx="3238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3276600" y="1828800"/>
            <a:ext cx="3238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5791200" y="1828800"/>
            <a:ext cx="3238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6477000" y="23622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  <p:bldP spid="35846" grpId="0"/>
      <p:bldP spid="35847" grpId="0"/>
      <p:bldP spid="35848" grpId="0"/>
      <p:bldP spid="358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5562600" y="12954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sz="2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04800" y="1143000"/>
            <a:ext cx="86106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下列命题中，正确的是个数是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楷体_GB2312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①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半圆是弧；②弧是半圆；③直径是弦；④弧长相等的弧是等弧；⑤直径的两个端点分圆所成的两条弧，每一条弧都是半圆．</a:t>
            </a:r>
            <a:endParaRPr lang="zh-CN" altLang="en-US" sz="2200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  					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endParaRPr lang="zh-CN" altLang="en-US" sz="2200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  					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有下面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个命题：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①直径相等的两个圆是等圆；②长度相等的弧是等弧；③圆中最长的弦是通过圆心的弦；</a:t>
            </a:r>
            <a:r>
              <a:rPr lang="zh-CN" altLang="en-US" sz="2200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④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一条弦把圆分成两条弧，这两条弧不可能是等弧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，其中真命题的个数为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  					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endParaRPr lang="zh-CN" altLang="en-US" sz="2200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  					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7010400" y="48006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altLang="zh-CN" sz="2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81000" y="2286000"/>
            <a:ext cx="845820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10．(5分)如图，AB是⊙O的直径，点C，D在⊙O上，∠BOC＝110°，AD∥OC，则∠AOD的度数为(　　)</a:t>
            </a:r>
            <a:endParaRPr lang="zh-CN" altLang="zh-CN" sz="2200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．70°　　　</a:t>
            </a:r>
            <a:r>
              <a:rPr lang="zh-CN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．60°　　　</a:t>
            </a:r>
            <a:r>
              <a:rPr lang="zh-CN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．50°　　　</a:t>
            </a:r>
            <a:r>
              <a:rPr lang="zh-CN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．40°</a:t>
            </a:r>
          </a:p>
          <a:p>
            <a:pPr algn="just">
              <a:lnSpc>
                <a:spcPct val="150000"/>
              </a:lnSpc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11．(5分)下列说法：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①优弧一定比劣弧长；②面积相等的两个圆是等圆；③长度相等的弧是等弧；④经过圆心的一个定点可以作无数条弦；⑤经过圆内一定点可以作无数条直径．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其中不正确的个数是(　　)</a:t>
            </a:r>
            <a:endParaRPr lang="zh-CN" altLang="zh-CN" sz="2200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．1个  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zh-CN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．2个  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．3个  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．4个</a:t>
            </a:r>
            <a:endParaRPr lang="zh-CN" altLang="en-US" sz="2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5257800" y="2895600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pic>
        <p:nvPicPr>
          <p:cNvPr id="37892" name="Picture 404" descr="C:/Users/Administrator/Desktop/九数冀教版/S161a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533400"/>
            <a:ext cx="2159000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990600" y="5440363"/>
            <a:ext cx="3857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  <p:bldP spid="37893" grpId="0"/>
    </p:bld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838</Words>
  <Application>Microsoft Office PowerPoint</Application>
  <PresentationFormat>全屏显示(4:3)</PresentationFormat>
  <Paragraphs>93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方正美黑简体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2022-01-10T02:06:02Z</dcterms:created>
  <dcterms:modified xsi:type="dcterms:W3CDTF">2023-01-16T14:24:39Z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35D77BC2059D41C598E73F01DB40E50C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