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24"/>
  </p:notesMasterIdLst>
  <p:handoutMasterIdLst>
    <p:handoutMasterId r:id="rId25"/>
  </p:handoutMasterIdLst>
  <p:sldIdLst>
    <p:sldId id="256" r:id="rId2"/>
    <p:sldId id="258" r:id="rId3"/>
    <p:sldId id="260" r:id="rId4"/>
    <p:sldId id="287" r:id="rId5"/>
    <p:sldId id="261" r:id="rId6"/>
    <p:sldId id="289" r:id="rId7"/>
    <p:sldId id="292" r:id="rId8"/>
    <p:sldId id="286" r:id="rId9"/>
    <p:sldId id="285" r:id="rId10"/>
    <p:sldId id="293" r:id="rId11"/>
    <p:sldId id="294" r:id="rId12"/>
    <p:sldId id="295" r:id="rId13"/>
    <p:sldId id="296" r:id="rId14"/>
    <p:sldId id="297" r:id="rId15"/>
    <p:sldId id="298" r:id="rId16"/>
    <p:sldId id="299" r:id="rId17"/>
    <p:sldId id="300" r:id="rId18"/>
    <p:sldId id="279" r:id="rId19"/>
    <p:sldId id="280" r:id="rId20"/>
    <p:sldId id="282" r:id="rId21"/>
    <p:sldId id="283" r:id="rId22"/>
    <p:sldId id="291" r:id="rId23"/>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C3AE"/>
    <a:srgbClr val="E0F276"/>
    <a:srgbClr val="98BCF6"/>
    <a:srgbClr val="D1F3FF"/>
    <a:srgbClr val="8FE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0" d="100"/>
          <a:sy n="130" d="100"/>
        </p:scale>
        <p:origin x="-1074" y="-34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13B0533E-E1A6-47CA-873E-F31325F81BD6}" type="datetimeFigureOut">
              <a:rPr lang="zh-CN" altLang="en-US"/>
              <a:t>2023-01-16</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89129005-B3E9-4718-9484-3E4CD20B54EB}" type="slidenum">
              <a:rPr lang="zh-CN" altLang="en-US"/>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10363" y="514350"/>
            <a:ext cx="2135187" cy="3886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514350"/>
            <a:ext cx="6256338" cy="3886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1BC19065-6668-48D3-9893-C76C5690FABC}" type="datetimeFigureOut">
              <a:rPr lang="zh-CN" altLang="en-US"/>
              <a:t>2023-01-16</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91AB7CF3-5EEA-4FA3-BB8B-F61BDC5EEF1F}" type="slidenum">
              <a:rPr lang="zh-CN" altLang="en-US"/>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622E7C83-CB49-4176-8E60-FB6DCED72E19}" type="datetimeFigureOut">
              <a:rPr lang="zh-CN" altLang="en-US"/>
              <a:t>2023-01-16</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2EA72026-1D00-45AB-8ABB-8C981DD937CE}" type="slidenum">
              <a:rPr lang="zh-CN" altLang="en-US"/>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5"/>
            <a:ext cx="7772400" cy="1022350"/>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C67DE157-B529-47CE-900F-A98E13D244A3}" type="datetimeFigureOut">
              <a:rPr lang="zh-CN" altLang="en-US"/>
              <a:t>2023-01-16</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89E1C9FD-44C0-480A-8BC0-C896CAE33E40}" type="slidenum">
              <a:rPr lang="zh-CN" altLang="en-US"/>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4800" y="1485900"/>
            <a:ext cx="4194175" cy="2914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51375" y="1485900"/>
            <a:ext cx="4194175" cy="2914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F6506139-7827-4FED-9E22-C6CA2C36E821}" type="datetimeFigureOut">
              <a:rPr lang="zh-CN" altLang="en-US"/>
              <a:t>2023-01-16</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BA36CD9F-C3BD-461B-BBBB-3B77B6E66F53}" type="slidenum">
              <a:rPr lang="zh-CN" altLang="en-US"/>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E79E1A76-A929-485F-9566-9E87939D0301}" type="datetimeFigureOut">
              <a:rPr lang="zh-CN" altLang="en-US"/>
              <a:t>2023-01-16</a:t>
            </a:fld>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903F8097-D7BD-4532-AB86-168DFE8F8973}" type="slidenum">
              <a:rPr lang="zh-CN" altLang="en-US"/>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49829E32-9EFC-4657-8ED5-61CE8B61F9C4}" type="datetimeFigureOut">
              <a:rPr lang="zh-CN" altLang="en-US"/>
              <a:t>2023-01-16</a:t>
            </a:fld>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49CEE0D8-3127-46D2-9755-63B597CE1C75}" type="slidenum">
              <a:rPr lang="zh-CN" altLang="en-US"/>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29E4B46C-E2DD-40CE-8909-18EC971A803F}" type="datetimeFigureOut">
              <a:rPr lang="zh-CN" altLang="en-US"/>
              <a:t>2023-01-16</a:t>
            </a:fld>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9721DE89-6F7B-4CBE-8F38-701BC1F804DE}" type="slidenum">
              <a:rPr lang="zh-CN" altLang="en-US"/>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788"/>
            <a:ext cx="3008313" cy="871537"/>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CD34E80E-226D-4EAF-A25F-178365A63B08}" type="datetimeFigureOut">
              <a:rPr lang="zh-CN" altLang="en-US"/>
              <a:t>2023-01-16</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D1001A38-F705-43F5-9144-C8AF9AC1509E}" type="slidenum">
              <a:rPr lang="zh-CN" altLang="en-US"/>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450"/>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3ABA2B96-A9E8-42AE-8A62-AADBD7D26C3D}" type="datetimeFigureOut">
              <a:rPr lang="zh-CN" altLang="en-US"/>
              <a:t>2023-01-16</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E3646261-66F8-4D72-A2E3-681B4AC84963}" type="slidenum">
              <a:rPr lang="zh-CN" altLang="en-US"/>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bwMode="auto">
          <a:xfrm>
            <a:off x="301625" y="514350"/>
            <a:ext cx="854075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48131" name="Rectangle 3"/>
          <p:cNvSpPr>
            <a:spLocks noGrp="1" noRot="1" noChangeArrowheads="1"/>
          </p:cNvSpPr>
          <p:nvPr>
            <p:ph type="body" idx="1"/>
          </p:nvPr>
        </p:nvSpPr>
        <p:spPr bwMode="auto">
          <a:xfrm>
            <a:off x="304800" y="1485900"/>
            <a:ext cx="8540750" cy="291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8132" name="Rectangle 4"/>
          <p:cNvSpPr>
            <a:spLocks noGrp="1" noChangeArrowheads="1"/>
          </p:cNvSpPr>
          <p:nvPr>
            <p:ph type="dt" sz="half" idx="2"/>
          </p:nvPr>
        </p:nvSpPr>
        <p:spPr bwMode="auto">
          <a:xfrm>
            <a:off x="301625" y="4514850"/>
            <a:ext cx="2289175"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7101D937-5171-40DF-AF23-2525B359BEA2}" type="datetimeFigureOut">
              <a:rPr lang="zh-CN" altLang="en-US"/>
              <a:t>2023-01-16</a:t>
            </a:fld>
            <a:endParaRPr lang="en-US" altLang="zh-CN"/>
          </a:p>
        </p:txBody>
      </p:sp>
      <p:sp>
        <p:nvSpPr>
          <p:cNvPr id="48133" name="Rectangle 5"/>
          <p:cNvSpPr>
            <a:spLocks noGrp="1" noChangeArrowheads="1"/>
          </p:cNvSpPr>
          <p:nvPr>
            <p:ph type="ftr" sz="quarter" idx="3"/>
          </p:nvPr>
        </p:nvSpPr>
        <p:spPr bwMode="auto">
          <a:xfrm>
            <a:off x="3124200" y="4514850"/>
            <a:ext cx="2895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ltLang="zh-CN"/>
          </a:p>
        </p:txBody>
      </p:sp>
      <p:sp>
        <p:nvSpPr>
          <p:cNvPr id="48134" name="Rectangle 6"/>
          <p:cNvSpPr>
            <a:spLocks noGrp="1" noChangeArrowheads="1"/>
          </p:cNvSpPr>
          <p:nvPr>
            <p:ph type="sldNum" sz="quarter" idx="4"/>
          </p:nvPr>
        </p:nvSpPr>
        <p:spPr bwMode="auto">
          <a:xfrm>
            <a:off x="6553200" y="4514850"/>
            <a:ext cx="2289175"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8299A6E5-2FA3-466E-B291-9B9935A16438}" type="slidenum">
              <a:rPr lang="zh-CN" altLang="en-US"/>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v"/>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5000"/>
        <a:buFont typeface="Wingdings" panose="05000000000000000000" pitchFamily="2" charset="2"/>
        <a:buChar char=""/>
        <a:defRPr sz="2800">
          <a:solidFill>
            <a:schemeClr val="tx1"/>
          </a:solidFill>
          <a:latin typeface="+mn-lt"/>
          <a:ea typeface="+mn-ea"/>
        </a:defRPr>
      </a:lvl2pPr>
      <a:lvl3pPr marL="1143000" indent="-228600" algn="l" rtl="0" fontAlgn="base">
        <a:spcBef>
          <a:spcPct val="20000"/>
        </a:spcBef>
        <a:spcAft>
          <a:spcPct val="0"/>
        </a:spcAft>
        <a:buClr>
          <a:schemeClr val="hlink"/>
        </a:buClr>
        <a:buSzPct val="80000"/>
        <a:buFont typeface="Wingdings" panose="05000000000000000000" pitchFamily="2" charset="2"/>
        <a:buChar char="v"/>
        <a:defRPr sz="2400">
          <a:solidFill>
            <a:schemeClr val="tx1"/>
          </a:solidFill>
          <a:latin typeface="+mn-lt"/>
          <a:ea typeface="+mn-ea"/>
        </a:defRPr>
      </a:lvl3pPr>
      <a:lvl4pPr marL="1600200" indent="-228600" algn="l" rtl="0" fontAlgn="base">
        <a:spcBef>
          <a:spcPct val="20000"/>
        </a:spcBef>
        <a:spcAft>
          <a:spcPct val="0"/>
        </a:spcAft>
        <a:buClr>
          <a:schemeClr val="accent2"/>
        </a:buClr>
        <a:buSzPct val="90000"/>
        <a:buFont typeface="Wingdings" panose="05000000000000000000" pitchFamily="2" charset="2"/>
        <a:buChar char=""/>
        <a:defRPr sz="2000">
          <a:solidFill>
            <a:schemeClr val="tx1"/>
          </a:solidFill>
          <a:latin typeface="+mn-lt"/>
          <a:ea typeface="+mn-ea"/>
        </a:defRPr>
      </a:lvl4pPr>
      <a:lvl5pPr marL="20574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5pPr>
      <a:lvl6pPr marL="25146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6pPr>
      <a:lvl7pPr marL="29718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7pPr>
      <a:lvl8pPr marL="34290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8pPr>
      <a:lvl9pPr marL="38862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U2%20Reading%20&#35838;&#25991;&#26391;&#35835;.mp4" TargetMode="External"/><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6"/>
          <p:cNvSpPr txBox="1">
            <a:spLocks noChangeArrowheads="1"/>
          </p:cNvSpPr>
          <p:nvPr/>
        </p:nvSpPr>
        <p:spPr bwMode="auto">
          <a:xfrm>
            <a:off x="0" y="895350"/>
            <a:ext cx="91440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kumimoji="1" lang="en-US" altLang="zh-CN" sz="4400" b="1" dirty="0">
                <a:solidFill>
                  <a:srgbClr val="FF0000"/>
                </a:solidFill>
                <a:effectLst>
                  <a:outerShdw blurRad="38100" dist="38100" dir="2700000" algn="tl">
                    <a:srgbClr val="C0C0C0"/>
                  </a:outerShdw>
                </a:effectLst>
                <a:latin typeface="Times New Roman" panose="02020603050405020304" pitchFamily="18" charset="0"/>
                <a:ea typeface="黑体" panose="02010609060101010101" pitchFamily="49" charset="-122"/>
                <a:sym typeface="Times New Roman" panose="02020603050405020304" pitchFamily="18" charset="0"/>
              </a:rPr>
              <a:t>Unit 2  School life</a:t>
            </a:r>
          </a:p>
          <a:p>
            <a:pPr algn="ctr" eaLnBrk="1" hangingPunct="1">
              <a:lnSpc>
                <a:spcPct val="150000"/>
              </a:lnSpc>
              <a:buFont typeface="Arial" panose="020B0604020202020204" pitchFamily="34" charset="0"/>
              <a:buNone/>
            </a:pPr>
            <a:r>
              <a:rPr lang="zh-CN" altLang="en-US" sz="3600" b="1" dirty="0" smtClean="0">
                <a:solidFill>
                  <a:srgbClr val="FF0000"/>
                </a:solidFill>
                <a:effectLst>
                  <a:outerShdw blurRad="38100" dist="38100" dir="2700000" algn="tl">
                    <a:srgbClr val="C0C0C0"/>
                  </a:outerShdw>
                </a:effectLst>
                <a:latin typeface="Times New Roman" panose="02020603050405020304" pitchFamily="18" charset="0"/>
                <a:ea typeface="黑体" panose="02010609060101010101" pitchFamily="49" charset="-122"/>
                <a:sym typeface="Times New Roman" panose="02020603050405020304" pitchFamily="18" charset="0"/>
              </a:rPr>
              <a:t>第</a:t>
            </a:r>
            <a:r>
              <a:rPr lang="en-US" altLang="zh-CN" sz="3600" b="1" dirty="0" smtClean="0">
                <a:solidFill>
                  <a:srgbClr val="FF0000"/>
                </a:solidFill>
                <a:effectLst>
                  <a:outerShdw blurRad="38100" dist="38100" dir="2700000" algn="tl">
                    <a:srgbClr val="C0C0C0"/>
                  </a:outerShdw>
                </a:effectLst>
                <a:latin typeface="Times New Roman" panose="02020603050405020304" pitchFamily="18" charset="0"/>
                <a:ea typeface="黑体" panose="02010609060101010101" pitchFamily="49" charset="-122"/>
                <a:sym typeface="Times New Roman" panose="02020603050405020304" pitchFamily="18" charset="0"/>
              </a:rPr>
              <a:t>2</a:t>
            </a:r>
            <a:r>
              <a:rPr lang="zh-CN" altLang="en-US" sz="3600" b="1" dirty="0" smtClean="0">
                <a:solidFill>
                  <a:srgbClr val="FF0000"/>
                </a:solidFill>
                <a:effectLst>
                  <a:outerShdw blurRad="38100" dist="38100" dir="2700000" algn="tl">
                    <a:srgbClr val="C0C0C0"/>
                  </a:outerShdw>
                </a:effectLst>
                <a:latin typeface="Times New Roman" panose="02020603050405020304" pitchFamily="18" charset="0"/>
                <a:ea typeface="黑体" panose="02010609060101010101" pitchFamily="49" charset="-122"/>
                <a:sym typeface="Times New Roman" panose="02020603050405020304" pitchFamily="18" charset="0"/>
              </a:rPr>
              <a:t>课时</a:t>
            </a:r>
            <a:endParaRPr lang="zh-CN" altLang="en-US" sz="3600" b="1" dirty="0">
              <a:solidFill>
                <a:srgbClr val="FF0000"/>
              </a:solidFill>
              <a:effectLst>
                <a:outerShdw blurRad="38100" dist="38100" dir="2700000" algn="tl">
                  <a:srgbClr val="C0C0C0"/>
                </a:outerShdw>
              </a:effectLst>
              <a:latin typeface="Times New Roman" panose="02020603050405020304" pitchFamily="18" charset="0"/>
              <a:ea typeface="黑体" panose="02010609060101010101" pitchFamily="49" charset="-122"/>
              <a:sym typeface="Times New Roman" panose="02020603050405020304" pitchFamily="18" charset="0"/>
            </a:endParaRPr>
          </a:p>
        </p:txBody>
      </p:sp>
      <p:sp>
        <p:nvSpPr>
          <p:cNvPr id="3" name="矩形 2"/>
          <p:cNvSpPr/>
          <p:nvPr/>
        </p:nvSpPr>
        <p:spPr>
          <a:xfrm>
            <a:off x="0" y="4019550"/>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8675" y="825500"/>
            <a:ext cx="7553325" cy="515938"/>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1" lang="zh-CN" altLang="en-US"/>
          </a:p>
        </p:txBody>
      </p:sp>
      <p:sp>
        <p:nvSpPr>
          <p:cNvPr id="17411" name="TextBox 39"/>
          <p:cNvSpPr txBox="1">
            <a:spLocks noChangeArrowheads="1"/>
          </p:cNvSpPr>
          <p:nvPr/>
        </p:nvSpPr>
        <p:spPr bwMode="auto">
          <a:xfrm>
            <a:off x="2649538" y="779463"/>
            <a:ext cx="5622925"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discuss /dɪ'skʌs/ </a:t>
            </a:r>
            <a:r>
              <a:rPr lang="en-US" altLang="zh-CN" sz="2400" b="1" i="1">
                <a:latin typeface="Times New Roman" panose="02020603050405020304" pitchFamily="18" charset="0"/>
                <a:ea typeface="黑体" panose="02010609060101010101" pitchFamily="49" charset="-122"/>
                <a:cs typeface="Times New Roman" panose="02020603050405020304" pitchFamily="18" charset="0"/>
              </a:rPr>
              <a:t>vt</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 </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讨论，议论</a:t>
            </a:r>
          </a:p>
        </p:txBody>
      </p:sp>
      <p:sp>
        <p:nvSpPr>
          <p:cNvPr id="17412" name="AutoShape 2"/>
          <p:cNvSpPr>
            <a:spLocks noChangeArrowheads="1"/>
          </p:cNvSpPr>
          <p:nvPr/>
        </p:nvSpPr>
        <p:spPr bwMode="gray">
          <a:xfrm flipH="1">
            <a:off x="850900" y="914400"/>
            <a:ext cx="1450975" cy="344488"/>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17413" name="文本框 24"/>
          <p:cNvSpPr txBox="1">
            <a:spLocks noChangeArrowheads="1"/>
          </p:cNvSpPr>
          <p:nvPr/>
        </p:nvSpPr>
        <p:spPr bwMode="auto">
          <a:xfrm>
            <a:off x="952500" y="842963"/>
            <a:ext cx="13382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2400" b="1">
                <a:solidFill>
                  <a:schemeClr val="bg1"/>
                </a:solidFill>
                <a:latin typeface="Adobe 黑体 Std R" pitchFamily="34" charset="-122"/>
                <a:ea typeface="Adobe 黑体 Std R" pitchFamily="34" charset="-122"/>
              </a:rPr>
              <a:t>知识点</a:t>
            </a:r>
          </a:p>
        </p:txBody>
      </p:sp>
      <p:sp>
        <p:nvSpPr>
          <p:cNvPr id="6" name="菱形 5"/>
          <p:cNvSpPr/>
          <p:nvPr/>
        </p:nvSpPr>
        <p:spPr>
          <a:xfrm>
            <a:off x="2114550" y="896938"/>
            <a:ext cx="563563"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90000"/>
              </a:lnSpc>
              <a:spcBef>
                <a:spcPts val="0"/>
              </a:spcBef>
              <a:spcAft>
                <a:spcPts val="0"/>
              </a:spcAft>
              <a:defRPr/>
            </a:pPr>
            <a:r>
              <a:rPr kumimoji="1" lang="en-US" altLang="zh-CN" sz="2400" b="1" dirty="0">
                <a:latin typeface="黑体" panose="02010609060101010101" pitchFamily="49" charset="-122"/>
                <a:ea typeface="黑体" panose="02010609060101010101" pitchFamily="49" charset="-122"/>
              </a:rPr>
              <a:t>3</a:t>
            </a:r>
            <a:endParaRPr kumimoji="1" lang="zh-CN" altLang="en-US" sz="2400" b="1" dirty="0">
              <a:latin typeface="黑体" panose="02010609060101010101" pitchFamily="49" charset="-122"/>
              <a:ea typeface="黑体" panose="02010609060101010101" pitchFamily="49" charset="-122"/>
            </a:endParaRPr>
          </a:p>
        </p:txBody>
      </p:sp>
      <p:sp>
        <p:nvSpPr>
          <p:cNvPr id="17415" name="TextBox 39"/>
          <p:cNvSpPr txBox="1">
            <a:spLocks noChangeArrowheads="1"/>
          </p:cNvSpPr>
          <p:nvPr/>
        </p:nvSpPr>
        <p:spPr bwMode="auto">
          <a:xfrm>
            <a:off x="773113" y="1741488"/>
            <a:ext cx="11430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3500"/>
              </a:lnSpc>
            </a:pPr>
            <a:r>
              <a:rPr lang="zh-CN" altLang="en-US" sz="2400" b="1">
                <a:solidFill>
                  <a:srgbClr val="FF0000"/>
                </a:solidFill>
                <a:latin typeface="Adobe 黑体 Std R" pitchFamily="34" charset="-122"/>
                <a:ea typeface="Adobe 黑体 Std R" pitchFamily="34" charset="-122"/>
              </a:rPr>
              <a:t>考向一</a:t>
            </a:r>
            <a:endParaRPr lang="zh-CN" altLang="en-US" sz="2400">
              <a:ea typeface="黑体" panose="02010609060101010101" pitchFamily="49" charset="-122"/>
            </a:endParaRPr>
          </a:p>
        </p:txBody>
      </p:sp>
      <p:sp>
        <p:nvSpPr>
          <p:cNvPr id="4" name="矩形 3"/>
          <p:cNvSpPr>
            <a:spLocks noChangeArrowheads="1"/>
          </p:cNvSpPr>
          <p:nvPr/>
        </p:nvSpPr>
        <p:spPr bwMode="auto">
          <a:xfrm>
            <a:off x="1784350" y="1657350"/>
            <a:ext cx="6519863"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discuss</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作及物动词，后可接名词、代词或疑问词＋不定式作宾语。</a:t>
            </a:r>
          </a:p>
        </p:txBody>
      </p:sp>
      <p:sp>
        <p:nvSpPr>
          <p:cNvPr id="14" name="矩形 8"/>
          <p:cNvSpPr>
            <a:spLocks noChangeArrowheads="1"/>
          </p:cNvSpPr>
          <p:nvPr/>
        </p:nvSpPr>
        <p:spPr bwMode="auto">
          <a:xfrm>
            <a:off x="1784350" y="2889250"/>
            <a:ext cx="65532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713105" indent="-713105">
              <a:lnSpc>
                <a:spcPct val="15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eg</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We discussed when to go. </a:t>
            </a:r>
          </a:p>
          <a:p>
            <a:pPr marL="713105" indent="-713105">
              <a:lnSpc>
                <a:spcPct val="150000"/>
              </a:lnSpc>
            </a:pPr>
            <a:r>
              <a:rPr lang="zh-CN" altLang="en-US" sz="2400" b="1">
                <a:latin typeface="Times New Roman" panose="02020603050405020304" pitchFamily="18" charset="0"/>
                <a:ea typeface="黑体" panose="02010609060101010101" pitchFamily="49" charset="-122"/>
                <a:cs typeface="Times New Roman" panose="02020603050405020304" pitchFamily="18" charset="0"/>
              </a:rPr>
              <a:t>         我们商量什么时候动身。</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39"/>
          <p:cNvSpPr txBox="1">
            <a:spLocks noChangeArrowheads="1"/>
          </p:cNvSpPr>
          <p:nvPr/>
        </p:nvSpPr>
        <p:spPr bwMode="auto">
          <a:xfrm>
            <a:off x="762000" y="900113"/>
            <a:ext cx="12954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3500"/>
              </a:lnSpc>
            </a:pPr>
            <a:r>
              <a:rPr lang="zh-CN" altLang="en-US" sz="2400" b="1">
                <a:solidFill>
                  <a:srgbClr val="FF0000"/>
                </a:solidFill>
                <a:latin typeface="Adobe 黑体 Std R" pitchFamily="34" charset="-122"/>
                <a:ea typeface="Adobe 黑体 Std R" pitchFamily="34" charset="-122"/>
              </a:rPr>
              <a:t>考向二</a:t>
            </a:r>
          </a:p>
        </p:txBody>
      </p:sp>
      <p:sp>
        <p:nvSpPr>
          <p:cNvPr id="4" name="矩形 3"/>
          <p:cNvSpPr>
            <a:spLocks noChangeArrowheads="1"/>
          </p:cNvSpPr>
          <p:nvPr/>
        </p:nvSpPr>
        <p:spPr bwMode="auto">
          <a:xfrm>
            <a:off x="1828800" y="666750"/>
            <a:ext cx="67818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20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discuss</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的名词形式为</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discussion</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a:t>
            </a:r>
          </a:p>
        </p:txBody>
      </p:sp>
      <p:sp>
        <p:nvSpPr>
          <p:cNvPr id="2" name="矩形 1"/>
          <p:cNvSpPr/>
          <p:nvPr/>
        </p:nvSpPr>
        <p:spPr>
          <a:xfrm>
            <a:off x="1295400" y="1365250"/>
            <a:ext cx="7162800" cy="1754188"/>
          </a:xfrm>
          <a:prstGeom prst="rect">
            <a:avLst/>
          </a:prstGeom>
        </p:spPr>
        <p:txBody>
          <a:bodyPr>
            <a:spAutoFit/>
          </a:bodyPr>
          <a:lstStyle/>
          <a:p>
            <a:pPr marL="542925" indent="-542925">
              <a:lnSpc>
                <a:spcPct val="150000"/>
              </a:lnSpc>
              <a:defRPr/>
            </a:pPr>
            <a:r>
              <a:rPr lang="en-US" altLang="zh-CN" sz="2400" b="1" dirty="0" err="1">
                <a:solidFill>
                  <a:srgbClr val="000000"/>
                </a:solidFill>
                <a:latin typeface="Times New Roman" panose="02020603050405020304" pitchFamily="18" charset="0"/>
                <a:ea typeface="黑体" panose="02010609060101010101" pitchFamily="49" charset="-122"/>
                <a:cs typeface="Times New Roman" panose="02020603050405020304" pitchFamily="18" charset="0"/>
              </a:rPr>
              <a:t>eg</a:t>
            </a: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Our discussion group will have a meeting this   afternoon. </a:t>
            </a:r>
          </a:p>
          <a:p>
            <a:pPr>
              <a:lnSpc>
                <a:spcPct val="150000"/>
              </a:lnSpc>
              <a:defRPr/>
            </a:pP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      我们的讨论小组今天下午要开会。</a:t>
            </a:r>
          </a:p>
        </p:txBody>
      </p:sp>
      <p:sp>
        <p:nvSpPr>
          <p:cNvPr id="3" name="矩形 2"/>
          <p:cNvSpPr>
            <a:spLocks noChangeArrowheads="1"/>
          </p:cNvSpPr>
          <p:nvPr/>
        </p:nvSpPr>
        <p:spPr bwMode="auto">
          <a:xfrm>
            <a:off x="838200" y="3181350"/>
            <a:ext cx="6705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zh-CN" sz="2400" b="1">
                <a:latin typeface="Times New Roman" panose="02020603050405020304" pitchFamily="18" charset="0"/>
                <a:ea typeface="黑体" panose="02010609060101010101" pitchFamily="49" charset="-122"/>
                <a:cs typeface="Times New Roman" panose="02020603050405020304" pitchFamily="18" charset="0"/>
              </a:rPr>
              <a:t>搭配：</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discuss sth.  with sb. </a:t>
            </a:r>
            <a:r>
              <a:rPr lang="zh-CN" altLang="zh-CN" sz="2400" b="1">
                <a:latin typeface="Times New Roman" panose="02020603050405020304" pitchFamily="18" charset="0"/>
                <a:ea typeface="黑体" panose="02010609060101010101" pitchFamily="49" charset="-122"/>
                <a:cs typeface="Times New Roman" panose="02020603050405020304" pitchFamily="18" charset="0"/>
              </a:rPr>
              <a:t>与某人讨论某事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41363" y="777875"/>
            <a:ext cx="7107237" cy="515938"/>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1" lang="zh-CN" altLang="en-US"/>
          </a:p>
        </p:txBody>
      </p:sp>
      <p:sp>
        <p:nvSpPr>
          <p:cNvPr id="19459" name="TextBox 39"/>
          <p:cNvSpPr txBox="1">
            <a:spLocks noChangeArrowheads="1"/>
          </p:cNvSpPr>
          <p:nvPr/>
        </p:nvSpPr>
        <p:spPr bwMode="auto">
          <a:xfrm>
            <a:off x="2562225" y="731838"/>
            <a:ext cx="5622925"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seem/siːm/</a:t>
            </a:r>
            <a:r>
              <a:rPr lang="en-US" altLang="zh-CN" sz="2400" b="1" i="1">
                <a:latin typeface="Times New Roman" panose="02020603050405020304" pitchFamily="18" charset="0"/>
                <a:ea typeface="黑体" panose="02010609060101010101" pitchFamily="49" charset="-122"/>
                <a:cs typeface="Times New Roman" panose="02020603050405020304" pitchFamily="18" charset="0"/>
              </a:rPr>
              <a:t>linking</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i="1">
                <a:latin typeface="Times New Roman" panose="02020603050405020304" pitchFamily="18" charset="0"/>
                <a:ea typeface="黑体" panose="02010609060101010101" pitchFamily="49" charset="-122"/>
                <a:cs typeface="Times New Roman" panose="02020603050405020304" pitchFamily="18" charset="0"/>
              </a:rPr>
              <a:t>v</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 </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似乎；好像</a:t>
            </a:r>
          </a:p>
        </p:txBody>
      </p:sp>
      <p:sp>
        <p:nvSpPr>
          <p:cNvPr id="19460" name="AutoShape 2"/>
          <p:cNvSpPr>
            <a:spLocks noChangeArrowheads="1"/>
          </p:cNvSpPr>
          <p:nvPr/>
        </p:nvSpPr>
        <p:spPr bwMode="gray">
          <a:xfrm flipH="1">
            <a:off x="763588" y="866775"/>
            <a:ext cx="1450975" cy="344488"/>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19461" name="文本框 24"/>
          <p:cNvSpPr txBox="1">
            <a:spLocks noChangeArrowheads="1"/>
          </p:cNvSpPr>
          <p:nvPr/>
        </p:nvSpPr>
        <p:spPr bwMode="auto">
          <a:xfrm>
            <a:off x="865188" y="795338"/>
            <a:ext cx="1338262"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2400" b="1">
                <a:solidFill>
                  <a:schemeClr val="bg1"/>
                </a:solidFill>
                <a:latin typeface="Adobe 黑体 Std R" pitchFamily="34" charset="-122"/>
                <a:ea typeface="Adobe 黑体 Std R" pitchFamily="34" charset="-122"/>
              </a:rPr>
              <a:t>知识点</a:t>
            </a:r>
          </a:p>
        </p:txBody>
      </p:sp>
      <p:sp>
        <p:nvSpPr>
          <p:cNvPr id="6" name="菱形 5"/>
          <p:cNvSpPr/>
          <p:nvPr/>
        </p:nvSpPr>
        <p:spPr>
          <a:xfrm>
            <a:off x="2027238" y="849313"/>
            <a:ext cx="563562"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90000"/>
              </a:lnSpc>
              <a:spcBef>
                <a:spcPts val="0"/>
              </a:spcBef>
              <a:spcAft>
                <a:spcPts val="0"/>
              </a:spcAft>
              <a:defRPr/>
            </a:pPr>
            <a:r>
              <a:rPr kumimoji="1" lang="en-US" altLang="zh-CN" sz="2400" b="1" dirty="0">
                <a:latin typeface="黑体" panose="02010609060101010101" pitchFamily="49" charset="-122"/>
                <a:ea typeface="黑体" panose="02010609060101010101" pitchFamily="49" charset="-122"/>
              </a:rPr>
              <a:t>4</a:t>
            </a:r>
            <a:endParaRPr kumimoji="1" lang="zh-CN" altLang="en-US" sz="2400" b="1" dirty="0">
              <a:latin typeface="黑体" panose="02010609060101010101" pitchFamily="49" charset="-122"/>
              <a:ea typeface="黑体" panose="02010609060101010101" pitchFamily="49" charset="-122"/>
            </a:endParaRPr>
          </a:p>
        </p:txBody>
      </p:sp>
      <p:sp>
        <p:nvSpPr>
          <p:cNvPr id="19463" name="TextBox 39"/>
          <p:cNvSpPr txBox="1">
            <a:spLocks noChangeArrowheads="1"/>
          </p:cNvSpPr>
          <p:nvPr/>
        </p:nvSpPr>
        <p:spPr bwMode="auto">
          <a:xfrm>
            <a:off x="685800" y="1444625"/>
            <a:ext cx="11430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3500"/>
              </a:lnSpc>
            </a:pPr>
            <a:r>
              <a:rPr lang="zh-CN" altLang="en-US" sz="2400" b="1">
                <a:solidFill>
                  <a:srgbClr val="FF0000"/>
                </a:solidFill>
                <a:latin typeface="Adobe 黑体 Std R" pitchFamily="34" charset="-122"/>
                <a:ea typeface="Adobe 黑体 Std R" pitchFamily="34" charset="-122"/>
              </a:rPr>
              <a:t>考向一</a:t>
            </a:r>
            <a:endParaRPr lang="zh-CN" altLang="en-US" sz="2400">
              <a:ea typeface="黑体" panose="02010609060101010101" pitchFamily="49" charset="-122"/>
            </a:endParaRPr>
          </a:p>
        </p:txBody>
      </p:sp>
      <p:sp>
        <p:nvSpPr>
          <p:cNvPr id="4" name="矩形 3"/>
          <p:cNvSpPr>
            <a:spLocks noChangeArrowheads="1"/>
          </p:cNvSpPr>
          <p:nvPr/>
        </p:nvSpPr>
        <p:spPr bwMode="auto">
          <a:xfrm>
            <a:off x="2689225" y="1381125"/>
            <a:ext cx="61499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seem </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(to be)</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＋表语</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形容词或名词或介词</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400" b="1">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4" name="矩形 8"/>
          <p:cNvSpPr>
            <a:spLocks noChangeArrowheads="1"/>
          </p:cNvSpPr>
          <p:nvPr/>
        </p:nvSpPr>
        <p:spPr bwMode="auto">
          <a:xfrm>
            <a:off x="1295400" y="1966913"/>
            <a:ext cx="65532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713105" indent="-713105">
              <a:lnSpc>
                <a:spcPct val="150000"/>
              </a:lnSpc>
              <a:defRPr/>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She seems </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to be </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happy today. </a:t>
            </a:r>
          </a:p>
          <a:p>
            <a:pPr marL="713105" indent="-85725">
              <a:lnSpc>
                <a:spcPct val="150000"/>
              </a:lnSpc>
              <a:defRPr/>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她今天似乎很开心。</a:t>
            </a:r>
          </a:p>
        </p:txBody>
      </p:sp>
      <p:sp>
        <p:nvSpPr>
          <p:cNvPr id="19466" name="矩形 11"/>
          <p:cNvSpPr>
            <a:spLocks noChangeArrowheads="1"/>
          </p:cNvSpPr>
          <p:nvPr/>
        </p:nvSpPr>
        <p:spPr bwMode="auto">
          <a:xfrm>
            <a:off x="1512888" y="1503363"/>
            <a:ext cx="1422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黑体" panose="02010609060101010101" pitchFamily="49" charset="-122"/>
                <a:ea typeface="黑体" panose="02010609060101010101" pitchFamily="49" charset="-122"/>
              </a:rPr>
              <a:t>【</a:t>
            </a:r>
            <a:r>
              <a:rPr lang="zh-CN" altLang="en-US" sz="2400" b="1">
                <a:solidFill>
                  <a:srgbClr val="FF0000"/>
                </a:solidFill>
                <a:latin typeface="黑体" panose="02010609060101010101" pitchFamily="49" charset="-122"/>
                <a:ea typeface="黑体" panose="02010609060101010101" pitchFamily="49" charset="-122"/>
              </a:rPr>
              <a:t>重点</a:t>
            </a:r>
            <a:r>
              <a:rPr lang="en-US" altLang="zh-CN" sz="2400" b="1">
                <a:solidFill>
                  <a:srgbClr val="FF0000"/>
                </a:solidFill>
                <a:latin typeface="黑体" panose="02010609060101010101" pitchFamily="49" charset="-122"/>
                <a:ea typeface="黑体" panose="02010609060101010101" pitchFamily="49" charset="-122"/>
              </a:rPr>
              <a:t>】</a:t>
            </a:r>
            <a:endParaRPr lang="zh-CN" altLang="en-US" sz="2400">
              <a:ea typeface="黑体" panose="02010609060101010101" pitchFamily="49" charset="-122"/>
            </a:endParaRPr>
          </a:p>
        </p:txBody>
      </p:sp>
      <p:sp>
        <p:nvSpPr>
          <p:cNvPr id="19467" name="TextBox 39"/>
          <p:cNvSpPr txBox="1">
            <a:spLocks noChangeArrowheads="1"/>
          </p:cNvSpPr>
          <p:nvPr/>
        </p:nvSpPr>
        <p:spPr bwMode="auto">
          <a:xfrm>
            <a:off x="685800" y="3122613"/>
            <a:ext cx="11430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3500"/>
              </a:lnSpc>
            </a:pPr>
            <a:r>
              <a:rPr lang="zh-CN" altLang="en-US" sz="2400" b="1">
                <a:solidFill>
                  <a:srgbClr val="FF0000"/>
                </a:solidFill>
                <a:latin typeface="Adobe 黑体 Std R" pitchFamily="34" charset="-122"/>
                <a:ea typeface="Adobe 黑体 Std R" pitchFamily="34" charset="-122"/>
              </a:rPr>
              <a:t>考向二</a:t>
            </a:r>
            <a:endParaRPr lang="zh-CN" altLang="en-US" sz="2400">
              <a:ea typeface="黑体" panose="02010609060101010101" pitchFamily="49" charset="-122"/>
            </a:endParaRPr>
          </a:p>
        </p:txBody>
      </p:sp>
      <p:sp>
        <p:nvSpPr>
          <p:cNvPr id="12" name="矩形 11"/>
          <p:cNvSpPr>
            <a:spLocks noChangeArrowheads="1"/>
          </p:cNvSpPr>
          <p:nvPr/>
        </p:nvSpPr>
        <p:spPr bwMode="auto">
          <a:xfrm>
            <a:off x="1774825" y="3059113"/>
            <a:ext cx="614997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seem </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to do sth.  </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（动词不定式）</a:t>
            </a:r>
          </a:p>
        </p:txBody>
      </p:sp>
      <p:sp>
        <p:nvSpPr>
          <p:cNvPr id="3" name="矩形 2"/>
          <p:cNvSpPr/>
          <p:nvPr/>
        </p:nvSpPr>
        <p:spPr>
          <a:xfrm>
            <a:off x="1365250" y="3597275"/>
            <a:ext cx="5741988" cy="1130300"/>
          </a:xfrm>
          <a:prstGeom prst="rect">
            <a:avLst/>
          </a:prstGeom>
        </p:spPr>
        <p:txBody>
          <a:bodyPr>
            <a:spAutoFit/>
          </a:bodyPr>
          <a:lstStyle/>
          <a:p>
            <a:pPr>
              <a:lnSpc>
                <a:spcPct val="150000"/>
              </a:lnSpc>
              <a:defRPr/>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Everything seemed to go fast. </a:t>
            </a:r>
            <a:endParaRPr lang="zh-CN" altLang="zh-CN" sz="2400" b="1" dirty="0">
              <a:latin typeface="Times New Roman" panose="02020603050405020304" pitchFamily="18" charset="0"/>
              <a:ea typeface="黑体" panose="02010609060101010101" pitchFamily="49" charset="-122"/>
              <a:cs typeface="Times New Roman" panose="02020603050405020304" pitchFamily="18" charset="0"/>
            </a:endParaRPr>
          </a:p>
          <a:p>
            <a:pPr marL="627380">
              <a:lnSpc>
                <a:spcPct val="150000"/>
              </a:lnSpc>
              <a:defRPr/>
            </a:pP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一切似乎都进行得很快。</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P spid="1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39"/>
          <p:cNvSpPr txBox="1">
            <a:spLocks noChangeArrowheads="1"/>
          </p:cNvSpPr>
          <p:nvPr/>
        </p:nvSpPr>
        <p:spPr bwMode="auto">
          <a:xfrm>
            <a:off x="762000" y="1135063"/>
            <a:ext cx="12954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3500"/>
              </a:lnSpc>
            </a:pPr>
            <a:r>
              <a:rPr lang="zh-CN" altLang="en-US" sz="2400" b="1">
                <a:solidFill>
                  <a:srgbClr val="FF0000"/>
                </a:solidFill>
                <a:latin typeface="Adobe 黑体 Std R" pitchFamily="34" charset="-122"/>
                <a:ea typeface="Adobe 黑体 Std R" pitchFamily="34" charset="-122"/>
              </a:rPr>
              <a:t>考向三</a:t>
            </a:r>
          </a:p>
        </p:txBody>
      </p:sp>
      <p:sp>
        <p:nvSpPr>
          <p:cNvPr id="4" name="矩形 3"/>
          <p:cNvSpPr>
            <a:spLocks noChangeArrowheads="1"/>
          </p:cNvSpPr>
          <p:nvPr/>
        </p:nvSpPr>
        <p:spPr bwMode="auto">
          <a:xfrm>
            <a:off x="1828800" y="901700"/>
            <a:ext cx="67818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20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It seems</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that</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从句</a:t>
            </a:r>
          </a:p>
        </p:txBody>
      </p:sp>
      <p:sp>
        <p:nvSpPr>
          <p:cNvPr id="2" name="矩形 1"/>
          <p:cNvSpPr/>
          <p:nvPr/>
        </p:nvSpPr>
        <p:spPr>
          <a:xfrm>
            <a:off x="1828800" y="1752600"/>
            <a:ext cx="5562600" cy="1200150"/>
          </a:xfrm>
          <a:prstGeom prst="rect">
            <a:avLst/>
          </a:prstGeom>
        </p:spPr>
        <p:txBody>
          <a:bodyPr>
            <a:spAutoFit/>
          </a:bodyPr>
          <a:lstStyle/>
          <a:p>
            <a:pPr marL="542925" indent="-542925">
              <a:lnSpc>
                <a:spcPct val="150000"/>
              </a:lnSpc>
              <a:defRPr/>
            </a:pPr>
            <a:r>
              <a:rPr lang="en-US" altLang="zh-CN" sz="2400" b="1" dirty="0" err="1">
                <a:solidFill>
                  <a:srgbClr val="000000"/>
                </a:solidFill>
                <a:latin typeface="Times New Roman" panose="02020603050405020304" pitchFamily="18" charset="0"/>
                <a:ea typeface="黑体" panose="02010609060101010101" pitchFamily="49" charset="-122"/>
                <a:cs typeface="Times New Roman" panose="02020603050405020304" pitchFamily="18" charset="0"/>
              </a:rPr>
              <a:t>eg</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It seemed that everyone had a secret. </a:t>
            </a:r>
          </a:p>
          <a:p>
            <a:pPr marL="542925">
              <a:lnSpc>
                <a:spcPct val="150000"/>
              </a:lnSpc>
              <a:defRPr/>
            </a:pP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似乎每个人都有秘密。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41363" y="825500"/>
            <a:ext cx="7564437" cy="515938"/>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1" lang="zh-CN" altLang="en-US"/>
          </a:p>
        </p:txBody>
      </p:sp>
      <p:sp>
        <p:nvSpPr>
          <p:cNvPr id="21507" name="TextBox 39"/>
          <p:cNvSpPr txBox="1">
            <a:spLocks noChangeArrowheads="1"/>
          </p:cNvSpPr>
          <p:nvPr/>
        </p:nvSpPr>
        <p:spPr bwMode="auto">
          <a:xfrm>
            <a:off x="2562225" y="779463"/>
            <a:ext cx="5895975"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learn more about </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意为“对</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了解更多”</a:t>
            </a:r>
          </a:p>
        </p:txBody>
      </p:sp>
      <p:sp>
        <p:nvSpPr>
          <p:cNvPr id="21508" name="AutoShape 2"/>
          <p:cNvSpPr>
            <a:spLocks noChangeArrowheads="1"/>
          </p:cNvSpPr>
          <p:nvPr/>
        </p:nvSpPr>
        <p:spPr bwMode="gray">
          <a:xfrm flipH="1">
            <a:off x="763588" y="914400"/>
            <a:ext cx="1450975" cy="344488"/>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21509" name="文本框 24"/>
          <p:cNvSpPr txBox="1">
            <a:spLocks noChangeArrowheads="1"/>
          </p:cNvSpPr>
          <p:nvPr/>
        </p:nvSpPr>
        <p:spPr bwMode="auto">
          <a:xfrm>
            <a:off x="865188" y="842963"/>
            <a:ext cx="1338262"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2400" b="1">
                <a:solidFill>
                  <a:schemeClr val="bg1"/>
                </a:solidFill>
                <a:latin typeface="Adobe 黑体 Std R" pitchFamily="34" charset="-122"/>
                <a:ea typeface="Adobe 黑体 Std R" pitchFamily="34" charset="-122"/>
              </a:rPr>
              <a:t>知识点</a:t>
            </a:r>
          </a:p>
        </p:txBody>
      </p:sp>
      <p:sp>
        <p:nvSpPr>
          <p:cNvPr id="6" name="菱形 5"/>
          <p:cNvSpPr/>
          <p:nvPr/>
        </p:nvSpPr>
        <p:spPr>
          <a:xfrm>
            <a:off x="2011363" y="920750"/>
            <a:ext cx="563562"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90000"/>
              </a:lnSpc>
              <a:spcBef>
                <a:spcPts val="0"/>
              </a:spcBef>
              <a:spcAft>
                <a:spcPts val="0"/>
              </a:spcAft>
              <a:defRPr/>
            </a:pPr>
            <a:r>
              <a:rPr kumimoji="1" lang="en-US" altLang="zh-CN" sz="2400" b="1" dirty="0">
                <a:latin typeface="黑体" panose="02010609060101010101" pitchFamily="49" charset="-122"/>
                <a:ea typeface="黑体" panose="02010609060101010101" pitchFamily="49" charset="-122"/>
              </a:rPr>
              <a:t>5</a:t>
            </a:r>
            <a:endParaRPr kumimoji="1" lang="zh-CN" altLang="en-US" sz="2400" b="1" dirty="0">
              <a:latin typeface="黑体" panose="02010609060101010101" pitchFamily="49" charset="-122"/>
              <a:ea typeface="黑体" panose="02010609060101010101" pitchFamily="49" charset="-122"/>
            </a:endParaRPr>
          </a:p>
        </p:txBody>
      </p:sp>
      <p:sp>
        <p:nvSpPr>
          <p:cNvPr id="21511" name="TextBox 39"/>
          <p:cNvSpPr txBox="1">
            <a:spLocks noChangeArrowheads="1"/>
          </p:cNvSpPr>
          <p:nvPr/>
        </p:nvSpPr>
        <p:spPr bwMode="auto">
          <a:xfrm>
            <a:off x="914400" y="1611313"/>
            <a:ext cx="914400"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3500"/>
              </a:lnSpc>
            </a:pPr>
            <a:r>
              <a:rPr lang="zh-CN" altLang="en-US" sz="2400" b="1">
                <a:solidFill>
                  <a:srgbClr val="FF0000"/>
                </a:solidFill>
                <a:latin typeface="Adobe 黑体 Std R" pitchFamily="34" charset="-122"/>
                <a:ea typeface="Adobe 黑体 Std R" pitchFamily="34" charset="-122"/>
              </a:rPr>
              <a:t>考向</a:t>
            </a:r>
            <a:endParaRPr lang="zh-CN" altLang="en-US" sz="2400">
              <a:ea typeface="黑体" panose="02010609060101010101" pitchFamily="49" charset="-122"/>
            </a:endParaRPr>
          </a:p>
        </p:txBody>
      </p:sp>
      <p:sp>
        <p:nvSpPr>
          <p:cNvPr id="4" name="矩形 3"/>
          <p:cNvSpPr>
            <a:spLocks noChangeArrowheads="1"/>
          </p:cNvSpPr>
          <p:nvPr/>
        </p:nvSpPr>
        <p:spPr bwMode="auto">
          <a:xfrm>
            <a:off x="1677988" y="1531938"/>
            <a:ext cx="6149975" cy="279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more</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根据需要可用其他词替换。 如：</a:t>
            </a:r>
          </a:p>
          <a:p>
            <a:pPr>
              <a:lnSpc>
                <a:spcPct val="15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learn nothing about </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对</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一无所知；</a:t>
            </a:r>
            <a:endParaRPr lang="en-US" altLang="zh-CN" sz="2400" b="1">
              <a:latin typeface="Times New Roman" panose="02020603050405020304" pitchFamily="18" charset="0"/>
              <a:ea typeface="黑体" panose="02010609060101010101" pitchFamily="49" charset="-122"/>
              <a:cs typeface="Times New Roman" panose="02020603050405020304" pitchFamily="18" charset="0"/>
            </a:endParaRPr>
          </a:p>
          <a:p>
            <a:pPr>
              <a:lnSpc>
                <a:spcPct val="15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learn little about </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对</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了解很少；</a:t>
            </a:r>
            <a:endParaRPr lang="en-US" altLang="zh-CN" sz="2400" b="1">
              <a:latin typeface="Times New Roman" panose="02020603050405020304" pitchFamily="18" charset="0"/>
              <a:ea typeface="黑体" panose="02010609060101010101" pitchFamily="49" charset="-122"/>
              <a:cs typeface="Times New Roman" panose="02020603050405020304" pitchFamily="18" charset="0"/>
            </a:endParaRPr>
          </a:p>
          <a:p>
            <a:pPr>
              <a:lnSpc>
                <a:spcPct val="15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learn a little about</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对</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有所了解；</a:t>
            </a:r>
            <a:endParaRPr lang="en-US" altLang="zh-CN" sz="2400" b="1">
              <a:latin typeface="Times New Roman" panose="02020603050405020304" pitchFamily="18" charset="0"/>
              <a:ea typeface="黑体" panose="02010609060101010101" pitchFamily="49" charset="-122"/>
              <a:cs typeface="Times New Roman" panose="02020603050405020304" pitchFamily="18" charset="0"/>
            </a:endParaRPr>
          </a:p>
          <a:p>
            <a:pPr>
              <a:lnSpc>
                <a:spcPct val="15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learn much about</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对</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了解很多</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41363" y="723900"/>
            <a:ext cx="7564437" cy="517525"/>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1" lang="zh-CN" altLang="en-US"/>
          </a:p>
        </p:txBody>
      </p:sp>
      <p:sp>
        <p:nvSpPr>
          <p:cNvPr id="22531" name="TextBox 39"/>
          <p:cNvSpPr txBox="1">
            <a:spLocks noChangeArrowheads="1"/>
          </p:cNvSpPr>
          <p:nvPr/>
        </p:nvSpPr>
        <p:spPr bwMode="auto">
          <a:xfrm>
            <a:off x="2562225" y="700088"/>
            <a:ext cx="589597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offer /'ɒfə/ </a:t>
            </a:r>
            <a:r>
              <a:rPr lang="en-US" altLang="zh-CN" sz="2400" b="1" i="1">
                <a:latin typeface="Times New Roman" panose="02020603050405020304" pitchFamily="18" charset="0"/>
                <a:ea typeface="黑体" panose="02010609060101010101" pitchFamily="49" charset="-122"/>
                <a:cs typeface="Times New Roman" panose="02020603050405020304" pitchFamily="18" charset="0"/>
              </a:rPr>
              <a:t>vt. </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主动提出，自愿给予</a:t>
            </a:r>
          </a:p>
        </p:txBody>
      </p:sp>
      <p:sp>
        <p:nvSpPr>
          <p:cNvPr id="22532" name="AutoShape 2"/>
          <p:cNvSpPr>
            <a:spLocks noChangeArrowheads="1"/>
          </p:cNvSpPr>
          <p:nvPr/>
        </p:nvSpPr>
        <p:spPr bwMode="gray">
          <a:xfrm flipH="1">
            <a:off x="763588" y="814388"/>
            <a:ext cx="1450975" cy="344487"/>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22533" name="文本框 24"/>
          <p:cNvSpPr txBox="1">
            <a:spLocks noChangeArrowheads="1"/>
          </p:cNvSpPr>
          <p:nvPr/>
        </p:nvSpPr>
        <p:spPr bwMode="auto">
          <a:xfrm>
            <a:off x="865188" y="742950"/>
            <a:ext cx="1338262"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2400" b="1">
                <a:solidFill>
                  <a:schemeClr val="bg1"/>
                </a:solidFill>
                <a:latin typeface="Adobe 黑体 Std R" pitchFamily="34" charset="-122"/>
                <a:ea typeface="Adobe 黑体 Std R" pitchFamily="34" charset="-122"/>
              </a:rPr>
              <a:t>知识点</a:t>
            </a:r>
          </a:p>
        </p:txBody>
      </p:sp>
      <p:sp>
        <p:nvSpPr>
          <p:cNvPr id="6" name="菱形 5"/>
          <p:cNvSpPr/>
          <p:nvPr/>
        </p:nvSpPr>
        <p:spPr>
          <a:xfrm>
            <a:off x="2011363" y="819150"/>
            <a:ext cx="563562"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90000"/>
              </a:lnSpc>
              <a:spcBef>
                <a:spcPts val="0"/>
              </a:spcBef>
              <a:spcAft>
                <a:spcPts val="0"/>
              </a:spcAft>
              <a:defRPr/>
            </a:pPr>
            <a:r>
              <a:rPr kumimoji="1" lang="en-US" altLang="zh-CN" sz="2400" b="1" dirty="0">
                <a:latin typeface="黑体" panose="02010609060101010101" pitchFamily="49" charset="-122"/>
                <a:ea typeface="黑体" panose="02010609060101010101" pitchFamily="49" charset="-122"/>
              </a:rPr>
              <a:t>6</a:t>
            </a:r>
            <a:endParaRPr kumimoji="1" lang="zh-CN" altLang="en-US" sz="2400" b="1" dirty="0">
              <a:latin typeface="黑体" panose="02010609060101010101" pitchFamily="49" charset="-122"/>
              <a:ea typeface="黑体" panose="02010609060101010101" pitchFamily="49" charset="-122"/>
            </a:endParaRPr>
          </a:p>
        </p:txBody>
      </p:sp>
      <p:sp>
        <p:nvSpPr>
          <p:cNvPr id="22535" name="TextBox 39"/>
          <p:cNvSpPr txBox="1">
            <a:spLocks noChangeArrowheads="1"/>
          </p:cNvSpPr>
          <p:nvPr/>
        </p:nvSpPr>
        <p:spPr bwMode="auto">
          <a:xfrm>
            <a:off x="1017588" y="1363663"/>
            <a:ext cx="914400"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3500"/>
              </a:lnSpc>
            </a:pPr>
            <a:r>
              <a:rPr lang="zh-CN" altLang="en-US" sz="2400" b="1">
                <a:solidFill>
                  <a:srgbClr val="FF0000"/>
                </a:solidFill>
                <a:latin typeface="Adobe 黑体 Std R" pitchFamily="34" charset="-122"/>
                <a:ea typeface="Adobe 黑体 Std R" pitchFamily="34" charset="-122"/>
              </a:rPr>
              <a:t>考向</a:t>
            </a:r>
            <a:endParaRPr lang="zh-CN" altLang="en-US" sz="2400">
              <a:ea typeface="黑体" panose="02010609060101010101" pitchFamily="49" charset="-122"/>
            </a:endParaRPr>
          </a:p>
        </p:txBody>
      </p:sp>
      <p:sp>
        <p:nvSpPr>
          <p:cNvPr id="9" name="矩形 8"/>
          <p:cNvSpPr>
            <a:spLocks noChangeArrowheads="1"/>
          </p:cNvSpPr>
          <p:nvPr/>
        </p:nvSpPr>
        <p:spPr bwMode="auto">
          <a:xfrm>
            <a:off x="1774825" y="1276350"/>
            <a:ext cx="61499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offer</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还可作、名词，意为“主动提议”。</a:t>
            </a:r>
          </a:p>
        </p:txBody>
      </p:sp>
      <p:sp>
        <p:nvSpPr>
          <p:cNvPr id="3" name="矩形 2"/>
          <p:cNvSpPr/>
          <p:nvPr/>
        </p:nvSpPr>
        <p:spPr>
          <a:xfrm>
            <a:off x="1828800" y="1822450"/>
            <a:ext cx="5791200" cy="1130300"/>
          </a:xfrm>
          <a:prstGeom prst="rect">
            <a:avLst/>
          </a:prstGeom>
        </p:spPr>
        <p:txBody>
          <a:bodyPr>
            <a:spAutoFit/>
          </a:bodyPr>
          <a:lstStyle/>
          <a:p>
            <a:pPr>
              <a:lnSpc>
                <a:spcPct val="150000"/>
              </a:lnSpc>
              <a:defRPr/>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The man made an offer to buy a car. </a:t>
            </a:r>
            <a:endParaRPr lang="zh-CN" altLang="zh-CN" sz="2400" b="1" dirty="0">
              <a:latin typeface="Times New Roman" panose="02020603050405020304" pitchFamily="18" charset="0"/>
              <a:ea typeface="黑体" panose="02010609060101010101" pitchFamily="49" charset="-122"/>
              <a:cs typeface="Times New Roman" panose="02020603050405020304" pitchFamily="18" charset="0"/>
            </a:endParaRPr>
          </a:p>
          <a:p>
            <a:pPr indent="713105">
              <a:lnSpc>
                <a:spcPct val="150000"/>
              </a:lnSpc>
              <a:defRPr/>
            </a:pP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那个人提出要买辆车。</a:t>
            </a:r>
            <a:endParaRPr lang="zh-CN" altLang="en-US" sz="24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矩形 4"/>
          <p:cNvSpPr/>
          <p:nvPr/>
        </p:nvSpPr>
        <p:spPr>
          <a:xfrm>
            <a:off x="990600" y="2944813"/>
            <a:ext cx="6130925" cy="1531937"/>
          </a:xfrm>
          <a:prstGeom prst="rect">
            <a:avLst/>
          </a:prstGeom>
        </p:spPr>
        <p:txBody>
          <a:bodyPr>
            <a:spAutoFit/>
          </a:bodyPr>
          <a:lstStyle/>
          <a:p>
            <a:pPr>
              <a:lnSpc>
                <a:spcPct val="130000"/>
              </a:lnSpc>
              <a:defRPr/>
            </a:pP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搭配：</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offer to do </a:t>
            </a: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sth</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主动提出做某事；</a:t>
            </a:r>
          </a:p>
          <a:p>
            <a:pPr indent="894080">
              <a:lnSpc>
                <a:spcPct val="130000"/>
              </a:lnSpc>
              <a:defRPr/>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offer </a:t>
            </a: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sth</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 to sb.   </a:t>
            </a: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向某人提供某物；</a:t>
            </a:r>
          </a:p>
          <a:p>
            <a:pPr indent="894080">
              <a:lnSpc>
                <a:spcPct val="130000"/>
              </a:lnSpc>
              <a:defRPr/>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offer sb. </a:t>
            </a: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sth</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向某人提供某物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43000" y="666750"/>
            <a:ext cx="7162800" cy="1960563"/>
          </a:xfrm>
          <a:prstGeom prst="rect">
            <a:avLst/>
          </a:prstGeom>
        </p:spPr>
        <p:txBody>
          <a:bodyPr>
            <a:spAutoFit/>
          </a:bodyPr>
          <a:lstStyle/>
          <a:p>
            <a:pPr>
              <a:lnSpc>
                <a:spcPct val="130000"/>
              </a:lnSpc>
              <a:defRPr/>
            </a:pP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err="1">
                <a:solidFill>
                  <a:srgbClr val="000000"/>
                </a:solidFill>
                <a:latin typeface="Times New Roman" panose="02020603050405020304" pitchFamily="18" charset="0"/>
                <a:ea typeface="黑体" panose="02010609060101010101" pitchFamily="49" charset="-122"/>
                <a:cs typeface="Times New Roman" panose="02020603050405020304" pitchFamily="18" charset="0"/>
              </a:rPr>
              <a:t>eg</a:t>
            </a:r>
            <a:r>
              <a:rPr lang="zh-CN"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I'll offer you 10 pounds for this book. </a:t>
            </a:r>
            <a:endParaRPr lang="zh-CN"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a:p>
            <a:pPr indent="713105">
              <a:lnSpc>
                <a:spcPct val="130000"/>
              </a:lnSpc>
              <a:defRPr/>
            </a:pPr>
            <a:r>
              <a:rPr lang="zh-CN"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我将出</a:t>
            </a: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10</a:t>
            </a:r>
            <a:r>
              <a:rPr lang="zh-CN"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英镑买你这本书。</a:t>
            </a:r>
          </a:p>
          <a:p>
            <a:pPr indent="713105">
              <a:lnSpc>
                <a:spcPct val="130000"/>
              </a:lnSpc>
              <a:defRPr/>
            </a:pP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He offered to help us when we were in trouble. </a:t>
            </a:r>
            <a:endParaRPr lang="zh-CN"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a:p>
            <a:pPr indent="713105">
              <a:lnSpc>
                <a:spcPct val="130000"/>
              </a:lnSpc>
              <a:defRPr/>
            </a:pPr>
            <a:r>
              <a:rPr lang="zh-CN"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当我们陷入困境时他主动提出帮我们。</a:t>
            </a:r>
            <a:endPar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3555" name="矩形 14"/>
          <p:cNvSpPr>
            <a:spLocks noChangeArrowheads="1"/>
          </p:cNvSpPr>
          <p:nvPr/>
        </p:nvSpPr>
        <p:spPr bwMode="auto">
          <a:xfrm>
            <a:off x="609600" y="2713038"/>
            <a:ext cx="803275"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ts val="3500"/>
              </a:lnSpc>
            </a:pPr>
            <a:r>
              <a:rPr lang="zh-CN" altLang="en-US" sz="2400" b="1">
                <a:solidFill>
                  <a:srgbClr val="0000FF"/>
                </a:solidFill>
                <a:latin typeface="黑体" panose="02010609060101010101" pitchFamily="49" charset="-122"/>
                <a:ea typeface="黑体" panose="02010609060101010101" pitchFamily="49" charset="-122"/>
              </a:rPr>
              <a:t>典例</a:t>
            </a:r>
          </a:p>
        </p:txBody>
      </p:sp>
      <p:sp>
        <p:nvSpPr>
          <p:cNvPr id="4" name="TextBox 17"/>
          <p:cNvSpPr txBox="1">
            <a:spLocks noChangeArrowheads="1"/>
          </p:cNvSpPr>
          <p:nvPr/>
        </p:nvSpPr>
        <p:spPr bwMode="auto">
          <a:xfrm>
            <a:off x="1282700" y="2647950"/>
            <a:ext cx="7467600" cy="201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defRPr/>
            </a:pPr>
            <a:r>
              <a:rPr lang="en-US" altLang="zh-CN" sz="2400" b="1" dirty="0">
                <a:latin typeface="Times New Roman" panose="02020603050405020304" pitchFamily="18" charset="0"/>
                <a:ea typeface="黑体" panose="02010609060101010101" pitchFamily="49" charset="-122"/>
              </a:rPr>
              <a:t> —How is Tom now</a:t>
            </a:r>
            <a:r>
              <a:rPr lang="zh-CN" altLang="en-US" sz="2400" b="1" dirty="0">
                <a:latin typeface="Times New Roman" panose="02020603050405020304" pitchFamily="18" charset="0"/>
                <a:ea typeface="黑体" panose="02010609060101010101" pitchFamily="49" charset="-122"/>
              </a:rPr>
              <a:t>？</a:t>
            </a:r>
          </a:p>
          <a:p>
            <a:pPr marL="361950" indent="-361950" eaLnBrk="1" hangingPunct="1">
              <a:lnSpc>
                <a:spcPct val="130000"/>
              </a:lnSpc>
              <a:defRPr/>
            </a:pPr>
            <a:r>
              <a:rPr lang="en-US" altLang="zh-CN" sz="2400" b="1" dirty="0">
                <a:latin typeface="Times New Roman" panose="02020603050405020304" pitchFamily="18" charset="0"/>
                <a:ea typeface="黑体" panose="02010609060101010101" pitchFamily="49" charset="-122"/>
              </a:rPr>
              <a:t>—I hear the company</a:t>
            </a:r>
            <a:r>
              <a:rPr lang="en-US" altLang="zh-CN" sz="2400" b="1" u="sng" dirty="0">
                <a:latin typeface="Times New Roman" panose="02020603050405020304" pitchFamily="18" charset="0"/>
                <a:ea typeface="黑体" panose="02010609060101010101" pitchFamily="49" charset="-122"/>
              </a:rPr>
              <a:t> </a:t>
            </a:r>
            <a:r>
              <a:rPr lang="zh-CN" altLang="en-US" sz="2400" b="1" u="sng" dirty="0">
                <a:latin typeface="Times New Roman" panose="02020603050405020304" pitchFamily="18" charset="0"/>
                <a:ea typeface="黑体" panose="02010609060101010101" pitchFamily="49" charset="-122"/>
              </a:rPr>
              <a:t>　　　　 </a:t>
            </a:r>
            <a:r>
              <a:rPr lang="en-US" altLang="zh-CN" sz="2400" b="1" dirty="0">
                <a:latin typeface="Times New Roman" panose="02020603050405020304" pitchFamily="18" charset="0"/>
                <a:ea typeface="黑体" panose="02010609060101010101" pitchFamily="49" charset="-122"/>
              </a:rPr>
              <a:t>him a good job</a:t>
            </a:r>
            <a:r>
              <a:rPr lang="zh-CN" altLang="en-US" sz="2400" b="1" dirty="0">
                <a:latin typeface="Times New Roman" panose="02020603050405020304" pitchFamily="18" charset="0"/>
                <a:ea typeface="黑体" panose="02010609060101010101" pitchFamily="49" charset="-122"/>
              </a:rPr>
              <a:t>， </a:t>
            </a:r>
            <a:r>
              <a:rPr lang="en-US" altLang="zh-CN" sz="2400" b="1" dirty="0">
                <a:latin typeface="Times New Roman" panose="02020603050405020304" pitchFamily="18" charset="0"/>
                <a:ea typeface="黑体" panose="02010609060101010101" pitchFamily="49" charset="-122"/>
              </a:rPr>
              <a:t>but he refused it.  </a:t>
            </a:r>
            <a:r>
              <a:rPr lang="zh-CN" altLang="en-US" sz="2400" b="1" dirty="0">
                <a:latin typeface="Times New Roman" panose="02020603050405020304" pitchFamily="18" charset="0"/>
                <a:ea typeface="黑体" panose="02010609060101010101" pitchFamily="49" charset="-122"/>
              </a:rPr>
              <a:t>（呼和浩特）</a:t>
            </a:r>
          </a:p>
          <a:p>
            <a:pPr eaLnBrk="1" hangingPunct="1">
              <a:lnSpc>
                <a:spcPct val="130000"/>
              </a:lnSpc>
              <a:defRPr/>
            </a:pPr>
            <a:r>
              <a:rPr lang="en-US" altLang="zh-CN" sz="2400" b="1" dirty="0">
                <a:latin typeface="Times New Roman" panose="02020603050405020304" pitchFamily="18" charset="0"/>
                <a:ea typeface="黑体" panose="02010609060101010101" pitchFamily="49" charset="-122"/>
              </a:rPr>
              <a:t>A.  provided</a:t>
            </a:r>
            <a:r>
              <a:rPr lang="zh-CN" altLang="en-US" sz="2400" b="1" dirty="0">
                <a:latin typeface="Times New Roman" panose="02020603050405020304" pitchFamily="18" charset="0"/>
                <a:ea typeface="黑体" panose="02010609060101010101" pitchFamily="49" charset="-122"/>
              </a:rPr>
              <a:t>　</a:t>
            </a:r>
            <a:r>
              <a:rPr lang="zh-CN" altLang="en-US" sz="2400" b="1" dirty="0" smtClean="0">
                <a:latin typeface="Times New Roman" panose="02020603050405020304" pitchFamily="18" charset="0"/>
                <a:ea typeface="黑体" panose="02010609060101010101" pitchFamily="49" charset="-122"/>
              </a:rPr>
              <a:t> </a:t>
            </a:r>
            <a:r>
              <a:rPr lang="en-US" altLang="zh-CN" sz="2400" b="1" dirty="0" smtClean="0">
                <a:latin typeface="Times New Roman" panose="02020603050405020304" pitchFamily="18" charset="0"/>
                <a:ea typeface="黑体" panose="02010609060101010101" pitchFamily="49" charset="-122"/>
              </a:rPr>
              <a:t>B</a:t>
            </a:r>
            <a:r>
              <a:rPr lang="en-US" altLang="zh-CN" sz="2400" b="1" dirty="0">
                <a:latin typeface="Times New Roman" panose="02020603050405020304" pitchFamily="18" charset="0"/>
                <a:ea typeface="黑体" panose="02010609060101010101" pitchFamily="49" charset="-122"/>
              </a:rPr>
              <a:t>.  </a:t>
            </a:r>
            <a:r>
              <a:rPr lang="en-US" altLang="zh-CN" sz="2400" b="1" dirty="0" smtClean="0">
                <a:latin typeface="Times New Roman" panose="02020603050405020304" pitchFamily="18" charset="0"/>
                <a:ea typeface="黑体" panose="02010609060101010101" pitchFamily="49" charset="-122"/>
              </a:rPr>
              <a:t>offered      C</a:t>
            </a:r>
            <a:r>
              <a:rPr lang="en-US" altLang="zh-CN" sz="2400" b="1" dirty="0">
                <a:latin typeface="Times New Roman" panose="02020603050405020304" pitchFamily="18" charset="0"/>
                <a:ea typeface="黑体" panose="02010609060101010101" pitchFamily="49" charset="-122"/>
              </a:rPr>
              <a:t>.  passed  </a:t>
            </a:r>
            <a:r>
              <a:rPr lang="en-US" altLang="zh-CN" sz="2400" b="1" dirty="0" smtClean="0">
                <a:latin typeface="Times New Roman" panose="02020603050405020304" pitchFamily="18" charset="0"/>
                <a:ea typeface="黑体" panose="02010609060101010101" pitchFamily="49" charset="-122"/>
              </a:rPr>
              <a:t> D</a:t>
            </a:r>
            <a:r>
              <a:rPr lang="en-US" altLang="zh-CN" sz="2400" b="1" dirty="0">
                <a:latin typeface="Times New Roman" panose="02020603050405020304" pitchFamily="18" charset="0"/>
                <a:ea typeface="黑体" panose="02010609060101010101" pitchFamily="49" charset="-122"/>
              </a:rPr>
              <a:t>.  introduced</a:t>
            </a:r>
          </a:p>
        </p:txBody>
      </p:sp>
      <p:sp>
        <p:nvSpPr>
          <p:cNvPr id="5" name="Text Box 44"/>
          <p:cNvSpPr txBox="1">
            <a:spLocks noChangeArrowheads="1"/>
          </p:cNvSpPr>
          <p:nvPr/>
        </p:nvSpPr>
        <p:spPr bwMode="auto">
          <a:xfrm>
            <a:off x="4638675" y="3132138"/>
            <a:ext cx="3905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rgbClr val="FF0000"/>
                </a:solidFill>
                <a:latin typeface="Times New Roman" panose="02020603050405020304" pitchFamily="18" charset="0"/>
              </a:rPr>
              <a:t>B</a:t>
            </a:r>
            <a:endParaRPr lang="zh-CN" altLang="en-US" sz="2400" b="1">
              <a:solidFill>
                <a:srgbClr val="FF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 calcmode="lin" valueType="num">
                                      <p:cBhvr additive="base">
                                        <p:cTn id="1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41363" y="862013"/>
            <a:ext cx="6878637" cy="517525"/>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1" lang="zh-CN" altLang="en-US"/>
          </a:p>
        </p:txBody>
      </p:sp>
      <p:sp>
        <p:nvSpPr>
          <p:cNvPr id="24579" name="TextBox 39"/>
          <p:cNvSpPr txBox="1">
            <a:spLocks noChangeArrowheads="1"/>
          </p:cNvSpPr>
          <p:nvPr/>
        </p:nvSpPr>
        <p:spPr bwMode="auto">
          <a:xfrm>
            <a:off x="2562225" y="838200"/>
            <a:ext cx="5057775"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win /wɪn/ </a:t>
            </a:r>
            <a:r>
              <a:rPr lang="en-US" altLang="zh-CN" sz="2400" b="1" i="1">
                <a:latin typeface="Times New Roman" panose="02020603050405020304" pitchFamily="18" charset="0"/>
                <a:ea typeface="黑体" panose="02010609060101010101" pitchFamily="49" charset="-122"/>
                <a:cs typeface="Times New Roman" panose="02020603050405020304" pitchFamily="18" charset="0"/>
              </a:rPr>
              <a:t>vt. </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&amp; </a:t>
            </a:r>
            <a:r>
              <a:rPr lang="en-US" altLang="zh-CN" sz="2400" b="1" i="1">
                <a:latin typeface="Times New Roman" panose="02020603050405020304" pitchFamily="18" charset="0"/>
                <a:ea typeface="黑体" panose="02010609060101010101" pitchFamily="49" charset="-122"/>
                <a:cs typeface="Times New Roman" panose="02020603050405020304" pitchFamily="18" charset="0"/>
              </a:rPr>
              <a:t>vi. </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赢得；赢</a:t>
            </a:r>
          </a:p>
        </p:txBody>
      </p:sp>
      <p:sp>
        <p:nvSpPr>
          <p:cNvPr id="24580" name="AutoShape 2"/>
          <p:cNvSpPr>
            <a:spLocks noChangeArrowheads="1"/>
          </p:cNvSpPr>
          <p:nvPr/>
        </p:nvSpPr>
        <p:spPr bwMode="gray">
          <a:xfrm flipH="1">
            <a:off x="763588" y="952500"/>
            <a:ext cx="1450975" cy="344488"/>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24581" name="文本框 24"/>
          <p:cNvSpPr txBox="1">
            <a:spLocks noChangeArrowheads="1"/>
          </p:cNvSpPr>
          <p:nvPr/>
        </p:nvSpPr>
        <p:spPr bwMode="auto">
          <a:xfrm>
            <a:off x="865188" y="881063"/>
            <a:ext cx="1338262"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2400" b="1">
                <a:solidFill>
                  <a:schemeClr val="bg1"/>
                </a:solidFill>
                <a:latin typeface="Adobe 黑体 Std R" pitchFamily="34" charset="-122"/>
                <a:ea typeface="Adobe 黑体 Std R" pitchFamily="34" charset="-122"/>
              </a:rPr>
              <a:t>知识点</a:t>
            </a:r>
          </a:p>
        </p:txBody>
      </p:sp>
      <p:sp>
        <p:nvSpPr>
          <p:cNvPr id="6" name="菱形 5"/>
          <p:cNvSpPr/>
          <p:nvPr/>
        </p:nvSpPr>
        <p:spPr>
          <a:xfrm>
            <a:off x="2011363" y="957263"/>
            <a:ext cx="563562"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90000"/>
              </a:lnSpc>
              <a:spcBef>
                <a:spcPts val="0"/>
              </a:spcBef>
              <a:spcAft>
                <a:spcPts val="0"/>
              </a:spcAft>
              <a:defRPr/>
            </a:pPr>
            <a:r>
              <a:rPr kumimoji="1" lang="en-US" altLang="zh-CN" sz="2400" b="1" dirty="0">
                <a:latin typeface="黑体" panose="02010609060101010101" pitchFamily="49" charset="-122"/>
                <a:ea typeface="黑体" panose="02010609060101010101" pitchFamily="49" charset="-122"/>
              </a:rPr>
              <a:t>7</a:t>
            </a:r>
            <a:endParaRPr kumimoji="1" lang="zh-CN" altLang="en-US" sz="2400" b="1" dirty="0">
              <a:latin typeface="黑体" panose="02010609060101010101" pitchFamily="49" charset="-122"/>
              <a:ea typeface="黑体" panose="02010609060101010101" pitchFamily="49" charset="-122"/>
            </a:endParaRPr>
          </a:p>
        </p:txBody>
      </p:sp>
      <p:sp>
        <p:nvSpPr>
          <p:cNvPr id="24583" name="TextBox 39"/>
          <p:cNvSpPr txBox="1">
            <a:spLocks noChangeArrowheads="1"/>
          </p:cNvSpPr>
          <p:nvPr/>
        </p:nvSpPr>
        <p:spPr bwMode="auto">
          <a:xfrm>
            <a:off x="762000" y="1644650"/>
            <a:ext cx="914400"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3500"/>
              </a:lnSpc>
            </a:pPr>
            <a:r>
              <a:rPr lang="zh-CN" altLang="en-US" sz="2400" b="1">
                <a:solidFill>
                  <a:srgbClr val="FF0000"/>
                </a:solidFill>
                <a:latin typeface="Adobe 黑体 Std R" pitchFamily="34" charset="-122"/>
                <a:ea typeface="Adobe 黑体 Std R" pitchFamily="34" charset="-122"/>
              </a:rPr>
              <a:t>考向</a:t>
            </a:r>
            <a:endParaRPr lang="zh-CN" altLang="en-US" sz="2400">
              <a:ea typeface="黑体" panose="02010609060101010101" pitchFamily="49" charset="-122"/>
            </a:endParaRPr>
          </a:p>
        </p:txBody>
      </p:sp>
      <p:sp>
        <p:nvSpPr>
          <p:cNvPr id="9" name="矩形 8"/>
          <p:cNvSpPr>
            <a:spLocks noChangeArrowheads="1"/>
          </p:cNvSpPr>
          <p:nvPr/>
        </p:nvSpPr>
        <p:spPr bwMode="auto">
          <a:xfrm>
            <a:off x="2460625" y="1579563"/>
            <a:ext cx="5845175"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win</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的过去式和过去分词都为</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won</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，现在分词为</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winning</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win</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的名词形式为</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winner“</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获胜者”。</a:t>
            </a:r>
          </a:p>
        </p:txBody>
      </p:sp>
      <p:sp>
        <p:nvSpPr>
          <p:cNvPr id="5" name="矩形 4"/>
          <p:cNvSpPr/>
          <p:nvPr/>
        </p:nvSpPr>
        <p:spPr>
          <a:xfrm>
            <a:off x="1447800" y="3257550"/>
            <a:ext cx="6130925" cy="1200150"/>
          </a:xfrm>
          <a:prstGeom prst="rect">
            <a:avLst/>
          </a:prstGeom>
        </p:spPr>
        <p:txBody>
          <a:bodyPr>
            <a:spAutoFit/>
          </a:bodyPr>
          <a:lstStyle/>
          <a:p>
            <a:pPr>
              <a:lnSpc>
                <a:spcPct val="150000"/>
              </a:lnSpc>
              <a:defRPr/>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Who's the winner of the game?</a:t>
            </a:r>
            <a:endParaRPr lang="zh-CN" altLang="en-US" sz="2400" b="1" dirty="0">
              <a:latin typeface="Times New Roman" panose="02020603050405020304" pitchFamily="18" charset="0"/>
              <a:ea typeface="黑体" panose="02010609060101010101" pitchFamily="49" charset="-122"/>
              <a:cs typeface="Times New Roman" panose="02020603050405020304" pitchFamily="18" charset="0"/>
            </a:endParaRPr>
          </a:p>
          <a:p>
            <a:pPr indent="542925">
              <a:lnSpc>
                <a:spcPct val="150000"/>
              </a:lnSpc>
              <a:defRPr/>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 谁是比赛的获胜者</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4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4586" name="矩形 11"/>
          <p:cNvSpPr>
            <a:spLocks noChangeArrowheads="1"/>
          </p:cNvSpPr>
          <p:nvPr/>
        </p:nvSpPr>
        <p:spPr bwMode="auto">
          <a:xfrm>
            <a:off x="1274763" y="1711325"/>
            <a:ext cx="14208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黑体" panose="02010609060101010101" pitchFamily="49" charset="-122"/>
                <a:ea typeface="黑体" panose="02010609060101010101" pitchFamily="49" charset="-122"/>
              </a:rPr>
              <a:t>【</a:t>
            </a:r>
            <a:r>
              <a:rPr lang="zh-CN" altLang="en-US" sz="2400" b="1">
                <a:solidFill>
                  <a:srgbClr val="FF0000"/>
                </a:solidFill>
                <a:latin typeface="黑体" panose="02010609060101010101" pitchFamily="49" charset="-122"/>
                <a:ea typeface="黑体" panose="02010609060101010101" pitchFamily="49" charset="-122"/>
              </a:rPr>
              <a:t>重点</a:t>
            </a:r>
            <a:r>
              <a:rPr lang="en-US" altLang="zh-CN" sz="2400" b="1">
                <a:solidFill>
                  <a:srgbClr val="FF0000"/>
                </a:solidFill>
                <a:latin typeface="黑体" panose="02010609060101010101" pitchFamily="49" charset="-122"/>
                <a:ea typeface="黑体" panose="02010609060101010101" pitchFamily="49" charset="-122"/>
              </a:rPr>
              <a:t>】</a:t>
            </a:r>
            <a:endParaRPr lang="zh-CN" altLang="en-US" sz="240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1"/>
          <p:cNvSpPr txBox="1">
            <a:spLocks noChangeArrowheads="1"/>
          </p:cNvSpPr>
          <p:nvPr/>
        </p:nvSpPr>
        <p:spPr bwMode="auto">
          <a:xfrm>
            <a:off x="990600" y="819150"/>
            <a:ext cx="7162800" cy="362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50000"/>
              </a:lnSpc>
            </a:pPr>
            <a:r>
              <a:rPr lang="zh-CN" altLang="en-US" sz="2600" b="1">
                <a:latin typeface="黑体" panose="02010609060101010101" pitchFamily="49" charset="-122"/>
                <a:ea typeface="黑体" panose="02010609060101010101" pitchFamily="49" charset="-122"/>
              </a:rPr>
              <a:t>本节课主要学习了以下知识点，请同学们及时巩固练习：</a:t>
            </a:r>
            <a:endParaRPr lang="en-US" altLang="zh-CN" sz="2600" b="1">
              <a:latin typeface="黑体" panose="02010609060101010101" pitchFamily="49" charset="-122"/>
              <a:ea typeface="黑体" panose="02010609060101010101" pitchFamily="49" charset="-122"/>
            </a:endParaRPr>
          </a:p>
          <a:p>
            <a:pPr algn="just" eaLnBrk="1" hangingPunct="1">
              <a:lnSpc>
                <a:spcPct val="150000"/>
              </a:lnSpc>
            </a:pPr>
            <a:r>
              <a:rPr lang="en-US" altLang="zh-CN" sz="2600" b="1">
                <a:solidFill>
                  <a:srgbClr val="FF0000"/>
                </a:solidFill>
                <a:latin typeface="Times New Roman" panose="02020603050405020304" pitchFamily="18" charset="0"/>
                <a:ea typeface="黑体" panose="02010609060101010101" pitchFamily="49" charset="-122"/>
              </a:rPr>
              <a:t>borrow. . . from. . .  </a:t>
            </a:r>
          </a:p>
          <a:p>
            <a:pPr algn="just" eaLnBrk="1" hangingPunct="1">
              <a:lnSpc>
                <a:spcPct val="150000"/>
              </a:lnSpc>
            </a:pPr>
            <a:r>
              <a:rPr lang="en-US" altLang="zh-CN" sz="2600" b="1">
                <a:solidFill>
                  <a:srgbClr val="FF0000"/>
                </a:solidFill>
                <a:latin typeface="Times New Roman" panose="02020603050405020304" pitchFamily="18" charset="0"/>
                <a:ea typeface="黑体" panose="02010609060101010101" pitchFamily="49" charset="-122"/>
              </a:rPr>
              <a:t>near the end of</a:t>
            </a:r>
          </a:p>
          <a:p>
            <a:pPr algn="just" eaLnBrk="1" hangingPunct="1">
              <a:lnSpc>
                <a:spcPct val="150000"/>
              </a:lnSpc>
            </a:pPr>
            <a:r>
              <a:rPr lang="en-US" altLang="zh-CN" sz="2600" b="1">
                <a:solidFill>
                  <a:srgbClr val="FF0000"/>
                </a:solidFill>
                <a:latin typeface="Times New Roman" panose="02020603050405020304" pitchFamily="18" charset="0"/>
                <a:ea typeface="黑体" panose="02010609060101010101" pitchFamily="49" charset="-122"/>
              </a:rPr>
              <a:t>learn more about</a:t>
            </a:r>
          </a:p>
          <a:p>
            <a:pPr algn="just" eaLnBrk="1" hangingPunct="1">
              <a:lnSpc>
                <a:spcPct val="150000"/>
              </a:lnSpc>
            </a:pPr>
            <a:r>
              <a:rPr lang="en-US" altLang="zh-CN" sz="2600" b="1">
                <a:solidFill>
                  <a:srgbClr val="FF0000"/>
                </a:solidFill>
                <a:latin typeface="Times New Roman" panose="02020603050405020304" pitchFamily="18" charset="0"/>
                <a:ea typeface="黑体" panose="02010609060101010101" pitchFamily="49" charset="-122"/>
              </a:rPr>
              <a:t>discuss, seem, offer , win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74688" y="908050"/>
            <a:ext cx="8012112" cy="3416300"/>
          </a:xfrm>
          <a:prstGeom prst="rect">
            <a:avLst/>
          </a:prstGeom>
        </p:spPr>
        <p:txBody>
          <a:bodyPr>
            <a:spAutoFit/>
          </a:bodyPr>
          <a:lstStyle/>
          <a:p>
            <a:pPr>
              <a:lnSpc>
                <a:spcPct val="150000"/>
              </a:lnSpc>
              <a:defRPr/>
            </a:pP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一、根据所给提示写出单词</a:t>
            </a:r>
          </a:p>
          <a:p>
            <a:pPr>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 Of all the subjects</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Nancy likes </a:t>
            </a:r>
            <a:r>
              <a:rPr lang="en-US" altLang="zh-CN" sz="2400" u="sng" dirty="0">
                <a:latin typeface="Times New Roman" panose="02020603050405020304" pitchFamily="18" charset="0"/>
                <a:ea typeface="黑体" panose="02010609060101010101" pitchFamily="49" charset="-122"/>
                <a:cs typeface="Times New Roman" panose="02020603050405020304" pitchFamily="18" charset="0"/>
              </a:rPr>
              <a:t>F</a:t>
            </a:r>
            <a:r>
              <a:rPr lang="zh-CN" altLang="en-US" sz="2400" u="sng" dirty="0">
                <a:latin typeface="Times New Roman" panose="02020603050405020304" pitchFamily="18" charset="0"/>
                <a:ea typeface="黑体" panose="02010609060101010101" pitchFamily="49" charset="-122"/>
                <a:cs typeface="Times New Roman" panose="02020603050405020304" pitchFamily="18" charset="0"/>
              </a:rPr>
              <a:t>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best. </a:t>
            </a:r>
          </a:p>
          <a:p>
            <a:pPr marL="361950" indent="-361950">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2. He </a:t>
            </a:r>
            <a:r>
              <a:rPr lang="zh-CN" altLang="en-US" sz="2400" u="sng" dirty="0">
                <a:latin typeface="Times New Roman" panose="02020603050405020304" pitchFamily="18" charset="0"/>
                <a:ea typeface="黑体" panose="02010609060101010101" pitchFamily="49" charset="-122"/>
                <a:cs typeface="Times New Roman" panose="02020603050405020304" pitchFamily="18" charset="0"/>
              </a:rPr>
              <a:t>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give something to somebody</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the old man his seat on the bus. </a:t>
            </a:r>
          </a:p>
          <a:p>
            <a:pPr marL="361950" indent="-361950">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3. That school isn't a </a:t>
            </a:r>
            <a:r>
              <a:rPr lang="en-US" altLang="zh-CN" sz="2400" u="sng" dirty="0">
                <a:latin typeface="Times New Roman" panose="02020603050405020304" pitchFamily="18" charset="0"/>
                <a:ea typeface="黑体" panose="02010609060101010101" pitchFamily="49" charset="-122"/>
                <a:cs typeface="Times New Roman" panose="02020603050405020304" pitchFamily="18" charset="0"/>
              </a:rPr>
              <a:t>m</a:t>
            </a:r>
            <a:r>
              <a:rPr lang="zh-CN" altLang="en-US" sz="2400" u="sng" dirty="0">
                <a:latin typeface="Times New Roman" panose="02020603050405020304" pitchFamily="18" charset="0"/>
                <a:ea typeface="黑体" panose="02010609060101010101" pitchFamily="49" charset="-122"/>
                <a:cs typeface="Times New Roman" panose="02020603050405020304" pitchFamily="18" charset="0"/>
              </a:rPr>
              <a:t>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school because there are only girls there. </a:t>
            </a:r>
          </a:p>
        </p:txBody>
      </p:sp>
      <p:sp>
        <p:nvSpPr>
          <p:cNvPr id="4" name="矩形 3"/>
          <p:cNvSpPr>
            <a:spLocks noChangeArrowheads="1"/>
          </p:cNvSpPr>
          <p:nvPr/>
        </p:nvSpPr>
        <p:spPr bwMode="auto">
          <a:xfrm>
            <a:off x="5230813" y="1557338"/>
            <a:ext cx="8667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rench</a:t>
            </a:r>
            <a:endParaRPr lang="zh-CN" altLang="en-US"/>
          </a:p>
        </p:txBody>
      </p:sp>
      <p:sp>
        <p:nvSpPr>
          <p:cNvPr id="5" name="矩形 4"/>
          <p:cNvSpPr>
            <a:spLocks noChangeArrowheads="1"/>
          </p:cNvSpPr>
          <p:nvPr/>
        </p:nvSpPr>
        <p:spPr bwMode="auto">
          <a:xfrm>
            <a:off x="1671638" y="2122488"/>
            <a:ext cx="1066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offered</a:t>
            </a:r>
            <a:endParaRPr lang="zh-CN" altLang="en-US"/>
          </a:p>
        </p:txBody>
      </p:sp>
      <p:sp>
        <p:nvSpPr>
          <p:cNvPr id="6" name="矩形 5"/>
          <p:cNvSpPr>
            <a:spLocks noChangeArrowheads="1"/>
          </p:cNvSpPr>
          <p:nvPr/>
        </p:nvSpPr>
        <p:spPr bwMode="auto">
          <a:xfrm>
            <a:off x="3492500" y="3214688"/>
            <a:ext cx="7143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ixed</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p:cNvSpPr txBox="1">
            <a:spLocks noChangeArrowheads="1"/>
          </p:cNvSpPr>
          <p:nvPr/>
        </p:nvSpPr>
        <p:spPr bwMode="auto">
          <a:xfrm>
            <a:off x="1905000" y="666750"/>
            <a:ext cx="4953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What classes do you have?</a:t>
            </a:r>
          </a:p>
        </p:txBody>
      </p:sp>
      <p:pic>
        <p:nvPicPr>
          <p:cNvPr id="9219" name="Picture 4" descr="C:\Users\Administrator\Desktop\图片\3ab124476881ad588f62e6300e4dc804.jpg"/>
          <p:cNvPicPr>
            <a:picLocks noChangeAspect="1" noChangeArrowheads="1"/>
          </p:cNvPicPr>
          <p:nvPr/>
        </p:nvPicPr>
        <p:blipFill>
          <a:blip r:embed="rId2" cstate="email">
            <a:clrChange>
              <a:clrFrom>
                <a:srgbClr val="F6F6F6"/>
              </a:clrFrom>
              <a:clrTo>
                <a:srgbClr val="F6F6F6">
                  <a:alpha val="0"/>
                </a:srgbClr>
              </a:clrTo>
            </a:clrChange>
          </a:blip>
          <a:srcRect/>
          <a:stretch>
            <a:fillRect/>
          </a:stretch>
        </p:blipFill>
        <p:spPr bwMode="auto">
          <a:xfrm>
            <a:off x="2286000" y="1335088"/>
            <a:ext cx="4191000" cy="321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09600" y="766763"/>
            <a:ext cx="8001000" cy="2795587"/>
          </a:xfrm>
          <a:prstGeom prst="rect">
            <a:avLst/>
          </a:prstGeom>
        </p:spPr>
        <p:txBody>
          <a:bodyPr>
            <a:spAutoFit/>
          </a:bodyPr>
          <a:lstStyle/>
          <a:p>
            <a:pPr marL="361950" indent="-361950">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4. We invite some</a:t>
            </a:r>
            <a:r>
              <a:rPr lang="en-US" altLang="zh-CN" sz="2400" u="sng" dirty="0">
                <a:latin typeface="Times New Roman" panose="02020603050405020304" pitchFamily="18" charset="0"/>
                <a:ea typeface="黑体" panose="02010609060101010101" pitchFamily="49" charset="-122"/>
                <a:cs typeface="Times New Roman" panose="02020603050405020304" pitchFamily="18" charset="0"/>
              </a:rPr>
              <a:t> </a:t>
            </a:r>
            <a:r>
              <a:rPr lang="zh-CN" altLang="en-US" sz="2400" u="sng" dirty="0">
                <a:latin typeface="Times New Roman" panose="02020603050405020304" pitchFamily="18" charset="0"/>
                <a:ea typeface="黑体" panose="02010609060101010101" pitchFamily="49" charset="-122"/>
                <a:cs typeface="Times New Roman" panose="02020603050405020304" pitchFamily="18" charset="0"/>
              </a:rPr>
              <a:t>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not in or from your own country</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friends to the show. </a:t>
            </a:r>
          </a:p>
          <a:p>
            <a:pPr>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5. —I love English</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but I'm not good at it. </a:t>
            </a:r>
          </a:p>
          <a:p>
            <a:pPr marL="361950">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—Really?</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Don‘t worry. Perhaps you need to p________</a:t>
            </a:r>
            <a:r>
              <a:rPr lang="zh-CN" altLang="en-US" sz="2400" u="sng"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speaking it more.</a:t>
            </a:r>
          </a:p>
        </p:txBody>
      </p:sp>
      <p:sp>
        <p:nvSpPr>
          <p:cNvPr id="5" name="矩形 4"/>
          <p:cNvSpPr>
            <a:spLocks noChangeArrowheads="1"/>
          </p:cNvSpPr>
          <p:nvPr/>
        </p:nvSpPr>
        <p:spPr bwMode="auto">
          <a:xfrm>
            <a:off x="3079750" y="869950"/>
            <a:ext cx="1073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foreign</a:t>
            </a:r>
            <a:endParaRPr lang="zh-CN" altLang="en-US"/>
          </a:p>
        </p:txBody>
      </p:sp>
      <p:sp>
        <p:nvSpPr>
          <p:cNvPr id="8" name="矩形 7"/>
          <p:cNvSpPr>
            <a:spLocks noChangeArrowheads="1"/>
          </p:cNvSpPr>
          <p:nvPr/>
        </p:nvSpPr>
        <p:spPr bwMode="auto">
          <a:xfrm>
            <a:off x="6618288" y="2528888"/>
            <a:ext cx="1295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a:solidFill>
                  <a:srgbClr val="FF0000"/>
                </a:solidFill>
                <a:latin typeface="Times New Roman" panose="02020603050405020304" pitchFamily="18" charset="0"/>
              </a:rPr>
              <a:t>ractise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矩形 1"/>
          <p:cNvSpPr>
            <a:spLocks noChangeArrowheads="1"/>
          </p:cNvSpPr>
          <p:nvPr/>
        </p:nvSpPr>
        <p:spPr bwMode="auto">
          <a:xfrm>
            <a:off x="762000" y="831850"/>
            <a:ext cx="76962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61950" indent="-361950">
              <a:lnSpc>
                <a:spcPct val="150000"/>
              </a:lnSpc>
            </a:pP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二、用所给词的适当形式填空</a:t>
            </a:r>
          </a:p>
          <a:p>
            <a:pPr marL="361950" indent="-361950">
              <a:lnSpc>
                <a:spcPct val="150000"/>
              </a:lnSpc>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6. The</a:t>
            </a:r>
            <a:r>
              <a:rPr lang="zh-CN" altLang="en-US" sz="2400" u="sng" dirty="0">
                <a:latin typeface="Times New Roman" panose="02020603050405020304" pitchFamily="18" charset="0"/>
                <a:ea typeface="黑体" panose="02010609060101010101" pitchFamily="49" charset="-122"/>
                <a:cs typeface="Times New Roman" panose="02020603050405020304" pitchFamily="18" charset="0"/>
              </a:rPr>
              <a:t>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win</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of the game will give a talk to us. </a:t>
            </a:r>
          </a:p>
          <a:p>
            <a:pPr marL="361950" indent="-361950">
              <a:lnSpc>
                <a:spcPct val="150000"/>
              </a:lnSpc>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7. </a:t>
            </a:r>
            <a:r>
              <a:rPr lang="zh-CN" altLang="en-US" sz="2400" u="sng" dirty="0">
                <a:latin typeface="Times New Roman" panose="02020603050405020304" pitchFamily="18" charset="0"/>
                <a:ea typeface="黑体" panose="02010609060101010101" pitchFamily="49" charset="-122"/>
                <a:cs typeface="Times New Roman" panose="02020603050405020304" pitchFamily="18" charset="0"/>
              </a:rPr>
              <a:t>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learn</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 skill for surviving</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（生存）</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in the wild is very important. </a:t>
            </a:r>
          </a:p>
          <a:p>
            <a:pPr marL="361950" indent="-361950">
              <a:lnSpc>
                <a:spcPct val="150000"/>
              </a:lnSpc>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8. Students can learn </a:t>
            </a:r>
            <a:r>
              <a:rPr lang="zh-CN" altLang="en-US" sz="2400" u="sng" dirty="0">
                <a:latin typeface="Times New Roman" panose="02020603050405020304" pitchFamily="18" charset="0"/>
                <a:ea typeface="黑体" panose="02010609060101010101" pitchFamily="49" charset="-122"/>
                <a:cs typeface="Times New Roman" panose="02020603050405020304" pitchFamily="18" charset="0"/>
              </a:rPr>
              <a:t>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many</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about the knowledge from the Internet. </a:t>
            </a:r>
          </a:p>
        </p:txBody>
      </p:sp>
      <p:sp>
        <p:nvSpPr>
          <p:cNvPr id="3" name="矩形 2"/>
          <p:cNvSpPr>
            <a:spLocks noChangeArrowheads="1"/>
          </p:cNvSpPr>
          <p:nvPr/>
        </p:nvSpPr>
        <p:spPr bwMode="auto">
          <a:xfrm>
            <a:off x="1736725" y="1489075"/>
            <a:ext cx="10382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winner</a:t>
            </a:r>
            <a:endParaRPr lang="zh-CN" altLang="en-US"/>
          </a:p>
        </p:txBody>
      </p:sp>
      <p:sp>
        <p:nvSpPr>
          <p:cNvPr id="5" name="矩形 4"/>
          <p:cNvSpPr>
            <a:spLocks noChangeArrowheads="1"/>
          </p:cNvSpPr>
          <p:nvPr/>
        </p:nvSpPr>
        <p:spPr bwMode="auto">
          <a:xfrm>
            <a:off x="1143000" y="2052638"/>
            <a:ext cx="12938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Learning</a:t>
            </a:r>
            <a:endParaRPr lang="zh-CN" altLang="en-US"/>
          </a:p>
        </p:txBody>
      </p:sp>
      <p:sp>
        <p:nvSpPr>
          <p:cNvPr id="6" name="矩形 5"/>
          <p:cNvSpPr>
            <a:spLocks noChangeArrowheads="1"/>
          </p:cNvSpPr>
          <p:nvPr/>
        </p:nvSpPr>
        <p:spPr bwMode="auto">
          <a:xfrm>
            <a:off x="3636963" y="3136900"/>
            <a:ext cx="8159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more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09600" y="787400"/>
            <a:ext cx="7848600" cy="2603500"/>
          </a:xfrm>
          <a:prstGeom prst="rect">
            <a:avLst/>
          </a:prstGeom>
        </p:spPr>
        <p:txBody>
          <a:bodyPr>
            <a:spAutoFit/>
          </a:bodyPr>
          <a:lstStyle/>
          <a:p>
            <a:pPr marL="361950" indent="-361950">
              <a:lnSpc>
                <a:spcPct val="17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9. My friend Tony often listens</a:t>
            </a:r>
            <a:r>
              <a:rPr lang="en-US" altLang="zh-CN" sz="2400" u="sng" dirty="0">
                <a:latin typeface="Times New Roman" panose="02020603050405020304" pitchFamily="18" charset="0"/>
                <a:ea typeface="黑体" panose="02010609060101010101" pitchFamily="49" charset="-122"/>
                <a:cs typeface="Times New Roman" panose="02020603050405020304" pitchFamily="18" charset="0"/>
              </a:rPr>
              <a:t> </a:t>
            </a:r>
            <a:r>
              <a:rPr lang="zh-CN" altLang="en-US" sz="2400" u="sng" dirty="0">
                <a:latin typeface="Times New Roman" panose="02020603050405020304" pitchFamily="18" charset="0"/>
                <a:ea typeface="黑体" panose="02010609060101010101" pitchFamily="49" charset="-122"/>
                <a:cs typeface="Times New Roman" panose="02020603050405020304" pitchFamily="18" charset="0"/>
              </a:rPr>
              <a:t>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care</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to my problems and gives me help. </a:t>
            </a:r>
          </a:p>
          <a:p>
            <a:pPr marL="446405" indent="-446405">
              <a:lnSpc>
                <a:spcPct val="17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10. On Friday afternoon</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our school </a:t>
            </a:r>
            <a:r>
              <a:rPr lang="en-US" altLang="zh-CN" sz="2400" u="sng" dirty="0">
                <a:latin typeface="Times New Roman" panose="02020603050405020304" pitchFamily="18" charset="0"/>
                <a:ea typeface="黑体" panose="02010609060101010101" pitchFamily="49" charset="-122"/>
                <a:cs typeface="Times New Roman" panose="02020603050405020304" pitchFamily="18" charset="0"/>
              </a:rPr>
              <a:t> </a:t>
            </a:r>
            <a:r>
              <a:rPr lang="zh-CN" altLang="en-US" sz="2400" u="sng" dirty="0">
                <a:latin typeface="Times New Roman" panose="02020603050405020304" pitchFamily="18" charset="0"/>
                <a:ea typeface="黑体" panose="02010609060101010101" pitchFamily="49" charset="-122"/>
                <a:cs typeface="Times New Roman" panose="02020603050405020304" pitchFamily="18" charset="0"/>
              </a:rPr>
              <a:t>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end</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earlier than usual.</a:t>
            </a:r>
          </a:p>
        </p:txBody>
      </p:sp>
      <p:sp>
        <p:nvSpPr>
          <p:cNvPr id="3" name="矩形 2"/>
          <p:cNvSpPr>
            <a:spLocks noChangeArrowheads="1"/>
          </p:cNvSpPr>
          <p:nvPr/>
        </p:nvSpPr>
        <p:spPr bwMode="auto">
          <a:xfrm>
            <a:off x="4586288" y="939800"/>
            <a:ext cx="12763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carefully</a:t>
            </a:r>
            <a:endParaRPr lang="zh-CN" altLang="en-US"/>
          </a:p>
        </p:txBody>
      </p:sp>
      <p:sp>
        <p:nvSpPr>
          <p:cNvPr id="5" name="矩形 4"/>
          <p:cNvSpPr>
            <a:spLocks noChangeArrowheads="1"/>
          </p:cNvSpPr>
          <p:nvPr/>
        </p:nvSpPr>
        <p:spPr bwMode="auto">
          <a:xfrm>
            <a:off x="5570538" y="2190750"/>
            <a:ext cx="7493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ends</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图片 39"/>
          <p:cNvPicPr>
            <a:picLocks noChangeAspect="1"/>
          </p:cNvPicPr>
          <p:nvPr/>
        </p:nvPicPr>
        <p:blipFill>
          <a:blip r:embed="rId2" cstate="email">
            <a:duotone>
              <a:prstClr val="black"/>
              <a:schemeClr val="accent2">
                <a:tint val="45000"/>
                <a:satMod val="400000"/>
              </a:schemeClr>
            </a:duotone>
          </a:blip>
          <a:srcRect/>
          <a:stretch>
            <a:fillRect/>
          </a:stretch>
        </p:blipFill>
        <p:spPr bwMode="auto">
          <a:xfrm>
            <a:off x="3287713"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矩形 1"/>
          <p:cNvSpPr>
            <a:spLocks noChangeArrowheads="1"/>
          </p:cNvSpPr>
          <p:nvPr/>
        </p:nvSpPr>
        <p:spPr bwMode="auto">
          <a:xfrm>
            <a:off x="684213" y="666750"/>
            <a:ext cx="7926387"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61950" indent="-361950">
              <a:lnSpc>
                <a:spcPct val="130000"/>
              </a:lnSpc>
              <a:defRPr/>
            </a:pPr>
            <a:r>
              <a:rPr lang="en-US" altLang="zh-CN" sz="2000" b="1" dirty="0">
                <a:latin typeface="Times New Roman" panose="02020603050405020304" pitchFamily="18" charset="0"/>
                <a:ea typeface="宋体" panose="02010600030101010101" pitchFamily="2" charset="-122"/>
                <a:cs typeface="Times New Roman" panose="02020603050405020304" pitchFamily="18" charset="0"/>
              </a:rPr>
              <a:t>A)                                 Life in a British school</a:t>
            </a:r>
          </a:p>
          <a:p>
            <a:pPr indent="627380" algn="just">
              <a:lnSpc>
                <a:spcPct val="130000"/>
              </a:lnSpc>
              <a:defRPr/>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Hi</a:t>
            </a:r>
            <a:r>
              <a:rPr lang="zh-CN" altLang="en-US" sz="20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everybody. </a:t>
            </a:r>
          </a:p>
          <a:p>
            <a:pPr indent="627380" algn="just">
              <a:lnSpc>
                <a:spcPct val="130000"/>
              </a:lnSpc>
              <a:defRPr/>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My name is Nancy. I am in Year 8 at Woodland School near London. It is a mixed school. Boys and girls have lessons together. Among all my subjects</a:t>
            </a:r>
            <a:r>
              <a:rPr lang="zh-CN" altLang="en-US" sz="20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I like French best. Learning foreign languages is fun. </a:t>
            </a:r>
          </a:p>
          <a:p>
            <a:pPr indent="627380" algn="just">
              <a:lnSpc>
                <a:spcPct val="130000"/>
              </a:lnSpc>
              <a:defRPr/>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Our school has a Reading Week every year. During the week</a:t>
            </a:r>
            <a:r>
              <a:rPr lang="zh-CN" altLang="en-US" sz="20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we can borrow more books from the school library. We can also bring in books and magazines from home. I often read more books than my classmates. Near the end of the week</a:t>
            </a:r>
            <a:r>
              <a:rPr lang="zh-CN" altLang="en-US" sz="20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we discuss the books with our classmates in class. Time seems to go faster when we are reading interesting books. </a:t>
            </a:r>
          </a:p>
        </p:txBody>
      </p:sp>
      <p:pic>
        <p:nvPicPr>
          <p:cNvPr id="10245" name="Picture 2">
            <a:hlinkClick r:id="rId3" action="ppaction://hlinkfile"/>
          </p:cNvPr>
          <p:cNvPicPr>
            <a:picLocks noChangeAspect="1" noChangeArrowheads="1"/>
          </p:cNvPicPr>
          <p:nvPr/>
        </p:nvPicPr>
        <p:blipFill>
          <a:blip r:embed="rId4" cstate="email"/>
          <a:srcRect/>
          <a:stretch>
            <a:fillRect/>
          </a:stretch>
        </p:blipFill>
        <p:spPr bwMode="auto">
          <a:xfrm>
            <a:off x="6773863" y="779463"/>
            <a:ext cx="1611312"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图片 39"/>
          <p:cNvPicPr>
            <a:picLocks noChangeAspect="1"/>
          </p:cNvPicPr>
          <p:nvPr/>
        </p:nvPicPr>
        <p:blipFill>
          <a:blip r:embed="rId2" cstate="email">
            <a:duotone>
              <a:prstClr val="black"/>
              <a:schemeClr val="accent2">
                <a:tint val="45000"/>
                <a:satMod val="400000"/>
              </a:schemeClr>
            </a:duotone>
          </a:blip>
          <a:srcRect/>
          <a:stretch>
            <a:fillRect/>
          </a:stretch>
        </p:blipFill>
        <p:spPr bwMode="auto">
          <a:xfrm>
            <a:off x="3287713"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矩形 1"/>
          <p:cNvSpPr>
            <a:spLocks noChangeArrowheads="1"/>
          </p:cNvSpPr>
          <p:nvPr/>
        </p:nvSpPr>
        <p:spPr bwMode="auto">
          <a:xfrm>
            <a:off x="685800" y="669925"/>
            <a:ext cx="7772400" cy="413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10000"/>
              </a:lnSpc>
              <a:defRPr/>
            </a:pPr>
            <a:r>
              <a:rPr lang="en-US" altLang="zh-CN" sz="2000" b="1" dirty="0">
                <a:latin typeface="Times New Roman" panose="02020603050405020304" pitchFamily="18" charset="0"/>
                <a:ea typeface="宋体" panose="02010600030101010101" pitchFamily="2" charset="-122"/>
                <a:cs typeface="Times New Roman" panose="02020603050405020304" pitchFamily="18" charset="0"/>
              </a:rPr>
              <a:t>Life in an American school</a:t>
            </a:r>
          </a:p>
          <a:p>
            <a:pPr indent="542925" algn="just">
              <a:lnSpc>
                <a:spcPct val="110000"/>
              </a:lnSpc>
              <a:defRPr/>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Hi guys. </a:t>
            </a:r>
          </a:p>
          <a:p>
            <a:pPr indent="542925" algn="just">
              <a:lnSpc>
                <a:spcPct val="110000"/>
              </a:lnSpc>
              <a:defRPr/>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I'm John and I'm 14 years old. I'm in the 8th grade at Rocky Mountain High School near Denver. </a:t>
            </a:r>
          </a:p>
          <a:p>
            <a:pPr indent="542925" algn="just">
              <a:lnSpc>
                <a:spcPct val="110000"/>
              </a:lnSpc>
              <a:defRPr/>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Every Monday</a:t>
            </a:r>
            <a:r>
              <a:rPr lang="zh-CN" altLang="en-US" sz="20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I go to the Buddy Club. In the club</a:t>
            </a:r>
            <a:r>
              <a:rPr lang="zh-CN" altLang="en-US" sz="20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older students help new students learn more about the school. My friend Tony is in the 12th grade. He often listens carefully to my problems and offers me help. He is my hero. </a:t>
            </a:r>
          </a:p>
          <a:p>
            <a:pPr indent="542925" algn="just">
              <a:lnSpc>
                <a:spcPct val="110000"/>
              </a:lnSpc>
              <a:defRPr/>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We have different classes every day. On Friday afternoon</a:t>
            </a:r>
            <a:r>
              <a:rPr lang="zh-CN" altLang="en-US" sz="20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our school ends earlier than usual. My friends and I often do sports together. </a:t>
            </a:r>
          </a:p>
          <a:p>
            <a:pPr indent="542925" algn="just">
              <a:lnSpc>
                <a:spcPct val="110000"/>
              </a:lnSpc>
              <a:defRPr/>
            </a:pP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Twice a week </a:t>
            </a:r>
            <a:r>
              <a:rPr lang="zh-CN" altLang="en-US" sz="20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I play baseball after school. I love this game and practice hard every time. Our team won two games last month.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808038" y="735013"/>
            <a:ext cx="7385050" cy="563562"/>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1" lang="zh-CN" altLang="en-US"/>
          </a:p>
        </p:txBody>
      </p:sp>
      <p:sp>
        <p:nvSpPr>
          <p:cNvPr id="12291" name="TextBox 39"/>
          <p:cNvSpPr txBox="1">
            <a:spLocks noChangeArrowheads="1"/>
          </p:cNvSpPr>
          <p:nvPr/>
        </p:nvSpPr>
        <p:spPr bwMode="auto">
          <a:xfrm>
            <a:off x="2586038" y="722313"/>
            <a:ext cx="5586412"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borrow. . . from. . .  </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从</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借</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4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2292" name="AutoShape 2"/>
          <p:cNvSpPr>
            <a:spLocks noChangeArrowheads="1"/>
          </p:cNvSpPr>
          <p:nvPr/>
        </p:nvSpPr>
        <p:spPr bwMode="gray">
          <a:xfrm flipH="1">
            <a:off x="819150" y="836613"/>
            <a:ext cx="1450975" cy="344487"/>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12293" name="文本框 24"/>
          <p:cNvSpPr txBox="1">
            <a:spLocks noChangeArrowheads="1"/>
          </p:cNvSpPr>
          <p:nvPr/>
        </p:nvSpPr>
        <p:spPr bwMode="auto">
          <a:xfrm>
            <a:off x="920750" y="754063"/>
            <a:ext cx="13382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2400" b="1" dirty="0">
                <a:solidFill>
                  <a:schemeClr val="bg1"/>
                </a:solidFill>
                <a:latin typeface="Adobe 黑体 Std R" pitchFamily="34" charset="-122"/>
                <a:ea typeface="Adobe 黑体 Std R" pitchFamily="34" charset="-122"/>
              </a:rPr>
              <a:t>知识点</a:t>
            </a:r>
          </a:p>
        </p:txBody>
      </p:sp>
      <p:sp>
        <p:nvSpPr>
          <p:cNvPr id="7" name="菱形 6"/>
          <p:cNvSpPr/>
          <p:nvPr/>
        </p:nvSpPr>
        <p:spPr>
          <a:xfrm>
            <a:off x="2082800" y="830263"/>
            <a:ext cx="563563"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90000"/>
              </a:lnSpc>
              <a:spcBef>
                <a:spcPts val="0"/>
              </a:spcBef>
              <a:spcAft>
                <a:spcPts val="0"/>
              </a:spcAft>
              <a:defRPr/>
            </a:pPr>
            <a:r>
              <a:rPr kumimoji="1" lang="en-US" altLang="zh-CN" sz="2400" b="1" dirty="0">
                <a:latin typeface="黑体" panose="02010609060101010101" pitchFamily="49" charset="-122"/>
                <a:ea typeface="黑体" panose="02010609060101010101" pitchFamily="49" charset="-122"/>
              </a:rPr>
              <a:t>1</a:t>
            </a:r>
            <a:endParaRPr kumimoji="1" lang="zh-CN" altLang="en-US" sz="2400" b="1" dirty="0">
              <a:latin typeface="黑体" panose="02010609060101010101" pitchFamily="49" charset="-122"/>
              <a:ea typeface="黑体" panose="02010609060101010101" pitchFamily="49" charset="-122"/>
            </a:endParaRPr>
          </a:p>
        </p:txBody>
      </p:sp>
      <p:sp>
        <p:nvSpPr>
          <p:cNvPr id="12295" name="矩形 3"/>
          <p:cNvSpPr>
            <a:spLocks noChangeArrowheads="1"/>
          </p:cNvSpPr>
          <p:nvPr/>
        </p:nvSpPr>
        <p:spPr bwMode="auto">
          <a:xfrm>
            <a:off x="1187450" y="1298575"/>
            <a:ext cx="68580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627380" indent="-627380">
              <a:lnSpc>
                <a:spcPct val="150000"/>
              </a:lnSpc>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I often borrow books from our school libra­ry. </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我经常从我们学校图书馆借书。</a:t>
            </a:r>
          </a:p>
        </p:txBody>
      </p:sp>
      <p:sp>
        <p:nvSpPr>
          <p:cNvPr id="12296" name="矩形 14"/>
          <p:cNvSpPr>
            <a:spLocks noChangeArrowheads="1"/>
          </p:cNvSpPr>
          <p:nvPr/>
        </p:nvSpPr>
        <p:spPr bwMode="auto">
          <a:xfrm>
            <a:off x="3092450" y="2481263"/>
            <a:ext cx="38814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solidFill>
                  <a:srgbClr val="000000"/>
                </a:solidFill>
                <a:latin typeface="Times New Roman" panose="02020603050405020304" pitchFamily="18" charset="0"/>
                <a:ea typeface="黑体" panose="02010609060101010101" pitchFamily="49" charset="-122"/>
                <a:cs typeface="Times New Roman" panose="02020603050405020304" pitchFamily="18" charset="0"/>
              </a:rPr>
              <a:t>辨析：</a:t>
            </a:r>
            <a:r>
              <a:rPr lang="en-US" altLang="zh-CN" sz="2400" b="1">
                <a:solidFill>
                  <a:srgbClr val="000000"/>
                </a:solidFill>
                <a:latin typeface="Times New Roman" panose="02020603050405020304" pitchFamily="18" charset="0"/>
                <a:ea typeface="黑体" panose="02010609060101010101" pitchFamily="49" charset="-122"/>
                <a:cs typeface="Times New Roman" panose="02020603050405020304" pitchFamily="18" charset="0"/>
              </a:rPr>
              <a:t>borrow</a:t>
            </a:r>
            <a:r>
              <a:rPr lang="zh-CN" altLang="en-US" sz="2400" b="1">
                <a:solidFill>
                  <a:srgbClr val="000000"/>
                </a:solidFill>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b="1">
                <a:solidFill>
                  <a:srgbClr val="000000"/>
                </a:solidFill>
                <a:latin typeface="Times New Roman" panose="02020603050405020304" pitchFamily="18" charset="0"/>
                <a:ea typeface="黑体" panose="02010609060101010101" pitchFamily="49" charset="-122"/>
                <a:cs typeface="Times New Roman" panose="02020603050405020304" pitchFamily="18" charset="0"/>
              </a:rPr>
              <a:t>lend</a:t>
            </a:r>
            <a:r>
              <a:rPr lang="zh-CN" altLang="en-US" sz="2400" b="1">
                <a:solidFill>
                  <a:srgbClr val="000000"/>
                </a:solidFill>
                <a:latin typeface="Times New Roman" panose="02020603050405020304" pitchFamily="18" charset="0"/>
                <a:ea typeface="黑体" panose="02010609060101010101" pitchFamily="49" charset="-122"/>
                <a:cs typeface="Times New Roman" panose="02020603050405020304" pitchFamily="18" charset="0"/>
              </a:rPr>
              <a:t>与</a:t>
            </a:r>
            <a:r>
              <a:rPr lang="en-US" altLang="zh-CN" sz="2400" b="1">
                <a:solidFill>
                  <a:srgbClr val="000000"/>
                </a:solidFill>
                <a:latin typeface="Times New Roman" panose="02020603050405020304" pitchFamily="18" charset="0"/>
                <a:ea typeface="黑体" panose="02010609060101010101" pitchFamily="49" charset="-122"/>
                <a:cs typeface="Times New Roman" panose="02020603050405020304" pitchFamily="18" charset="0"/>
              </a:rPr>
              <a:t>keep</a:t>
            </a:r>
            <a:endParaRPr lang="zh-CN" altLang="en-US">
              <a:ea typeface="黑体" panose="02010609060101010101" pitchFamily="49" charset="-122"/>
              <a:cs typeface="Times New Roman" panose="02020603050405020304" pitchFamily="18" charset="0"/>
            </a:endParaRPr>
          </a:p>
        </p:txBody>
      </p:sp>
      <p:sp>
        <p:nvSpPr>
          <p:cNvPr id="12297" name="TextBox 39"/>
          <p:cNvSpPr txBox="1">
            <a:spLocks noChangeArrowheads="1"/>
          </p:cNvSpPr>
          <p:nvPr/>
        </p:nvSpPr>
        <p:spPr bwMode="auto">
          <a:xfrm>
            <a:off x="773113" y="2409825"/>
            <a:ext cx="11430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3500"/>
              </a:lnSpc>
            </a:pPr>
            <a:r>
              <a:rPr lang="zh-CN" altLang="en-US" sz="2400" b="1">
                <a:solidFill>
                  <a:srgbClr val="FF0000"/>
                </a:solidFill>
                <a:latin typeface="Adobe 黑体 Std R" pitchFamily="34" charset="-122"/>
                <a:ea typeface="Adobe 黑体 Std R" pitchFamily="34" charset="-122"/>
              </a:rPr>
              <a:t>考向一</a:t>
            </a:r>
            <a:endParaRPr lang="zh-CN" altLang="en-US" sz="2400">
              <a:ea typeface="黑体" panose="02010609060101010101" pitchFamily="49" charset="-122"/>
            </a:endParaRPr>
          </a:p>
        </p:txBody>
      </p:sp>
      <p:sp>
        <p:nvSpPr>
          <p:cNvPr id="12298" name="矩形 11"/>
          <p:cNvSpPr>
            <a:spLocks noChangeArrowheads="1"/>
          </p:cNvSpPr>
          <p:nvPr/>
        </p:nvSpPr>
        <p:spPr bwMode="auto">
          <a:xfrm>
            <a:off x="1628775" y="2470150"/>
            <a:ext cx="17319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黑体" panose="02010609060101010101" pitchFamily="49" charset="-122"/>
                <a:ea typeface="黑体" panose="02010609060101010101" pitchFamily="49" charset="-122"/>
              </a:rPr>
              <a:t>【</a:t>
            </a:r>
            <a:r>
              <a:rPr lang="zh-CN" altLang="en-US" sz="2400" b="1">
                <a:solidFill>
                  <a:srgbClr val="FF0000"/>
                </a:solidFill>
                <a:latin typeface="黑体" panose="02010609060101010101" pitchFamily="49" charset="-122"/>
                <a:ea typeface="黑体" panose="02010609060101010101" pitchFamily="49" charset="-122"/>
              </a:rPr>
              <a:t>易错点</a:t>
            </a:r>
            <a:r>
              <a:rPr lang="en-US" altLang="zh-CN" sz="2400" b="1">
                <a:solidFill>
                  <a:srgbClr val="FF0000"/>
                </a:solidFill>
                <a:latin typeface="黑体" panose="02010609060101010101" pitchFamily="49" charset="-122"/>
                <a:ea typeface="黑体" panose="02010609060101010101" pitchFamily="49" charset="-122"/>
              </a:rPr>
              <a:t>】</a:t>
            </a:r>
            <a:endParaRPr lang="zh-CN" altLang="en-US" sz="2400">
              <a:ea typeface="黑体" panose="02010609060101010101" pitchFamily="49" charset="-122"/>
            </a:endParaRPr>
          </a:p>
        </p:txBody>
      </p:sp>
      <p:graphicFrame>
        <p:nvGraphicFramePr>
          <p:cNvPr id="12311" name="Group 23"/>
          <p:cNvGraphicFramePr>
            <a:graphicFrameLocks noGrp="1"/>
          </p:cNvGraphicFramePr>
          <p:nvPr/>
        </p:nvGraphicFramePr>
        <p:xfrm>
          <a:off x="1346200" y="3105150"/>
          <a:ext cx="6699250" cy="1508760"/>
        </p:xfrm>
        <a:graphic>
          <a:graphicData uri="http://schemas.openxmlformats.org/drawingml/2006/table">
            <a:tbl>
              <a:tblPr/>
              <a:tblGrid>
                <a:gridCol w="1058863">
                  <a:extLst>
                    <a:ext uri="{9D8B030D-6E8A-4147-A177-3AD203B41FA5}">
                      <a16:colId xmlns:a16="http://schemas.microsoft.com/office/drawing/2014/main" val="20000"/>
                    </a:ext>
                  </a:extLst>
                </a:gridCol>
                <a:gridCol w="3406775">
                  <a:extLst>
                    <a:ext uri="{9D8B030D-6E8A-4147-A177-3AD203B41FA5}">
                      <a16:colId xmlns:a16="http://schemas.microsoft.com/office/drawing/2014/main" val="20001"/>
                    </a:ext>
                  </a:extLst>
                </a:gridCol>
                <a:gridCol w="2233612">
                  <a:extLst>
                    <a:ext uri="{9D8B030D-6E8A-4147-A177-3AD203B41FA5}">
                      <a16:colId xmlns:a16="http://schemas.microsoft.com/office/drawing/2014/main" val="20002"/>
                    </a:ext>
                  </a:extLst>
                </a:gridCol>
              </a:tblGrid>
              <a:tr h="1508125">
                <a:tc>
                  <a:txBody>
                    <a:bodyPr/>
                    <a:lstStyle/>
                    <a:p>
                      <a:pPr marL="0" marR="0" lvl="0" indent="0" algn="ctr" defTabSz="914400" rtl="0" eaLnBrk="1" fontAlgn="base" latinLnBrk="0" hangingPunct="1">
                        <a:lnSpc>
                          <a:spcPct val="150000"/>
                        </a:lnSpc>
                        <a:spcBef>
                          <a:spcPct val="0"/>
                        </a:spcBef>
                        <a:spcAft>
                          <a:spcPct val="0"/>
                        </a:spcAft>
                        <a:buClr>
                          <a:schemeClr val="hlink"/>
                        </a:buClr>
                        <a:buSzPct val="70000"/>
                        <a:buFont typeface="Wingdings" panose="05000000000000000000" pitchFamily="2" charset="2"/>
                        <a:buNone/>
                      </a:pPr>
                      <a:r>
                        <a:rPr kumimoji="0" lang="en-US" alt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borrow</a:t>
                      </a:r>
                      <a:endParaRPr kumimoji="0" lang="zh-CN" alt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77" marR="685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
                          <a:schemeClr val="hlink"/>
                        </a:buClr>
                        <a:buSzPct val="70000"/>
                        <a:buFont typeface="Wingdings" panose="05000000000000000000" pitchFamily="2" charset="2"/>
                        <a:buNone/>
                      </a:pPr>
                      <a:r>
                        <a:rPr kumimoji="0" 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从主语的角度讲是</a:t>
                      </a:r>
                      <a:r>
                        <a:rPr kumimoji="0" lang="zh-CN" altLang="en-US"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a:t>
                      </a:r>
                      <a:r>
                        <a:rPr kumimoji="0" 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借进</a:t>
                      </a:r>
                      <a:r>
                        <a:rPr kumimoji="0" lang="zh-CN" altLang="en-US"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a:t>
                      </a:r>
                      <a:r>
                        <a:rPr kumimoji="0" 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，指从别人或别处借东西，为非延续性动词。</a:t>
                      </a:r>
                    </a:p>
                  </a:txBody>
                  <a:tcPr marL="68577" marR="685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
                          <a:schemeClr val="hlink"/>
                        </a:buClr>
                        <a:buSzPct val="70000"/>
                        <a:buFont typeface="Wingdings" panose="05000000000000000000" pitchFamily="2" charset="2"/>
                        <a:buNone/>
                      </a:pPr>
                      <a:r>
                        <a:rPr kumimoji="0" lang="en-US" alt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borrow sth.  from sb. /somewhere </a:t>
                      </a:r>
                      <a:r>
                        <a:rPr kumimoji="0" 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从某人</a:t>
                      </a:r>
                      <a:r>
                        <a:rPr kumimoji="0" lang="en-US" alt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a:t>
                      </a:r>
                      <a:r>
                        <a:rPr kumimoji="0" 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某处借某物</a:t>
                      </a:r>
                    </a:p>
                  </a:txBody>
                  <a:tcPr marL="68577" marR="6857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311"/>
                                        </p:tgtEl>
                                        <p:attrNameLst>
                                          <p:attrName>style.visibility</p:attrName>
                                        </p:attrNameLst>
                                      </p:cBhvr>
                                      <p:to>
                                        <p:strVal val="visible"/>
                                      </p:to>
                                    </p:set>
                                    <p:animEffect transition="in" filter="blinds(horizontal)">
                                      <p:cBhvr>
                                        <p:cTn id="7" dur="500"/>
                                        <p:tgtEl>
                                          <p:spTgt spid="123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29" name="Group 17"/>
          <p:cNvGraphicFramePr>
            <a:graphicFrameLocks noGrp="1"/>
          </p:cNvGraphicFramePr>
          <p:nvPr/>
        </p:nvGraphicFramePr>
        <p:xfrm>
          <a:off x="990600" y="1008063"/>
          <a:ext cx="6934200" cy="3019426"/>
        </p:xfrm>
        <a:graphic>
          <a:graphicData uri="http://schemas.openxmlformats.org/drawingml/2006/table">
            <a:tbl>
              <a:tblPr/>
              <a:tblGrid>
                <a:gridCol w="838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2667000">
                  <a:extLst>
                    <a:ext uri="{9D8B030D-6E8A-4147-A177-3AD203B41FA5}">
                      <a16:colId xmlns:a16="http://schemas.microsoft.com/office/drawing/2014/main" val="20002"/>
                    </a:ext>
                  </a:extLst>
                </a:gridCol>
              </a:tblGrid>
              <a:tr h="1509713">
                <a:tc>
                  <a:txBody>
                    <a:bodyPr/>
                    <a:lstStyle/>
                    <a:p>
                      <a:pPr marL="0" marR="0" lvl="0" indent="0" algn="ctr" defTabSz="914400" rtl="0" eaLnBrk="1" fontAlgn="base" latinLnBrk="0" hangingPunct="1">
                        <a:lnSpc>
                          <a:spcPct val="150000"/>
                        </a:lnSpc>
                        <a:spcBef>
                          <a:spcPct val="0"/>
                        </a:spcBef>
                        <a:spcAft>
                          <a:spcPct val="0"/>
                        </a:spcAft>
                        <a:buClr>
                          <a:schemeClr val="hlink"/>
                        </a:buClr>
                        <a:buSzPct val="70000"/>
                        <a:buFont typeface="Wingdings" panose="05000000000000000000" pitchFamily="2" charset="2"/>
                        <a:buNone/>
                      </a:pPr>
                      <a:r>
                        <a:rPr kumimoji="0" lang="en-US" alt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lend</a:t>
                      </a:r>
                      <a:endParaRPr kumimoji="0" lang="zh-CN" alt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
                          <a:schemeClr val="hlink"/>
                        </a:buClr>
                        <a:buSzPct val="70000"/>
                        <a:buFont typeface="Wingdings" panose="05000000000000000000" pitchFamily="2" charset="2"/>
                        <a:buNone/>
                      </a:pPr>
                      <a:r>
                        <a:rPr kumimoji="0" lang="zh-CN" alt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从主语的角度讲是</a:t>
                      </a:r>
                      <a:r>
                        <a:rPr kumimoji="0" lang="en-US" alt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a:t>
                      </a:r>
                      <a:r>
                        <a:rPr kumimoji="0" lang="zh-CN" alt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借出</a:t>
                      </a:r>
                      <a:r>
                        <a:rPr kumimoji="0" lang="en-US" alt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a:t>
                      </a:r>
                      <a:r>
                        <a:rPr kumimoji="0" lang="zh-CN" alt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，指把自己的东西借给别人，为非延续性动词。</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
                          <a:schemeClr val="hlink"/>
                        </a:buClr>
                        <a:buSzPct val="70000"/>
                        <a:buFont typeface="Wingdings" panose="05000000000000000000" pitchFamily="2" charset="2"/>
                        <a:buNone/>
                      </a:pPr>
                      <a:r>
                        <a:rPr kumimoji="0" lang="en-US" alt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lend sb.  sth. </a:t>
                      </a:r>
                      <a:r>
                        <a:rPr kumimoji="0" 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 </a:t>
                      </a:r>
                      <a:r>
                        <a:rPr kumimoji="0" lang="en-US" alt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lend sth.  to sb. </a:t>
                      </a:r>
                      <a:r>
                        <a:rPr kumimoji="0" 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将某物借给某人</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09713">
                <a:tc>
                  <a:txBody>
                    <a:bodyPr/>
                    <a:lstStyle/>
                    <a:p>
                      <a:pPr marL="0" marR="0" lvl="0" indent="0" algn="ctr" defTabSz="914400" rtl="0" eaLnBrk="1" fontAlgn="base" latinLnBrk="0" hangingPunct="1">
                        <a:lnSpc>
                          <a:spcPct val="150000"/>
                        </a:lnSpc>
                        <a:spcBef>
                          <a:spcPct val="0"/>
                        </a:spcBef>
                        <a:spcAft>
                          <a:spcPct val="0"/>
                        </a:spcAft>
                        <a:buClr>
                          <a:schemeClr val="hlink"/>
                        </a:buClr>
                        <a:buSzPct val="70000"/>
                        <a:buFont typeface="Wingdings" panose="05000000000000000000" pitchFamily="2" charset="2"/>
                        <a:buNone/>
                      </a:pPr>
                      <a:r>
                        <a:rPr kumimoji="0" lang="en-US" alt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keep</a:t>
                      </a:r>
                      <a:endParaRPr kumimoji="0" lang="zh-CN" alt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
                          <a:schemeClr val="hlink"/>
                        </a:buClr>
                        <a:buSzPct val="70000"/>
                        <a:buFont typeface="Wingdings" panose="05000000000000000000" pitchFamily="2" charset="2"/>
                        <a:buNone/>
                      </a:pPr>
                      <a:r>
                        <a:rPr kumimoji="0" lang="en-US" alt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a:t>
                      </a:r>
                      <a:r>
                        <a:rPr kumimoji="0" 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借，保存，保持</a:t>
                      </a:r>
                      <a:r>
                        <a:rPr kumimoji="0" lang="zh-CN" altLang="en-US"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a:t>
                      </a:r>
                      <a:r>
                        <a:rPr kumimoji="0" 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，指借用某物一段时间，为延续性动词。</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
                          <a:schemeClr val="hlink"/>
                        </a:buClr>
                        <a:buSzPct val="70000"/>
                        <a:buFont typeface="Wingdings" panose="05000000000000000000" pitchFamily="2" charset="2"/>
                        <a:buNone/>
                      </a:pPr>
                      <a:r>
                        <a:rPr kumimoji="0" lang="en-US" alt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keep sth.  for some time </a:t>
                      </a:r>
                      <a:r>
                        <a:rPr kumimoji="0" lang="zh-CN" sz="22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借用某物一段时间</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329"/>
                                        </p:tgtEl>
                                        <p:attrNameLst>
                                          <p:attrName>style.visibility</p:attrName>
                                        </p:attrNameLst>
                                      </p:cBhvr>
                                      <p:to>
                                        <p:strVal val="visible"/>
                                      </p:to>
                                    </p:set>
                                    <p:animEffect transition="in" filter="blinds(horizontal)">
                                      <p:cBhvr>
                                        <p:cTn id="7" dur="500"/>
                                        <p:tgtEl>
                                          <p:spTgt spid="133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450" y="971550"/>
            <a:ext cx="6751638" cy="3346450"/>
          </a:xfrm>
          <a:prstGeom prst="rect">
            <a:avLst/>
          </a:prstGeom>
        </p:spPr>
        <p:txBody>
          <a:bodyPr>
            <a:spAutoFit/>
          </a:bodyPr>
          <a:lstStyle/>
          <a:p>
            <a:pPr>
              <a:lnSpc>
                <a:spcPct val="150000"/>
              </a:lnSpc>
              <a:defRPr/>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He wants to borrow some books from me. </a:t>
            </a:r>
            <a:endParaRPr lang="zh-CN" altLang="zh-CN" sz="2400" b="1" dirty="0">
              <a:latin typeface="Times New Roman" panose="02020603050405020304" pitchFamily="18" charset="0"/>
              <a:ea typeface="黑体" panose="02010609060101010101" pitchFamily="49" charset="-122"/>
              <a:cs typeface="Times New Roman" panose="02020603050405020304" pitchFamily="18" charset="0"/>
            </a:endParaRPr>
          </a:p>
          <a:p>
            <a:pPr indent="713105">
              <a:lnSpc>
                <a:spcPct val="150000"/>
              </a:lnSpc>
              <a:defRPr/>
            </a:pP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他想向我借些书。</a:t>
            </a:r>
          </a:p>
          <a:p>
            <a:pPr indent="713105">
              <a:lnSpc>
                <a:spcPct val="150000"/>
              </a:lnSpc>
              <a:defRPr/>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He lent me his pen.  </a:t>
            </a: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He lent his pen to me.  </a:t>
            </a:r>
          </a:p>
          <a:p>
            <a:pPr indent="713105">
              <a:lnSpc>
                <a:spcPct val="150000"/>
              </a:lnSpc>
              <a:defRPr/>
            </a:pP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他把钢笔借给我。</a:t>
            </a:r>
          </a:p>
          <a:p>
            <a:pPr indent="713105">
              <a:lnSpc>
                <a:spcPct val="150000"/>
              </a:lnSpc>
              <a:defRPr/>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May I keep the book for two weeks</a:t>
            </a: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a:t>
            </a:r>
          </a:p>
          <a:p>
            <a:pPr indent="713105">
              <a:lnSpc>
                <a:spcPct val="150000"/>
              </a:lnSpc>
              <a:defRPr/>
            </a:pP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这本书我可以借两周吗？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8675" y="700088"/>
            <a:ext cx="7553325" cy="517525"/>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1" lang="zh-CN" altLang="en-US"/>
          </a:p>
        </p:txBody>
      </p:sp>
      <p:sp>
        <p:nvSpPr>
          <p:cNvPr id="15363" name="TextBox 39"/>
          <p:cNvSpPr txBox="1">
            <a:spLocks noChangeArrowheads="1"/>
          </p:cNvSpPr>
          <p:nvPr/>
        </p:nvSpPr>
        <p:spPr bwMode="auto">
          <a:xfrm>
            <a:off x="2649538" y="655638"/>
            <a:ext cx="5622925"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near the end of </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意为“</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快要结束时”。</a:t>
            </a:r>
          </a:p>
        </p:txBody>
      </p:sp>
      <p:sp>
        <p:nvSpPr>
          <p:cNvPr id="15364" name="AutoShape 2"/>
          <p:cNvSpPr>
            <a:spLocks noChangeArrowheads="1"/>
          </p:cNvSpPr>
          <p:nvPr/>
        </p:nvSpPr>
        <p:spPr bwMode="gray">
          <a:xfrm flipH="1">
            <a:off x="850900" y="790575"/>
            <a:ext cx="1450975" cy="344488"/>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15365" name="文本框 24"/>
          <p:cNvSpPr txBox="1">
            <a:spLocks noChangeArrowheads="1"/>
          </p:cNvSpPr>
          <p:nvPr/>
        </p:nvSpPr>
        <p:spPr bwMode="auto">
          <a:xfrm>
            <a:off x="952500" y="719138"/>
            <a:ext cx="13382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2400" b="1">
                <a:solidFill>
                  <a:schemeClr val="bg1"/>
                </a:solidFill>
                <a:latin typeface="Adobe 黑体 Std R" pitchFamily="34" charset="-122"/>
                <a:ea typeface="Adobe 黑体 Std R" pitchFamily="34" charset="-122"/>
              </a:rPr>
              <a:t>知识点</a:t>
            </a:r>
          </a:p>
        </p:txBody>
      </p:sp>
      <p:sp>
        <p:nvSpPr>
          <p:cNvPr id="6" name="菱形 5"/>
          <p:cNvSpPr/>
          <p:nvPr/>
        </p:nvSpPr>
        <p:spPr>
          <a:xfrm>
            <a:off x="2114550" y="773113"/>
            <a:ext cx="563563"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90000"/>
              </a:lnSpc>
              <a:spcBef>
                <a:spcPts val="0"/>
              </a:spcBef>
              <a:spcAft>
                <a:spcPts val="0"/>
              </a:spcAft>
              <a:defRPr/>
            </a:pPr>
            <a:r>
              <a:rPr kumimoji="1" lang="en-US" altLang="zh-CN" sz="2400" b="1" dirty="0">
                <a:latin typeface="黑体" panose="02010609060101010101" pitchFamily="49" charset="-122"/>
                <a:ea typeface="黑体" panose="02010609060101010101" pitchFamily="49" charset="-122"/>
              </a:rPr>
              <a:t>2</a:t>
            </a:r>
            <a:endParaRPr kumimoji="1" lang="zh-CN" altLang="en-US" sz="2400" b="1" dirty="0">
              <a:latin typeface="黑体" panose="02010609060101010101" pitchFamily="49" charset="-122"/>
              <a:ea typeface="黑体" panose="02010609060101010101" pitchFamily="49" charset="-122"/>
            </a:endParaRPr>
          </a:p>
        </p:txBody>
      </p:sp>
      <p:sp>
        <p:nvSpPr>
          <p:cNvPr id="15367" name="TextBox 39"/>
          <p:cNvSpPr txBox="1">
            <a:spLocks noChangeArrowheads="1"/>
          </p:cNvSpPr>
          <p:nvPr/>
        </p:nvSpPr>
        <p:spPr bwMode="auto">
          <a:xfrm>
            <a:off x="773113" y="1366838"/>
            <a:ext cx="11430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3500"/>
              </a:lnSpc>
            </a:pPr>
            <a:r>
              <a:rPr lang="zh-CN" altLang="en-US" sz="2400" b="1">
                <a:solidFill>
                  <a:srgbClr val="FF0000"/>
                </a:solidFill>
                <a:latin typeface="Adobe 黑体 Std R" pitchFamily="34" charset="-122"/>
                <a:ea typeface="Adobe 黑体 Std R" pitchFamily="34" charset="-122"/>
              </a:rPr>
              <a:t>考向一</a:t>
            </a:r>
            <a:endParaRPr lang="zh-CN" altLang="en-US" sz="2400">
              <a:ea typeface="黑体" panose="02010609060101010101" pitchFamily="49" charset="-122"/>
            </a:endParaRPr>
          </a:p>
        </p:txBody>
      </p:sp>
      <p:sp>
        <p:nvSpPr>
          <p:cNvPr id="4" name="矩形 3"/>
          <p:cNvSpPr>
            <a:spLocks noChangeArrowheads="1"/>
          </p:cNvSpPr>
          <p:nvPr/>
        </p:nvSpPr>
        <p:spPr bwMode="auto">
          <a:xfrm>
            <a:off x="1784350" y="1282700"/>
            <a:ext cx="6519863"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end</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为名词，意为“结尾，末尾”，常用短语有：</a:t>
            </a:r>
          </a:p>
          <a:p>
            <a:pPr>
              <a:lnSpc>
                <a:spcPct val="150000"/>
              </a:lnSpc>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at the end of </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在</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末尾</a:t>
            </a:r>
          </a:p>
          <a:p>
            <a:pPr>
              <a:lnSpc>
                <a:spcPct val="150000"/>
              </a:lnSpc>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in the end </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at last </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finally</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 最后；终于</a:t>
            </a:r>
          </a:p>
          <a:p>
            <a:pPr>
              <a:lnSpc>
                <a:spcPct val="150000"/>
              </a:lnSpc>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by the end of </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到</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为止</a:t>
            </a:r>
          </a:p>
        </p:txBody>
      </p:sp>
      <p:sp>
        <p:nvSpPr>
          <p:cNvPr id="14" name="矩形 8"/>
          <p:cNvSpPr>
            <a:spLocks noChangeArrowheads="1"/>
          </p:cNvSpPr>
          <p:nvPr/>
        </p:nvSpPr>
        <p:spPr bwMode="auto">
          <a:xfrm>
            <a:off x="1100138" y="3551238"/>
            <a:ext cx="655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713105" indent="-713105">
              <a:lnSpc>
                <a:spcPct val="140000"/>
              </a:lnSpc>
              <a:defRPr/>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We left for Beijing at the end of last month. </a:t>
            </a:r>
          </a:p>
          <a:p>
            <a:pPr marL="713105" indent="-85725">
              <a:lnSpc>
                <a:spcPct val="140000"/>
              </a:lnSpc>
              <a:defRPr/>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在上个月末我们去了北京。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39"/>
          <p:cNvSpPr txBox="1">
            <a:spLocks noChangeArrowheads="1"/>
          </p:cNvSpPr>
          <p:nvPr/>
        </p:nvSpPr>
        <p:spPr bwMode="auto">
          <a:xfrm>
            <a:off x="1143000" y="1498600"/>
            <a:ext cx="12954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3500"/>
              </a:lnSpc>
            </a:pPr>
            <a:r>
              <a:rPr lang="zh-CN" altLang="en-US" sz="2400" b="1">
                <a:solidFill>
                  <a:srgbClr val="FF0000"/>
                </a:solidFill>
                <a:latin typeface="Adobe 黑体 Std R" pitchFamily="34" charset="-122"/>
                <a:ea typeface="Adobe 黑体 Std R" pitchFamily="34" charset="-122"/>
              </a:rPr>
              <a:t>考向二</a:t>
            </a:r>
          </a:p>
        </p:txBody>
      </p:sp>
      <p:sp>
        <p:nvSpPr>
          <p:cNvPr id="4" name="矩形 3"/>
          <p:cNvSpPr>
            <a:spLocks noChangeArrowheads="1"/>
          </p:cNvSpPr>
          <p:nvPr/>
        </p:nvSpPr>
        <p:spPr bwMode="auto">
          <a:xfrm>
            <a:off x="2209800" y="1265238"/>
            <a:ext cx="5562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200000"/>
              </a:lnSpc>
              <a:defRPr/>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end</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为动词，意为“结束，终止”。</a:t>
            </a:r>
          </a:p>
          <a:p>
            <a:pPr>
              <a:lnSpc>
                <a:spcPct val="200000"/>
              </a:lnSpc>
              <a:defRPr/>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The war ended in 1945. </a:t>
            </a:r>
          </a:p>
          <a:p>
            <a:pPr marL="627380">
              <a:lnSpc>
                <a:spcPct val="200000"/>
              </a:lnSpc>
              <a:defRPr/>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战争在</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1945</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年结束了。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WWW.2PPT.COM&#10;">
  <a:themeElements>
    <a:clrScheme name="古瓶荷花 1">
      <a:dk1>
        <a:srgbClr val="0033CC"/>
      </a:dk1>
      <a:lt1>
        <a:srgbClr val="FFFFFF"/>
      </a:lt1>
      <a:dk2>
        <a:srgbClr val="007572"/>
      </a:dk2>
      <a:lt2>
        <a:srgbClr val="C0C0C0"/>
      </a:lt2>
      <a:accent1>
        <a:srgbClr val="CCECFF"/>
      </a:accent1>
      <a:accent2>
        <a:srgbClr val="3399FF"/>
      </a:accent2>
      <a:accent3>
        <a:srgbClr val="FFFFFF"/>
      </a:accent3>
      <a:accent4>
        <a:srgbClr val="002AAE"/>
      </a:accent4>
      <a:accent5>
        <a:srgbClr val="E2F4FF"/>
      </a:accent5>
      <a:accent6>
        <a:srgbClr val="2D8AE7"/>
      </a:accent6>
      <a:hlink>
        <a:srgbClr val="CC0066"/>
      </a:hlink>
      <a:folHlink>
        <a:srgbClr val="7D7DA9"/>
      </a:folHlink>
    </a:clrScheme>
    <a:fontScheme name="古瓶荷花">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古瓶荷花 1">
        <a:dk1>
          <a:srgbClr val="0033CC"/>
        </a:dk1>
        <a:lt1>
          <a:srgbClr val="FFFFFF"/>
        </a:lt1>
        <a:dk2>
          <a:srgbClr val="007572"/>
        </a:dk2>
        <a:lt2>
          <a:srgbClr val="C0C0C0"/>
        </a:lt2>
        <a:accent1>
          <a:srgbClr val="CCECFF"/>
        </a:accent1>
        <a:accent2>
          <a:srgbClr val="3399FF"/>
        </a:accent2>
        <a:accent3>
          <a:srgbClr val="FFFFFF"/>
        </a:accent3>
        <a:accent4>
          <a:srgbClr val="002AAE"/>
        </a:accent4>
        <a:accent5>
          <a:srgbClr val="E2F4FF"/>
        </a:accent5>
        <a:accent6>
          <a:srgbClr val="2D8AE7"/>
        </a:accent6>
        <a:hlink>
          <a:srgbClr val="CC0066"/>
        </a:hlink>
        <a:folHlink>
          <a:srgbClr val="7D7DA9"/>
        </a:folHlink>
      </a:clrScheme>
      <a:clrMap bg1="lt1" tx1="dk1" bg2="lt2" tx2="dk2" accent1="accent1" accent2="accent2" accent3="accent3" accent4="accent4" accent5="accent5" accent6="accent6" hlink="hlink" folHlink="folHlink"/>
    </a:extraClrScheme>
    <a:extraClrScheme>
      <a:clrScheme name="古瓶荷花 2">
        <a:dk1>
          <a:srgbClr val="007A77"/>
        </a:dk1>
        <a:lt1>
          <a:srgbClr val="EFF6EE"/>
        </a:lt1>
        <a:dk2>
          <a:srgbClr val="0066CC"/>
        </a:dk2>
        <a:lt2>
          <a:srgbClr val="C0C0C0"/>
        </a:lt2>
        <a:accent1>
          <a:srgbClr val="E7EEE6"/>
        </a:accent1>
        <a:accent2>
          <a:srgbClr val="FF9933"/>
        </a:accent2>
        <a:accent3>
          <a:srgbClr val="F6FAF5"/>
        </a:accent3>
        <a:accent4>
          <a:srgbClr val="006765"/>
        </a:accent4>
        <a:accent5>
          <a:srgbClr val="F1F5F0"/>
        </a:accent5>
        <a:accent6>
          <a:srgbClr val="E78A2D"/>
        </a:accent6>
        <a:hlink>
          <a:srgbClr val="636395"/>
        </a:hlink>
        <a:folHlink>
          <a:srgbClr val="CC3300"/>
        </a:folHlink>
      </a:clrScheme>
      <a:clrMap bg1="lt1" tx1="dk1" bg2="lt2" tx2="dk2" accent1="accent1" accent2="accent2" accent3="accent3" accent4="accent4" accent5="accent5" accent6="accent6" hlink="hlink" folHlink="folHlink"/>
    </a:extraClrScheme>
    <a:extraClrScheme>
      <a:clrScheme name="古瓶荷花 3">
        <a:dk1>
          <a:srgbClr val="000000"/>
        </a:dk1>
        <a:lt1>
          <a:srgbClr val="CCFFCC"/>
        </a:lt1>
        <a:dk2>
          <a:srgbClr val="E88A00"/>
        </a:dk2>
        <a:lt2>
          <a:srgbClr val="C0C0C0"/>
        </a:lt2>
        <a:accent1>
          <a:srgbClr val="CCECFF"/>
        </a:accent1>
        <a:accent2>
          <a:srgbClr val="336600"/>
        </a:accent2>
        <a:accent3>
          <a:srgbClr val="E2FFE2"/>
        </a:accent3>
        <a:accent4>
          <a:srgbClr val="000000"/>
        </a:accent4>
        <a:accent5>
          <a:srgbClr val="E2F4FF"/>
        </a:accent5>
        <a:accent6>
          <a:srgbClr val="2D5C00"/>
        </a:accent6>
        <a:hlink>
          <a:srgbClr val="3333CC"/>
        </a:hlink>
        <a:folHlink>
          <a:srgbClr val="3399FF"/>
        </a:folHlink>
      </a:clrScheme>
      <a:clrMap bg1="lt1" tx1="dk1" bg2="lt2" tx2="dk2" accent1="accent1" accent2="accent2" accent3="accent3" accent4="accent4" accent5="accent5" accent6="accent6" hlink="hlink" folHlink="folHlink"/>
    </a:extraClrScheme>
    <a:extraClrScheme>
      <a:clrScheme name="古瓶荷花 4">
        <a:dk1>
          <a:srgbClr val="000000"/>
        </a:dk1>
        <a:lt1>
          <a:srgbClr val="FFFFCC"/>
        </a:lt1>
        <a:dk2>
          <a:srgbClr val="CC3300"/>
        </a:dk2>
        <a:lt2>
          <a:srgbClr val="C0C0C0"/>
        </a:lt2>
        <a:accent1>
          <a:srgbClr val="FFFFCC"/>
        </a:accent1>
        <a:accent2>
          <a:srgbClr val="339933"/>
        </a:accent2>
        <a:accent3>
          <a:srgbClr val="FFFFE2"/>
        </a:accent3>
        <a:accent4>
          <a:srgbClr val="000000"/>
        </a:accent4>
        <a:accent5>
          <a:srgbClr val="FFFFE2"/>
        </a:accent5>
        <a:accent6>
          <a:srgbClr val="2D8A2D"/>
        </a:accent6>
        <a:hlink>
          <a:srgbClr val="0066FF"/>
        </a:hlink>
        <a:folHlink>
          <a:srgbClr val="6F6F9F"/>
        </a:folHlink>
      </a:clrScheme>
      <a:clrMap bg1="lt1" tx1="dk1" bg2="lt2" tx2="dk2" accent1="accent1" accent2="accent2" accent3="accent3" accent4="accent4" accent5="accent5" accent6="accent6" hlink="hlink" folHlink="folHlink"/>
    </a:extraClrScheme>
    <a:extraClrScheme>
      <a:clrScheme name="古瓶荷花 5">
        <a:dk1>
          <a:srgbClr val="636395"/>
        </a:dk1>
        <a:lt1>
          <a:srgbClr val="FFE2C5"/>
        </a:lt1>
        <a:dk2>
          <a:srgbClr val="000000"/>
        </a:dk2>
        <a:lt2>
          <a:srgbClr val="C0C0C0"/>
        </a:lt2>
        <a:accent1>
          <a:srgbClr val="FFE1E1"/>
        </a:accent1>
        <a:accent2>
          <a:srgbClr val="FF9933"/>
        </a:accent2>
        <a:accent3>
          <a:srgbClr val="FFEEDF"/>
        </a:accent3>
        <a:accent4>
          <a:srgbClr val="53537E"/>
        </a:accent4>
        <a:accent5>
          <a:srgbClr val="FFEEEE"/>
        </a:accent5>
        <a:accent6>
          <a:srgbClr val="E78A2D"/>
        </a:accent6>
        <a:hlink>
          <a:srgbClr val="008080"/>
        </a:hlink>
        <a:folHlink>
          <a:srgbClr val="3399FF"/>
        </a:folHlink>
      </a:clrScheme>
      <a:clrMap bg1="lt1" tx1="dk1" bg2="lt2" tx2="dk2" accent1="accent1" accent2="accent2" accent3="accent3" accent4="accent4" accent5="accent5" accent6="accent6" hlink="hlink" folHlink="folHlink"/>
    </a:extraClrScheme>
    <a:extraClrScheme>
      <a:clrScheme name="古瓶荷花 6">
        <a:dk1>
          <a:srgbClr val="626292"/>
        </a:dk1>
        <a:lt1>
          <a:srgbClr val="CCECFF"/>
        </a:lt1>
        <a:dk2>
          <a:srgbClr val="3333CC"/>
        </a:dk2>
        <a:lt2>
          <a:srgbClr val="C0C0C0"/>
        </a:lt2>
        <a:accent1>
          <a:srgbClr val="D9F1FF"/>
        </a:accent1>
        <a:accent2>
          <a:srgbClr val="FF9900"/>
        </a:accent2>
        <a:accent3>
          <a:srgbClr val="E2F4FF"/>
        </a:accent3>
        <a:accent4>
          <a:srgbClr val="53537C"/>
        </a:accent4>
        <a:accent5>
          <a:srgbClr val="E9F7FF"/>
        </a:accent5>
        <a:accent6>
          <a:srgbClr val="E78A00"/>
        </a:accent6>
        <a:hlink>
          <a:srgbClr val="CC0066"/>
        </a:hlink>
        <a:folHlink>
          <a:srgbClr val="009999"/>
        </a:folHlink>
      </a:clrScheme>
      <a:clrMap bg1="lt1" tx1="dk1" bg2="lt2" tx2="dk2" accent1="accent1" accent2="accent2" accent3="accent3" accent4="accent4" accent5="accent5" accent6="accent6" hlink="hlink" folHlink="folHlink"/>
    </a:extraClrScheme>
    <a:extraClrScheme>
      <a:clrScheme name="古瓶荷花 7">
        <a:dk1>
          <a:srgbClr val="0066CC"/>
        </a:dk1>
        <a:lt1>
          <a:srgbClr val="FFE1E1"/>
        </a:lt1>
        <a:dk2>
          <a:srgbClr val="006600"/>
        </a:dk2>
        <a:lt2>
          <a:srgbClr val="C0C0C0"/>
        </a:lt2>
        <a:accent1>
          <a:srgbClr val="FFFFCC"/>
        </a:accent1>
        <a:accent2>
          <a:srgbClr val="009999"/>
        </a:accent2>
        <a:accent3>
          <a:srgbClr val="FFEEEE"/>
        </a:accent3>
        <a:accent4>
          <a:srgbClr val="0056AE"/>
        </a:accent4>
        <a:accent5>
          <a:srgbClr val="FFFFE2"/>
        </a:accent5>
        <a:accent6>
          <a:srgbClr val="008A8A"/>
        </a:accent6>
        <a:hlink>
          <a:srgbClr val="EC0000"/>
        </a:hlink>
        <a:folHlink>
          <a:srgbClr val="0099FF"/>
        </a:folHlink>
      </a:clrScheme>
      <a:clrMap bg1="lt1" tx1="dk1" bg2="lt2" tx2="dk2" accent1="accent1" accent2="accent2" accent3="accent3" accent4="accent4" accent5="accent5" accent6="accent6" hlink="hlink" folHlink="folHlink"/>
    </a:extraClrScheme>
    <a:extraClrScheme>
      <a:clrScheme name="古瓶荷花 8">
        <a:dk1>
          <a:srgbClr val="292929"/>
        </a:dk1>
        <a:lt1>
          <a:srgbClr val="DDDDDD"/>
        </a:lt1>
        <a:dk2>
          <a:srgbClr val="0066CC"/>
        </a:dk2>
        <a:lt2>
          <a:srgbClr val="B2B2B2"/>
        </a:lt2>
        <a:accent1>
          <a:srgbClr val="CACADC"/>
        </a:accent1>
        <a:accent2>
          <a:srgbClr val="FFCC00"/>
        </a:accent2>
        <a:accent3>
          <a:srgbClr val="EBEBEB"/>
        </a:accent3>
        <a:accent4>
          <a:srgbClr val="212121"/>
        </a:accent4>
        <a:accent5>
          <a:srgbClr val="E1E1EB"/>
        </a:accent5>
        <a:accent6>
          <a:srgbClr val="E7B900"/>
        </a:accent6>
        <a:hlink>
          <a:srgbClr val="008080"/>
        </a:hlink>
        <a:folHlink>
          <a:srgbClr val="7D7DA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CDESIGNK</Template>
  <TotalTime>0</TotalTime>
  <Words>1135</Words>
  <Application>Microsoft Office PowerPoint</Application>
  <PresentationFormat>全屏显示(16:9)</PresentationFormat>
  <Paragraphs>142</Paragraphs>
  <Slides>22</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22</vt:i4>
      </vt:variant>
    </vt:vector>
  </HeadingPairs>
  <TitlesOfParts>
    <vt:vector size="31" baseType="lpstr">
      <vt:lpstr>Adobe 黑体 Std R</vt:lpstr>
      <vt:lpstr>黑体</vt:lpstr>
      <vt:lpstr>宋体</vt:lpstr>
      <vt:lpstr>微软雅黑</vt:lpstr>
      <vt:lpstr>Arial</vt:lpstr>
      <vt:lpstr>Calibri</vt:lpstr>
      <vt:lpstr>Times New Roman</vt:lpstr>
      <vt:lpstr>Wingdings</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2018-04-27T09:43:00Z</dcterms:created>
  <dcterms:modified xsi:type="dcterms:W3CDTF">2023-01-16T14:25:09Z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AEBA8713424144D2AAF99285B19DA56A</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