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1" r:id="rId2"/>
    <p:sldId id="260" r:id="rId3"/>
    <p:sldId id="297" r:id="rId4"/>
    <p:sldId id="265" r:id="rId5"/>
    <p:sldId id="279" r:id="rId6"/>
    <p:sldId id="280" r:id="rId7"/>
    <p:sldId id="269" r:id="rId8"/>
    <p:sldId id="299" r:id="rId9"/>
    <p:sldId id="262" r:id="rId10"/>
    <p:sldId id="282" r:id="rId11"/>
    <p:sldId id="283" r:id="rId12"/>
    <p:sldId id="284" r:id="rId13"/>
    <p:sldId id="258" r:id="rId14"/>
    <p:sldId id="286" r:id="rId15"/>
    <p:sldId id="287" r:id="rId16"/>
    <p:sldId id="288" r:id="rId17"/>
    <p:sldId id="289" r:id="rId18"/>
    <p:sldId id="290" r:id="rId19"/>
    <p:sldId id="291" r:id="rId20"/>
    <p:sldId id="300" r:id="rId21"/>
    <p:sldId id="292" r:id="rId22"/>
    <p:sldId id="293" r:id="rId23"/>
    <p:sldId id="294" r:id="rId24"/>
    <p:sldId id="301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600"/>
    <a:srgbClr val="66B67F"/>
    <a:srgbClr val="DD6427"/>
    <a:srgbClr val="4F9DC1"/>
    <a:srgbClr val="E5885A"/>
    <a:srgbClr val="6FCA84"/>
    <a:srgbClr val="F4F4F4"/>
    <a:srgbClr val="6E5D8A"/>
    <a:srgbClr val="7BB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94438" autoAdjust="0"/>
  </p:normalViewPr>
  <p:slideViewPr>
    <p:cSldViewPr snapToGrid="0" showGuides="1">
      <p:cViewPr varScale="1">
        <p:scale>
          <a:sx n="104" d="100"/>
          <a:sy n="104" d="100"/>
        </p:scale>
        <p:origin x="810" y="72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72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5F314-74C4-467A-A688-F071FA828404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860B0-BE72-432D-8B15-16BB3C8B99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60B0-BE72-432D-8B15-16BB3C8B99D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6DCD-7E38-4D73-A298-D112C487362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084D-818A-4238-AB17-56A64253420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F4554-C6A5-4139-82F9-9DFB95BF03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6" y="293307"/>
            <a:ext cx="836676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" y="2479114"/>
            <a:ext cx="12191999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7200" b="1" spc="-1000" dirty="0">
                <a:solidFill>
                  <a:srgbClr val="6CB6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小苗与大树的对话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643313" y="3871325"/>
            <a:ext cx="498633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6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汇报人：</a:t>
            </a:r>
            <a:r>
              <a:rPr kumimoji="1" lang="en-US" altLang="zh-CN" sz="16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PPT818   </a:t>
            </a:r>
            <a:r>
              <a:rPr kumimoji="1" lang="zh-CN" altLang="en-US" sz="16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汇报时间：</a:t>
            </a:r>
            <a:r>
              <a:rPr kumimoji="1" lang="en-US" altLang="zh-CN" sz="16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20XX</a:t>
            </a:r>
            <a:r>
              <a:rPr kumimoji="1" lang="zh-CN" altLang="en-US" sz="16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年</a:t>
            </a:r>
            <a:r>
              <a:rPr kumimoji="1" lang="en-US" altLang="zh-CN" sz="16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XX</a:t>
            </a:r>
            <a:r>
              <a:rPr kumimoji="1" lang="zh-CN" altLang="en-US" sz="16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月</a:t>
            </a:r>
            <a:endParaRPr kumimoji="1" lang="zh-CN" altLang="en-US" sz="1600" b="1" dirty="0">
              <a:solidFill>
                <a:schemeClr val="bg1"/>
              </a:solidFill>
              <a:latin typeface="FZXingKai-S04S" charset="-122"/>
              <a:ea typeface="FZXingKai-S04S" charset="-122"/>
              <a:cs typeface="FZXingKai-S04S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981866" y="737869"/>
            <a:ext cx="2202319" cy="999532"/>
            <a:chOff x="981866" y="737869"/>
            <a:chExt cx="2202319" cy="999532"/>
          </a:xfrm>
        </p:grpSpPr>
        <p:sp>
          <p:nvSpPr>
            <p:cNvPr id="24" name="文本框 23"/>
            <p:cNvSpPr txBox="1"/>
            <p:nvPr/>
          </p:nvSpPr>
          <p:spPr>
            <a:xfrm>
              <a:off x="1768413" y="976025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想一想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351911" y="1773382"/>
            <a:ext cx="7160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季老先生对于读书，提出了哪些见解？</a:t>
            </a:r>
          </a:p>
        </p:txBody>
      </p:sp>
      <p:cxnSp>
        <p:nvCxnSpPr>
          <p:cNvPr id="16" name="直接连接符 5"/>
          <p:cNvCxnSpPr/>
          <p:nvPr/>
        </p:nvCxnSpPr>
        <p:spPr>
          <a:xfrm>
            <a:off x="4306274" y="4228027"/>
            <a:ext cx="2494280" cy="10128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6"/>
          <p:cNvCxnSpPr/>
          <p:nvPr/>
        </p:nvCxnSpPr>
        <p:spPr>
          <a:xfrm flipH="1">
            <a:off x="7054119" y="3199798"/>
            <a:ext cx="387221" cy="183662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7"/>
          <p:cNvCxnSpPr/>
          <p:nvPr/>
        </p:nvCxnSpPr>
        <p:spPr>
          <a:xfrm flipV="1">
            <a:off x="4306274" y="3049148"/>
            <a:ext cx="2998470" cy="82931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4853600" y="2836144"/>
            <a:ext cx="2200275" cy="2200275"/>
          </a:xfrm>
          <a:prstGeom prst="ellipse">
            <a:avLst/>
          </a:prstGeom>
          <a:solidFill>
            <a:srgbClr val="4F9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0" name="任意多边形 9"/>
          <p:cNvSpPr/>
          <p:nvPr/>
        </p:nvSpPr>
        <p:spPr>
          <a:xfrm>
            <a:off x="7372066" y="2736132"/>
            <a:ext cx="435504" cy="580779"/>
          </a:xfrm>
          <a:custGeom>
            <a:avLst/>
            <a:gdLst>
              <a:gd name="connsiteX0" fmla="*/ 168696 w 580672"/>
              <a:gd name="connsiteY0" fmla="*/ 0 h 774372"/>
              <a:gd name="connsiteX1" fmla="*/ 580672 w 580672"/>
              <a:gd name="connsiteY1" fmla="*/ 411976 h 774372"/>
              <a:gd name="connsiteX2" fmla="*/ 399036 w 580672"/>
              <a:gd name="connsiteY2" fmla="*/ 753593 h 774372"/>
              <a:gd name="connsiteX3" fmla="*/ 360754 w 580672"/>
              <a:gd name="connsiteY3" fmla="*/ 774372 h 774372"/>
              <a:gd name="connsiteX4" fmla="*/ 282039 w 580672"/>
              <a:gd name="connsiteY4" fmla="*/ 613459 h 774372"/>
              <a:gd name="connsiteX5" fmla="*/ 334685 w 580672"/>
              <a:gd name="connsiteY5" fmla="*/ 577964 h 774372"/>
              <a:gd name="connsiteX6" fmla="*/ 403439 w 580672"/>
              <a:gd name="connsiteY6" fmla="*/ 411975 h 774372"/>
              <a:gd name="connsiteX7" fmla="*/ 168695 w 580672"/>
              <a:gd name="connsiteY7" fmla="*/ 177231 h 774372"/>
              <a:gd name="connsiteX8" fmla="*/ 121386 w 580672"/>
              <a:gd name="connsiteY8" fmla="*/ 182000 h 774372"/>
              <a:gd name="connsiteX9" fmla="*/ 77625 w 580672"/>
              <a:gd name="connsiteY9" fmla="*/ 195584 h 774372"/>
              <a:gd name="connsiteX10" fmla="*/ 0 w 580672"/>
              <a:gd name="connsiteY10" fmla="*/ 36900 h 774372"/>
              <a:gd name="connsiteX11" fmla="*/ 8337 w 580672"/>
              <a:gd name="connsiteY11" fmla="*/ 32375 h 774372"/>
              <a:gd name="connsiteX12" fmla="*/ 168696 w 580672"/>
              <a:gd name="connsiteY12" fmla="*/ 0 h 77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0672" h="774372">
                <a:moveTo>
                  <a:pt x="168696" y="0"/>
                </a:moveTo>
                <a:cubicBezTo>
                  <a:pt x="396224" y="0"/>
                  <a:pt x="580672" y="184448"/>
                  <a:pt x="580672" y="411976"/>
                </a:cubicBezTo>
                <a:cubicBezTo>
                  <a:pt x="580672" y="554181"/>
                  <a:pt x="508622" y="679558"/>
                  <a:pt x="399036" y="753593"/>
                </a:cubicBezTo>
                <a:lnTo>
                  <a:pt x="360754" y="774372"/>
                </a:lnTo>
                <a:lnTo>
                  <a:pt x="282039" y="613459"/>
                </a:lnTo>
                <a:lnTo>
                  <a:pt x="334685" y="577964"/>
                </a:lnTo>
                <a:cubicBezTo>
                  <a:pt x="377165" y="535484"/>
                  <a:pt x="403439" y="476798"/>
                  <a:pt x="403439" y="411975"/>
                </a:cubicBezTo>
                <a:cubicBezTo>
                  <a:pt x="403439" y="282329"/>
                  <a:pt x="298341" y="177231"/>
                  <a:pt x="168695" y="177231"/>
                </a:cubicBezTo>
                <a:cubicBezTo>
                  <a:pt x="152490" y="177231"/>
                  <a:pt x="136667" y="178873"/>
                  <a:pt x="121386" y="182000"/>
                </a:cubicBezTo>
                <a:lnTo>
                  <a:pt x="77625" y="195584"/>
                </a:lnTo>
                <a:lnTo>
                  <a:pt x="0" y="36900"/>
                </a:lnTo>
                <a:lnTo>
                  <a:pt x="8337" y="32375"/>
                </a:lnTo>
                <a:cubicBezTo>
                  <a:pt x="57625" y="11528"/>
                  <a:pt x="111814" y="0"/>
                  <a:pt x="168696" y="0"/>
                </a:cubicBezTo>
                <a:close/>
              </a:path>
            </a:pathLst>
          </a:custGeom>
          <a:solidFill>
            <a:srgbClr val="4F9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任意多边形 10"/>
          <p:cNvSpPr/>
          <p:nvPr/>
        </p:nvSpPr>
        <p:spPr>
          <a:xfrm>
            <a:off x="6663870" y="5063352"/>
            <a:ext cx="698987" cy="533169"/>
          </a:xfrm>
          <a:custGeom>
            <a:avLst/>
            <a:gdLst>
              <a:gd name="connsiteX0" fmla="*/ 862193 w 931982"/>
              <a:gd name="connsiteY0" fmla="*/ 0 h 710892"/>
              <a:gd name="connsiteX1" fmla="*/ 895210 w 931982"/>
              <a:gd name="connsiteY1" fmla="*/ 60830 h 710892"/>
              <a:gd name="connsiteX2" fmla="*/ 931982 w 931982"/>
              <a:gd name="connsiteY2" fmla="*/ 242967 h 710892"/>
              <a:gd name="connsiteX3" fmla="*/ 464057 w 931982"/>
              <a:gd name="connsiteY3" fmla="*/ 710892 h 710892"/>
              <a:gd name="connsiteX4" fmla="*/ 5639 w 931982"/>
              <a:gd name="connsiteY4" fmla="*/ 337270 h 710892"/>
              <a:gd name="connsiteX5" fmla="*/ 0 w 931982"/>
              <a:gd name="connsiteY5" fmla="*/ 281337 h 710892"/>
              <a:gd name="connsiteX6" fmla="*/ 195297 w 931982"/>
              <a:gd name="connsiteY6" fmla="*/ 217611 h 710892"/>
              <a:gd name="connsiteX7" fmla="*/ 191769 w 931982"/>
              <a:gd name="connsiteY7" fmla="*/ 252603 h 710892"/>
              <a:gd name="connsiteX8" fmla="*/ 480283 w 931982"/>
              <a:gd name="connsiteY8" fmla="*/ 541117 h 710892"/>
              <a:gd name="connsiteX9" fmla="*/ 768797 w 931982"/>
              <a:gd name="connsiteY9" fmla="*/ 252603 h 710892"/>
              <a:gd name="connsiteX10" fmla="*/ 719524 w 931982"/>
              <a:gd name="connsiteY10" fmla="*/ 91292 h 710892"/>
              <a:gd name="connsiteX11" fmla="*/ 690441 w 931982"/>
              <a:gd name="connsiteY11" fmla="*/ 56044 h 71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1982" h="710892">
                <a:moveTo>
                  <a:pt x="862193" y="0"/>
                </a:moveTo>
                <a:lnTo>
                  <a:pt x="895210" y="60830"/>
                </a:lnTo>
                <a:cubicBezTo>
                  <a:pt x="918889" y="116811"/>
                  <a:pt x="931982" y="178360"/>
                  <a:pt x="931982" y="242967"/>
                </a:cubicBezTo>
                <a:cubicBezTo>
                  <a:pt x="931982" y="501395"/>
                  <a:pt x="722485" y="710892"/>
                  <a:pt x="464057" y="710892"/>
                </a:cubicBezTo>
                <a:cubicBezTo>
                  <a:pt x="237933" y="710892"/>
                  <a:pt x="49271" y="550496"/>
                  <a:pt x="5639" y="337270"/>
                </a:cubicBezTo>
                <a:lnTo>
                  <a:pt x="0" y="281337"/>
                </a:lnTo>
                <a:lnTo>
                  <a:pt x="195297" y="217611"/>
                </a:lnTo>
                <a:lnTo>
                  <a:pt x="191769" y="252603"/>
                </a:lnTo>
                <a:cubicBezTo>
                  <a:pt x="191769" y="411945"/>
                  <a:pt x="320941" y="541117"/>
                  <a:pt x="480283" y="541117"/>
                </a:cubicBezTo>
                <a:cubicBezTo>
                  <a:pt x="639625" y="541117"/>
                  <a:pt x="768797" y="411945"/>
                  <a:pt x="768797" y="252603"/>
                </a:cubicBezTo>
                <a:cubicBezTo>
                  <a:pt x="768797" y="192850"/>
                  <a:pt x="750632" y="137339"/>
                  <a:pt x="719524" y="91292"/>
                </a:cubicBezTo>
                <a:lnTo>
                  <a:pt x="690441" y="56044"/>
                </a:lnTo>
                <a:close/>
              </a:path>
            </a:pathLst>
          </a:custGeom>
          <a:solidFill>
            <a:srgbClr val="4F9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任意多边形 11"/>
          <p:cNvSpPr/>
          <p:nvPr/>
        </p:nvSpPr>
        <p:spPr>
          <a:xfrm>
            <a:off x="3694156" y="3650531"/>
            <a:ext cx="555826" cy="850463"/>
          </a:xfrm>
          <a:custGeom>
            <a:avLst/>
            <a:gdLst>
              <a:gd name="connsiteX0" fmla="*/ 566975 w 741101"/>
              <a:gd name="connsiteY0" fmla="*/ 0 h 1133950"/>
              <a:gd name="connsiteX1" fmla="*/ 681241 w 741101"/>
              <a:gd name="connsiteY1" fmla="*/ 11519 h 1133950"/>
              <a:gd name="connsiteX2" fmla="*/ 741101 w 741101"/>
              <a:gd name="connsiteY2" fmla="*/ 30101 h 1133950"/>
              <a:gd name="connsiteX3" fmla="*/ 741101 w 741101"/>
              <a:gd name="connsiteY3" fmla="*/ 264300 h 1133950"/>
              <a:gd name="connsiteX4" fmla="*/ 701950 w 741101"/>
              <a:gd name="connsiteY4" fmla="*/ 243050 h 1133950"/>
              <a:gd name="connsiteX5" fmla="*/ 573664 w 741101"/>
              <a:gd name="connsiteY5" fmla="*/ 217150 h 1133950"/>
              <a:gd name="connsiteX6" fmla="*/ 244088 w 741101"/>
              <a:gd name="connsiteY6" fmla="*/ 546726 h 1133950"/>
              <a:gd name="connsiteX7" fmla="*/ 573664 w 741101"/>
              <a:gd name="connsiteY7" fmla="*/ 876302 h 1133950"/>
              <a:gd name="connsiteX8" fmla="*/ 701950 w 741101"/>
              <a:gd name="connsiteY8" fmla="*/ 850403 h 1133950"/>
              <a:gd name="connsiteX9" fmla="*/ 741101 w 741101"/>
              <a:gd name="connsiteY9" fmla="*/ 829152 h 1133950"/>
              <a:gd name="connsiteX10" fmla="*/ 741101 w 741101"/>
              <a:gd name="connsiteY10" fmla="*/ 1103850 h 1133950"/>
              <a:gd name="connsiteX11" fmla="*/ 681241 w 741101"/>
              <a:gd name="connsiteY11" fmla="*/ 1122431 h 1133950"/>
              <a:gd name="connsiteX12" fmla="*/ 566975 w 741101"/>
              <a:gd name="connsiteY12" fmla="*/ 1133950 h 1133950"/>
              <a:gd name="connsiteX13" fmla="*/ 0 w 741101"/>
              <a:gd name="connsiteY13" fmla="*/ 566975 h 1133950"/>
              <a:gd name="connsiteX14" fmla="*/ 566975 w 741101"/>
              <a:gd name="connsiteY14" fmla="*/ 0 h 11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1101" h="1133950">
                <a:moveTo>
                  <a:pt x="566975" y="0"/>
                </a:moveTo>
                <a:cubicBezTo>
                  <a:pt x="606117" y="0"/>
                  <a:pt x="644332" y="3966"/>
                  <a:pt x="681241" y="11519"/>
                </a:cubicBezTo>
                <a:lnTo>
                  <a:pt x="741101" y="30101"/>
                </a:lnTo>
                <a:lnTo>
                  <a:pt x="741101" y="264300"/>
                </a:lnTo>
                <a:lnTo>
                  <a:pt x="701950" y="243050"/>
                </a:lnTo>
                <a:cubicBezTo>
                  <a:pt x="662520" y="226372"/>
                  <a:pt x="619169" y="217150"/>
                  <a:pt x="573664" y="217150"/>
                </a:cubicBezTo>
                <a:cubicBezTo>
                  <a:pt x="391644" y="217150"/>
                  <a:pt x="244088" y="364706"/>
                  <a:pt x="244088" y="546726"/>
                </a:cubicBezTo>
                <a:cubicBezTo>
                  <a:pt x="244088" y="728746"/>
                  <a:pt x="391644" y="876302"/>
                  <a:pt x="573664" y="876302"/>
                </a:cubicBezTo>
                <a:cubicBezTo>
                  <a:pt x="619169" y="876302"/>
                  <a:pt x="662520" y="867080"/>
                  <a:pt x="701950" y="850403"/>
                </a:cubicBezTo>
                <a:lnTo>
                  <a:pt x="741101" y="829152"/>
                </a:lnTo>
                <a:lnTo>
                  <a:pt x="741101" y="1103850"/>
                </a:lnTo>
                <a:lnTo>
                  <a:pt x="681241" y="1122431"/>
                </a:lnTo>
                <a:cubicBezTo>
                  <a:pt x="644332" y="1129984"/>
                  <a:pt x="606117" y="1133950"/>
                  <a:pt x="566975" y="1133950"/>
                </a:cubicBezTo>
                <a:cubicBezTo>
                  <a:pt x="253843" y="1133950"/>
                  <a:pt x="0" y="880107"/>
                  <a:pt x="0" y="566975"/>
                </a:cubicBezTo>
                <a:cubicBezTo>
                  <a:pt x="0" y="253843"/>
                  <a:pt x="253843" y="0"/>
                  <a:pt x="566975" y="0"/>
                </a:cubicBezTo>
                <a:close/>
              </a:path>
            </a:pathLst>
          </a:custGeom>
          <a:solidFill>
            <a:srgbClr val="4F9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椭圆 25"/>
          <p:cNvSpPr/>
          <p:nvPr/>
        </p:nvSpPr>
        <p:spPr>
          <a:xfrm>
            <a:off x="3884308" y="3806061"/>
            <a:ext cx="494363" cy="494363"/>
          </a:xfrm>
          <a:prstGeom prst="ellipse">
            <a:avLst/>
          </a:prstGeom>
          <a:solidFill>
            <a:srgbClr val="6FCA8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椭圆 26"/>
          <p:cNvSpPr/>
          <p:nvPr/>
        </p:nvSpPr>
        <p:spPr>
          <a:xfrm>
            <a:off x="7304822" y="2872379"/>
            <a:ext cx="352115" cy="352115"/>
          </a:xfrm>
          <a:prstGeom prst="ellipse">
            <a:avLst/>
          </a:prstGeom>
          <a:solidFill>
            <a:srgbClr val="6FCA8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椭圆 27"/>
          <p:cNvSpPr/>
          <p:nvPr/>
        </p:nvSpPr>
        <p:spPr>
          <a:xfrm>
            <a:off x="6801116" y="5024321"/>
            <a:ext cx="432770" cy="432770"/>
          </a:xfrm>
          <a:prstGeom prst="ellipse">
            <a:avLst/>
          </a:prstGeom>
          <a:solidFill>
            <a:srgbClr val="6FCA8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1744773" y="3684998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把文章写好，</a:t>
            </a:r>
            <a:endParaRPr lang="en-US" altLang="zh-CN" sz="24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要多看书。</a:t>
            </a:r>
          </a:p>
        </p:txBody>
      </p:sp>
      <p:sp>
        <p:nvSpPr>
          <p:cNvPr id="10" name="矩形 9"/>
          <p:cNvSpPr/>
          <p:nvPr/>
        </p:nvSpPr>
        <p:spPr>
          <a:xfrm>
            <a:off x="7975128" y="2494995"/>
            <a:ext cx="3070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要中西贯通、古今贯通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、文理贯通</a:t>
            </a: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、不要偏科，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要学好</a:t>
            </a: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外语。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233886" y="558084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进行古诗文积累。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03010" y="3487637"/>
            <a:ext cx="1301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见解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8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981866" y="737869"/>
            <a:ext cx="2202319" cy="999532"/>
            <a:chOff x="981866" y="737869"/>
            <a:chExt cx="2202319" cy="999532"/>
          </a:xfrm>
        </p:grpSpPr>
        <p:sp>
          <p:nvSpPr>
            <p:cNvPr id="24" name="文本框 23"/>
            <p:cNvSpPr txBox="1"/>
            <p:nvPr/>
          </p:nvSpPr>
          <p:spPr>
            <a:xfrm>
              <a:off x="1768413" y="976025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谈一谈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549400" y="2772800"/>
            <a:ext cx="5930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在苗苗对季老先生的采访中，他们用了很长时间在讨论看闲书。那么，到底闲书指什么，能结合课文谈谈你们的理解吗？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91" y="406830"/>
            <a:ext cx="3008884" cy="4428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981866" y="737869"/>
            <a:ext cx="2612688" cy="999532"/>
            <a:chOff x="981866" y="737869"/>
            <a:chExt cx="2612688" cy="999532"/>
          </a:xfrm>
        </p:grpSpPr>
        <p:sp>
          <p:nvSpPr>
            <p:cNvPr id="24" name="文本框 23"/>
            <p:cNvSpPr txBox="1"/>
            <p:nvPr/>
          </p:nvSpPr>
          <p:spPr>
            <a:xfrm>
              <a:off x="1768413" y="9760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课文分析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sp>
        <p:nvSpPr>
          <p:cNvPr id="28" name="任意多边形 2"/>
          <p:cNvSpPr/>
          <p:nvPr/>
        </p:nvSpPr>
        <p:spPr>
          <a:xfrm>
            <a:off x="3448050" y="4203221"/>
            <a:ext cx="2554288" cy="3001963"/>
          </a:xfrm>
          <a:custGeom>
            <a:avLst/>
            <a:gdLst/>
            <a:ahLst/>
            <a:cxnLst/>
            <a:rect l="l" t="t" r="r" b="b"/>
            <a:pathLst>
              <a:path w="2555356" h="3002260">
                <a:moveTo>
                  <a:pt x="104588" y="1227926"/>
                </a:moveTo>
                <a:cubicBezTo>
                  <a:pt x="190511" y="1235171"/>
                  <a:pt x="341913" y="1376993"/>
                  <a:pt x="375638" y="1437857"/>
                </a:cubicBezTo>
                <a:cubicBezTo>
                  <a:pt x="508723" y="1613872"/>
                  <a:pt x="397494" y="1722724"/>
                  <a:pt x="307885" y="1753065"/>
                </a:cubicBezTo>
                <a:cubicBezTo>
                  <a:pt x="218275" y="1783405"/>
                  <a:pt x="83523" y="1706464"/>
                  <a:pt x="44260" y="1619901"/>
                </a:cubicBezTo>
                <a:cubicBezTo>
                  <a:pt x="4997" y="1533338"/>
                  <a:pt x="-43213" y="1274380"/>
                  <a:pt x="72306" y="1233688"/>
                </a:cubicBezTo>
                <a:cubicBezTo>
                  <a:pt x="81375" y="1228602"/>
                  <a:pt x="92313" y="1226890"/>
                  <a:pt x="104588" y="1227926"/>
                </a:cubicBezTo>
                <a:close/>
                <a:moveTo>
                  <a:pt x="1724846" y="1022621"/>
                </a:moveTo>
                <a:cubicBezTo>
                  <a:pt x="2049834" y="1029760"/>
                  <a:pt x="2411888" y="1141484"/>
                  <a:pt x="2506430" y="1352180"/>
                </a:cubicBezTo>
                <a:cubicBezTo>
                  <a:pt x="2632487" y="1633108"/>
                  <a:pt x="2507863" y="2311770"/>
                  <a:pt x="2214209" y="2443362"/>
                </a:cubicBezTo>
                <a:cubicBezTo>
                  <a:pt x="1920555" y="2574954"/>
                  <a:pt x="1684200" y="2603047"/>
                  <a:pt x="1518035" y="2727247"/>
                </a:cubicBezTo>
                <a:cubicBezTo>
                  <a:pt x="1351870" y="2851446"/>
                  <a:pt x="1374789" y="2904675"/>
                  <a:pt x="1303166" y="2993389"/>
                </a:cubicBezTo>
                <a:lnTo>
                  <a:pt x="220228" y="3002260"/>
                </a:lnTo>
                <a:cubicBezTo>
                  <a:pt x="99902" y="2813004"/>
                  <a:pt x="174390" y="2183134"/>
                  <a:pt x="374934" y="1857850"/>
                </a:cubicBezTo>
                <a:cubicBezTo>
                  <a:pt x="575478" y="1532565"/>
                  <a:pt x="1068243" y="1134831"/>
                  <a:pt x="1423493" y="1050552"/>
                </a:cubicBezTo>
                <a:cubicBezTo>
                  <a:pt x="1512305" y="1029483"/>
                  <a:pt x="1616516" y="1020241"/>
                  <a:pt x="1724846" y="1022621"/>
                </a:cubicBezTo>
                <a:close/>
                <a:moveTo>
                  <a:pt x="427291" y="861696"/>
                </a:moveTo>
                <a:cubicBezTo>
                  <a:pt x="555986" y="846017"/>
                  <a:pt x="602103" y="967463"/>
                  <a:pt x="635828" y="1028327"/>
                </a:cubicBezTo>
                <a:cubicBezTo>
                  <a:pt x="708749" y="1133372"/>
                  <a:pt x="659115" y="1327981"/>
                  <a:pt x="542290" y="1361279"/>
                </a:cubicBezTo>
                <a:cubicBezTo>
                  <a:pt x="425464" y="1394577"/>
                  <a:pt x="325090" y="1308763"/>
                  <a:pt x="295854" y="1228115"/>
                </a:cubicBezTo>
                <a:cubicBezTo>
                  <a:pt x="266619" y="1147466"/>
                  <a:pt x="208381" y="918079"/>
                  <a:pt x="366875" y="877387"/>
                </a:cubicBezTo>
                <a:cubicBezTo>
                  <a:pt x="388835" y="868974"/>
                  <a:pt x="408905" y="863935"/>
                  <a:pt x="427291" y="861696"/>
                </a:cubicBezTo>
                <a:close/>
                <a:moveTo>
                  <a:pt x="847919" y="540252"/>
                </a:moveTo>
                <a:cubicBezTo>
                  <a:pt x="979906" y="533063"/>
                  <a:pt x="1039183" y="688471"/>
                  <a:pt x="1072908" y="749334"/>
                </a:cubicBezTo>
                <a:cubicBezTo>
                  <a:pt x="1111450" y="818893"/>
                  <a:pt x="1133439" y="1029766"/>
                  <a:pt x="979370" y="1082286"/>
                </a:cubicBezTo>
                <a:cubicBezTo>
                  <a:pt x="825300" y="1134805"/>
                  <a:pt x="696276" y="1046035"/>
                  <a:pt x="664176" y="957993"/>
                </a:cubicBezTo>
                <a:cubicBezTo>
                  <a:pt x="632075" y="869952"/>
                  <a:pt x="628271" y="594729"/>
                  <a:pt x="786765" y="554037"/>
                </a:cubicBezTo>
                <a:cubicBezTo>
                  <a:pt x="808725" y="545624"/>
                  <a:pt x="829064" y="541279"/>
                  <a:pt x="847919" y="540252"/>
                </a:cubicBezTo>
                <a:close/>
                <a:moveTo>
                  <a:pt x="1335619" y="312623"/>
                </a:moveTo>
                <a:cubicBezTo>
                  <a:pt x="1439020" y="324318"/>
                  <a:pt x="1501203" y="411016"/>
                  <a:pt x="1530110" y="463185"/>
                </a:cubicBezTo>
                <a:cubicBezTo>
                  <a:pt x="1568653" y="532743"/>
                  <a:pt x="1525570" y="782757"/>
                  <a:pt x="1419383" y="822750"/>
                </a:cubicBezTo>
                <a:cubicBezTo>
                  <a:pt x="1313196" y="862743"/>
                  <a:pt x="1154912" y="736228"/>
                  <a:pt x="1121379" y="654101"/>
                </a:cubicBezTo>
                <a:cubicBezTo>
                  <a:pt x="1087846" y="571973"/>
                  <a:pt x="1025311" y="370679"/>
                  <a:pt x="1218184" y="329987"/>
                </a:cubicBezTo>
                <a:cubicBezTo>
                  <a:pt x="1262105" y="313161"/>
                  <a:pt x="1301151" y="308725"/>
                  <a:pt x="1335619" y="312623"/>
                </a:cubicBezTo>
                <a:close/>
                <a:moveTo>
                  <a:pt x="1901164" y="79"/>
                </a:moveTo>
                <a:cubicBezTo>
                  <a:pt x="2119980" y="-4105"/>
                  <a:pt x="2246260" y="157128"/>
                  <a:pt x="2300156" y="278740"/>
                </a:cubicBezTo>
                <a:cubicBezTo>
                  <a:pt x="2361752" y="417725"/>
                  <a:pt x="2457726" y="704567"/>
                  <a:pt x="2205614" y="855381"/>
                </a:cubicBezTo>
                <a:cubicBezTo>
                  <a:pt x="1953502" y="1006195"/>
                  <a:pt x="1714281" y="800674"/>
                  <a:pt x="1646955" y="660210"/>
                </a:cubicBezTo>
                <a:cubicBezTo>
                  <a:pt x="1579630" y="519747"/>
                  <a:pt x="1520899" y="76177"/>
                  <a:pt x="1801661" y="12598"/>
                </a:cubicBezTo>
                <a:cubicBezTo>
                  <a:pt x="1836756" y="4651"/>
                  <a:pt x="1869904" y="677"/>
                  <a:pt x="1901164" y="79"/>
                </a:cubicBezTo>
                <a:close/>
              </a:path>
            </a:pathLst>
          </a:custGeom>
          <a:solidFill>
            <a:srgbClr val="4F9DC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任意多边形 4"/>
          <p:cNvSpPr/>
          <p:nvPr/>
        </p:nvSpPr>
        <p:spPr>
          <a:xfrm flipH="1">
            <a:off x="6199188" y="4203221"/>
            <a:ext cx="2555875" cy="3001963"/>
          </a:xfrm>
          <a:custGeom>
            <a:avLst/>
            <a:gdLst/>
            <a:ahLst/>
            <a:cxnLst/>
            <a:rect l="l" t="t" r="r" b="b"/>
            <a:pathLst>
              <a:path w="2555356" h="3002260">
                <a:moveTo>
                  <a:pt x="104588" y="1227926"/>
                </a:moveTo>
                <a:cubicBezTo>
                  <a:pt x="92313" y="1226890"/>
                  <a:pt x="81374" y="1228602"/>
                  <a:pt x="72306" y="1233688"/>
                </a:cubicBezTo>
                <a:cubicBezTo>
                  <a:pt x="-43213" y="1274380"/>
                  <a:pt x="4997" y="1533338"/>
                  <a:pt x="44260" y="1619901"/>
                </a:cubicBezTo>
                <a:cubicBezTo>
                  <a:pt x="83523" y="1706464"/>
                  <a:pt x="218276" y="1783405"/>
                  <a:pt x="307885" y="1753065"/>
                </a:cubicBezTo>
                <a:cubicBezTo>
                  <a:pt x="397494" y="1722724"/>
                  <a:pt x="508723" y="1613872"/>
                  <a:pt x="375638" y="1437857"/>
                </a:cubicBezTo>
                <a:cubicBezTo>
                  <a:pt x="341914" y="1376993"/>
                  <a:pt x="190512" y="1235171"/>
                  <a:pt x="104588" y="1227926"/>
                </a:cubicBezTo>
                <a:close/>
                <a:moveTo>
                  <a:pt x="1724846" y="1022621"/>
                </a:moveTo>
                <a:cubicBezTo>
                  <a:pt x="1616516" y="1020241"/>
                  <a:pt x="1512305" y="1029483"/>
                  <a:pt x="1423493" y="1050552"/>
                </a:cubicBezTo>
                <a:cubicBezTo>
                  <a:pt x="1068243" y="1134831"/>
                  <a:pt x="575478" y="1532565"/>
                  <a:pt x="374934" y="1857850"/>
                </a:cubicBezTo>
                <a:cubicBezTo>
                  <a:pt x="174390" y="2183134"/>
                  <a:pt x="99902" y="2813004"/>
                  <a:pt x="220228" y="3002260"/>
                </a:cubicBezTo>
                <a:lnTo>
                  <a:pt x="1303166" y="2993389"/>
                </a:lnTo>
                <a:cubicBezTo>
                  <a:pt x="1374789" y="2904675"/>
                  <a:pt x="1351870" y="2851446"/>
                  <a:pt x="1518035" y="2727247"/>
                </a:cubicBezTo>
                <a:cubicBezTo>
                  <a:pt x="1684200" y="2603047"/>
                  <a:pt x="1920555" y="2574954"/>
                  <a:pt x="2214209" y="2443362"/>
                </a:cubicBezTo>
                <a:cubicBezTo>
                  <a:pt x="2507863" y="2311770"/>
                  <a:pt x="2632487" y="1633108"/>
                  <a:pt x="2506430" y="1352180"/>
                </a:cubicBezTo>
                <a:cubicBezTo>
                  <a:pt x="2411888" y="1141484"/>
                  <a:pt x="2049835" y="1029760"/>
                  <a:pt x="1724846" y="1022621"/>
                </a:cubicBezTo>
                <a:close/>
                <a:moveTo>
                  <a:pt x="427291" y="861696"/>
                </a:moveTo>
                <a:cubicBezTo>
                  <a:pt x="408906" y="863935"/>
                  <a:pt x="388835" y="868974"/>
                  <a:pt x="366875" y="877387"/>
                </a:cubicBezTo>
                <a:cubicBezTo>
                  <a:pt x="208381" y="918079"/>
                  <a:pt x="266619" y="1147466"/>
                  <a:pt x="295854" y="1228115"/>
                </a:cubicBezTo>
                <a:cubicBezTo>
                  <a:pt x="325090" y="1308763"/>
                  <a:pt x="425464" y="1394577"/>
                  <a:pt x="542290" y="1361279"/>
                </a:cubicBezTo>
                <a:cubicBezTo>
                  <a:pt x="659115" y="1327981"/>
                  <a:pt x="708749" y="1133372"/>
                  <a:pt x="635828" y="1028327"/>
                </a:cubicBezTo>
                <a:cubicBezTo>
                  <a:pt x="602103" y="967463"/>
                  <a:pt x="555987" y="846017"/>
                  <a:pt x="427291" y="861696"/>
                </a:cubicBezTo>
                <a:close/>
                <a:moveTo>
                  <a:pt x="847918" y="540252"/>
                </a:moveTo>
                <a:cubicBezTo>
                  <a:pt x="829063" y="541279"/>
                  <a:pt x="808724" y="545624"/>
                  <a:pt x="786764" y="554037"/>
                </a:cubicBezTo>
                <a:cubicBezTo>
                  <a:pt x="628270" y="594729"/>
                  <a:pt x="632074" y="869952"/>
                  <a:pt x="664175" y="957993"/>
                </a:cubicBezTo>
                <a:cubicBezTo>
                  <a:pt x="696275" y="1046035"/>
                  <a:pt x="825299" y="1134805"/>
                  <a:pt x="979369" y="1082286"/>
                </a:cubicBezTo>
                <a:cubicBezTo>
                  <a:pt x="1133439" y="1029766"/>
                  <a:pt x="1111450" y="818893"/>
                  <a:pt x="1072907" y="749334"/>
                </a:cubicBezTo>
                <a:cubicBezTo>
                  <a:pt x="1039182" y="688471"/>
                  <a:pt x="979905" y="533063"/>
                  <a:pt x="847918" y="540252"/>
                </a:cubicBezTo>
                <a:close/>
                <a:moveTo>
                  <a:pt x="1335619" y="312623"/>
                </a:moveTo>
                <a:cubicBezTo>
                  <a:pt x="1301152" y="308725"/>
                  <a:pt x="1262105" y="313161"/>
                  <a:pt x="1218184" y="329987"/>
                </a:cubicBezTo>
                <a:cubicBezTo>
                  <a:pt x="1025311" y="370679"/>
                  <a:pt x="1087846" y="571973"/>
                  <a:pt x="1121379" y="654101"/>
                </a:cubicBezTo>
                <a:cubicBezTo>
                  <a:pt x="1154912" y="736228"/>
                  <a:pt x="1313196" y="862743"/>
                  <a:pt x="1419383" y="822750"/>
                </a:cubicBezTo>
                <a:cubicBezTo>
                  <a:pt x="1525571" y="782757"/>
                  <a:pt x="1568653" y="532743"/>
                  <a:pt x="1530111" y="463185"/>
                </a:cubicBezTo>
                <a:cubicBezTo>
                  <a:pt x="1501203" y="411016"/>
                  <a:pt x="1439020" y="324318"/>
                  <a:pt x="1335619" y="312623"/>
                </a:cubicBezTo>
                <a:close/>
                <a:moveTo>
                  <a:pt x="1901163" y="79"/>
                </a:moveTo>
                <a:cubicBezTo>
                  <a:pt x="1869904" y="677"/>
                  <a:pt x="1836756" y="4651"/>
                  <a:pt x="1801661" y="12598"/>
                </a:cubicBezTo>
                <a:cubicBezTo>
                  <a:pt x="1520899" y="76177"/>
                  <a:pt x="1579630" y="519747"/>
                  <a:pt x="1646956" y="660210"/>
                </a:cubicBezTo>
                <a:cubicBezTo>
                  <a:pt x="1714281" y="800674"/>
                  <a:pt x="1953502" y="1006195"/>
                  <a:pt x="2205614" y="855381"/>
                </a:cubicBezTo>
                <a:cubicBezTo>
                  <a:pt x="2457726" y="704567"/>
                  <a:pt x="2361752" y="417725"/>
                  <a:pt x="2300156" y="278740"/>
                </a:cubicBezTo>
                <a:cubicBezTo>
                  <a:pt x="2246260" y="157128"/>
                  <a:pt x="2119980" y="-4105"/>
                  <a:pt x="1901163" y="79"/>
                </a:cubicBezTo>
                <a:close/>
              </a:path>
            </a:pathLst>
          </a:custGeom>
          <a:solidFill>
            <a:srgbClr val="66B67F"/>
          </a:solidFill>
          <a:ln w="3175" cap="flat" cmpd="sng" algn="ctr">
            <a:solidFill>
              <a:srgbClr val="EAEAEA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4313238" y="5774846"/>
            <a:ext cx="1135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kern="0" dirty="0">
                <a:solidFill>
                  <a:sysClr val="window" lastClr="FFFF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原文</a:t>
            </a:r>
            <a:endParaRPr kumimoji="0" lang="zh-CN" altLang="en-US" sz="28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cxnSp>
        <p:nvCxnSpPr>
          <p:cNvPr id="33" name="肘形连接符 8"/>
          <p:cNvCxnSpPr>
            <a:stCxn id="33" idx="3"/>
          </p:cNvCxnSpPr>
          <p:nvPr/>
        </p:nvCxnSpPr>
        <p:spPr>
          <a:xfrm>
            <a:off x="4872038" y="3064983"/>
            <a:ext cx="576262" cy="1570038"/>
          </a:xfrm>
          <a:prstGeom prst="bentConnector2">
            <a:avLst/>
          </a:prstGeom>
          <a:ln w="9525" cap="flat" cmpd="sng">
            <a:solidFill>
              <a:srgbClr val="A9A9A9"/>
            </a:solidFill>
            <a:prstDash val="solid"/>
            <a:miter/>
            <a:headEnd type="oval" w="med" len="med"/>
            <a:tailEnd type="oval" w="med" len="med"/>
          </a:ln>
        </p:spPr>
      </p:cxnSp>
      <p:cxnSp>
        <p:nvCxnSpPr>
          <p:cNvPr id="34" name="肘形连接符 9"/>
          <p:cNvCxnSpPr>
            <a:stCxn id="34" idx="1"/>
          </p:cNvCxnSpPr>
          <p:nvPr/>
        </p:nvCxnSpPr>
        <p:spPr>
          <a:xfrm rot="-10800000" flipV="1">
            <a:off x="6743700" y="3064983"/>
            <a:ext cx="628650" cy="1570038"/>
          </a:xfrm>
          <a:prstGeom prst="bentConnector2">
            <a:avLst/>
          </a:prstGeom>
          <a:ln w="9525" cap="flat" cmpd="sng">
            <a:solidFill>
              <a:srgbClr val="A9A9A9"/>
            </a:solidFill>
            <a:prstDash val="solid"/>
            <a:miter/>
            <a:headEnd type="oval" w="med" len="med"/>
            <a:tailEnd type="oval" w="med" len="med"/>
          </a:ln>
        </p:spPr>
      </p:cxnSp>
      <p:sp>
        <p:nvSpPr>
          <p:cNvPr id="35" name="TextBox 8"/>
          <p:cNvSpPr txBox="1">
            <a:spLocks noChangeArrowheads="1"/>
          </p:cNvSpPr>
          <p:nvPr/>
        </p:nvSpPr>
        <p:spPr bwMode="auto">
          <a:xfrm>
            <a:off x="6743700" y="5774846"/>
            <a:ext cx="1135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分析</a:t>
            </a:r>
          </a:p>
        </p:txBody>
      </p:sp>
      <p:sp>
        <p:nvSpPr>
          <p:cNvPr id="36" name="矩形 35"/>
          <p:cNvSpPr/>
          <p:nvPr/>
        </p:nvSpPr>
        <p:spPr bwMode="auto">
          <a:xfrm>
            <a:off x="1070372" y="1821018"/>
            <a:ext cx="3734256" cy="2558804"/>
          </a:xfrm>
          <a:prstGeom prst="rect">
            <a:avLst/>
          </a:prstGeom>
          <a:solidFill>
            <a:srgbClr val="4F9DC1"/>
          </a:solidFill>
          <a:ln w="3175" cap="flat" cmpd="sng" algn="ctr">
            <a:noFill/>
            <a:prstDash val="solid"/>
          </a:ln>
          <a:effectLst/>
        </p:spPr>
        <p:txBody>
          <a:bodyPr lIns="180000" tIns="180000" rIns="18000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文本框 12"/>
          <p:cNvSpPr txBox="1"/>
          <p:nvPr/>
        </p:nvSpPr>
        <p:spPr>
          <a:xfrm>
            <a:off x="1261377" y="1978263"/>
            <a:ext cx="323998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我小时候，跟我一个妹妹一块儿看，家里的桌子底下有个盛白面的大缸，叔父一来，我们就赶紧把闲书藏到缸里头，桌上摆的，都是正课。</a:t>
            </a:r>
          </a:p>
        </p:txBody>
      </p:sp>
      <p:sp>
        <p:nvSpPr>
          <p:cNvPr id="40" name="矩形 39"/>
          <p:cNvSpPr/>
          <p:nvPr/>
        </p:nvSpPr>
        <p:spPr bwMode="auto">
          <a:xfrm>
            <a:off x="7502885" y="1821018"/>
            <a:ext cx="3739766" cy="2564866"/>
          </a:xfrm>
          <a:prstGeom prst="rect">
            <a:avLst/>
          </a:prstGeom>
          <a:solidFill>
            <a:srgbClr val="66B67F"/>
          </a:solidFill>
          <a:ln w="3175" cap="flat" cmpd="sng" algn="ctr">
            <a:noFill/>
            <a:prstDash val="solid"/>
          </a:ln>
          <a:effectLst/>
        </p:spPr>
        <p:txBody>
          <a:bodyPr lIns="180000" tIns="180000" rIns="18000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TextBox 8"/>
          <p:cNvSpPr txBox="1">
            <a:spLocks noChangeArrowheads="1"/>
          </p:cNvSpPr>
          <p:nvPr/>
        </p:nvSpPr>
        <p:spPr bwMode="auto">
          <a:xfrm>
            <a:off x="7463117" y="1814600"/>
            <a:ext cx="3809137" cy="247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50000"/>
              </a:lnSpc>
              <a:defRPr/>
            </a:pPr>
            <a:r>
              <a:rPr lang="zh-CN" altLang="en-US" sz="1500" dirty="0">
                <a:solidFill>
                  <a:schemeClr val="bg1"/>
                </a:solidFill>
                <a:ea typeface="楷体_GB2312" charset="0"/>
              </a:rPr>
              <a:t> </a:t>
            </a:r>
            <a:r>
              <a:rPr lang="zh-CN" altLang="en-US" sz="1500" b="1" dirty="0">
                <a:solidFill>
                  <a:schemeClr val="bg1"/>
                </a:solidFill>
                <a:ea typeface="楷体_GB2312" charset="0"/>
              </a:rPr>
              <a:t>“闲书”指的是</a:t>
            </a:r>
            <a:r>
              <a:rPr lang="en-US" altLang="zh-CN" sz="1500" b="1" dirty="0">
                <a:solidFill>
                  <a:schemeClr val="bg1"/>
                </a:solidFill>
                <a:ea typeface="楷体_GB2312" charset="0"/>
              </a:rPr>
              <a:t>《</a:t>
            </a:r>
            <a:r>
              <a:rPr lang="zh-CN" altLang="en-US" sz="1500" b="1" dirty="0">
                <a:solidFill>
                  <a:schemeClr val="bg1"/>
                </a:solidFill>
                <a:ea typeface="楷体_GB2312" charset="0"/>
              </a:rPr>
              <a:t>彭公案</a:t>
            </a:r>
            <a:r>
              <a:rPr lang="en-US" altLang="zh-CN" sz="1500" b="1" dirty="0">
                <a:solidFill>
                  <a:schemeClr val="bg1"/>
                </a:solidFill>
                <a:ea typeface="楷体_GB2312" charset="0"/>
              </a:rPr>
              <a:t>》《</a:t>
            </a:r>
            <a:r>
              <a:rPr lang="zh-CN" altLang="en-US" sz="1500" b="1" dirty="0">
                <a:solidFill>
                  <a:schemeClr val="bg1"/>
                </a:solidFill>
                <a:ea typeface="楷体_GB2312" charset="0"/>
              </a:rPr>
              <a:t>济公传</a:t>
            </a:r>
            <a:r>
              <a:rPr lang="en-US" altLang="zh-CN" sz="1500" b="1" dirty="0">
                <a:solidFill>
                  <a:schemeClr val="bg1"/>
                </a:solidFill>
                <a:ea typeface="楷体_GB2312" charset="0"/>
              </a:rPr>
              <a:t>》</a:t>
            </a:r>
            <a:r>
              <a:rPr lang="zh-CN" altLang="en-US" sz="1500" b="1" dirty="0">
                <a:solidFill>
                  <a:schemeClr val="bg1"/>
                </a:solidFill>
                <a:ea typeface="楷体_GB2312" charset="0"/>
              </a:rPr>
              <a:t>等课外书，“正课”指的是课内要学习的课程。“闲书”与“正课”的区分源自教师与家长的界定。这句话是季老在与苗苗交流读课外读物时，现身说法，举了自己童年的例子。季老对童年时阅读印象深刻，说得生动形象，听来如临其境。 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6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981866" y="737869"/>
            <a:ext cx="2612688" cy="999532"/>
            <a:chOff x="981866" y="737869"/>
            <a:chExt cx="2612688" cy="999532"/>
          </a:xfrm>
        </p:grpSpPr>
        <p:sp>
          <p:nvSpPr>
            <p:cNvPr id="57" name="文本框 56"/>
            <p:cNvSpPr txBox="1"/>
            <p:nvPr/>
          </p:nvSpPr>
          <p:spPr>
            <a:xfrm>
              <a:off x="1768413" y="9760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课文分析</a:t>
              </a:r>
            </a:p>
          </p:txBody>
        </p: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grpSp>
        <p:nvGrpSpPr>
          <p:cNvPr id="71" name="组合 52"/>
          <p:cNvGrpSpPr/>
          <p:nvPr/>
        </p:nvGrpSpPr>
        <p:grpSpPr bwMode="auto">
          <a:xfrm>
            <a:off x="2306871" y="1847556"/>
            <a:ext cx="7661384" cy="4072232"/>
            <a:chOff x="3237" y="2102"/>
            <a:chExt cx="12065" cy="7088"/>
          </a:xfrm>
        </p:grpSpPr>
        <p:sp>
          <p:nvSpPr>
            <p:cNvPr id="72" name="AutoShape 127"/>
            <p:cNvSpPr>
              <a:spLocks noChangeArrowheads="1"/>
            </p:cNvSpPr>
            <p:nvPr/>
          </p:nvSpPr>
          <p:spPr bwMode="auto">
            <a:xfrm>
              <a:off x="3237" y="2102"/>
              <a:ext cx="12065" cy="7088"/>
            </a:xfrm>
            <a:prstGeom prst="roundRect">
              <a:avLst>
                <a:gd name="adj" fmla="val 6928"/>
              </a:avLst>
            </a:prstGeom>
            <a:solidFill>
              <a:srgbClr val="4F9DC1"/>
            </a:solidFill>
            <a:ln w="19050" algn="ctr">
              <a:noFill/>
              <a:round/>
            </a:ln>
            <a:effectLst>
              <a:outerShdw blurRad="149987" dist="127000" dir="288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146050" h="139700"/>
            </a:sp3d>
          </p:spPr>
          <p:txBody>
            <a:bodyPr wrap="none" lIns="72000" tIns="0" rIns="72000" bIns="0" anchor="ctr"/>
            <a:lstStyle/>
            <a:p>
              <a:pPr fontAlgn="auto"/>
              <a:endParaRPr lang="ko-KR" altLang="en-US" sz="2000" b="1" noProof="1">
                <a:solidFill>
                  <a:schemeClr val="bg1"/>
                </a:solidFill>
                <a:latin typeface="Times New Roman" panose="02020603050405020304" pitchFamily="18" charset="0"/>
                <a:ea typeface="HY헤드라인M" pitchFamily="18" charset="-127"/>
              </a:endParaRPr>
            </a:p>
          </p:txBody>
        </p:sp>
        <p:grpSp>
          <p:nvGrpSpPr>
            <p:cNvPr id="73" name="Group 27"/>
            <p:cNvGrpSpPr/>
            <p:nvPr/>
          </p:nvGrpSpPr>
          <p:grpSpPr bwMode="auto">
            <a:xfrm>
              <a:off x="3425" y="3064"/>
              <a:ext cx="5500" cy="5426"/>
              <a:chOff x="658" y="1229"/>
              <a:chExt cx="2200" cy="2170"/>
            </a:xfrm>
          </p:grpSpPr>
          <p:sp>
            <p:nvSpPr>
              <p:cNvPr id="89" name="AutoShape 45"/>
              <p:cNvSpPr>
                <a:spLocks noChangeArrowheads="1"/>
              </p:cNvSpPr>
              <p:nvPr/>
            </p:nvSpPr>
            <p:spPr bwMode="auto">
              <a:xfrm>
                <a:off x="658" y="1229"/>
                <a:ext cx="2200" cy="2170"/>
              </a:xfrm>
              <a:prstGeom prst="roundRect">
                <a:avLst>
                  <a:gd name="adj" fmla="val 8579"/>
                </a:avLst>
              </a:prstGeom>
              <a:solidFill>
                <a:srgbClr val="66B67F"/>
              </a:solidFill>
              <a:ln w="19050">
                <a:solidFill>
                  <a:srgbClr val="FFFFFF"/>
                </a:solidFill>
                <a:round/>
              </a:ln>
            </p:spPr>
            <p:txBody>
              <a:bodyPr wrap="none" lIns="342000" tIns="36000" bIns="36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endParaRPr lang="ko-KR" altLang="en-US">
                  <a:solidFill>
                    <a:srgbClr val="333333"/>
                  </a:solidFill>
                  <a:latin typeface="HY헤드라인M" charset="0"/>
                  <a:ea typeface="HY헤드라인M" charset="0"/>
                </a:endParaRPr>
              </a:p>
            </p:txBody>
          </p:sp>
          <p:sp>
            <p:nvSpPr>
              <p:cNvPr id="91" name="Text Box 59"/>
              <p:cNvSpPr txBox="1">
                <a:spLocks noChangeArrowheads="1"/>
              </p:cNvSpPr>
              <p:nvPr/>
            </p:nvSpPr>
            <p:spPr bwMode="auto">
              <a:xfrm>
                <a:off x="692" y="1555"/>
                <a:ext cx="1836" cy="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latinLnBrk="1"/>
                <a:r>
                  <a:rPr lang="zh-CN" altLang="en-US" sz="24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我觉得，一个小孩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        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起码要背两百</a:t>
                </a:r>
                <a:endParaRPr lang="en-US" altLang="zh-CN" sz="24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latinLnBrk="1"/>
                <a:r>
                  <a:rPr lang="zh-CN" altLang="en-US" sz="24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首诗，五十篇</a:t>
                </a:r>
                <a:endParaRPr lang="en-US" altLang="zh-CN" sz="24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latinLnBrk="1"/>
                <a:r>
                  <a:rPr lang="zh-CN" altLang="en-US" sz="24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古文，这是最</a:t>
                </a:r>
                <a:endParaRPr lang="en-US" altLang="zh-CN" sz="240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latinLnBrk="1"/>
                <a:r>
                  <a:rPr lang="zh-CN" altLang="en-US" sz="2400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起码的要求。</a:t>
                </a:r>
              </a:p>
            </p:txBody>
          </p:sp>
        </p:grpSp>
        <p:sp>
          <p:nvSpPr>
            <p:cNvPr id="86" name="AutoShape 44"/>
            <p:cNvSpPr>
              <a:spLocks noChangeArrowheads="1"/>
            </p:cNvSpPr>
            <p:nvPr/>
          </p:nvSpPr>
          <p:spPr bwMode="auto">
            <a:xfrm>
              <a:off x="9113" y="3064"/>
              <a:ext cx="5500" cy="5426"/>
            </a:xfrm>
            <a:prstGeom prst="roundRect">
              <a:avLst>
                <a:gd name="adj" fmla="val 8579"/>
              </a:avLst>
            </a:prstGeom>
            <a:solidFill>
              <a:srgbClr val="66B67F"/>
            </a:solidFill>
            <a:ln w="19050">
              <a:solidFill>
                <a:srgbClr val="FFFFFF"/>
              </a:solidFill>
              <a:round/>
            </a:ln>
          </p:spPr>
          <p:txBody>
            <a:bodyPr wrap="none" lIns="342000" tIns="36000" bIns="3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ko-KR" altLang="en-US">
                <a:solidFill>
                  <a:srgbClr val="333333"/>
                </a:solidFill>
                <a:latin typeface="HY헤드라인M" charset="0"/>
                <a:ea typeface="HY헤드라인M" charset="0"/>
              </a:endParaRPr>
            </a:p>
          </p:txBody>
        </p:sp>
        <p:grpSp>
          <p:nvGrpSpPr>
            <p:cNvPr id="77" name="Group 33"/>
            <p:cNvGrpSpPr/>
            <p:nvPr/>
          </p:nvGrpSpPr>
          <p:grpSpPr bwMode="auto">
            <a:xfrm>
              <a:off x="6144" y="2755"/>
              <a:ext cx="5670" cy="5852"/>
              <a:chOff x="1746" y="1105"/>
              <a:chExt cx="2268" cy="2341"/>
            </a:xfrm>
          </p:grpSpPr>
          <p:sp>
            <p:nvSpPr>
              <p:cNvPr id="78" name="Oval 52"/>
              <p:cNvSpPr>
                <a:spLocks noChangeArrowheads="1"/>
              </p:cNvSpPr>
              <p:nvPr/>
            </p:nvSpPr>
            <p:spPr bwMode="auto">
              <a:xfrm>
                <a:off x="1746" y="1105"/>
                <a:ext cx="2268" cy="2341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latinLnBrk="1"/>
                <a:endParaRPr lang="ko-KR" altLang="en-US">
                  <a:latin typeface="Gulim" charset="-127"/>
                  <a:ea typeface="Gulim" charset="-127"/>
                </a:endParaRPr>
              </a:p>
            </p:txBody>
          </p:sp>
          <p:sp>
            <p:nvSpPr>
              <p:cNvPr id="79" name="Oval 54"/>
              <p:cNvSpPr>
                <a:spLocks noChangeArrowheads="1"/>
              </p:cNvSpPr>
              <p:nvPr/>
            </p:nvSpPr>
            <p:spPr bwMode="auto">
              <a:xfrm>
                <a:off x="2158" y="1671"/>
                <a:ext cx="1264" cy="1369"/>
              </a:xfrm>
              <a:prstGeom prst="ellipse">
                <a:avLst/>
              </a:prstGeom>
              <a:solidFill>
                <a:srgbClr val="4F9DC1"/>
              </a:solidFill>
              <a:ln w="19050" algn="ctr">
                <a:noFill/>
                <a:round/>
              </a:ln>
              <a:effectLst>
                <a:outerShdw blurRad="149987" dist="127000" dir="288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146050" h="139700"/>
              </a:sp3d>
            </p:spPr>
            <p:txBody>
              <a:bodyPr wrap="none" lIns="72000" tIns="0" rIns="72000" bIns="0" anchor="ctr"/>
              <a:lstStyle/>
              <a:p>
                <a:pPr fontAlgn="auto"/>
                <a:endParaRPr lang="ko-KR" altLang="en-US" sz="2000" b="1" noProof="1">
                  <a:solidFill>
                    <a:schemeClr val="bg1"/>
                  </a:solidFill>
                  <a:latin typeface="Times New Roman" panose="02020603050405020304" pitchFamily="18" charset="0"/>
                  <a:ea typeface="HY헤드라인M" pitchFamily="18" charset="-127"/>
                </a:endParaRPr>
              </a:p>
            </p:txBody>
          </p:sp>
          <p:sp>
            <p:nvSpPr>
              <p:cNvPr id="80" name="Oval 55"/>
              <p:cNvSpPr>
                <a:spLocks noChangeArrowheads="1"/>
              </p:cNvSpPr>
              <p:nvPr/>
            </p:nvSpPr>
            <p:spPr bwMode="auto">
              <a:xfrm>
                <a:off x="2441" y="1701"/>
                <a:ext cx="245" cy="25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67ABF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latinLnBrk="1"/>
                <a:endParaRPr lang="ko-KR" altLang="en-US">
                  <a:latin typeface="Gulim" charset="-127"/>
                  <a:ea typeface="Gulim" charset="-127"/>
                </a:endParaRPr>
              </a:p>
            </p:txBody>
          </p:sp>
          <p:sp>
            <p:nvSpPr>
              <p:cNvPr id="81" name="Freeform 56"/>
              <p:cNvSpPr>
                <a:spLocks noChangeArrowheads="1"/>
              </p:cNvSpPr>
              <p:nvPr/>
            </p:nvSpPr>
            <p:spPr bwMode="auto">
              <a:xfrm>
                <a:off x="2206" y="1681"/>
                <a:ext cx="1200" cy="503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642 w 4756"/>
                  <a:gd name="T19" fmla="*/ 670 h 1576"/>
                  <a:gd name="T20" fmla="*/ 736 w 4756"/>
                  <a:gd name="T21" fmla="*/ 590 h 1576"/>
                  <a:gd name="T22" fmla="*/ 834 w 4756"/>
                  <a:gd name="T23" fmla="*/ 512 h 1576"/>
                  <a:gd name="T24" fmla="*/ 934 w 4756"/>
                  <a:gd name="T25" fmla="*/ 440 h 1576"/>
                  <a:gd name="T26" fmla="*/ 1040 w 4756"/>
                  <a:gd name="T27" fmla="*/ 374 h 1576"/>
                  <a:gd name="T28" fmla="*/ 1148 w 4756"/>
                  <a:gd name="T29" fmla="*/ 312 h 1576"/>
                  <a:gd name="T30" fmla="*/ 1258 w 4756"/>
                  <a:gd name="T31" fmla="*/ 254 h 1576"/>
                  <a:gd name="T32" fmla="*/ 1374 w 4756"/>
                  <a:gd name="T33" fmla="*/ 202 h 1576"/>
                  <a:gd name="T34" fmla="*/ 1490 w 4756"/>
                  <a:gd name="T35" fmla="*/ 156 h 1576"/>
                  <a:gd name="T36" fmla="*/ 1610 w 4756"/>
                  <a:gd name="T37" fmla="*/ 116 h 1576"/>
                  <a:gd name="T38" fmla="*/ 1732 w 4756"/>
                  <a:gd name="T39" fmla="*/ 80 h 1576"/>
                  <a:gd name="T40" fmla="*/ 1858 w 4756"/>
                  <a:gd name="T41" fmla="*/ 52 h 1576"/>
                  <a:gd name="T42" fmla="*/ 1984 w 4756"/>
                  <a:gd name="T43" fmla="*/ 30 h 1576"/>
                  <a:gd name="T44" fmla="*/ 2114 w 4756"/>
                  <a:gd name="T45" fmla="*/ 12 h 1576"/>
                  <a:gd name="T46" fmla="*/ 2246 w 4756"/>
                  <a:gd name="T47" fmla="*/ 2 h 1576"/>
                  <a:gd name="T48" fmla="*/ 2378 w 4756"/>
                  <a:gd name="T49" fmla="*/ 0 h 1576"/>
                  <a:gd name="T50" fmla="*/ 2510 w 4756"/>
                  <a:gd name="T51" fmla="*/ 2 h 1576"/>
                  <a:gd name="T52" fmla="*/ 2642 w 4756"/>
                  <a:gd name="T53" fmla="*/ 12 h 1576"/>
                  <a:gd name="T54" fmla="*/ 2772 w 4756"/>
                  <a:gd name="T55" fmla="*/ 30 h 1576"/>
                  <a:gd name="T56" fmla="*/ 2898 w 4756"/>
                  <a:gd name="T57" fmla="*/ 52 h 1576"/>
                  <a:gd name="T58" fmla="*/ 3024 w 4756"/>
                  <a:gd name="T59" fmla="*/ 80 h 1576"/>
                  <a:gd name="T60" fmla="*/ 3146 w 4756"/>
                  <a:gd name="T61" fmla="*/ 116 h 1576"/>
                  <a:gd name="T62" fmla="*/ 3266 w 4756"/>
                  <a:gd name="T63" fmla="*/ 156 h 1576"/>
                  <a:gd name="T64" fmla="*/ 3382 w 4756"/>
                  <a:gd name="T65" fmla="*/ 202 h 1576"/>
                  <a:gd name="T66" fmla="*/ 3498 w 4756"/>
                  <a:gd name="T67" fmla="*/ 254 h 1576"/>
                  <a:gd name="T68" fmla="*/ 3608 w 4756"/>
                  <a:gd name="T69" fmla="*/ 312 h 1576"/>
                  <a:gd name="T70" fmla="*/ 3716 w 4756"/>
                  <a:gd name="T71" fmla="*/ 374 h 1576"/>
                  <a:gd name="T72" fmla="*/ 3822 w 4756"/>
                  <a:gd name="T73" fmla="*/ 440 h 1576"/>
                  <a:gd name="T74" fmla="*/ 3922 w 4756"/>
                  <a:gd name="T75" fmla="*/ 512 h 1576"/>
                  <a:gd name="T76" fmla="*/ 4020 w 4756"/>
                  <a:gd name="T77" fmla="*/ 590 h 1576"/>
                  <a:gd name="T78" fmla="*/ 4114 w 4756"/>
                  <a:gd name="T79" fmla="*/ 670 h 1576"/>
                  <a:gd name="T80" fmla="*/ 4204 w 4756"/>
                  <a:gd name="T81" fmla="*/ 756 h 1576"/>
                  <a:gd name="T82" fmla="*/ 4288 w 4756"/>
                  <a:gd name="T83" fmla="*/ 846 h 1576"/>
                  <a:gd name="T84" fmla="*/ 4370 w 4756"/>
                  <a:gd name="T85" fmla="*/ 940 h 1576"/>
                  <a:gd name="T86" fmla="*/ 4446 w 4756"/>
                  <a:gd name="T87" fmla="*/ 1036 h 1576"/>
                  <a:gd name="T88" fmla="*/ 4518 w 4756"/>
                  <a:gd name="T89" fmla="*/ 1138 h 1576"/>
                  <a:gd name="T90" fmla="*/ 4586 w 4756"/>
                  <a:gd name="T91" fmla="*/ 1242 h 1576"/>
                  <a:gd name="T92" fmla="*/ 4648 w 4756"/>
                  <a:gd name="T93" fmla="*/ 1350 h 1576"/>
                  <a:gd name="T94" fmla="*/ 4706 w 4756"/>
                  <a:gd name="T95" fmla="*/ 1462 h 1576"/>
                  <a:gd name="T96" fmla="*/ 4756 w 4756"/>
                  <a:gd name="T97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Text Box 57"/>
              <p:cNvSpPr txBox="1">
                <a:spLocks noChangeArrowheads="1"/>
              </p:cNvSpPr>
              <p:nvPr/>
            </p:nvSpPr>
            <p:spPr bwMode="auto">
              <a:xfrm>
                <a:off x="2195" y="2132"/>
                <a:ext cx="1235" cy="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latinLnBrk="1"/>
                <a:r>
                  <a:rPr lang="zh-CN" altLang="en-US" sz="2800" dirty="0">
                    <a:solidFill>
                      <a:schemeClr val="bg1"/>
                    </a:solidFill>
                    <a:latin typeface="Gulim" charset="-127"/>
                    <a:ea typeface="Gulim" charset="-127"/>
                  </a:rPr>
                  <a:t>课文分析</a:t>
                </a:r>
                <a:endParaRPr lang="ko-KR" altLang="ko-KR" sz="2800" dirty="0">
                  <a:solidFill>
                    <a:schemeClr val="bg1"/>
                  </a:solidFill>
                  <a:latin typeface="Gulim" charset="-127"/>
                  <a:ea typeface="Gulim" charset="-127"/>
                </a:endParaRPr>
              </a:p>
            </p:txBody>
          </p:sp>
        </p:grpSp>
      </p:grpSp>
      <p:sp>
        <p:nvSpPr>
          <p:cNvPr id="93" name="Text Box 14"/>
          <p:cNvSpPr txBox="1">
            <a:spLocks noChangeArrowheads="1"/>
          </p:cNvSpPr>
          <p:nvPr/>
        </p:nvSpPr>
        <p:spPr bwMode="auto">
          <a:xfrm>
            <a:off x="6032544" y="2404192"/>
            <a:ext cx="358113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atinLnBrk="1"/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“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起码”即最低要求，最低限度</a:t>
            </a:r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。季老在与苗苗交流中</a:t>
            </a:r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/>
            </a:r>
            <a:b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</a:br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提出古诗文积累的建议，</a:t>
            </a:r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/>
            </a:r>
            <a:b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</a:br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并用“起码”、“最起</a:t>
            </a:r>
            <a:endParaRPr lang="en-US" altLang="zh-CN" sz="20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latinLnBrk="1"/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码”提出了量化的要求。 </a:t>
            </a:r>
            <a:endParaRPr lang="en-US" altLang="zh-CN" sz="20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latinLnBrk="1"/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这里面既有季老自身成 </a:t>
            </a:r>
            <a:endParaRPr lang="en-US" altLang="zh-CN" sz="20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latinLnBrk="1"/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长的体验，又有着对中 </a:t>
            </a:r>
            <a:endParaRPr lang="en-US" altLang="zh-CN" sz="20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latinLnBrk="1"/>
            <a:r>
              <a:rPr lang="en-US" altLang="zh-CN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</a:t>
            </a:r>
            <a:r>
              <a:rPr lang="zh-CN" altLang="en-US" sz="20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华传统文化继承的关注 ，更是对“古今贯通”的一个注解与落实。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981866" y="737869"/>
            <a:ext cx="2612688" cy="999532"/>
            <a:chOff x="981866" y="737869"/>
            <a:chExt cx="2612688" cy="999532"/>
          </a:xfrm>
        </p:grpSpPr>
        <p:sp>
          <p:nvSpPr>
            <p:cNvPr id="24" name="文本框 23"/>
            <p:cNvSpPr txBox="1"/>
            <p:nvPr/>
          </p:nvSpPr>
          <p:spPr>
            <a:xfrm>
              <a:off x="1768413" y="9760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课文分析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grpSp>
        <p:nvGrpSpPr>
          <p:cNvPr id="8" name="组合 1"/>
          <p:cNvGrpSpPr/>
          <p:nvPr/>
        </p:nvGrpSpPr>
        <p:grpSpPr>
          <a:xfrm>
            <a:off x="5051498" y="1268412"/>
            <a:ext cx="2172130" cy="4351906"/>
            <a:chOff x="3567215" y="962620"/>
            <a:chExt cx="2172130" cy="4351906"/>
          </a:xfrm>
          <a:solidFill>
            <a:srgbClr val="66B67F"/>
          </a:solidFill>
        </p:grpSpPr>
        <p:sp>
          <p:nvSpPr>
            <p:cNvPr id="9" name="等腰三角形 10"/>
            <p:cNvSpPr/>
            <p:nvPr/>
          </p:nvSpPr>
          <p:spPr>
            <a:xfrm rot="5400000">
              <a:off x="4095795" y="1499458"/>
              <a:ext cx="2180387" cy="11067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10" name="等腰三角形 11"/>
            <p:cNvSpPr/>
            <p:nvPr/>
          </p:nvSpPr>
          <p:spPr>
            <a:xfrm rot="5400000" flipV="1">
              <a:off x="3009730" y="3691623"/>
              <a:ext cx="2180388" cy="10654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651383" y="1850240"/>
              <a:ext cx="800219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分析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826959" y="3993498"/>
              <a:ext cx="800219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原文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1315694" y="3791458"/>
            <a:ext cx="30572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三贯通，这才是</a:t>
            </a:r>
            <a:endParaRPr lang="en-US" altLang="zh-CN" sz="32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21</a:t>
            </a:r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世纪的青年。</a:t>
            </a:r>
          </a:p>
        </p:txBody>
      </p:sp>
      <p:sp>
        <p:nvSpPr>
          <p:cNvPr id="5" name="矩形 4"/>
          <p:cNvSpPr/>
          <p:nvPr/>
        </p:nvSpPr>
        <p:spPr>
          <a:xfrm>
            <a:off x="7451273" y="975303"/>
            <a:ext cx="3958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“</a:t>
            </a: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贯通”，即全部透彻地理解和领悟，达到精通。“三贯通”则是指清华大学提出的“中西贯通”“古今贯通”和季老提出的“文理贯通”。这句话是季老针对苗苗偏科而说的。国力的竞争取决于人才的竞争，</a:t>
            </a:r>
            <a:r>
              <a:rPr lang="en-US" altLang="zh-CN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21</a:t>
            </a: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世纪是一个知识和经济高速发展的社会，对人才提出了更高的要求，不仅要学贯中西、博古通今，还要文理兼备。这种综合型的人才，才能适应新世纪发展的需要。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981866" y="737869"/>
            <a:ext cx="2202319" cy="999532"/>
            <a:chOff x="981866" y="737869"/>
            <a:chExt cx="2202319" cy="999532"/>
          </a:xfrm>
        </p:grpSpPr>
        <p:sp>
          <p:nvSpPr>
            <p:cNvPr id="24" name="文本框 23"/>
            <p:cNvSpPr txBox="1"/>
            <p:nvPr/>
          </p:nvSpPr>
          <p:spPr>
            <a:xfrm>
              <a:off x="1768413" y="976025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想一想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418694" y="2634734"/>
            <a:ext cx="38779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结合插图，说一说</a:t>
            </a:r>
            <a:endParaRPr lang="en-US" altLang="zh-CN" sz="3600" dirty="0">
              <a:solidFill>
                <a:srgbClr val="DD6427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季老和苗苗分别分</a:t>
            </a:r>
            <a:endParaRPr lang="en-US" altLang="zh-CN" sz="3600" dirty="0">
              <a:solidFill>
                <a:srgbClr val="DD6427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别有什么特点？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99" y="1851025"/>
            <a:ext cx="4490973" cy="330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38909" y="769647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257300" y="2496235"/>
            <a:ext cx="5829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季老：平易近人，亲切随和，幽默中善于</a:t>
            </a:r>
            <a:r>
              <a:rPr lang="en-US" altLang="zh-CN" sz="24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/>
            </a:r>
            <a:br>
              <a:rPr lang="en-US" altLang="zh-CN" sz="24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</a:br>
            <a:r>
              <a:rPr lang="zh-CN" altLang="en-US" sz="24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引导，满含着对下一代的关爱之情。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28220"/>
            <a:ext cx="6597126" cy="10161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30300" y="4430464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苗苗：热爱读书的小学生，谦虚好问，对</a:t>
            </a:r>
            <a:r>
              <a:rPr lang="en-US" altLang="zh-CN" sz="24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/>
            </a:r>
            <a:br>
              <a:rPr lang="en-US" altLang="zh-CN" sz="24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</a:br>
            <a:r>
              <a:rPr lang="zh-CN" altLang="en-US" sz="24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季老充满着尊敬和崇拜。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91" y="2769228"/>
            <a:ext cx="4737533" cy="4015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981866" y="737869"/>
            <a:ext cx="2202319" cy="999532"/>
            <a:chOff x="981866" y="737869"/>
            <a:chExt cx="2202319" cy="999532"/>
          </a:xfrm>
        </p:grpSpPr>
        <p:sp>
          <p:nvSpPr>
            <p:cNvPr id="24" name="文本框 23"/>
            <p:cNvSpPr txBox="1"/>
            <p:nvPr/>
          </p:nvSpPr>
          <p:spPr>
            <a:xfrm>
              <a:off x="1768413" y="976025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想一想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165540" y="2520262"/>
            <a:ext cx="55515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、课文中的“苗苗”和“大树”分</a:t>
            </a:r>
            <a:endParaRPr lang="en-US" altLang="zh-CN" sz="32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别指的是谁？</a:t>
            </a:r>
          </a:p>
        </p:txBody>
      </p:sp>
      <p:sp>
        <p:nvSpPr>
          <p:cNvPr id="5" name="矩形 4"/>
          <p:cNvSpPr/>
          <p:nvPr/>
        </p:nvSpPr>
        <p:spPr>
          <a:xfrm>
            <a:off x="1165540" y="3750976"/>
            <a:ext cx="7021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32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、读了课文，你认为文中的</a:t>
            </a:r>
            <a:endParaRPr lang="en-US" altLang="zh-CN" sz="3200" dirty="0">
              <a:solidFill>
                <a:srgbClr val="DD6427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“苗苗”和“大树”还有什么</a:t>
            </a:r>
            <a:endParaRPr lang="en-US" altLang="zh-CN" sz="3200" dirty="0">
              <a:solidFill>
                <a:srgbClr val="DD6427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更深的含义吗？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98" y="317559"/>
            <a:ext cx="4902120" cy="519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9" name="组合 9"/>
          <p:cNvGrpSpPr/>
          <p:nvPr/>
        </p:nvGrpSpPr>
        <p:grpSpPr>
          <a:xfrm>
            <a:off x="4628948" y="1163822"/>
            <a:ext cx="2762576" cy="1101550"/>
            <a:chOff x="6610148" y="2432845"/>
            <a:chExt cx="2762576" cy="1101550"/>
          </a:xfrm>
        </p:grpSpPr>
        <p:sp>
          <p:nvSpPr>
            <p:cNvPr id="10" name="文本框 9"/>
            <p:cNvSpPr txBox="1"/>
            <p:nvPr/>
          </p:nvSpPr>
          <p:spPr>
            <a:xfrm>
              <a:off x="6610148" y="2432845"/>
              <a:ext cx="2762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  <a:sym typeface="微软雅黑" panose="020B0503020204020204" pitchFamily="34" charset="-122"/>
                </a:rPr>
                <a:t>苗苗和大树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849" y="2884955"/>
              <a:ext cx="2552385" cy="64944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3673825" y="3494417"/>
            <a:ext cx="49274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表面上与二人的名字密切相关：</a:t>
            </a:r>
            <a:endParaRPr lang="en-US" altLang="zh-CN" sz="2800" b="1" dirty="0">
              <a:solidFill>
                <a:srgbClr val="DD6427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“小苗”－苗苗</a:t>
            </a:r>
            <a:endParaRPr lang="en-US" altLang="zh-CN" sz="2800" dirty="0">
              <a:solidFill>
                <a:srgbClr val="DD6427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“大树”－季羡林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5447">
            <a:off x="1385025" y="1220148"/>
            <a:ext cx="3594430" cy="571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041400" y="1941290"/>
            <a:ext cx="991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4F9DC1"/>
                </a:solidFill>
              </a:rPr>
              <a:t>朗</a:t>
            </a:r>
            <a:r>
              <a:rPr lang="zh-CN" altLang="zh-CN" sz="3200" b="1" dirty="0">
                <a:solidFill>
                  <a:srgbClr val="4F9DC1"/>
                </a:solidFill>
              </a:rPr>
              <a:t>读、</a:t>
            </a:r>
            <a:r>
              <a:rPr lang="zh-CN" altLang="en-US" sz="3200" b="1" dirty="0">
                <a:solidFill>
                  <a:srgbClr val="4F9DC1"/>
                </a:solidFill>
              </a:rPr>
              <a:t>思考</a:t>
            </a:r>
            <a:r>
              <a:rPr lang="zh-CN" altLang="zh-CN" sz="3200" b="1" dirty="0">
                <a:solidFill>
                  <a:srgbClr val="4F9DC1"/>
                </a:solidFill>
              </a:rPr>
              <a:t>后，品味题目的寓意：</a:t>
            </a:r>
            <a:endParaRPr lang="en-US" altLang="zh-CN" sz="3200" b="1" dirty="0">
              <a:solidFill>
                <a:srgbClr val="4F9DC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52913" y="3025001"/>
            <a:ext cx="8369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实际上“小苗”还包含着苗苗在求学和增长知识的路上刚刚起步，犹如破土而出的小苗要汲取营养；而季老学识渊博、学有建树，恰似一株根深叶茂的大树。“小苗”与“大树”交流的正是如何生长、汲取营养，小苗才会长成参天大树，像苗苗这样的孩子们才会成才的内容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03" y="482917"/>
            <a:ext cx="6172200" cy="308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92D05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12386" y="2340026"/>
            <a:ext cx="2534702" cy="3227494"/>
            <a:chOff x="3555415" y="2730551"/>
            <a:chExt cx="2534702" cy="322749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483" y="2730551"/>
              <a:ext cx="1067898" cy="1781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6" name="组合 25"/>
            <p:cNvGrpSpPr/>
            <p:nvPr/>
          </p:nvGrpSpPr>
          <p:grpSpPr>
            <a:xfrm>
              <a:off x="3555415" y="4690118"/>
              <a:ext cx="2534702" cy="1267927"/>
              <a:chOff x="1374190" y="4871093"/>
              <a:chExt cx="2534702" cy="1267927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374190" y="5215690"/>
                <a:ext cx="253470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zh-CN" altLang="en-US" sz="3600" dirty="0">
                    <a:solidFill>
                      <a:srgbClr val="DD6427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Open Sans" panose="020B0606030504020204" pitchFamily="34" charset="0"/>
                    <a:sym typeface="微软雅黑" panose="020B0503020204020204" pitchFamily="34" charset="-122"/>
                  </a:rPr>
                  <a:t>课前学习</a:t>
                </a:r>
                <a:endParaRPr lang="en-US" altLang="zh-CN" sz="3600" dirty="0">
                  <a:solidFill>
                    <a:srgbClr val="DD6427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Open Sans" panose="020B060603050402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675611" y="4871093"/>
                <a:ext cx="21923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4F9DC1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  <a:sym typeface="微软雅黑" panose="020B0503020204020204" pitchFamily="34" charset="-122"/>
                  </a:rPr>
                  <a:t>第一章</a:t>
                </a: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733395" y="2415192"/>
            <a:ext cx="2534702" cy="3185256"/>
            <a:chOff x="6076424" y="2805717"/>
            <a:chExt cx="2534702" cy="318525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670" y="2805717"/>
              <a:ext cx="1534747" cy="17347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1" name="组合 30"/>
            <p:cNvGrpSpPr/>
            <p:nvPr/>
          </p:nvGrpSpPr>
          <p:grpSpPr>
            <a:xfrm>
              <a:off x="6076424" y="4690118"/>
              <a:ext cx="2534702" cy="1300855"/>
              <a:chOff x="1380599" y="4871093"/>
              <a:chExt cx="2534702" cy="1300855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380599" y="5248618"/>
                <a:ext cx="253470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zh-CN" altLang="en-US" sz="3600" dirty="0">
                    <a:solidFill>
                      <a:srgbClr val="DD6427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Open Sans" panose="020B0606030504020204" pitchFamily="34" charset="0"/>
                    <a:sym typeface="微软雅黑" panose="020B0503020204020204" pitchFamily="34" charset="-122"/>
                  </a:rPr>
                  <a:t>课文赏析</a:t>
                </a:r>
                <a:endParaRPr lang="en-US" altLang="zh-CN" sz="3600" dirty="0">
                  <a:solidFill>
                    <a:srgbClr val="DD6427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Open Sans" panose="020B060603050402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628249" y="4871093"/>
                <a:ext cx="2235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4F9DC1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  <a:sym typeface="微软雅黑" panose="020B0503020204020204" pitchFamily="34" charset="-122"/>
                  </a:rPr>
                  <a:t>第二章</a:t>
                </a: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7590369" y="2384128"/>
            <a:ext cx="2534702" cy="3183392"/>
            <a:chOff x="8933398" y="2774653"/>
            <a:chExt cx="2534702" cy="3183392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8615" y="2774653"/>
              <a:ext cx="987510" cy="17371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6" name="组合 35"/>
            <p:cNvGrpSpPr/>
            <p:nvPr/>
          </p:nvGrpSpPr>
          <p:grpSpPr>
            <a:xfrm>
              <a:off x="8933398" y="4657190"/>
              <a:ext cx="2534702" cy="1300855"/>
              <a:chOff x="1380599" y="4871093"/>
              <a:chExt cx="2534702" cy="1300855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380599" y="5248618"/>
                <a:ext cx="253470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zh-CN" altLang="en-US" sz="3600" dirty="0">
                    <a:solidFill>
                      <a:srgbClr val="DD6427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Open Sans" panose="020B0606030504020204" pitchFamily="34" charset="0"/>
                    <a:sym typeface="微软雅黑" panose="020B0503020204020204" pitchFamily="34" charset="-122"/>
                  </a:rPr>
                  <a:t>拓展学习</a:t>
                </a:r>
                <a:endParaRPr lang="en-US" altLang="zh-CN" sz="3600" dirty="0">
                  <a:solidFill>
                    <a:srgbClr val="DD6427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Open Sans" panose="020B0606030504020204" pitchFamily="34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688844" y="4871093"/>
                <a:ext cx="22264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4F9DC1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  <a:sym typeface="微软雅黑" panose="020B0503020204020204" pitchFamily="34" charset="-122"/>
                  </a:rPr>
                  <a:t>第三章</a:t>
                </a:r>
              </a:p>
            </p:txBody>
          </p:sp>
        </p:grpSp>
      </p:grpSp>
      <p:grpSp>
        <p:nvGrpSpPr>
          <p:cNvPr id="42" name="组合 4"/>
          <p:cNvGrpSpPr/>
          <p:nvPr/>
        </p:nvGrpSpPr>
        <p:grpSpPr bwMode="auto">
          <a:xfrm>
            <a:off x="5025624" y="1125738"/>
            <a:ext cx="2203623" cy="749935"/>
            <a:chOff x="9675" y="3077"/>
            <a:chExt cx="3470" cy="1181"/>
          </a:xfrm>
        </p:grpSpPr>
        <p:pic>
          <p:nvPicPr>
            <p:cNvPr id="43" name="图片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5" y="3077"/>
              <a:ext cx="3470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24"/>
            <p:cNvSpPr txBox="1">
              <a:spLocks noChangeArrowheads="1"/>
            </p:cNvSpPr>
            <p:nvPr/>
          </p:nvSpPr>
          <p:spPr bwMode="auto">
            <a:xfrm>
              <a:off x="10729" y="3333"/>
              <a:ext cx="1260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 dirty="0">
                  <a:solidFill>
                    <a:srgbClr val="66B67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  <a:sym typeface="宋体" panose="02010600030101010101" pitchFamily="2" charset="-122"/>
                </a:rPr>
                <a:t>目录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" y="250443"/>
            <a:ext cx="836676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" y="2479114"/>
            <a:ext cx="12191999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7200" b="1" spc="-1000" dirty="0">
                <a:solidFill>
                  <a:srgbClr val="6CB6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拓展学习</a:t>
            </a:r>
          </a:p>
        </p:txBody>
      </p:sp>
      <p:pic>
        <p:nvPicPr>
          <p:cNvPr id="4" name="人教版五年级语文上册第2课《小苗和大树的对话》MP3课文朗读免费下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038" y="5591084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51100" y="2367087"/>
            <a:ext cx="8153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阅读，是一把钥匙，为我打开知识的宝库。</a:t>
            </a:r>
          </a:p>
          <a:p>
            <a:pPr>
              <a:spcBef>
                <a:spcPct val="50000"/>
              </a:spcBef>
            </a:pP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阅读，是</a:t>
            </a:r>
            <a:r>
              <a:rPr lang="zh-CN" altLang="en-US" sz="2800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lang="zh-CN" altLang="en-US" sz="2800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   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。</a:t>
            </a:r>
          </a:p>
          <a:p>
            <a:pPr>
              <a:spcBef>
                <a:spcPct val="50000"/>
              </a:spcBef>
            </a:pP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阅读，是</a:t>
            </a:r>
            <a:r>
              <a:rPr lang="zh-CN" altLang="en-US" sz="2800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lang="zh-CN" altLang="en-US" sz="2800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    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</a:p>
          <a:p>
            <a:pPr>
              <a:spcBef>
                <a:spcPct val="50000"/>
              </a:spcBef>
            </a:pP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阅读，是</a:t>
            </a:r>
            <a:r>
              <a:rPr lang="zh-CN" altLang="en-US" sz="2800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lang="zh-CN" altLang="en-US" sz="2800" u="sng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   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。</a:t>
            </a:r>
          </a:p>
        </p:txBody>
      </p:sp>
      <p:grpSp>
        <p:nvGrpSpPr>
          <p:cNvPr id="7" name="组合 22"/>
          <p:cNvGrpSpPr/>
          <p:nvPr/>
        </p:nvGrpSpPr>
        <p:grpSpPr>
          <a:xfrm>
            <a:off x="981866" y="737869"/>
            <a:ext cx="2612688" cy="999532"/>
            <a:chOff x="981866" y="737869"/>
            <a:chExt cx="2612688" cy="999532"/>
          </a:xfrm>
        </p:grpSpPr>
        <p:sp>
          <p:nvSpPr>
            <p:cNvPr id="8" name="文本框 7"/>
            <p:cNvSpPr txBox="1"/>
            <p:nvPr/>
          </p:nvSpPr>
          <p:spPr>
            <a:xfrm>
              <a:off x="1768413" y="9760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拓展积累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2234045"/>
            <a:ext cx="4305300" cy="430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7" name="组合 22"/>
          <p:cNvGrpSpPr/>
          <p:nvPr/>
        </p:nvGrpSpPr>
        <p:grpSpPr>
          <a:xfrm>
            <a:off x="981866" y="737869"/>
            <a:ext cx="2612688" cy="999532"/>
            <a:chOff x="981866" y="737869"/>
            <a:chExt cx="2612688" cy="999532"/>
          </a:xfrm>
        </p:grpSpPr>
        <p:sp>
          <p:nvSpPr>
            <p:cNvPr id="8" name="文本框 7"/>
            <p:cNvSpPr txBox="1"/>
            <p:nvPr/>
          </p:nvSpPr>
          <p:spPr>
            <a:xfrm>
              <a:off x="1768413" y="9760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拓展积累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315694" y="2489537"/>
            <a:ext cx="909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阅读，是</a:t>
            </a:r>
            <a:r>
              <a:rPr lang="zh-CN" altLang="en-US" sz="2800" b="1" u="sng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一把钥匙，为我打开知识宝库的大门。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阅读，是</a:t>
            </a:r>
            <a:r>
              <a:rPr lang="zh-CN" altLang="en-US" sz="2800" b="1" u="sng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一位向导，帮我找到智慧的源泉。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阅读，是</a:t>
            </a:r>
            <a:r>
              <a:rPr lang="zh-CN" altLang="en-US" sz="2800" b="1" u="sng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一架望远镜，让我看得很远很远。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3" y="-88900"/>
            <a:ext cx="5499100" cy="673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7" name="组合 22"/>
          <p:cNvGrpSpPr/>
          <p:nvPr/>
        </p:nvGrpSpPr>
        <p:grpSpPr>
          <a:xfrm>
            <a:off x="981866" y="737869"/>
            <a:ext cx="2612688" cy="999532"/>
            <a:chOff x="981866" y="737869"/>
            <a:chExt cx="2612688" cy="999532"/>
          </a:xfrm>
        </p:grpSpPr>
        <p:sp>
          <p:nvSpPr>
            <p:cNvPr id="8" name="文本框 7"/>
            <p:cNvSpPr txBox="1"/>
            <p:nvPr/>
          </p:nvSpPr>
          <p:spPr>
            <a:xfrm>
              <a:off x="1768413" y="9760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课外拓展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sp>
        <p:nvSpPr>
          <p:cNvPr id="37" name="Freeform 20"/>
          <p:cNvSpPr/>
          <p:nvPr/>
        </p:nvSpPr>
        <p:spPr>
          <a:xfrm>
            <a:off x="3825875" y="1452563"/>
            <a:ext cx="2889250" cy="4775200"/>
          </a:xfrm>
          <a:custGeom>
            <a:avLst/>
            <a:gdLst/>
            <a:ahLst/>
            <a:cxnLst>
              <a:cxn ang="0">
                <a:pos x="848665" y="0"/>
              </a:cxn>
              <a:cxn ang="0">
                <a:pos x="0" y="835865"/>
              </a:cxn>
              <a:cxn ang="0">
                <a:pos x="186292" y="1419315"/>
              </a:cxn>
              <a:cxn ang="0">
                <a:pos x="2512877" y="4775189"/>
              </a:cxn>
              <a:cxn ang="0">
                <a:pos x="2889601" y="3033114"/>
              </a:cxn>
              <a:cxn ang="0">
                <a:pos x="2243788" y="947589"/>
              </a:cxn>
              <a:cxn ang="0">
                <a:pos x="848665" y="0"/>
              </a:cxn>
            </a:cxnLst>
            <a:rect l="0" t="0" r="0" b="0"/>
            <a:pathLst>
              <a:path w="698" h="1154">
                <a:moveTo>
                  <a:pt x="205" y="0"/>
                </a:moveTo>
                <a:cubicBezTo>
                  <a:pt x="86" y="0"/>
                  <a:pt x="0" y="91"/>
                  <a:pt x="0" y="202"/>
                </a:cubicBezTo>
                <a:cubicBezTo>
                  <a:pt x="0" y="247"/>
                  <a:pt x="14" y="296"/>
                  <a:pt x="45" y="343"/>
                </a:cubicBezTo>
                <a:cubicBezTo>
                  <a:pt x="219" y="605"/>
                  <a:pt x="537" y="566"/>
                  <a:pt x="607" y="1154"/>
                </a:cubicBezTo>
                <a:cubicBezTo>
                  <a:pt x="607" y="1154"/>
                  <a:pt x="698" y="974"/>
                  <a:pt x="698" y="733"/>
                </a:cubicBezTo>
                <a:cubicBezTo>
                  <a:pt x="698" y="579"/>
                  <a:pt x="662" y="401"/>
                  <a:pt x="542" y="229"/>
                </a:cubicBezTo>
                <a:cubicBezTo>
                  <a:pt x="427" y="63"/>
                  <a:pt x="304" y="0"/>
                  <a:pt x="205" y="0"/>
                </a:cubicBezTo>
              </a:path>
            </a:pathLst>
          </a:custGeom>
          <a:solidFill>
            <a:srgbClr val="DD6427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Freeform 22"/>
          <p:cNvSpPr/>
          <p:nvPr/>
        </p:nvSpPr>
        <p:spPr>
          <a:xfrm>
            <a:off x="2827338" y="2809875"/>
            <a:ext cx="3508375" cy="3417888"/>
          </a:xfrm>
          <a:custGeom>
            <a:avLst/>
            <a:gdLst/>
            <a:ahLst/>
            <a:cxnLst>
              <a:cxn ang="0">
                <a:pos x="868925" y="0"/>
              </a:cxn>
              <a:cxn ang="0">
                <a:pos x="0" y="761360"/>
              </a:cxn>
              <a:cxn ang="0">
                <a:pos x="422049" y="1477205"/>
              </a:cxn>
              <a:cxn ang="0">
                <a:pos x="3508802" y="3417846"/>
              </a:cxn>
              <a:cxn ang="0">
                <a:pos x="3508802" y="3318538"/>
              </a:cxn>
              <a:cxn ang="0">
                <a:pos x="1944737" y="368267"/>
              </a:cxn>
              <a:cxn ang="0">
                <a:pos x="868925" y="0"/>
              </a:cxn>
            </a:cxnLst>
            <a:rect l="0" t="0" r="0" b="0"/>
            <a:pathLst>
              <a:path w="848" h="826">
                <a:moveTo>
                  <a:pt x="210" y="0"/>
                </a:moveTo>
                <a:cubicBezTo>
                  <a:pt x="77" y="0"/>
                  <a:pt x="0" y="89"/>
                  <a:pt x="0" y="184"/>
                </a:cubicBezTo>
                <a:cubicBezTo>
                  <a:pt x="0" y="246"/>
                  <a:pt x="32" y="311"/>
                  <a:pt x="102" y="357"/>
                </a:cubicBezTo>
                <a:cubicBezTo>
                  <a:pt x="337" y="511"/>
                  <a:pt x="584" y="367"/>
                  <a:pt x="848" y="826"/>
                </a:cubicBezTo>
                <a:cubicBezTo>
                  <a:pt x="848" y="826"/>
                  <a:pt x="848" y="818"/>
                  <a:pt x="848" y="802"/>
                </a:cubicBezTo>
                <a:cubicBezTo>
                  <a:pt x="848" y="700"/>
                  <a:pt x="824" y="312"/>
                  <a:pt x="470" y="89"/>
                </a:cubicBezTo>
                <a:cubicBezTo>
                  <a:pt x="369" y="26"/>
                  <a:pt x="282" y="0"/>
                  <a:pt x="210" y="0"/>
                </a:cubicBezTo>
              </a:path>
            </a:pathLst>
          </a:custGeom>
          <a:solidFill>
            <a:srgbClr val="66B67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Freeform 24"/>
          <p:cNvSpPr/>
          <p:nvPr/>
        </p:nvSpPr>
        <p:spPr>
          <a:xfrm>
            <a:off x="2516188" y="4287838"/>
            <a:ext cx="3819525" cy="1939925"/>
          </a:xfrm>
          <a:custGeom>
            <a:avLst/>
            <a:gdLst/>
            <a:ahLst/>
            <a:cxnLst>
              <a:cxn ang="0">
                <a:pos x="1100932" y="0"/>
              </a:cxn>
              <a:cxn ang="0">
                <a:pos x="0" y="777579"/>
              </a:cxn>
              <a:cxn ang="0">
                <a:pos x="645659" y="1460029"/>
              </a:cxn>
              <a:cxn ang="0">
                <a:pos x="935378" y="1484845"/>
              </a:cxn>
              <a:cxn ang="0">
                <a:pos x="1585176" y="1406260"/>
              </a:cxn>
              <a:cxn ang="0">
                <a:pos x="2251530" y="1323539"/>
              </a:cxn>
              <a:cxn ang="0">
                <a:pos x="3820151" y="1939812"/>
              </a:cxn>
              <a:cxn ang="0">
                <a:pos x="1481705" y="28952"/>
              </a:cxn>
              <a:cxn ang="0">
                <a:pos x="1100932" y="0"/>
              </a:cxn>
            </a:cxnLst>
            <a:rect l="0" t="0" r="0" b="0"/>
            <a:pathLst>
              <a:path w="923" h="469">
                <a:moveTo>
                  <a:pt x="266" y="0"/>
                </a:moveTo>
                <a:cubicBezTo>
                  <a:pt x="83" y="0"/>
                  <a:pt x="0" y="95"/>
                  <a:pt x="0" y="188"/>
                </a:cubicBezTo>
                <a:cubicBezTo>
                  <a:pt x="0" y="263"/>
                  <a:pt x="55" y="336"/>
                  <a:pt x="156" y="353"/>
                </a:cubicBezTo>
                <a:cubicBezTo>
                  <a:pt x="180" y="357"/>
                  <a:pt x="203" y="359"/>
                  <a:pt x="226" y="359"/>
                </a:cubicBezTo>
                <a:cubicBezTo>
                  <a:pt x="280" y="359"/>
                  <a:pt x="331" y="349"/>
                  <a:pt x="383" y="340"/>
                </a:cubicBezTo>
                <a:cubicBezTo>
                  <a:pt x="434" y="330"/>
                  <a:pt x="486" y="320"/>
                  <a:pt x="544" y="320"/>
                </a:cubicBezTo>
                <a:cubicBezTo>
                  <a:pt x="646" y="320"/>
                  <a:pt x="764" y="351"/>
                  <a:pt x="923" y="469"/>
                </a:cubicBezTo>
                <a:cubicBezTo>
                  <a:pt x="923" y="469"/>
                  <a:pt x="780" y="70"/>
                  <a:pt x="358" y="7"/>
                </a:cubicBezTo>
                <a:cubicBezTo>
                  <a:pt x="325" y="2"/>
                  <a:pt x="294" y="0"/>
                  <a:pt x="266" y="0"/>
                </a:cubicBezTo>
              </a:path>
            </a:pathLst>
          </a:custGeom>
          <a:solidFill>
            <a:srgbClr val="4F9DC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2827025" y="4695118"/>
            <a:ext cx="724702" cy="724703"/>
          </a:xfrm>
          <a:prstGeom prst="ellipse">
            <a:avLst/>
          </a:prstGeom>
          <a:gradFill>
            <a:gsLst>
              <a:gs pos="0">
                <a:schemeClr val="tx1">
                  <a:alpha val="5000"/>
                </a:schemeClr>
              </a:gs>
              <a:gs pos="75000">
                <a:schemeClr val="tx1">
                  <a:alpha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3101093" y="3098370"/>
            <a:ext cx="724702" cy="724703"/>
          </a:xfrm>
          <a:prstGeom prst="ellipse">
            <a:avLst/>
          </a:prstGeom>
          <a:gradFill>
            <a:gsLst>
              <a:gs pos="0">
                <a:schemeClr val="tx1">
                  <a:alpha val="5000"/>
                </a:schemeClr>
              </a:gs>
              <a:gs pos="75000">
                <a:schemeClr val="tx1">
                  <a:alpha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4186438" y="1903101"/>
            <a:ext cx="724702" cy="724703"/>
          </a:xfrm>
          <a:prstGeom prst="ellipse">
            <a:avLst/>
          </a:prstGeom>
          <a:gradFill>
            <a:gsLst>
              <a:gs pos="0">
                <a:schemeClr val="tx1">
                  <a:alpha val="5000"/>
                </a:schemeClr>
              </a:gs>
              <a:gs pos="75000">
                <a:schemeClr val="tx1">
                  <a:alpha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文本框 10"/>
          <p:cNvSpPr txBox="1"/>
          <p:nvPr/>
        </p:nvSpPr>
        <p:spPr>
          <a:xfrm>
            <a:off x="2868613" y="4795838"/>
            <a:ext cx="674687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11"/>
          <p:cNvSpPr txBox="1"/>
          <p:nvPr/>
        </p:nvSpPr>
        <p:spPr>
          <a:xfrm>
            <a:off x="3141663" y="3198813"/>
            <a:ext cx="674687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12"/>
          <p:cNvSpPr txBox="1"/>
          <p:nvPr/>
        </p:nvSpPr>
        <p:spPr>
          <a:xfrm>
            <a:off x="4227513" y="2003425"/>
            <a:ext cx="674687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13"/>
          <p:cNvSpPr txBox="1"/>
          <p:nvPr/>
        </p:nvSpPr>
        <p:spPr>
          <a:xfrm rot="2446238">
            <a:off x="4683143" y="2601948"/>
            <a:ext cx="1929757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写一个读书推荐卡，把自己喜欢的书推荐给同学。</a:t>
            </a:r>
          </a:p>
        </p:txBody>
      </p:sp>
      <p:sp>
        <p:nvSpPr>
          <p:cNvPr id="47" name="文本框 14"/>
          <p:cNvSpPr txBox="1"/>
          <p:nvPr/>
        </p:nvSpPr>
        <p:spPr>
          <a:xfrm rot="1658201">
            <a:off x="3786188" y="3343980"/>
            <a:ext cx="1844675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采访爱读书的人，列一个采访提纲，学习课文的写法，做一份访谈纪录。</a:t>
            </a:r>
          </a:p>
        </p:txBody>
      </p:sp>
      <p:sp>
        <p:nvSpPr>
          <p:cNvPr id="48" name="文本框 15"/>
          <p:cNvSpPr txBox="1"/>
          <p:nvPr/>
        </p:nvSpPr>
        <p:spPr>
          <a:xfrm rot="896875">
            <a:off x="3463444" y="4738986"/>
            <a:ext cx="2135078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选一本自己喜欢的书阅读，填写阅读记录卡。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73" y="2620500"/>
            <a:ext cx="4850499" cy="4050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6" y="293307"/>
            <a:ext cx="836676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" y="2479114"/>
            <a:ext cx="12191999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7200" b="1" spc="-1000" dirty="0">
                <a:solidFill>
                  <a:srgbClr val="6CB6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感谢聆听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643313" y="3871325"/>
            <a:ext cx="49863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汇报人：</a:t>
            </a:r>
            <a:r>
              <a:rPr kumimoji="1" lang="en-US" altLang="zh-CN" sz="2800" b="1" smtClean="0">
                <a:solidFill>
                  <a:schemeClr val="bg1"/>
                </a:solidFill>
                <a:latin typeface="FZXingKai-S04S" charset="-122"/>
                <a:ea typeface="FZXingKai-S04S" charset="-122"/>
                <a:cs typeface="FZXingKai-S04S" charset="-122"/>
              </a:rPr>
              <a:t>PPT818</a:t>
            </a:r>
            <a:endParaRPr kumimoji="1" lang="en-US" altLang="zh-CN" sz="2800" b="1" dirty="0" smtClean="0">
              <a:solidFill>
                <a:schemeClr val="bg1"/>
              </a:solidFill>
              <a:latin typeface="FZXingKai-S04S" charset="-122"/>
              <a:ea typeface="FZXingKai-S04S" charset="-122"/>
              <a:cs typeface="FZXingKai-S04S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" y="250443"/>
            <a:ext cx="836676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" y="2479114"/>
            <a:ext cx="12191999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7200" b="1" spc="-1000" dirty="0">
                <a:solidFill>
                  <a:srgbClr val="6CB6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课前学习</a:t>
            </a:r>
          </a:p>
        </p:txBody>
      </p:sp>
      <p:pic>
        <p:nvPicPr>
          <p:cNvPr id="4" name="人教版五年级语文上册第2课《小苗和大树的对话》MP3课文朗读免费下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038" y="5591084"/>
            <a:ext cx="812800" cy="812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88" y="-91716"/>
            <a:ext cx="2119312" cy="6949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853431" y="2475571"/>
            <a:ext cx="6327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omic Sans MS" panose="030F0702030302020204" charset="0"/>
              </a:rPr>
              <a:t> 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教育家和梵文学者。山东清平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(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今临清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)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人。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1934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年毕业于清华大学西洋文学系。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1941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年获德国格廷根大学哲学博士学位。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1946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年回国。曾任北京大学副校长、中国社会科学院和北京大学下属的南亚、东南亚研究所所长。长期从事印度古代语言文学、印度佛教史、中印文化关系史及吐火罗语的研究。著有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《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印度古代语言论集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》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、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《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中印文化关系史论文集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》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，还有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《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大唐西域记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</a:rPr>
              <a:t>》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</a:rPr>
              <a:t>等。</a:t>
            </a:r>
          </a:p>
          <a:p>
            <a:endParaRPr lang="zh-CN" altLang="en-US" sz="24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81866" y="737869"/>
            <a:ext cx="2612688" cy="999532"/>
            <a:chOff x="981866" y="737869"/>
            <a:chExt cx="2612688" cy="999532"/>
          </a:xfrm>
        </p:grpSpPr>
        <p:sp>
          <p:nvSpPr>
            <p:cNvPr id="20" name="文本框 19"/>
            <p:cNvSpPr txBox="1"/>
            <p:nvPr/>
          </p:nvSpPr>
          <p:spPr>
            <a:xfrm>
              <a:off x="1768413" y="9760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作者介绍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86" y="2242371"/>
            <a:ext cx="2766568" cy="3688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2054" y="4629150"/>
            <a:ext cx="4341341" cy="19621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756275" y="1131725"/>
            <a:ext cx="2762576" cy="1101550"/>
            <a:chOff x="6610148" y="2432845"/>
            <a:chExt cx="2762576" cy="1101550"/>
          </a:xfrm>
        </p:grpSpPr>
        <p:sp>
          <p:nvSpPr>
            <p:cNvPr id="5" name="文本框 4"/>
            <p:cNvSpPr txBox="1"/>
            <p:nvPr/>
          </p:nvSpPr>
          <p:spPr>
            <a:xfrm>
              <a:off x="6610148" y="2432845"/>
              <a:ext cx="2762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  <a:sym typeface="微软雅黑" panose="020B0503020204020204" pitchFamily="34" charset="-122"/>
                </a:rPr>
                <a:t>认读词语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849" y="2884955"/>
              <a:ext cx="2552385" cy="649440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716915" y="2447925"/>
            <a:ext cx="10655935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《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彭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公案</a:t>
            </a: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》 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《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济公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传</a:t>
            </a: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》 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《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水浒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传</a:t>
            </a: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》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  </a:t>
            </a: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《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施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公案</a:t>
            </a: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》 </a:t>
            </a:r>
          </a:p>
          <a:p>
            <a:pPr>
              <a:spcBef>
                <a:spcPct val="50000"/>
              </a:spcBef>
            </a:pPr>
            <a:r>
              <a:rPr lang="en-US" altLang="zh-CN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三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侠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五义       滚瓜烂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熟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      能文能武      中西贯通</a:t>
            </a:r>
          </a:p>
          <a:p>
            <a:pPr>
              <a:spcBef>
                <a:spcPct val="50000"/>
              </a:spcBef>
            </a:pP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 古今贯通       文理贯通      古文观止       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绿</a:t>
            </a: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林好汉</a:t>
            </a:r>
          </a:p>
          <a:p>
            <a:pPr>
              <a:spcBef>
                <a:spcPct val="50000"/>
              </a:spcBef>
            </a:pP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    闲书                起码           一百单八</a:t>
            </a:r>
            <a:r>
              <a:rPr lang="zh-CN" altLang="en-US" sz="3600" dirty="0">
                <a:solidFill>
                  <a:srgbClr val="DD642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将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000" dirty="0">
              <a:solidFill>
                <a:srgbClr val="DD6427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6275" y="1104170"/>
            <a:ext cx="2762576" cy="1101550"/>
            <a:chOff x="6610148" y="2432845"/>
            <a:chExt cx="2762576" cy="1101550"/>
          </a:xfrm>
        </p:grpSpPr>
        <p:sp>
          <p:nvSpPr>
            <p:cNvPr id="5" name="文本框 4"/>
            <p:cNvSpPr txBox="1"/>
            <p:nvPr/>
          </p:nvSpPr>
          <p:spPr>
            <a:xfrm>
              <a:off x="6610148" y="2432845"/>
              <a:ext cx="2762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  <a:sym typeface="微软雅黑" panose="020B0503020204020204" pitchFamily="34" charset="-122"/>
                </a:rPr>
                <a:t>认字识词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849" y="2884955"/>
              <a:ext cx="2552385" cy="64944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63" y="4557082"/>
            <a:ext cx="4556985" cy="18215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06405" y="279731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DD6427"/>
                </a:solidFill>
              </a:rPr>
              <a:t>绿林好汉</a:t>
            </a:r>
            <a:endParaRPr lang="zh-CN" altLang="en-US" sz="4000" dirty="0">
              <a:solidFill>
                <a:srgbClr val="DD6427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45354" y="2797314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DD6427"/>
                </a:solidFill>
              </a:rPr>
              <a:t>一百单八将</a:t>
            </a:r>
          </a:p>
        </p:txBody>
      </p:sp>
      <p:sp>
        <p:nvSpPr>
          <p:cNvPr id="12" name="矩形 11"/>
          <p:cNvSpPr/>
          <p:nvPr/>
        </p:nvSpPr>
        <p:spPr>
          <a:xfrm>
            <a:off x="8505082" y="2797314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DD6427"/>
                </a:solidFill>
              </a:rPr>
              <a:t>偏科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22534" y="3735224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4F9DC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注释：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原指西汉末年聚集起义的湖北绿林山的农民起义军。后来泛指聚集山林、反抗封建统治者的人们。文中指</a:t>
            </a:r>
            <a:r>
              <a:rPr kumimoji="1" lang="en-US" altLang="zh-CN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水浒传</a:t>
            </a:r>
            <a:r>
              <a:rPr kumimoji="1" lang="en-US" altLang="zh-CN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》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里所描写的起义后聚集到梁山上的各位英雄。</a:t>
            </a:r>
          </a:p>
          <a:p>
            <a:endParaRPr kumimoji="1" lang="zh-CN" altLang="en-US" sz="2000" dirty="0">
              <a:solidFill>
                <a:srgbClr val="4F9DC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37989" y="3735224"/>
            <a:ext cx="2980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zh-CN" altLang="en-US" sz="2000" b="1" dirty="0">
                <a:solidFill>
                  <a:srgbClr val="4F9DC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注释：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单，一个。文中指梁山上的一百零八个好汉。</a:t>
            </a:r>
          </a:p>
        </p:txBody>
      </p:sp>
      <p:sp>
        <p:nvSpPr>
          <p:cNvPr id="15" name="矩形 14"/>
          <p:cNvSpPr/>
          <p:nvPr/>
        </p:nvSpPr>
        <p:spPr>
          <a:xfrm>
            <a:off x="8495276" y="3677198"/>
            <a:ext cx="3078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 dirty="0">
                <a:solidFill>
                  <a:srgbClr val="4F9DC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注释：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指单独着重某一科，</a:t>
            </a:r>
            <a:r>
              <a:rPr kumimoji="1"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不能全面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发展。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37309" y="4710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6492" y="3012855"/>
            <a:ext cx="6706754" cy="3810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628948" y="1163822"/>
            <a:ext cx="2762576" cy="1101550"/>
            <a:chOff x="6610148" y="2432845"/>
            <a:chExt cx="2762576" cy="1101550"/>
          </a:xfrm>
        </p:grpSpPr>
        <p:sp>
          <p:nvSpPr>
            <p:cNvPr id="5" name="文本框 4"/>
            <p:cNvSpPr txBox="1"/>
            <p:nvPr/>
          </p:nvSpPr>
          <p:spPr>
            <a:xfrm>
              <a:off x="6610148" y="2432845"/>
              <a:ext cx="2762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  <a:sym typeface="微软雅黑" panose="020B0503020204020204" pitchFamily="34" charset="-122"/>
                </a:rPr>
                <a:t>认字识词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849" y="2884955"/>
              <a:ext cx="2552385" cy="649440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88656" y="3012855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DD6427"/>
                </a:solidFill>
              </a:rPr>
              <a:t>滚瓜烂熟</a:t>
            </a:r>
            <a:endParaRPr lang="zh-CN" altLang="en-US" sz="4000" dirty="0">
              <a:solidFill>
                <a:srgbClr val="DD6427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22534" y="3735224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 dirty="0">
                <a:solidFill>
                  <a:srgbClr val="4F9DC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注释：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形容朗读、背诵得熟练流利。</a:t>
            </a:r>
          </a:p>
          <a:p>
            <a:endParaRPr kumimoji="1" lang="zh-CN" altLang="en-US" sz="2000" dirty="0">
              <a:solidFill>
                <a:srgbClr val="4F9DC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81870" y="3012855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DD6427"/>
                </a:solidFill>
              </a:rPr>
              <a:t>贯通</a:t>
            </a:r>
            <a:endParaRPr lang="zh-CN" altLang="en-US" sz="4000" dirty="0">
              <a:solidFill>
                <a:srgbClr val="DD6427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53292" y="372101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 dirty="0">
                <a:solidFill>
                  <a:srgbClr val="4F9DC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注释：</a:t>
            </a: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全部透彻地理解与领悟，达到精通。</a:t>
            </a:r>
          </a:p>
          <a:p>
            <a:pPr>
              <a:spcBef>
                <a:spcPct val="50000"/>
              </a:spcBef>
            </a:pP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kumimoji="1" lang="zh-CN" altLang="en-US" sz="2000" dirty="0">
              <a:solidFill>
                <a:srgbClr val="4F9DC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" y="250443"/>
            <a:ext cx="836676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" y="2479114"/>
            <a:ext cx="12191999" cy="1200329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7200" b="1" spc="-1000" dirty="0">
                <a:solidFill>
                  <a:srgbClr val="6CB6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课文赏析</a:t>
            </a:r>
          </a:p>
        </p:txBody>
      </p:sp>
      <p:pic>
        <p:nvPicPr>
          <p:cNvPr id="4" name="人教版五年级语文上册第2课《小苗和大树的对话》MP3课文朗读免费下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038" y="5591084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7309" y="483755"/>
            <a:ext cx="11000509" cy="6068290"/>
          </a:xfrm>
          <a:prstGeom prst="rect">
            <a:avLst/>
          </a:prstGeom>
          <a:pattFill prst="smCheck">
            <a:fgClr>
              <a:srgbClr val="6CB600"/>
            </a:fgClr>
            <a:bgClr>
              <a:schemeClr val="bg1"/>
            </a:bgClr>
          </a:pattFill>
          <a:ln w="57150">
            <a:solidFill>
              <a:srgbClr val="DD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981866" y="737869"/>
            <a:ext cx="2202319" cy="999532"/>
            <a:chOff x="981866" y="737869"/>
            <a:chExt cx="2202319" cy="999532"/>
          </a:xfrm>
        </p:grpSpPr>
        <p:sp>
          <p:nvSpPr>
            <p:cNvPr id="24" name="文本框 23"/>
            <p:cNvSpPr txBox="1"/>
            <p:nvPr/>
          </p:nvSpPr>
          <p:spPr>
            <a:xfrm>
              <a:off x="1768413" y="976025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4F9DC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想一想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6" y="737869"/>
              <a:ext cx="667656" cy="999532"/>
            </a:xfrm>
            <a:prstGeom prst="rect">
              <a:avLst/>
            </a:prstGeom>
          </p:spPr>
        </p:pic>
      </p:grpSp>
      <p:grpSp>
        <p:nvGrpSpPr>
          <p:cNvPr id="17" name="组合 11"/>
          <p:cNvGrpSpPr/>
          <p:nvPr/>
        </p:nvGrpSpPr>
        <p:grpSpPr bwMode="auto">
          <a:xfrm>
            <a:off x="674881" y="3034576"/>
            <a:ext cx="10907526" cy="2117673"/>
            <a:chOff x="806609" y="3509755"/>
            <a:chExt cx="10343040" cy="2008187"/>
          </a:xfrm>
        </p:grpSpPr>
        <p:grpSp>
          <p:nvGrpSpPr>
            <p:cNvPr id="75" name="组合 44"/>
            <p:cNvGrpSpPr/>
            <p:nvPr/>
          </p:nvGrpSpPr>
          <p:grpSpPr bwMode="auto">
            <a:xfrm>
              <a:off x="806609" y="3532106"/>
              <a:ext cx="10343040" cy="1959292"/>
              <a:chOff x="1278168" y="2752056"/>
              <a:chExt cx="9402532" cy="1781844"/>
            </a:xfrm>
          </p:grpSpPr>
          <p:sp>
            <p:nvSpPr>
              <p:cNvPr id="88" name="椭圆 28"/>
              <p:cNvSpPr/>
              <p:nvPr/>
            </p:nvSpPr>
            <p:spPr>
              <a:xfrm>
                <a:off x="2406547" y="3641165"/>
                <a:ext cx="1786443" cy="892697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  <p:sp>
            <p:nvSpPr>
              <p:cNvPr id="89" name="椭圆 28"/>
              <p:cNvSpPr/>
              <p:nvPr/>
            </p:nvSpPr>
            <p:spPr>
              <a:xfrm flipV="1">
                <a:off x="4191132" y="2752187"/>
                <a:ext cx="1786443" cy="892697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  <p:sp>
            <p:nvSpPr>
              <p:cNvPr id="90" name="椭圆 28"/>
              <p:cNvSpPr/>
              <p:nvPr/>
            </p:nvSpPr>
            <p:spPr>
              <a:xfrm>
                <a:off x="5979435" y="3641165"/>
                <a:ext cx="1784585" cy="892697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  <p:sp>
            <p:nvSpPr>
              <p:cNvPr id="91" name="椭圆 28"/>
              <p:cNvSpPr/>
              <p:nvPr/>
            </p:nvSpPr>
            <p:spPr>
              <a:xfrm flipV="1">
                <a:off x="7764020" y="2752187"/>
                <a:ext cx="1786443" cy="892697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  <p:cxnSp>
            <p:nvCxnSpPr>
              <p:cNvPr id="92" name="直接连接符 29"/>
              <p:cNvCxnSpPr/>
              <p:nvPr/>
            </p:nvCxnSpPr>
            <p:spPr>
              <a:xfrm>
                <a:off x="9552322" y="3641165"/>
                <a:ext cx="1128378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30"/>
              <p:cNvCxnSpPr/>
              <p:nvPr/>
            </p:nvCxnSpPr>
            <p:spPr>
              <a:xfrm>
                <a:off x="1278168" y="3643024"/>
                <a:ext cx="1128379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组合 13"/>
            <p:cNvGrpSpPr/>
            <p:nvPr/>
          </p:nvGrpSpPr>
          <p:grpSpPr bwMode="auto">
            <a:xfrm>
              <a:off x="1999647" y="3520931"/>
              <a:ext cx="1997013" cy="1997011"/>
              <a:chOff x="2389188" y="2700655"/>
              <a:chExt cx="1815465" cy="1815465"/>
            </a:xfrm>
          </p:grpSpPr>
          <p:sp>
            <p:nvSpPr>
              <p:cNvPr id="86" name="矩形 85"/>
              <p:cNvSpPr/>
              <p:nvPr/>
            </p:nvSpPr>
            <p:spPr>
              <a:xfrm rot="16200000">
                <a:off x="2388349" y="2699841"/>
                <a:ext cx="1816329" cy="18162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noProof="1"/>
              </a:p>
            </p:txBody>
          </p:sp>
          <p:sp>
            <p:nvSpPr>
              <p:cNvPr id="87" name="空心弧 86"/>
              <p:cNvSpPr/>
              <p:nvPr/>
            </p:nvSpPr>
            <p:spPr>
              <a:xfrm rot="19800000">
                <a:off x="2397693" y="2703509"/>
                <a:ext cx="1797641" cy="1797738"/>
              </a:xfrm>
              <a:prstGeom prst="blockArc">
                <a:avLst>
                  <a:gd name="adj1" fmla="val 10782304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</p:grpSp>
        <p:grpSp>
          <p:nvGrpSpPr>
            <p:cNvPr id="77" name="组合 14"/>
            <p:cNvGrpSpPr/>
            <p:nvPr/>
          </p:nvGrpSpPr>
          <p:grpSpPr bwMode="auto">
            <a:xfrm>
              <a:off x="3984039" y="3509755"/>
              <a:ext cx="1997013" cy="1997012"/>
              <a:chOff x="4166508" y="2732405"/>
              <a:chExt cx="1815465" cy="1815465"/>
            </a:xfrm>
          </p:grpSpPr>
          <p:sp>
            <p:nvSpPr>
              <p:cNvPr id="84" name="矩形 83"/>
              <p:cNvSpPr/>
              <p:nvPr/>
            </p:nvSpPr>
            <p:spPr>
              <a:xfrm rot="16200000">
                <a:off x="4165824" y="2733384"/>
                <a:ext cx="1816329" cy="18143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noProof="1"/>
              </a:p>
            </p:txBody>
          </p:sp>
          <p:sp>
            <p:nvSpPr>
              <p:cNvPr id="85" name="空心弧 84"/>
              <p:cNvSpPr/>
              <p:nvPr/>
            </p:nvSpPr>
            <p:spPr>
              <a:xfrm>
                <a:off x="4177957" y="2747278"/>
                <a:ext cx="1795781" cy="1797738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</p:grpSp>
        <p:grpSp>
          <p:nvGrpSpPr>
            <p:cNvPr id="78" name="组合 15"/>
            <p:cNvGrpSpPr/>
            <p:nvPr/>
          </p:nvGrpSpPr>
          <p:grpSpPr bwMode="auto">
            <a:xfrm>
              <a:off x="5973764" y="3518136"/>
              <a:ext cx="1997013" cy="1997012"/>
              <a:chOff x="5975350" y="2740024"/>
              <a:chExt cx="1815465" cy="1815465"/>
            </a:xfrm>
          </p:grpSpPr>
          <p:sp>
            <p:nvSpPr>
              <p:cNvPr id="82" name="矩形 81"/>
              <p:cNvSpPr/>
              <p:nvPr/>
            </p:nvSpPr>
            <p:spPr>
              <a:xfrm rot="14400000">
                <a:off x="5974622" y="2740820"/>
                <a:ext cx="1816329" cy="18143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noProof="1"/>
              </a:p>
            </p:txBody>
          </p:sp>
          <p:sp>
            <p:nvSpPr>
              <p:cNvPr id="83" name="空心弧 82"/>
              <p:cNvSpPr/>
              <p:nvPr/>
            </p:nvSpPr>
            <p:spPr>
              <a:xfrm rot="19800000">
                <a:off x="5983037" y="2750996"/>
                <a:ext cx="1795781" cy="1797738"/>
              </a:xfrm>
              <a:prstGeom prst="blockArc">
                <a:avLst>
                  <a:gd name="adj1" fmla="val 10800000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</p:grpSp>
        <p:grpSp>
          <p:nvGrpSpPr>
            <p:cNvPr id="79" name="组合 16"/>
            <p:cNvGrpSpPr/>
            <p:nvPr/>
          </p:nvGrpSpPr>
          <p:grpSpPr bwMode="auto">
            <a:xfrm>
              <a:off x="7930612" y="3516740"/>
              <a:ext cx="1997013" cy="1997012"/>
              <a:chOff x="7754303" y="2738755"/>
              <a:chExt cx="1815465" cy="1815465"/>
            </a:xfrm>
          </p:grpSpPr>
          <p:sp>
            <p:nvSpPr>
              <p:cNvPr id="80" name="矩形 79"/>
              <p:cNvSpPr/>
              <p:nvPr/>
            </p:nvSpPr>
            <p:spPr>
              <a:xfrm rot="10800000">
                <a:off x="7754652" y="2737983"/>
                <a:ext cx="1814371" cy="18163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noProof="1"/>
              </a:p>
            </p:txBody>
          </p:sp>
          <p:sp>
            <p:nvSpPr>
              <p:cNvPr id="81" name="空心弧 80"/>
              <p:cNvSpPr/>
              <p:nvPr/>
            </p:nvSpPr>
            <p:spPr>
              <a:xfrm>
                <a:off x="7760230" y="2745420"/>
                <a:ext cx="1795781" cy="1797737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noProof="1"/>
              </a:p>
            </p:txBody>
          </p:sp>
        </p:grpSp>
      </p:grpSp>
      <p:sp>
        <p:nvSpPr>
          <p:cNvPr id="47" name="椭圆 46"/>
          <p:cNvSpPr/>
          <p:nvPr/>
        </p:nvSpPr>
        <p:spPr bwMode="auto">
          <a:xfrm>
            <a:off x="4304254" y="3286886"/>
            <a:ext cx="1582864" cy="1580706"/>
          </a:xfrm>
          <a:prstGeom prst="ellipse">
            <a:avLst/>
          </a:prstGeom>
          <a:solidFill>
            <a:srgbClr val="4F9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43" name="椭圆 42"/>
          <p:cNvSpPr/>
          <p:nvPr/>
        </p:nvSpPr>
        <p:spPr bwMode="auto">
          <a:xfrm>
            <a:off x="2227554" y="3278260"/>
            <a:ext cx="1580708" cy="1582864"/>
          </a:xfrm>
          <a:prstGeom prst="ellipse">
            <a:avLst/>
          </a:prstGeom>
          <a:solidFill>
            <a:srgbClr val="66B6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4800" noProof="1">
              <a:latin typeface="Chelsea" panose="02000500000000000000" pitchFamily="2" charset="0"/>
            </a:endParaRPr>
          </a:p>
        </p:txBody>
      </p:sp>
      <p:sp>
        <p:nvSpPr>
          <p:cNvPr id="35" name="椭圆 34"/>
          <p:cNvSpPr/>
          <p:nvPr/>
        </p:nvSpPr>
        <p:spPr bwMode="auto">
          <a:xfrm>
            <a:off x="6423132" y="3293823"/>
            <a:ext cx="1582863" cy="1582863"/>
          </a:xfrm>
          <a:prstGeom prst="ellipse">
            <a:avLst/>
          </a:prstGeom>
          <a:solidFill>
            <a:srgbClr val="66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1" name="椭圆 30"/>
          <p:cNvSpPr/>
          <p:nvPr/>
        </p:nvSpPr>
        <p:spPr bwMode="auto">
          <a:xfrm>
            <a:off x="8451184" y="3286886"/>
            <a:ext cx="1580708" cy="1580706"/>
          </a:xfrm>
          <a:prstGeom prst="ellipse">
            <a:avLst/>
          </a:prstGeom>
          <a:solidFill>
            <a:srgbClr val="4F9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2" name="矩形 1"/>
          <p:cNvSpPr/>
          <p:nvPr/>
        </p:nvSpPr>
        <p:spPr>
          <a:xfrm>
            <a:off x="1698059" y="1901630"/>
            <a:ext cx="8905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DD6427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认真读课文，看看苗苗同季老交流了哪些问题 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04601" y="3737899"/>
            <a:ext cx="144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阅读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4550884" y="3737898"/>
            <a:ext cx="144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偏科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6726413" y="3498639"/>
            <a:ext cx="144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solidFill>
                  <a:schemeClr val="bg1"/>
                </a:solidFill>
              </a:rPr>
              <a:t>学习外语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8314926" y="3460898"/>
            <a:ext cx="18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</a:rPr>
              <a:t>积累</a:t>
            </a:r>
            <a:endParaRPr kumimoji="1" lang="en-US" altLang="zh-CN" sz="3600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</a:rPr>
              <a:t>古诗文</a:t>
            </a: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478" y="4563533"/>
            <a:ext cx="2661376" cy="1900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3" grpId="0" animBg="1"/>
      <p:bldP spid="35" grpId="0" animBg="1"/>
      <p:bldP spid="31" grpId="0" animBg="1"/>
      <p:bldP spid="2" grpId="0"/>
      <p:bldP spid="3" grpId="0"/>
      <p:bldP spid="94" grpId="0"/>
      <p:bldP spid="95" grpId="0"/>
      <p:bldP spid="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苗与大树的对话PPT作品"/>
</p:tagLst>
</file>

<file path=ppt/theme/theme1.xml><?xml version="1.0" encoding="utf-8"?>
<a:theme xmlns:a="http://schemas.openxmlformats.org/drawingml/2006/main" name="www.2ppt.com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1011</Words>
  <Application>Microsoft Office PowerPoint</Application>
  <PresentationFormat>宽屏</PresentationFormat>
  <Paragraphs>129</Paragraphs>
  <Slides>24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Chelsea</vt:lpstr>
      <vt:lpstr>FZXingKai-S04S</vt:lpstr>
      <vt:lpstr>Gulim</vt:lpstr>
      <vt:lpstr>HY헤드라인M</vt:lpstr>
      <vt:lpstr>Open Sans</vt:lpstr>
      <vt:lpstr>等线</vt:lpstr>
      <vt:lpstr>等线 Light</vt:lpstr>
      <vt:lpstr>汉仪喵魂体W</vt:lpstr>
      <vt:lpstr>汉仪小麦体简</vt:lpstr>
      <vt:lpstr>华文行楷</vt:lpstr>
      <vt:lpstr>华文楷体</vt:lpstr>
      <vt:lpstr>华文新魏</vt:lpstr>
      <vt:lpstr>华文中宋</vt:lpstr>
      <vt:lpstr>楷体_GB2312</vt:lpstr>
      <vt:lpstr>隶书</vt:lpstr>
      <vt:lpstr>宋体</vt:lpstr>
      <vt:lpstr>微软雅黑</vt:lpstr>
      <vt:lpstr>Arial</vt:lpstr>
      <vt:lpstr>Calibri</vt:lpstr>
      <vt:lpstr>Comic Sans MS</vt:lpstr>
      <vt:lpstr>Times New Roman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2021-07-05T02:34:00Z</dcterms:created>
  <dcterms:modified xsi:type="dcterms:W3CDTF">2023-01-10T09:58:11Z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0A14292328C949A2B149BAAA6E732CD4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