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0" r:id="rId2"/>
    <p:sldId id="510" r:id="rId3"/>
    <p:sldId id="472" r:id="rId4"/>
    <p:sldId id="556" r:id="rId5"/>
    <p:sldId id="564" r:id="rId6"/>
    <p:sldId id="565" r:id="rId7"/>
    <p:sldId id="518" r:id="rId8"/>
    <p:sldId id="559" r:id="rId9"/>
    <p:sldId id="560" r:id="rId10"/>
    <p:sldId id="562" r:id="rId11"/>
    <p:sldId id="569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7FEFF"/>
    <a:srgbClr val="009900"/>
    <a:srgbClr val="0000FF"/>
    <a:srgbClr val="FF9933"/>
    <a:srgbClr val="AFF22A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33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78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角的初步认识 角的初步认识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5.png"/><Relationship Id="rId7" Type="http://schemas.openxmlformats.org/officeDocument/2006/relationships/slide" Target="slide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2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slide" Target="slide1.xml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7.png"/><Relationship Id="rId5" Type="http://schemas.openxmlformats.org/officeDocument/2006/relationships/image" Target="../media/image55.png"/><Relationship Id="rId10" Type="http://schemas.openxmlformats.org/officeDocument/2006/relationships/slide" Target="slide2.xml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563638"/>
            <a:ext cx="914400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认识角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92607" y="660235"/>
            <a:ext cx="199477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角的初步认识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253370" y="4135577"/>
            <a:ext cx="26372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83518"/>
            <a:ext cx="813690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比一比，说一说，下面的角与三角尺上的哪个角一样大？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733" y="3115014"/>
            <a:ext cx="419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0690" y="3115014"/>
            <a:ext cx="419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>
            <a:off x="1259632" y="3458120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8900000">
            <a:off x="1064566" y="2987186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88072" y="3458120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8000000">
            <a:off x="3555072" y="2881347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138957" y="3125120"/>
            <a:ext cx="1421227" cy="333000"/>
            <a:chOff x="6138957" y="3413152"/>
            <a:chExt cx="1421227" cy="3330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228184" y="3746152"/>
              <a:ext cx="13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9800000">
              <a:off x="6138957" y="3413152"/>
              <a:ext cx="13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 descr="三角尺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3455730" y="2103844"/>
            <a:ext cx="1836190" cy="1043810"/>
          </a:xfrm>
          <a:prstGeom prst="rect">
            <a:avLst/>
          </a:prstGeom>
        </p:spPr>
      </p:pic>
      <p:pic>
        <p:nvPicPr>
          <p:cNvPr id="23" name="图片 22" descr="三角尺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192194" y="2464044"/>
            <a:ext cx="1836190" cy="1043810"/>
          </a:xfrm>
          <a:prstGeom prst="rect">
            <a:avLst/>
          </a:prstGeom>
        </p:spPr>
      </p:pic>
      <p:pic>
        <p:nvPicPr>
          <p:cNvPr id="25" name="图片 24" descr="三角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2700000" flipV="1">
            <a:off x="1502265" y="2823295"/>
            <a:ext cx="1246387" cy="123857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67544" y="464354"/>
            <a:ext cx="59267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拿一张纸，折出大小不同的角。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85-5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419622"/>
            <a:ext cx="1836000" cy="1085694"/>
          </a:xfrm>
          <a:prstGeom prst="rect">
            <a:avLst/>
          </a:prstGeom>
        </p:spPr>
      </p:pic>
      <p:pic>
        <p:nvPicPr>
          <p:cNvPr id="13" name="图片 12" descr="85-5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766409"/>
            <a:ext cx="1961905" cy="1152381"/>
          </a:xfrm>
          <a:prstGeom prst="rect">
            <a:avLst/>
          </a:prstGeom>
        </p:spPr>
      </p:pic>
      <p:pic>
        <p:nvPicPr>
          <p:cNvPr id="14" name="图片 13" descr="85-5-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775933"/>
            <a:ext cx="1933333" cy="1142857"/>
          </a:xfrm>
          <a:prstGeom prst="rect">
            <a:avLst/>
          </a:prstGeom>
        </p:spPr>
      </p:pic>
      <p:pic>
        <p:nvPicPr>
          <p:cNvPr id="15" name="图片 14" descr="85-5-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575933"/>
            <a:ext cx="1942857" cy="1342857"/>
          </a:xfrm>
          <a:prstGeom prst="rect">
            <a:avLst/>
          </a:prstGeom>
        </p:spPr>
      </p:pic>
      <p:pic>
        <p:nvPicPr>
          <p:cNvPr id="16" name="图片 15" descr="85-5-5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499742"/>
            <a:ext cx="1514286" cy="1419048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1683213" y="3619376"/>
            <a:ext cx="860896" cy="227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680508" y="3390776"/>
            <a:ext cx="736601" cy="4656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733304" y="3102909"/>
            <a:ext cx="1062939" cy="7408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737910" y="2882776"/>
            <a:ext cx="338666" cy="9482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116712" y="2899709"/>
            <a:ext cx="313597" cy="9718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5508104" y="3355371"/>
            <a:ext cx="608939" cy="5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691843" y="2840443"/>
            <a:ext cx="770466" cy="9821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7454776" y="2933576"/>
            <a:ext cx="254000" cy="8805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49937" y="2575669"/>
            <a:ext cx="631840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一个顶点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两条边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>
            <a:off x="2662724" y="2283718"/>
            <a:ext cx="3245834" cy="792088"/>
          </a:xfrm>
          <a:prstGeom prst="cloudCallout">
            <a:avLst>
              <a:gd name="adj1" fmla="val -60888"/>
              <a:gd name="adj2" fmla="val -30293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你认识角吗？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35166" y="1995686"/>
            <a:ext cx="1126831" cy="1614828"/>
          </a:xfrm>
          <a:prstGeom prst="rect">
            <a:avLst/>
          </a:prstGeom>
        </p:spPr>
      </p:pic>
      <p:sp>
        <p:nvSpPr>
          <p:cNvPr id="26" name="云形标注 25"/>
          <p:cNvSpPr/>
          <p:nvPr/>
        </p:nvSpPr>
        <p:spPr>
          <a:xfrm>
            <a:off x="2627421" y="2204328"/>
            <a:ext cx="4595133" cy="943486"/>
          </a:xfrm>
          <a:prstGeom prst="cloudCallout">
            <a:avLst>
              <a:gd name="adj1" fmla="val -56918"/>
              <a:gd name="adj2" fmla="val -27175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你能从生活中找到角吗？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例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755" y="267494"/>
            <a:ext cx="4797533" cy="2700708"/>
          </a:xfrm>
          <a:prstGeom prst="rect">
            <a:avLst/>
          </a:prstGeom>
        </p:spPr>
      </p:pic>
      <p:pic>
        <p:nvPicPr>
          <p:cNvPr id="18" name="图片 17" descr="图片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98803" y="1877071"/>
            <a:ext cx="1273959" cy="792415"/>
          </a:xfrm>
          <a:prstGeom prst="rect">
            <a:avLst/>
          </a:prstGeom>
        </p:spPr>
      </p:pic>
      <p:pic>
        <p:nvPicPr>
          <p:cNvPr id="19" name="图片 18" descr="图片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62899" y="2067694"/>
            <a:ext cx="731460" cy="731460"/>
          </a:xfrm>
          <a:prstGeom prst="rect">
            <a:avLst/>
          </a:prstGeom>
        </p:spPr>
      </p:pic>
      <p:pic>
        <p:nvPicPr>
          <p:cNvPr id="21" name="图片 20" descr="图片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963699">
            <a:off x="4870529" y="1935643"/>
            <a:ext cx="1273959" cy="949744"/>
          </a:xfrm>
          <a:prstGeom prst="rect">
            <a:avLst/>
          </a:prstGeom>
        </p:spPr>
      </p:pic>
      <p:pic>
        <p:nvPicPr>
          <p:cNvPr id="22" name="图片 21" descr="三角尺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 flipH="1">
            <a:off x="2592914" y="3438468"/>
            <a:ext cx="1060755" cy="1054105"/>
          </a:xfrm>
          <a:prstGeom prst="rect">
            <a:avLst/>
          </a:prstGeom>
        </p:spPr>
      </p:pic>
      <p:pic>
        <p:nvPicPr>
          <p:cNvPr id="23" name="图片 22" descr="钟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05282" y="3438468"/>
            <a:ext cx="970974" cy="1110634"/>
          </a:xfrm>
          <a:prstGeom prst="rect">
            <a:avLst/>
          </a:prstGeom>
        </p:spPr>
      </p:pic>
      <p:pic>
        <p:nvPicPr>
          <p:cNvPr id="24" name="图片 23" descr="纸工袋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65122" y="3294452"/>
            <a:ext cx="904468" cy="12935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9023" y="1003143"/>
            <a:ext cx="1166673" cy="1064551"/>
            <a:chOff x="670145" y="1457273"/>
            <a:chExt cx="1555361" cy="1419401"/>
          </a:xfrm>
        </p:grpSpPr>
        <p:pic>
          <p:nvPicPr>
            <p:cNvPr id="28" name="图片 27" descr="28Z58PICt4r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三角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H="1">
            <a:off x="1732848" y="709287"/>
            <a:ext cx="1326984" cy="1317461"/>
          </a:xfrm>
          <a:prstGeom prst="rect">
            <a:avLst/>
          </a:prstGeom>
        </p:spPr>
      </p:pic>
      <p:pic>
        <p:nvPicPr>
          <p:cNvPr id="18" name="图片 17" descr="纸工袋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8551" y="411510"/>
            <a:ext cx="1131429" cy="1615238"/>
          </a:xfrm>
          <a:prstGeom prst="rect">
            <a:avLst/>
          </a:prstGeom>
        </p:spPr>
      </p:pic>
      <p:pic>
        <p:nvPicPr>
          <p:cNvPr id="19" name="图片 18" descr="钟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9153" y="649333"/>
            <a:ext cx="1215135" cy="138694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1748283" y="1998298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8100000">
            <a:off x="1639173" y="1709168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557484" y="1413233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4400000">
            <a:off x="6187409" y="1197851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958791" y="2011460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3553746" y="1615940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732848" y="1968643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932746" y="1978168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551513" y="1390728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259632" y="2206768"/>
            <a:ext cx="6264696" cy="1044116"/>
          </a:xfrm>
          <a:prstGeom prst="roundRect">
            <a:avLst/>
          </a:prstGeom>
          <a:noFill/>
          <a:ln w="190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45" y="2798738"/>
            <a:ext cx="33528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5759" y="2848501"/>
            <a:ext cx="460057" cy="4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341" y="2893506"/>
            <a:ext cx="361474" cy="3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连接符 35"/>
          <p:cNvCxnSpPr/>
          <p:nvPr/>
        </p:nvCxnSpPr>
        <p:spPr>
          <a:xfrm>
            <a:off x="1748283" y="1998174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8100000">
            <a:off x="1639173" y="1709044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5400000">
            <a:off x="3553126" y="1612178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958171" y="2007698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557484" y="1413233"/>
            <a:ext cx="50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14400000">
            <a:off x="6187409" y="1197851"/>
            <a:ext cx="50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1187624" y="3723878"/>
            <a:ext cx="4608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这些图形都是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角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1137" y="1068049"/>
            <a:ext cx="642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直接连接符 34"/>
          <p:cNvCxnSpPr/>
          <p:nvPr/>
        </p:nvCxnSpPr>
        <p:spPr>
          <a:xfrm flipV="1">
            <a:off x="3199245" y="1572548"/>
            <a:ext cx="1440000" cy="1004"/>
          </a:xfrm>
          <a:prstGeom prst="line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3199245" y="771550"/>
            <a:ext cx="1272052" cy="802002"/>
          </a:xfrm>
          <a:prstGeom prst="line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175153" y="1546593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2455073" y="1394221"/>
            <a:ext cx="8640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顶点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3463185" y="1491630"/>
            <a:ext cx="8640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边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3391177" y="771550"/>
            <a:ext cx="8640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边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571" y="148686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953" y="2499742"/>
            <a:ext cx="1126831" cy="1614828"/>
          </a:xfrm>
          <a:prstGeom prst="rect">
            <a:avLst/>
          </a:prstGeom>
        </p:spPr>
      </p:pic>
      <p:sp>
        <p:nvSpPr>
          <p:cNvPr id="18" name="云形标注 17"/>
          <p:cNvSpPr/>
          <p:nvPr/>
        </p:nvSpPr>
        <p:spPr>
          <a:xfrm>
            <a:off x="2606989" y="2835413"/>
            <a:ext cx="4595133" cy="943486"/>
          </a:xfrm>
          <a:prstGeom prst="cloudCallout">
            <a:avLst>
              <a:gd name="adj1" fmla="val -56918"/>
              <a:gd name="adj2" fmla="val -27175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角有一个顶点和两条边。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8" grpId="0"/>
      <p:bldP spid="39" grpId="0"/>
      <p:bldP spid="40" grpId="0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683568" y="536362"/>
            <a:ext cx="71647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把两根硬纸条钉在一起，做成一个活动角。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54102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534" y="3549063"/>
            <a:ext cx="591503" cy="5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000">
            <a:off x="3649872" y="3701110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137" y="3372547"/>
            <a:ext cx="642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000">
            <a:off x="3859523" y="3698774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790" y="3363838"/>
            <a:ext cx="642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6775" y="3677997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374" y="3147814"/>
            <a:ext cx="1695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4275" y="3750543"/>
            <a:ext cx="1695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524" y="3750543"/>
            <a:ext cx="1695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0000">
            <a:off x="2352675" y="3750543"/>
            <a:ext cx="3067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398924" y="3750543"/>
            <a:ext cx="3067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2226" y="3750543"/>
            <a:ext cx="3067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47" y="384176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4275" y="384176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右箭头 50"/>
          <p:cNvSpPr/>
          <p:nvPr/>
        </p:nvSpPr>
        <p:spPr>
          <a:xfrm>
            <a:off x="3059832" y="3507854"/>
            <a:ext cx="288032" cy="144016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右箭头 51"/>
          <p:cNvSpPr/>
          <p:nvPr/>
        </p:nvSpPr>
        <p:spPr>
          <a:xfrm>
            <a:off x="5724128" y="3507854"/>
            <a:ext cx="288032" cy="144016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536" y="384176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1195" y="3542690"/>
            <a:ext cx="591503" cy="5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66270">
            <a:off x="6668793" y="3686172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58369">
            <a:off x="6629474" y="3697104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55958" y="1102923"/>
            <a:ext cx="1126831" cy="1614828"/>
          </a:xfrm>
          <a:prstGeom prst="rect">
            <a:avLst/>
          </a:prstGeom>
        </p:spPr>
      </p:pic>
      <p:sp>
        <p:nvSpPr>
          <p:cNvPr id="32" name="云形标注 31"/>
          <p:cNvSpPr/>
          <p:nvPr/>
        </p:nvSpPr>
        <p:spPr>
          <a:xfrm>
            <a:off x="1622169" y="1203598"/>
            <a:ext cx="4595133" cy="943486"/>
          </a:xfrm>
          <a:prstGeom prst="cloudCallout">
            <a:avLst>
              <a:gd name="adj1" fmla="val -56918"/>
              <a:gd name="adj2" fmla="val -27175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你能把这个角变大一些吗？变小一些呢？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2" name="图片 4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3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62 L 4.44444E-6 0.116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" grpId="0" animBg="1"/>
      <p:bldP spid="52" grpId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83568" y="987574"/>
            <a:ext cx="662473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下面哪些是角，哪些不是？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6276" y="1723559"/>
            <a:ext cx="558641" cy="5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6850" y="2401255"/>
            <a:ext cx="508633" cy="50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17" y="2422925"/>
            <a:ext cx="78867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304637" y="2867594"/>
            <a:ext cx="450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2474766" y="2867594"/>
            <a:ext cx="13771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5750709" y="2902173"/>
            <a:ext cx="9095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4274967" y="2867594"/>
            <a:ext cx="450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7200292" y="2867594"/>
            <a:ext cx="450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2" y="1832479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581" y="1967494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425" y="2057504"/>
            <a:ext cx="1533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044" y="1922489"/>
            <a:ext cx="1000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262" y="1922489"/>
            <a:ext cx="923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500953" y="3333186"/>
            <a:ext cx="1126831" cy="1614828"/>
          </a:xfrm>
          <a:prstGeom prst="rect">
            <a:avLst/>
          </a:prstGeom>
        </p:spPr>
      </p:pic>
      <p:sp>
        <p:nvSpPr>
          <p:cNvPr id="39" name="云形标注 38"/>
          <p:cNvSpPr/>
          <p:nvPr/>
        </p:nvSpPr>
        <p:spPr>
          <a:xfrm>
            <a:off x="2606989" y="3668857"/>
            <a:ext cx="4595133" cy="943486"/>
          </a:xfrm>
          <a:prstGeom prst="cloudCallout">
            <a:avLst>
              <a:gd name="adj1" fmla="val -56918"/>
              <a:gd name="adj2" fmla="val -27175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你能指出角的顶点和边吗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683568" y="1563638"/>
            <a:ext cx="7272808" cy="1872208"/>
          </a:xfrm>
          <a:prstGeom prst="roundRect">
            <a:avLst>
              <a:gd name="adj" fmla="val 11068"/>
            </a:avLst>
          </a:prstGeom>
          <a:solidFill>
            <a:srgbClr val="F8CCBA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41340" y="627534"/>
            <a:ext cx="43204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下面的图形各有几个角？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591" y="2892881"/>
            <a:ext cx="7247408" cy="461665"/>
            <a:chOff x="1331639" y="2892881"/>
            <a:chExt cx="7247408" cy="461665"/>
          </a:xfrm>
        </p:grpSpPr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1331639" y="2892881"/>
              <a:ext cx="176961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3131840" y="2892881"/>
              <a:ext cx="171636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076056" y="2892881"/>
              <a:ext cx="171125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6732240" y="2892881"/>
              <a:ext cx="1846807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475656" y="2859782"/>
            <a:ext cx="3600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3225054" y="2859782"/>
            <a:ext cx="3600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5164998" y="2859782"/>
            <a:ext cx="3600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6876256" y="2859782"/>
            <a:ext cx="3600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317" y="2388748"/>
            <a:ext cx="39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3225" y="1804217"/>
            <a:ext cx="581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1812" y="2316740"/>
            <a:ext cx="45720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452" y="2405682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1565" y="2371814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80112" y="2371814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68483" y="2469223"/>
            <a:ext cx="4648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9282" y="2469223"/>
            <a:ext cx="4648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4911" y="1829618"/>
            <a:ext cx="304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839258"/>
            <a:ext cx="304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2715" y="1596660"/>
            <a:ext cx="4648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 descr="85-2-1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649697"/>
            <a:ext cx="1161905" cy="1123810"/>
          </a:xfrm>
          <a:prstGeom prst="rect">
            <a:avLst/>
          </a:prstGeom>
        </p:spPr>
      </p:pic>
      <p:pic>
        <p:nvPicPr>
          <p:cNvPr id="36" name="图片 35" descr="85-2-2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205" y="1802078"/>
            <a:ext cx="1895238" cy="971429"/>
          </a:xfrm>
          <a:prstGeom prst="rect">
            <a:avLst/>
          </a:prstGeom>
        </p:spPr>
      </p:pic>
      <p:pic>
        <p:nvPicPr>
          <p:cNvPr id="37" name="图片 36" descr="85-2-3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135" y="1668745"/>
            <a:ext cx="952381" cy="1104762"/>
          </a:xfrm>
          <a:prstGeom prst="rect">
            <a:avLst/>
          </a:prstGeom>
        </p:spPr>
      </p:pic>
      <p:pic>
        <p:nvPicPr>
          <p:cNvPr id="40" name="图片 39" descr="85-2-4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621126"/>
            <a:ext cx="1238095" cy="115238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1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323527" y="537523"/>
            <a:ext cx="847059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下面钟面上时针和分针形成的角，哪个最大，哪个最小？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615321" y="3622253"/>
            <a:ext cx="12425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139952" y="3651870"/>
            <a:ext cx="11256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03610" y="1707654"/>
            <a:ext cx="1900238" cy="1900238"/>
            <a:chOff x="1151620" y="2076695"/>
            <a:chExt cx="1900238" cy="1900238"/>
          </a:xfrm>
        </p:grpSpPr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6715" y="2706765"/>
              <a:ext cx="381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11"/>
            <p:cNvGrpSpPr/>
            <p:nvPr/>
          </p:nvGrpSpPr>
          <p:grpSpPr>
            <a:xfrm>
              <a:off x="1151620" y="2076695"/>
              <a:ext cx="1900238" cy="1900238"/>
              <a:chOff x="3305175" y="1304925"/>
              <a:chExt cx="2533650" cy="253365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3594365" y="1707654"/>
            <a:ext cx="1900238" cy="1900238"/>
            <a:chOff x="3559388" y="2076695"/>
            <a:chExt cx="1900238" cy="190023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1980" y="2616755"/>
              <a:ext cx="495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组合 16"/>
            <p:cNvGrpSpPr/>
            <p:nvPr/>
          </p:nvGrpSpPr>
          <p:grpSpPr>
            <a:xfrm>
              <a:off x="3559388" y="2076695"/>
              <a:ext cx="1900238" cy="1900238"/>
              <a:chOff x="3305175" y="1304925"/>
              <a:chExt cx="2533650" cy="2533650"/>
            </a:xfrm>
          </p:grpSpPr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3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36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6002132" y="1707654"/>
            <a:ext cx="1900238" cy="1900238"/>
            <a:chOff x="5967155" y="2076695"/>
            <a:chExt cx="1900238" cy="1900238"/>
          </a:xfrm>
        </p:grpSpPr>
        <p:pic>
          <p:nvPicPr>
            <p:cNvPr id="34" name="Picture 2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7255" y="2796775"/>
              <a:ext cx="304800" cy="46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组合 27"/>
            <p:cNvGrpSpPr/>
            <p:nvPr/>
          </p:nvGrpSpPr>
          <p:grpSpPr>
            <a:xfrm>
              <a:off x="5967155" y="2076695"/>
              <a:ext cx="1900238" cy="1900238"/>
              <a:chOff x="3305175" y="1304925"/>
              <a:chExt cx="2533650" cy="2533650"/>
            </a:xfrm>
          </p:grpSpPr>
          <p:pic>
            <p:nvPicPr>
              <p:cNvPr id="36" name="Picture 1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0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46510" y="1752135"/>
                <a:ext cx="276225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5" name="图片 44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6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全屏显示(16:9)</PresentationFormat>
  <Paragraphs>61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9A242EA8A6984E909ECBAAF03FD5E31B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