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61" r:id="rId2"/>
    <p:sldId id="290" r:id="rId3"/>
    <p:sldId id="270" r:id="rId4"/>
    <p:sldId id="307" r:id="rId5"/>
    <p:sldId id="389" r:id="rId6"/>
    <p:sldId id="390" r:id="rId7"/>
    <p:sldId id="391" r:id="rId8"/>
    <p:sldId id="392" r:id="rId9"/>
    <p:sldId id="349" r:id="rId10"/>
    <p:sldId id="362" r:id="rId11"/>
    <p:sldId id="393" r:id="rId12"/>
    <p:sldId id="394" r:id="rId13"/>
    <p:sldId id="395" r:id="rId14"/>
    <p:sldId id="396" r:id="rId15"/>
    <p:sldId id="397" r:id="rId16"/>
    <p:sldId id="398" r:id="rId17"/>
    <p:sldId id="372" r:id="rId18"/>
    <p:sldId id="388" r:id="rId19"/>
    <p:sldId id="376" r:id="rId20"/>
    <p:sldId id="377" r:id="rId21"/>
    <p:sldId id="399" r:id="rId22"/>
    <p:sldId id="381" r:id="rId23"/>
    <p:sldId id="382" r:id="rId24"/>
  </p:sldIdLst>
  <p:sldSz cx="9144000" cy="6858000" type="screen4x3"/>
  <p:notesSz cx="6858000" cy="9144000"/>
  <p:defaultTextStyle>
    <a:defPPr>
      <a:defRPr lang="zh-CN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FF66"/>
    <a:srgbClr val="FF99FF"/>
    <a:srgbClr val="006600"/>
    <a:srgbClr val="6600CC"/>
    <a:srgbClr val="CC006A"/>
    <a:srgbClr val="644B7A"/>
    <a:srgbClr val="249F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7" autoAdjust="0"/>
    <p:restoredTop sz="94807" autoAdjust="0"/>
  </p:normalViewPr>
  <p:slideViewPr>
    <p:cSldViewPr snapToGrid="0" snapToObjects="1"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5F2F771-0FEF-4C45-A4D5-93DB63F9566F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fld id="{ECE2B8B9-D1DF-42D9-B9BA-6AF2F901E318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E2B8B9-D1DF-42D9-B9BA-6AF2F901E318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43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8444BA63-6649-4DD0-8E92-0E17495BF2F8}" type="slidenum">
              <a:rPr lang="zh-CN" altLang="en-US">
                <a:latin typeface="Arial" panose="020B0604020202020204" pitchFamily="34" charset="0"/>
              </a:rPr>
              <a:t>11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63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EB394737-1372-41DE-A10A-E85328EDC940}" type="slidenum">
              <a:rPr lang="zh-CN" altLang="en-US">
                <a:latin typeface="Arial" panose="020B0604020202020204" pitchFamily="34" charset="0"/>
              </a:rPr>
              <a:t>12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84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29FD84A4-4283-4E1C-B046-59B780BA52C0}" type="slidenum">
              <a:rPr lang="zh-CN" altLang="en-US">
                <a:latin typeface="Arial" panose="020B0604020202020204" pitchFamily="34" charset="0"/>
              </a:rPr>
              <a:t>13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15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CE2BC591-9A70-4CAF-8D2E-852A9ED5952B}" type="slidenum">
              <a:rPr lang="zh-CN" altLang="en-US">
                <a:latin typeface="Arial" panose="020B0604020202020204" pitchFamily="34" charset="0"/>
              </a:rPr>
              <a:t>15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97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AD8DDF67-B19E-432F-B23D-7245CBD07DEA}" type="slidenum">
              <a:rPr lang="zh-CN" altLang="en-US">
                <a:latin typeface="Arial" panose="020B0604020202020204" pitchFamily="34" charset="0"/>
              </a:rPr>
              <a:t>22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A9090-B5BC-4D24-82E4-05E2942933F4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3F14D3-B759-4B56-9215-486809FC109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B4BA6-72DC-4926-9CAA-EF8BD0C5CB08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D8B8FB-31C5-48D0-A23E-120759BF693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494CA-F263-4CC5-A6CA-44C5F20BC3C5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B2E5AB-DBCE-48DE-A1E5-C02C549C9C4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3FD76-63BB-4E6E-91E6-836198AE14BA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603470-A8E4-420A-AB3D-BC3E747763C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4D87B-A9FE-40B6-83CE-9BFF19F6027A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68288C-E68A-41D4-AB6B-B81F7C3327A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A0603-D41E-4AC5-B6B4-9B535D65A7A1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3167BE-9403-40FC-9DFF-82D72EFDD96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744C4-AE18-44E2-8E69-4887094BA521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60E259-C41E-49E0-8672-4FCC2C62C17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D5577-65B3-4F7E-B9FC-9ED4329FF189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6770A0-D918-40D7-9EBA-C12593E284F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E5B88-E672-4412-9151-A86218EFFFC4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156F16-6233-450D-BD50-06CFC5E93F1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5B365-7549-4E02-8918-FD55BA956275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8887CC-3208-430C-A5BB-7EFC3CD1E73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AC363-A8F5-4AD2-85EF-B6BA1BFDCC36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05A3CC-29D0-4CEF-9B25-E4B3D409E62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1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06175BC-3187-44B3-AFE8-1EDE11C622C1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kumimoji="1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kumimoji="1"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123AAA88-31D7-408C-BEA0-5F466696D14A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2.Playing%20ping-pong.mp4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1.Playing%20basketball.mp4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23" descr="草地001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856163"/>
            <a:ext cx="9144000" cy="200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图片 24" descr="小花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153534">
            <a:off x="7671181" y="5515072"/>
            <a:ext cx="1009650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AutoShape 508"/>
          <p:cNvSpPr>
            <a:spLocks noChangeArrowheads="1"/>
          </p:cNvSpPr>
          <p:nvPr/>
        </p:nvSpPr>
        <p:spPr bwMode="auto">
          <a:xfrm>
            <a:off x="495876" y="1061061"/>
            <a:ext cx="8152248" cy="2165538"/>
          </a:xfrm>
          <a:prstGeom prst="roundRect">
            <a:avLst>
              <a:gd name="adj" fmla="val 5074"/>
            </a:avLst>
          </a:prstGeom>
          <a:solidFill>
            <a:srgbClr val="FFFFFF"/>
          </a:solidFill>
          <a:ln w="57150" cmpd="sng">
            <a:noFill/>
            <a:round/>
          </a:ln>
          <a:effectLst>
            <a:innerShdw blurRad="123825" dist="88900" dir="13500000">
              <a:srgbClr val="FFFF00">
                <a:alpha val="50000"/>
              </a:srgbClr>
            </a:inn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defRPr/>
            </a:pPr>
            <a:endParaRPr lang="ko-KR" altLang="en-US" smtClean="0">
              <a:solidFill>
                <a:srgbClr val="000000"/>
              </a:solidFill>
              <a:latin typeface="Calibri" panose="020F0502020204030204" pitchFamily="34" charset="0"/>
              <a:ea typeface="Malgun Gothic" panose="020B0503020000020004" pitchFamily="34" charset="-127"/>
            </a:endParaRPr>
          </a:p>
        </p:txBody>
      </p:sp>
      <p:sp>
        <p:nvSpPr>
          <p:cNvPr id="8" name="同侧圆角矩形 7"/>
          <p:cNvSpPr/>
          <p:nvPr/>
        </p:nvSpPr>
        <p:spPr>
          <a:xfrm flipV="1">
            <a:off x="495300" y="2468563"/>
            <a:ext cx="8153400" cy="758825"/>
          </a:xfrm>
          <a:prstGeom prst="round2Same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3081" name="Picture 39" descr="구름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95838" y="179388"/>
            <a:ext cx="68262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40" descr="구름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308850" y="542925"/>
            <a:ext cx="8953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图片 70" descr="蝴蝶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18291536" flipH="1">
            <a:off x="7694613" y="3309336"/>
            <a:ext cx="1019175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AutoShape 508"/>
          <p:cNvSpPr>
            <a:spLocks noChangeArrowheads="1"/>
          </p:cNvSpPr>
          <p:nvPr/>
        </p:nvSpPr>
        <p:spPr bwMode="auto">
          <a:xfrm>
            <a:off x="495876" y="1061061"/>
            <a:ext cx="8152248" cy="2165538"/>
          </a:xfrm>
          <a:prstGeom prst="roundRect">
            <a:avLst>
              <a:gd name="adj" fmla="val 5074"/>
            </a:avLst>
          </a:prstGeom>
          <a:noFill/>
          <a:ln w="76200" cmpd="sng">
            <a:solidFill>
              <a:srgbClr val="99CC00"/>
            </a:solidFill>
            <a:round/>
          </a:ln>
          <a:effectLst>
            <a:innerShdw blurRad="123825" dist="88900" dir="13500000">
              <a:srgbClr val="FFFF00">
                <a:alpha val="50000"/>
              </a:srgbClr>
            </a:inn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defRPr/>
            </a:pPr>
            <a:endParaRPr lang="ko-KR" altLang="en-US" smtClean="0">
              <a:solidFill>
                <a:srgbClr val="000000"/>
              </a:solidFill>
              <a:latin typeface="Calibri" panose="020F0502020204030204" pitchFamily="34" charset="0"/>
              <a:ea typeface="Malgun Gothic" panose="020B0503020000020004" pitchFamily="34" charset="-127"/>
            </a:endParaRPr>
          </a:p>
        </p:txBody>
      </p:sp>
      <p:pic>
        <p:nvPicPr>
          <p:cNvPr id="3087" name="Picture 50" descr="나뭇잎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3371175">
            <a:off x="2063750" y="3001963"/>
            <a:ext cx="12827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椭圆 8"/>
          <p:cNvSpPr/>
          <p:nvPr/>
        </p:nvSpPr>
        <p:spPr>
          <a:xfrm>
            <a:off x="328488" y="1335352"/>
            <a:ext cx="334776" cy="33477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3" name="椭圆 82"/>
          <p:cNvSpPr/>
          <p:nvPr/>
        </p:nvSpPr>
        <p:spPr>
          <a:xfrm>
            <a:off x="328488" y="1976443"/>
            <a:ext cx="334776" cy="33477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6" name="椭圆 85"/>
          <p:cNvSpPr/>
          <p:nvPr/>
        </p:nvSpPr>
        <p:spPr>
          <a:xfrm>
            <a:off x="328488" y="2617533"/>
            <a:ext cx="334776" cy="33477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9" name="椭圆 88"/>
          <p:cNvSpPr/>
          <p:nvPr/>
        </p:nvSpPr>
        <p:spPr>
          <a:xfrm>
            <a:off x="8480736" y="1335352"/>
            <a:ext cx="334776" cy="33477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7" name="椭圆 96"/>
          <p:cNvSpPr/>
          <p:nvPr/>
        </p:nvSpPr>
        <p:spPr>
          <a:xfrm>
            <a:off x="8480736" y="1976443"/>
            <a:ext cx="334776" cy="33477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8" name="椭圆 97"/>
          <p:cNvSpPr/>
          <p:nvPr/>
        </p:nvSpPr>
        <p:spPr>
          <a:xfrm>
            <a:off x="8480736" y="2617533"/>
            <a:ext cx="334776" cy="33477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0" y="3860993"/>
            <a:ext cx="9144000" cy="80599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  <a:sp3d extrusionH="57150">
              <a:bevelT w="0" h="0"/>
            </a:sp3d>
          </a:bodyPr>
          <a:lstStyle/>
          <a:p>
            <a:pPr algn="ctr" eaLnBrk="1" fontAlgn="auto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b="1" dirty="0">
                <a:ln w="10541" cmpd="sng">
                  <a:noFill/>
                  <a:prstDash val="solid"/>
                </a:ln>
                <a:gradFill>
                  <a:gsLst>
                    <a:gs pos="0">
                      <a:srgbClr val="D74184"/>
                    </a:gs>
                    <a:gs pos="50000">
                      <a:srgbClr val="D74184"/>
                    </a:gs>
                    <a:gs pos="100000">
                      <a:srgbClr val="D74184"/>
                    </a:gs>
                  </a:gsLst>
                  <a:lin ang="5400000"/>
                </a:gradFill>
                <a:effectLst>
                  <a:outerShdw blurRad="38100" dist="12700" algn="tl" rotWithShape="0">
                    <a:srgbClr val="000000">
                      <a:alpha val="40000"/>
                    </a:srgbClr>
                  </a:outerShdw>
                </a:effectLst>
                <a:latin typeface="Kozuka Gothic Pro H" pitchFamily="34" charset="-128"/>
                <a:ea typeface="Kozuka Gothic Pro H" pitchFamily="34" charset="-128"/>
                <a:cs typeface="方正大黑简体"/>
              </a:rPr>
              <a:t>Lesson 3 Let’s play</a:t>
            </a:r>
            <a:endParaRPr lang="zh-CN" altLang="en-US" sz="4800" b="1" dirty="0">
              <a:ln w="10541" cmpd="sng">
                <a:noFill/>
                <a:prstDash val="solid"/>
              </a:ln>
              <a:gradFill>
                <a:gsLst>
                  <a:gs pos="0">
                    <a:srgbClr val="D74184"/>
                  </a:gs>
                  <a:gs pos="50000">
                    <a:srgbClr val="D74184"/>
                  </a:gs>
                  <a:gs pos="100000">
                    <a:srgbClr val="D74184"/>
                  </a:gs>
                </a:gsLst>
                <a:lin ang="5400000"/>
              </a:gradFill>
              <a:effectLst>
                <a:outerShdw blurRad="38100" dist="12700" algn="tl" rotWithShape="0">
                  <a:srgbClr val="000000">
                    <a:alpha val="40000"/>
                  </a:srgbClr>
                </a:outerShdw>
              </a:effectLst>
              <a:latin typeface="Kozuka Gothic Pro H" pitchFamily="34" charset="-128"/>
              <a:ea typeface="Kozuka Gothic Pro H" pitchFamily="34" charset="-128"/>
              <a:cs typeface="方正大黑简体"/>
            </a:endParaRPr>
          </a:p>
        </p:txBody>
      </p:sp>
      <p:sp>
        <p:nvSpPr>
          <p:cNvPr id="3107" name="TextBox 3"/>
          <p:cNvSpPr txBox="1">
            <a:spLocks noChangeArrowheads="1"/>
          </p:cNvSpPr>
          <p:nvPr/>
        </p:nvSpPr>
        <p:spPr bwMode="auto">
          <a:xfrm>
            <a:off x="465138" y="1433513"/>
            <a:ext cx="82677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466" tIns="48733" rIns="97466" bIns="48733">
            <a:spAutoFit/>
          </a:bodyPr>
          <a:lstStyle>
            <a:lvl1pPr defTabSz="974725"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974725"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97472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974725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974725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9747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9747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9747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9747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Unit 1 Sports</a:t>
            </a:r>
            <a:endParaRPr lang="zh-CN" altLang="en-US" sz="40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108" name="TextBox 4"/>
          <p:cNvSpPr txBox="1">
            <a:spLocks noChangeArrowheads="1"/>
          </p:cNvSpPr>
          <p:nvPr/>
        </p:nvSpPr>
        <p:spPr bwMode="auto">
          <a:xfrm>
            <a:off x="3237706" y="2644775"/>
            <a:ext cx="2722563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466" tIns="48733" rIns="97466" bIns="48733">
            <a:spAutoFit/>
          </a:bodyPr>
          <a:lstStyle>
            <a:lvl1pPr defTabSz="974725"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974725"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97472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974725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974725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9747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9747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9747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9747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b="1" dirty="0" smtClean="0">
                <a:solidFill>
                  <a:srgbClr val="8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六</a:t>
            </a:r>
            <a:r>
              <a:rPr lang="zh-CN" altLang="en-US" sz="2000" b="1" dirty="0">
                <a:solidFill>
                  <a:srgbClr val="8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年级下册 </a:t>
            </a:r>
          </a:p>
        </p:txBody>
      </p:sp>
      <p:sp>
        <p:nvSpPr>
          <p:cNvPr id="21" name="矩形 20"/>
          <p:cNvSpPr/>
          <p:nvPr/>
        </p:nvSpPr>
        <p:spPr>
          <a:xfrm>
            <a:off x="2924754" y="5857081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8"/>
          <p:cNvSpPr txBox="1">
            <a:spLocks noChangeArrowheads="1"/>
          </p:cNvSpPr>
          <p:nvPr/>
        </p:nvSpPr>
        <p:spPr bwMode="auto">
          <a:xfrm>
            <a:off x="1733550" y="1709738"/>
            <a:ext cx="4049713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try to do sth.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尽力做某事   </a:t>
            </a:r>
          </a:p>
          <a:p>
            <a:pPr>
              <a:lnSpc>
                <a:spcPct val="20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try doing sth.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尝试做某事   </a:t>
            </a:r>
          </a:p>
          <a:p>
            <a:pPr>
              <a:lnSpc>
                <a:spcPct val="20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try one’s best to do sth. </a:t>
            </a:r>
          </a:p>
          <a:p>
            <a:pPr>
              <a:lnSpc>
                <a:spcPct val="200000"/>
              </a:lnSpc>
            </a:pP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尽某人最大的努力去做某事</a:t>
            </a:r>
          </a:p>
        </p:txBody>
      </p:sp>
      <p:sp>
        <p:nvSpPr>
          <p:cNvPr id="12292" name="矩形 2"/>
          <p:cNvSpPr>
            <a:spLocks noChangeArrowheads="1"/>
          </p:cNvSpPr>
          <p:nvPr/>
        </p:nvSpPr>
        <p:spPr bwMode="auto">
          <a:xfrm>
            <a:off x="793750" y="1958975"/>
            <a:ext cx="9636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短语：</a:t>
            </a:r>
            <a:endParaRPr lang="zh-CN" altLang="en-US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2293" name="图片 18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6263" y="4935538"/>
            <a:ext cx="323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矩形 16"/>
          <p:cNvSpPr>
            <a:spLocks noChangeArrowheads="1"/>
          </p:cNvSpPr>
          <p:nvPr/>
        </p:nvSpPr>
        <p:spPr bwMode="auto">
          <a:xfrm>
            <a:off x="869950" y="4784725"/>
            <a:ext cx="8032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拓展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4" name="矩形 2"/>
          <p:cNvSpPr>
            <a:spLocks noChangeArrowheads="1"/>
          </p:cNvSpPr>
          <p:nvPr/>
        </p:nvSpPr>
        <p:spPr bwMode="auto">
          <a:xfrm>
            <a:off x="1697038" y="4645025"/>
            <a:ext cx="66516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try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还可作名词，构成短语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have a try“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试一试”。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图片 6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文本框 17"/>
          <p:cNvSpPr txBox="1">
            <a:spLocks noChangeArrowheads="1"/>
          </p:cNvSpPr>
          <p:nvPr/>
        </p:nvSpPr>
        <p:spPr bwMode="auto">
          <a:xfrm>
            <a:off x="3133725" y="1793875"/>
            <a:ext cx="45497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heavy /'hevi/ 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adj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 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重的   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【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四会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】</a:t>
            </a:r>
          </a:p>
        </p:txBody>
      </p:sp>
      <p:sp>
        <p:nvSpPr>
          <p:cNvPr id="19" name="圆角矩形 18"/>
          <p:cNvSpPr/>
          <p:nvPr/>
        </p:nvSpPr>
        <p:spPr>
          <a:xfrm>
            <a:off x="1266825" y="1857375"/>
            <a:ext cx="1778000" cy="44926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3C7D4"/>
              </a:gs>
              <a:gs pos="100000">
                <a:schemeClr val="bg1"/>
              </a:gs>
            </a:gsLst>
          </a:gradFill>
          <a:ln>
            <a:solidFill>
              <a:srgbClr val="ECADC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3317" name="文本框 19"/>
          <p:cNvSpPr txBox="1">
            <a:spLocks noChangeArrowheads="1"/>
          </p:cNvSpPr>
          <p:nvPr/>
        </p:nvSpPr>
        <p:spPr bwMode="auto">
          <a:xfrm>
            <a:off x="1525588" y="1838325"/>
            <a:ext cx="15478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400" b="1">
                <a:latin typeface="黑体" panose="02010609060101010101" pitchFamily="49" charset="-122"/>
                <a:ea typeface="黑体" panose="02010609060101010101" pitchFamily="49" charset="-122"/>
                <a:cs typeface="Hei"/>
              </a:rPr>
              <a:t>知识点</a:t>
            </a:r>
            <a:r>
              <a:rPr kumimoji="1" lang="en-US" altLang="zh-CN" sz="2400" b="1">
                <a:latin typeface="黑体" panose="02010609060101010101" pitchFamily="49" charset="-122"/>
                <a:ea typeface="黑体" panose="02010609060101010101" pitchFamily="49" charset="-122"/>
                <a:cs typeface="Hei"/>
              </a:rPr>
              <a:t> 3</a:t>
            </a:r>
            <a:endParaRPr kumimoji="1" lang="zh-CN" altLang="en-US" sz="2400" b="1">
              <a:latin typeface="黑体" panose="02010609060101010101" pitchFamily="49" charset="-122"/>
              <a:ea typeface="黑体" panose="02010609060101010101" pitchFamily="49" charset="-122"/>
              <a:cs typeface="Hei"/>
            </a:endParaRP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2778125" y="3211513"/>
            <a:ext cx="2244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7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light  </a:t>
            </a:r>
            <a:r>
              <a:rPr lang="en-US" altLang="zh-CN" sz="2400" b="1" i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adj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 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轻的</a:t>
            </a:r>
            <a:endParaRPr lang="en-US" altLang="zh-CN" sz="2400" b="1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3319" name="图片 9" descr="book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5138" y="1743075"/>
            <a:ext cx="1087437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2503488" y="2498725"/>
            <a:ext cx="4611687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70000"/>
              </a:lnSpc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 boy is heavy. 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这个男孩很重。 </a:t>
            </a:r>
            <a:endParaRPr lang="zh-CN" altLang="zh-CN" sz="24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3321" name="矩形 2"/>
          <p:cNvSpPr>
            <a:spLocks noChangeArrowheads="1"/>
          </p:cNvSpPr>
          <p:nvPr/>
        </p:nvSpPr>
        <p:spPr bwMode="auto">
          <a:xfrm>
            <a:off x="1543050" y="2665413"/>
            <a:ext cx="11128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例句：</a:t>
            </a:r>
            <a:endParaRPr lang="zh-CN" altLang="en-US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3322" name="矩形 3"/>
          <p:cNvSpPr>
            <a:spLocks noChangeArrowheads="1"/>
          </p:cNvSpPr>
          <p:nvPr/>
        </p:nvSpPr>
        <p:spPr bwMode="auto">
          <a:xfrm>
            <a:off x="1511300" y="3371850"/>
            <a:ext cx="1266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反义词：</a:t>
            </a:r>
            <a:endParaRPr lang="zh-CN" altLang="en-US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13323" name="组合 26"/>
          <p:cNvGrpSpPr/>
          <p:nvPr/>
        </p:nvGrpSpPr>
        <p:grpSpPr bwMode="auto">
          <a:xfrm>
            <a:off x="1604963" y="4143375"/>
            <a:ext cx="1165225" cy="461963"/>
            <a:chOff x="1220273" y="4806955"/>
            <a:chExt cx="1163470" cy="462191"/>
          </a:xfrm>
        </p:grpSpPr>
        <p:sp>
          <p:nvSpPr>
            <p:cNvPr id="13326" name="TextBox 3"/>
            <p:cNvSpPr txBox="1">
              <a:spLocks noChangeArrowheads="1"/>
            </p:cNvSpPr>
            <p:nvPr/>
          </p:nvSpPr>
          <p:spPr bwMode="auto">
            <a:xfrm>
              <a:off x="1488250" y="4806955"/>
              <a:ext cx="895493" cy="462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典例</a:t>
              </a:r>
            </a:p>
          </p:txBody>
        </p:sp>
        <p:pic>
          <p:nvPicPr>
            <p:cNvPr id="13327" name="图片 29" descr="花盆.png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220273" y="4861186"/>
              <a:ext cx="32385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矩形 26"/>
          <p:cNvSpPr>
            <a:spLocks noChangeArrowheads="1"/>
          </p:cNvSpPr>
          <p:nvPr/>
        </p:nvSpPr>
        <p:spPr bwMode="auto">
          <a:xfrm>
            <a:off x="2770188" y="3898900"/>
            <a:ext cx="448151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 elephant is very ________.  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A. heavy    B. light    C.  short 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5997575" y="4162425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7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6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文本框 17"/>
          <p:cNvSpPr txBox="1">
            <a:spLocks noChangeArrowheads="1"/>
          </p:cNvSpPr>
          <p:nvPr/>
        </p:nvSpPr>
        <p:spPr bwMode="auto">
          <a:xfrm>
            <a:off x="3133725" y="1924050"/>
            <a:ext cx="53689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difficult /'dɪfɪkəlt/ 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adj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 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困难的；费力的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1266825" y="1987550"/>
            <a:ext cx="1778000" cy="44926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3C7D4"/>
              </a:gs>
              <a:gs pos="100000">
                <a:schemeClr val="bg1"/>
              </a:gs>
            </a:gsLst>
          </a:gradFill>
          <a:ln>
            <a:solidFill>
              <a:srgbClr val="ECADC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5365" name="文本框 19"/>
          <p:cNvSpPr txBox="1">
            <a:spLocks noChangeArrowheads="1"/>
          </p:cNvSpPr>
          <p:nvPr/>
        </p:nvSpPr>
        <p:spPr bwMode="auto">
          <a:xfrm>
            <a:off x="1525588" y="1968500"/>
            <a:ext cx="15478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400" b="1">
                <a:latin typeface="黑体" panose="02010609060101010101" pitchFamily="49" charset="-122"/>
                <a:ea typeface="黑体" panose="02010609060101010101" pitchFamily="49" charset="-122"/>
                <a:cs typeface="Hei"/>
              </a:rPr>
              <a:t>知识点</a:t>
            </a:r>
            <a:r>
              <a:rPr kumimoji="1" lang="en-US" altLang="zh-CN" sz="2400" b="1">
                <a:latin typeface="黑体" panose="02010609060101010101" pitchFamily="49" charset="-122"/>
                <a:ea typeface="黑体" panose="02010609060101010101" pitchFamily="49" charset="-122"/>
                <a:cs typeface="Hei"/>
              </a:rPr>
              <a:t> 4</a:t>
            </a:r>
            <a:endParaRPr kumimoji="1" lang="zh-CN" altLang="en-US" sz="2400" b="1">
              <a:latin typeface="黑体" panose="02010609060101010101" pitchFamily="49" charset="-122"/>
              <a:ea typeface="黑体" panose="02010609060101010101" pitchFamily="49" charset="-122"/>
              <a:cs typeface="Hei"/>
            </a:endParaRP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3727450" y="3698875"/>
            <a:ext cx="293528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7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easy  </a:t>
            </a:r>
            <a:r>
              <a:rPr lang="en-US" altLang="zh-CN" sz="2400" b="1" i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adj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 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容易的</a:t>
            </a:r>
            <a:endParaRPr lang="en-US" altLang="zh-CN" sz="2400" b="1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5367" name="图片 9" descr="book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5138" y="1873250"/>
            <a:ext cx="1087437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2503488" y="2782888"/>
            <a:ext cx="61674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70000"/>
              </a:lnSpc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 think English is difficult. 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我认为英语很难。</a:t>
            </a:r>
            <a:endParaRPr lang="zh-CN" altLang="zh-CN" sz="24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5369" name="矩形 2"/>
          <p:cNvSpPr>
            <a:spLocks noChangeArrowheads="1"/>
          </p:cNvSpPr>
          <p:nvPr/>
        </p:nvSpPr>
        <p:spPr bwMode="auto">
          <a:xfrm>
            <a:off x="1543050" y="2949575"/>
            <a:ext cx="11128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例句：</a:t>
            </a:r>
            <a:endParaRPr lang="zh-CN" altLang="en-US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5370" name="矩形 3"/>
          <p:cNvSpPr>
            <a:spLocks noChangeArrowheads="1"/>
          </p:cNvSpPr>
          <p:nvPr/>
        </p:nvSpPr>
        <p:spPr bwMode="auto">
          <a:xfrm>
            <a:off x="1511300" y="3859213"/>
            <a:ext cx="2181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对应词记忆法：</a:t>
            </a:r>
            <a:endParaRPr lang="zh-CN" altLang="en-US">
              <a:solidFill>
                <a:srgbClr val="3333FF"/>
              </a:solidFill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2857500" y="4586288"/>
            <a:ext cx="26003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70000"/>
              </a:lnSpc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hard  </a:t>
            </a:r>
            <a:r>
              <a:rPr lang="en-US" altLang="zh-CN" sz="2400" b="1" i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adj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 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困难的</a:t>
            </a:r>
            <a:endParaRPr lang="zh-CN" altLang="zh-CN" sz="24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5372" name="矩形 2"/>
          <p:cNvSpPr>
            <a:spLocks noChangeArrowheads="1"/>
          </p:cNvSpPr>
          <p:nvPr/>
        </p:nvSpPr>
        <p:spPr bwMode="auto">
          <a:xfrm>
            <a:off x="1541463" y="4752975"/>
            <a:ext cx="1422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近义词：</a:t>
            </a:r>
            <a:endParaRPr lang="zh-CN" altLang="en-US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 build="p"/>
      <p:bldP spid="2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图片 6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文本框 17"/>
          <p:cNvSpPr txBox="1">
            <a:spLocks noChangeArrowheads="1"/>
          </p:cNvSpPr>
          <p:nvPr/>
        </p:nvSpPr>
        <p:spPr bwMode="auto">
          <a:xfrm>
            <a:off x="2847975" y="1473200"/>
            <a:ext cx="426561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easy /'iːzi / 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adj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 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容易的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【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四会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】</a:t>
            </a:r>
          </a:p>
        </p:txBody>
      </p:sp>
      <p:sp>
        <p:nvSpPr>
          <p:cNvPr id="19" name="圆角矩形 18"/>
          <p:cNvSpPr/>
          <p:nvPr/>
        </p:nvSpPr>
        <p:spPr>
          <a:xfrm>
            <a:off x="982663" y="1536700"/>
            <a:ext cx="1778000" cy="44926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3C7D4"/>
              </a:gs>
              <a:gs pos="100000">
                <a:schemeClr val="bg1"/>
              </a:gs>
            </a:gsLst>
          </a:gradFill>
          <a:ln>
            <a:solidFill>
              <a:srgbClr val="ECADC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7413" name="文本框 19"/>
          <p:cNvSpPr txBox="1">
            <a:spLocks noChangeArrowheads="1"/>
          </p:cNvSpPr>
          <p:nvPr/>
        </p:nvSpPr>
        <p:spPr bwMode="auto">
          <a:xfrm>
            <a:off x="1241425" y="1517650"/>
            <a:ext cx="15478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400" b="1">
                <a:latin typeface="黑体" panose="02010609060101010101" pitchFamily="49" charset="-122"/>
                <a:ea typeface="黑体" panose="02010609060101010101" pitchFamily="49" charset="-122"/>
                <a:cs typeface="Hei"/>
              </a:rPr>
              <a:t>知识点</a:t>
            </a:r>
            <a:r>
              <a:rPr kumimoji="1" lang="en-US" altLang="zh-CN" sz="2400" b="1">
                <a:latin typeface="黑体" panose="02010609060101010101" pitchFamily="49" charset="-122"/>
                <a:ea typeface="黑体" panose="02010609060101010101" pitchFamily="49" charset="-122"/>
                <a:cs typeface="Hei"/>
              </a:rPr>
              <a:t> 5</a:t>
            </a:r>
            <a:endParaRPr kumimoji="1" lang="zh-CN" altLang="en-US" sz="2400" b="1">
              <a:latin typeface="黑体" panose="02010609060101010101" pitchFamily="49" charset="-122"/>
              <a:ea typeface="黑体" panose="02010609060101010101" pitchFamily="49" charset="-122"/>
              <a:cs typeface="Hei"/>
            </a:endParaRP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3443288" y="2749550"/>
            <a:ext cx="293370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7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east  </a:t>
            </a:r>
            <a:r>
              <a:rPr lang="en-US" altLang="zh-CN" sz="2400" b="1" i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 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东方 </a:t>
            </a:r>
            <a:endParaRPr lang="en-US" altLang="zh-CN" sz="2400" b="1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7415" name="图片 9" descr="book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80975" y="1422400"/>
            <a:ext cx="1087438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2219325" y="2082800"/>
            <a:ext cx="616585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70000"/>
              </a:lnSpc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 think math is easy. 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我认为数学很容易。</a:t>
            </a:r>
            <a:endParaRPr lang="zh-CN" altLang="zh-CN" sz="24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7417" name="矩形 2"/>
          <p:cNvSpPr>
            <a:spLocks noChangeArrowheads="1"/>
          </p:cNvSpPr>
          <p:nvPr/>
        </p:nvSpPr>
        <p:spPr bwMode="auto">
          <a:xfrm>
            <a:off x="1258888" y="2249488"/>
            <a:ext cx="11128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例句：</a:t>
            </a:r>
            <a:endParaRPr lang="zh-CN" altLang="en-US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7418" name="矩形 3"/>
          <p:cNvSpPr>
            <a:spLocks noChangeArrowheads="1"/>
          </p:cNvSpPr>
          <p:nvPr/>
        </p:nvSpPr>
        <p:spPr bwMode="auto">
          <a:xfrm>
            <a:off x="1227138" y="2909888"/>
            <a:ext cx="21812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形近词记忆法：</a:t>
            </a:r>
            <a:endParaRPr lang="zh-CN" altLang="en-US">
              <a:solidFill>
                <a:srgbClr val="3333FF"/>
              </a:solidFill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2573338" y="3387725"/>
            <a:ext cx="46228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70000"/>
              </a:lnSpc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difficult  </a:t>
            </a:r>
            <a:r>
              <a:rPr lang="en-US" altLang="zh-CN" sz="2400" b="1" i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adj.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困难的；费力的</a:t>
            </a:r>
            <a:endParaRPr lang="zh-CN" altLang="zh-CN" sz="24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7420" name="矩形 2"/>
          <p:cNvSpPr>
            <a:spLocks noChangeArrowheads="1"/>
          </p:cNvSpPr>
          <p:nvPr/>
        </p:nvSpPr>
        <p:spPr bwMode="auto">
          <a:xfrm>
            <a:off x="1255713" y="3554413"/>
            <a:ext cx="1422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反义词：</a:t>
            </a:r>
            <a:endParaRPr lang="zh-CN" altLang="en-US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2844800" y="3990975"/>
            <a:ext cx="46228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70000"/>
              </a:lnSpc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easy(</a:t>
            </a:r>
            <a:r>
              <a:rPr lang="en-US" altLang="zh-CN" sz="2400" b="1" i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adj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.) → easily(</a:t>
            </a:r>
            <a:r>
              <a:rPr lang="en-US" altLang="zh-CN" sz="2400" b="1" i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adv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.)</a:t>
            </a:r>
            <a:endParaRPr lang="zh-CN" altLang="zh-CN" sz="24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7422" name="矩形 2"/>
          <p:cNvSpPr>
            <a:spLocks noChangeArrowheads="1"/>
          </p:cNvSpPr>
          <p:nvPr/>
        </p:nvSpPr>
        <p:spPr bwMode="auto">
          <a:xfrm>
            <a:off x="1266825" y="4157663"/>
            <a:ext cx="1581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词性变化：</a:t>
            </a:r>
            <a:endParaRPr lang="zh-CN" altLang="en-US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17423" name="组合 26"/>
          <p:cNvGrpSpPr/>
          <p:nvPr/>
        </p:nvGrpSpPr>
        <p:grpSpPr bwMode="auto">
          <a:xfrm>
            <a:off x="1320800" y="4808538"/>
            <a:ext cx="1165225" cy="461962"/>
            <a:chOff x="1220273" y="4806955"/>
            <a:chExt cx="1163470" cy="462191"/>
          </a:xfrm>
        </p:grpSpPr>
        <p:sp>
          <p:nvSpPr>
            <p:cNvPr id="17426" name="TextBox 3"/>
            <p:cNvSpPr txBox="1">
              <a:spLocks noChangeArrowheads="1"/>
            </p:cNvSpPr>
            <p:nvPr/>
          </p:nvSpPr>
          <p:spPr bwMode="auto">
            <a:xfrm>
              <a:off x="1488250" y="4806955"/>
              <a:ext cx="895493" cy="462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典例</a:t>
              </a:r>
            </a:p>
          </p:txBody>
        </p:sp>
        <p:pic>
          <p:nvPicPr>
            <p:cNvPr id="17427" name="图片 29" descr="花盆.png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220273" y="4861186"/>
              <a:ext cx="32385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矩形 26"/>
          <p:cNvSpPr>
            <a:spLocks noChangeArrowheads="1"/>
          </p:cNvSpPr>
          <p:nvPr/>
        </p:nvSpPr>
        <p:spPr bwMode="auto">
          <a:xfrm>
            <a:off x="2486025" y="4611688"/>
            <a:ext cx="6138863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8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 like to play ping­-pong. I think it’s ________. </a:t>
            </a:r>
          </a:p>
          <a:p>
            <a:pPr eaLnBrk="1" hangingPunct="1">
              <a:lnSpc>
                <a:spcPct val="18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A. easy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　     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B. difficult    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　 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C. heavy 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7624763" y="4829175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 build="p"/>
      <p:bldP spid="29" grpId="0" build="p"/>
      <p:bldP spid="21" grpId="0" build="p"/>
      <p:bldP spid="27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8"/>
          <p:cNvSpPr txBox="1"/>
          <p:nvPr/>
        </p:nvSpPr>
        <p:spPr>
          <a:xfrm>
            <a:off x="2065717" y="128644"/>
            <a:ext cx="5623655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381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4400" spc="-300" dirty="0">
                <a:ln w="11430"/>
                <a:solidFill>
                  <a:srgbClr val="D63D4D"/>
                </a:solidFill>
                <a:effectLst>
                  <a:outerShdw blurRad="76200" dist="63500" dir="10800000" algn="tl" rotWithShape="0">
                    <a:schemeClr val="bg1">
                      <a:alpha val="65000"/>
                    </a:schemeClr>
                  </a:outerShdw>
                </a:effectLst>
                <a:latin typeface="Arial Black" panose="020B0A04020102020204"/>
                <a:ea typeface="+mn-ea"/>
                <a:cs typeface="Arial Black" panose="020B0A04020102020204"/>
              </a:rPr>
              <a:t>2. Playing </a:t>
            </a:r>
            <a:r>
              <a:rPr kumimoji="1" lang="en-US" altLang="zh-CN" sz="4400" spc="-300" dirty="0" err="1">
                <a:ln w="11430"/>
                <a:solidFill>
                  <a:srgbClr val="D63D4D"/>
                </a:solidFill>
                <a:effectLst>
                  <a:outerShdw blurRad="76200" dist="63500" dir="10800000" algn="tl" rotWithShape="0">
                    <a:schemeClr val="bg1">
                      <a:alpha val="65000"/>
                    </a:schemeClr>
                  </a:outerShdw>
                </a:effectLst>
                <a:latin typeface="Arial Black" panose="020B0A04020102020204"/>
                <a:ea typeface="+mn-ea"/>
                <a:cs typeface="Arial Black" panose="020B0A04020102020204"/>
              </a:rPr>
              <a:t>ping-­pong</a:t>
            </a:r>
            <a:endParaRPr kumimoji="1" lang="zh-CN" altLang="en-US" sz="4400" spc="-300" dirty="0">
              <a:ln w="11430"/>
              <a:solidFill>
                <a:srgbClr val="D63D4D"/>
              </a:solidFill>
              <a:effectLst>
                <a:outerShdw blurRad="76200" dist="63500" dir="10800000" algn="tl" rotWithShape="0">
                  <a:schemeClr val="bg1">
                    <a:alpha val="65000"/>
                  </a:schemeClr>
                </a:outerShdw>
              </a:effectLst>
              <a:latin typeface="Arial Black" panose="020B0A04020102020204"/>
              <a:ea typeface="+mn-ea"/>
              <a:cs typeface="Arial Black" panose="020B0A04020102020204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283325" y="2435225"/>
            <a:ext cx="2551113" cy="17907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/>
          </a:p>
        </p:txBody>
      </p:sp>
      <p:sp>
        <p:nvSpPr>
          <p:cNvPr id="19460" name="矩形 1"/>
          <p:cNvSpPr>
            <a:spLocks noChangeArrowheads="1"/>
          </p:cNvSpPr>
          <p:nvPr/>
        </p:nvSpPr>
        <p:spPr bwMode="auto">
          <a:xfrm>
            <a:off x="842963" y="1347788"/>
            <a:ext cx="5881687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986155" indent="-986155" defTabSz="446405" eaLnBrk="1" hangingPunct="1">
              <a:lnSpc>
                <a:spcPct val="200000"/>
              </a:lnSpc>
              <a:tabLst>
                <a:tab pos="985520" algn="l"/>
              </a:tabLst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 Ming: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am hitting the ball to Jenny.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86155" indent="-986155" defTabSz="446405" eaLnBrk="1" hangingPunct="1">
              <a:lnSpc>
                <a:spcPct val="200000"/>
              </a:lnSpc>
              <a:tabLst>
                <a:tab pos="985520" algn="l"/>
              </a:tabLst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 Ming: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you hit the ball to Jenny?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86155" indent="-986155" defTabSz="446405" eaLnBrk="1" hangingPunct="1">
              <a:lnSpc>
                <a:spcPct val="200000"/>
              </a:lnSpc>
              <a:tabLst>
                <a:tab pos="985520" algn="l"/>
              </a:tabLst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Danny: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think I can! </a:t>
            </a:r>
          </a:p>
          <a:p>
            <a:pPr marL="986155" indent="-986155" defTabSz="446405" eaLnBrk="1" hangingPunct="1">
              <a:lnSpc>
                <a:spcPct val="200000"/>
              </a:lnSpc>
              <a:tabLst>
                <a:tab pos="985520" algn="l"/>
              </a:tabLst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Danny: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Ouch! I hit my hand!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86155" indent="-986155" defTabSz="446405" eaLnBrk="1" hangingPunct="1">
              <a:lnSpc>
                <a:spcPct val="200000"/>
              </a:lnSpc>
              <a:tabLst>
                <a:tab pos="985520" algn="l"/>
              </a:tabLst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Jenny: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 Ming hits the ball, but Danny hits his hand! Poor Danny!</a:t>
            </a:r>
          </a:p>
        </p:txBody>
      </p:sp>
      <p:pic>
        <p:nvPicPr>
          <p:cNvPr id="19461" name="Picture 21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08750" y="4408488"/>
            <a:ext cx="2116138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2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92863" y="2514600"/>
            <a:ext cx="2347912" cy="163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图片 6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文本框 17"/>
          <p:cNvSpPr txBox="1">
            <a:spLocks noChangeArrowheads="1"/>
          </p:cNvSpPr>
          <p:nvPr/>
        </p:nvSpPr>
        <p:spPr bwMode="auto">
          <a:xfrm>
            <a:off x="2492375" y="1412875"/>
            <a:ext cx="32797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hand /hænd/ </a:t>
            </a:r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 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手 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【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四会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】</a:t>
            </a:r>
          </a:p>
        </p:txBody>
      </p:sp>
      <p:sp>
        <p:nvSpPr>
          <p:cNvPr id="19" name="圆角矩形 18"/>
          <p:cNvSpPr/>
          <p:nvPr/>
        </p:nvSpPr>
        <p:spPr>
          <a:xfrm>
            <a:off x="638175" y="1441450"/>
            <a:ext cx="1778000" cy="44926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3C7D4"/>
              </a:gs>
              <a:gs pos="100000">
                <a:schemeClr val="bg1"/>
              </a:gs>
            </a:gsLst>
          </a:gradFill>
          <a:ln>
            <a:solidFill>
              <a:srgbClr val="ECADC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sz="2000"/>
          </a:p>
        </p:txBody>
      </p:sp>
      <p:sp>
        <p:nvSpPr>
          <p:cNvPr id="20485" name="文本框 19"/>
          <p:cNvSpPr txBox="1">
            <a:spLocks noChangeArrowheads="1"/>
          </p:cNvSpPr>
          <p:nvPr/>
        </p:nvSpPr>
        <p:spPr bwMode="auto">
          <a:xfrm>
            <a:off x="1122363" y="1458913"/>
            <a:ext cx="13192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  <a:cs typeface="Hei"/>
              </a:rPr>
              <a:t>知识点</a:t>
            </a:r>
            <a:r>
              <a:rPr kumimoji="1"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  <a:cs typeface="Hei"/>
              </a:rPr>
              <a:t> 6</a:t>
            </a:r>
            <a:endParaRPr kumimoji="1" lang="zh-CN" altLang="en-US" sz="2000" b="1" dirty="0">
              <a:latin typeface="黑体" panose="02010609060101010101" pitchFamily="49" charset="-122"/>
              <a:ea typeface="黑体" panose="02010609060101010101" pitchFamily="49" charset="-122"/>
              <a:cs typeface="Hei"/>
            </a:endParaRPr>
          </a:p>
        </p:txBody>
      </p:sp>
      <p:pic>
        <p:nvPicPr>
          <p:cNvPr id="20486" name="图片 9" descr="book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913" y="1327150"/>
            <a:ext cx="1087437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1874838" y="2047875"/>
            <a:ext cx="4703762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70000"/>
              </a:lnSpc>
            </a:pPr>
            <a:r>
              <a: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What’s in your hand? </a:t>
            </a:r>
            <a:r>
              <a:rPr lang="zh-CN" altLang="en-US" sz="2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你的手里有什么？</a:t>
            </a:r>
            <a:endParaRPr lang="zh-CN" altLang="zh-CN" sz="20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488" name="矩形 2"/>
          <p:cNvSpPr>
            <a:spLocks noChangeArrowheads="1"/>
          </p:cNvSpPr>
          <p:nvPr/>
        </p:nvSpPr>
        <p:spPr bwMode="auto">
          <a:xfrm>
            <a:off x="1092200" y="2178050"/>
            <a:ext cx="796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例句：</a:t>
            </a:r>
            <a:endParaRPr lang="zh-CN" altLang="en-US" sz="2000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2181225" y="2638425"/>
            <a:ext cx="14414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70000"/>
              </a:lnSpc>
            </a:pPr>
            <a:r>
              <a: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head  </a:t>
            </a:r>
            <a:r>
              <a:rPr lang="en-US" altLang="zh-CN" sz="2000" b="1" i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</a:t>
            </a:r>
            <a:r>
              <a: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 </a:t>
            </a:r>
            <a:r>
              <a:rPr lang="zh-CN" altLang="en-US" sz="2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头 </a:t>
            </a:r>
            <a:endParaRPr lang="zh-CN" altLang="zh-CN" sz="20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490" name="矩形 2"/>
          <p:cNvSpPr>
            <a:spLocks noChangeArrowheads="1"/>
          </p:cNvSpPr>
          <p:nvPr/>
        </p:nvSpPr>
        <p:spPr bwMode="auto">
          <a:xfrm>
            <a:off x="1090613" y="2781300"/>
            <a:ext cx="1090612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形近词：</a:t>
            </a:r>
            <a:endParaRPr lang="zh-CN" altLang="en-US" sz="2000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1" name="TextBox 8"/>
          <p:cNvSpPr txBox="1">
            <a:spLocks noChangeArrowheads="1"/>
          </p:cNvSpPr>
          <p:nvPr/>
        </p:nvSpPr>
        <p:spPr bwMode="auto">
          <a:xfrm>
            <a:off x="2693988" y="3211513"/>
            <a:ext cx="2935287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70000"/>
              </a:lnSpc>
            </a:pPr>
            <a:r>
              <a:rPr lang="en-US" altLang="zh-CN" sz="20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</a:t>
            </a:r>
            <a:r>
              <a:rPr lang="zh-CN" altLang="en-US" sz="20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 </a:t>
            </a:r>
            <a:r>
              <a:rPr lang="en-US" altLang="zh-CN" sz="20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and(</a:t>
            </a:r>
            <a:r>
              <a:rPr lang="zh-CN" altLang="en-US" sz="20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sz="20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en-US" sz="20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0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hand</a:t>
            </a:r>
          </a:p>
        </p:txBody>
      </p:sp>
      <p:sp>
        <p:nvSpPr>
          <p:cNvPr id="20492" name="矩形 3"/>
          <p:cNvSpPr>
            <a:spLocks noChangeArrowheads="1"/>
          </p:cNvSpPr>
          <p:nvPr/>
        </p:nvSpPr>
        <p:spPr bwMode="auto">
          <a:xfrm>
            <a:off x="1084263" y="3348038"/>
            <a:ext cx="1609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000" b="1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加法记忆法：</a:t>
            </a:r>
            <a:endParaRPr lang="zh-CN" altLang="en-US" sz="2000">
              <a:solidFill>
                <a:srgbClr val="3333FF"/>
              </a:solidFill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3" name="TextBox 8"/>
          <p:cNvSpPr txBox="1">
            <a:spLocks noChangeArrowheads="1"/>
          </p:cNvSpPr>
          <p:nvPr/>
        </p:nvSpPr>
        <p:spPr bwMode="auto">
          <a:xfrm>
            <a:off x="1098550" y="3844925"/>
            <a:ext cx="772318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1520825" eaLnBrk="1" hangingPunct="1">
              <a:lnSpc>
                <a:spcPct val="180000"/>
              </a:lnSpc>
              <a:defRPr/>
            </a:pPr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歌谣记忆法记身体部位：</a:t>
            </a:r>
          </a:p>
          <a:p>
            <a:pPr eaLnBrk="1" hangingPunct="1">
              <a:lnSpc>
                <a:spcPct val="180000"/>
              </a:lnSpc>
              <a:defRPr/>
            </a:pP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face</a:t>
            </a:r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脸蛋儿红又红，眼睛</a:t>
            </a: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eyes</a:t>
            </a:r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亮晶晶，</a:t>
            </a: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head</a:t>
            </a:r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脑袋大又灵，鼻子</a:t>
            </a: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nose</a:t>
            </a:r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像山峰，</a:t>
            </a: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mouth</a:t>
            </a:r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小嘴把歌唱，耳朵</a:t>
            </a: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ears</a:t>
            </a:r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仔细听，</a:t>
            </a: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feet</a:t>
            </a:r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双脚能行走，</a:t>
            </a: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leg</a:t>
            </a:r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是腿跑得快，脚丫</a:t>
            </a: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foot</a:t>
            </a:r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白又胖，</a:t>
            </a: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arm</a:t>
            </a:r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胳膊真有劲，小手</a:t>
            </a: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hand </a:t>
            </a:r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洗衣裳。</a:t>
            </a:r>
          </a:p>
        </p:txBody>
      </p:sp>
      <p:grpSp>
        <p:nvGrpSpPr>
          <p:cNvPr id="20494" name="组合 2"/>
          <p:cNvGrpSpPr/>
          <p:nvPr/>
        </p:nvGrpSpPr>
        <p:grpSpPr bwMode="auto">
          <a:xfrm>
            <a:off x="1104900" y="4011613"/>
            <a:ext cx="1579563" cy="400050"/>
            <a:chOff x="469737" y="4005263"/>
            <a:chExt cx="1579890" cy="399353"/>
          </a:xfrm>
        </p:grpSpPr>
        <p:sp>
          <p:nvSpPr>
            <p:cNvPr id="20495" name="TextBox 10"/>
            <p:cNvSpPr txBox="1">
              <a:spLocks noChangeArrowheads="1"/>
            </p:cNvSpPr>
            <p:nvPr/>
          </p:nvSpPr>
          <p:spPr bwMode="auto">
            <a:xfrm>
              <a:off x="714374" y="4005263"/>
              <a:ext cx="1335253" cy="399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魔法记忆：</a:t>
              </a:r>
              <a:endParaRPr lang="zh-CN" altLang="en-US" sz="2000" b="1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pic>
          <p:nvPicPr>
            <p:cNvPr id="20496" name="图片 29" descr="花盆.png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469737" y="4005415"/>
              <a:ext cx="32385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9" grpId="0" build="p"/>
      <p:bldP spid="31" grpId="0"/>
      <p:bldP spid="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1" name="组合 26"/>
          <p:cNvGrpSpPr/>
          <p:nvPr/>
        </p:nvGrpSpPr>
        <p:grpSpPr bwMode="auto">
          <a:xfrm>
            <a:off x="484188" y="2909888"/>
            <a:ext cx="1260475" cy="461962"/>
            <a:chOff x="1220273" y="4806955"/>
            <a:chExt cx="1258577" cy="462489"/>
          </a:xfrm>
        </p:grpSpPr>
        <p:sp>
          <p:nvSpPr>
            <p:cNvPr id="22534" name="TextBox 3"/>
            <p:cNvSpPr txBox="1">
              <a:spLocks noChangeArrowheads="1"/>
            </p:cNvSpPr>
            <p:nvPr/>
          </p:nvSpPr>
          <p:spPr bwMode="auto">
            <a:xfrm>
              <a:off x="1488250" y="4806955"/>
              <a:ext cx="990600" cy="462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典例</a:t>
              </a:r>
            </a:p>
          </p:txBody>
        </p:sp>
        <p:pic>
          <p:nvPicPr>
            <p:cNvPr id="22535" name="图片 29" descr="花盆.png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220273" y="4861186"/>
              <a:ext cx="32385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" name="矩形 27"/>
          <p:cNvSpPr>
            <a:spLocks noChangeArrowheads="1"/>
          </p:cNvSpPr>
          <p:nvPr/>
        </p:nvSpPr>
        <p:spPr bwMode="auto">
          <a:xfrm>
            <a:off x="1649413" y="2522538"/>
            <a:ext cx="5072062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25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 write with my left ________. </a:t>
            </a:r>
          </a:p>
          <a:p>
            <a:pPr eaLnBrk="1" hangingPunct="1">
              <a:lnSpc>
                <a:spcPct val="25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A. arms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　        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B. hand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　         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C. legs 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4759325" y="2925763"/>
            <a:ext cx="546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8"/>
          <p:cNvSpPr txBox="1"/>
          <p:nvPr/>
        </p:nvSpPr>
        <p:spPr>
          <a:xfrm>
            <a:off x="2837592" y="188019"/>
            <a:ext cx="4150495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381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4800" spc="-300" dirty="0">
                <a:ln w="11430"/>
                <a:solidFill>
                  <a:srgbClr val="D63D4D"/>
                </a:solidFill>
                <a:effectLst>
                  <a:outerShdw blurRad="76200" dist="63500" dir="10800000" algn="tl" rotWithShape="0">
                    <a:schemeClr val="bg1">
                      <a:alpha val="65000"/>
                    </a:schemeClr>
                  </a:outerShdw>
                </a:effectLst>
                <a:latin typeface="Arial Black" panose="020B0A04020102020204"/>
                <a:ea typeface="+mn-ea"/>
                <a:cs typeface="Arial Black" panose="020B0A04020102020204"/>
              </a:rPr>
              <a:t>3. Let’s do it! </a:t>
            </a:r>
            <a:endParaRPr kumimoji="1" lang="zh-CN" altLang="en-US" sz="4800" spc="-300" dirty="0">
              <a:ln w="11430"/>
              <a:solidFill>
                <a:srgbClr val="D63D4D"/>
              </a:solidFill>
              <a:effectLst>
                <a:outerShdw blurRad="76200" dist="63500" dir="10800000" algn="tl" rotWithShape="0">
                  <a:schemeClr val="bg1">
                    <a:alpha val="65000"/>
                  </a:schemeClr>
                </a:outerShdw>
              </a:effectLst>
              <a:latin typeface="Arial Black" panose="020B0A04020102020204"/>
              <a:ea typeface="+mn-ea"/>
              <a:cs typeface="Arial Black" panose="020B0A04020102020204"/>
            </a:endParaRPr>
          </a:p>
        </p:txBody>
      </p:sp>
      <p:pic>
        <p:nvPicPr>
          <p:cNvPr id="23555" name="Picture 12" descr="C:\Users\Administrator\Desktop\QQ截图20170918150804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5175" y="1235075"/>
            <a:ext cx="8151813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6005513" y="1716088"/>
            <a:ext cx="1041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heavy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3414713" y="2759075"/>
            <a:ext cx="8842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light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3"/>
          <p:cNvSpPr txBox="1">
            <a:spLocks noChangeArrowheads="1"/>
          </p:cNvSpPr>
          <p:nvPr/>
        </p:nvSpPr>
        <p:spPr bwMode="auto">
          <a:xfrm>
            <a:off x="4897438" y="3292475"/>
            <a:ext cx="1384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teaching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3"/>
          <p:cNvSpPr txBox="1">
            <a:spLocks noChangeArrowheads="1"/>
          </p:cNvSpPr>
          <p:nvPr/>
        </p:nvSpPr>
        <p:spPr bwMode="auto">
          <a:xfrm>
            <a:off x="4789488" y="4356100"/>
            <a:ext cx="1384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8"/>
          <p:cNvSpPr txBox="1"/>
          <p:nvPr/>
        </p:nvSpPr>
        <p:spPr>
          <a:xfrm>
            <a:off x="2837592" y="188019"/>
            <a:ext cx="4150495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381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4800" spc="-300" dirty="0">
                <a:ln w="11430"/>
                <a:solidFill>
                  <a:srgbClr val="D63D4D"/>
                </a:solidFill>
                <a:effectLst>
                  <a:outerShdw blurRad="76200" dist="63500" dir="10800000" algn="tl" rotWithShape="0">
                    <a:schemeClr val="bg1">
                      <a:alpha val="65000"/>
                    </a:schemeClr>
                  </a:outerShdw>
                </a:effectLst>
                <a:latin typeface="Arial Black" panose="020B0A04020102020204"/>
                <a:ea typeface="+mn-ea"/>
                <a:cs typeface="Arial Black" panose="020B0A04020102020204"/>
              </a:rPr>
              <a:t>2. Let’s do it! </a:t>
            </a:r>
            <a:endParaRPr kumimoji="1" lang="zh-CN" altLang="en-US" sz="4800" spc="-300" dirty="0">
              <a:ln w="11430"/>
              <a:solidFill>
                <a:srgbClr val="D63D4D"/>
              </a:solidFill>
              <a:effectLst>
                <a:outerShdw blurRad="76200" dist="63500" dir="10800000" algn="tl" rotWithShape="0">
                  <a:schemeClr val="bg1">
                    <a:alpha val="65000"/>
                  </a:schemeClr>
                </a:outerShdw>
              </a:effectLst>
              <a:latin typeface="Arial Black" panose="020B0A04020102020204"/>
              <a:ea typeface="+mn-ea"/>
              <a:cs typeface="Arial Black" panose="020B0A04020102020204"/>
            </a:endParaRPr>
          </a:p>
        </p:txBody>
      </p:sp>
      <p:pic>
        <p:nvPicPr>
          <p:cNvPr id="24579" name="Picture 21" descr="C:\Users\Administrator\Desktop\QQ截图20170918151501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7550" y="1209675"/>
            <a:ext cx="8008938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5041900" y="1800225"/>
            <a:ext cx="730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3"/>
          <p:cNvSpPr txBox="1">
            <a:spLocks noChangeArrowheads="1"/>
          </p:cNvSpPr>
          <p:nvPr/>
        </p:nvSpPr>
        <p:spPr bwMode="auto">
          <a:xfrm>
            <a:off x="5360988" y="2354263"/>
            <a:ext cx="7286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3"/>
          <p:cNvSpPr txBox="1">
            <a:spLocks noChangeArrowheads="1"/>
          </p:cNvSpPr>
          <p:nvPr/>
        </p:nvSpPr>
        <p:spPr bwMode="auto">
          <a:xfrm>
            <a:off x="3613150" y="3387725"/>
            <a:ext cx="863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easy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3"/>
          <p:cNvSpPr txBox="1">
            <a:spLocks noChangeArrowheads="1"/>
          </p:cNvSpPr>
          <p:nvPr/>
        </p:nvSpPr>
        <p:spPr bwMode="auto">
          <a:xfrm>
            <a:off x="2747963" y="4462463"/>
            <a:ext cx="1241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difficult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TextBox 1"/>
          <p:cNvSpPr txBox="1">
            <a:spLocks noChangeArrowheads="1"/>
          </p:cNvSpPr>
          <p:nvPr/>
        </p:nvSpPr>
        <p:spPr bwMode="auto">
          <a:xfrm>
            <a:off x="1050925" y="1214438"/>
            <a:ext cx="5254625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50000"/>
              </a:lnSpc>
              <a:defRPr/>
            </a:pP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一、单项选择。</a:t>
            </a:r>
          </a:p>
          <a:p>
            <a:pPr eaLnBrk="1" hangingPunct="1">
              <a:lnSpc>
                <a:spcPct val="250000"/>
              </a:lnSpc>
              <a:defRPr/>
            </a:pP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1. _____ you ready to play football?</a:t>
            </a:r>
          </a:p>
          <a:p>
            <a:pPr marL="273050" eaLnBrk="1" hangingPunct="1">
              <a:lnSpc>
                <a:spcPct val="250000"/>
              </a:lnSpc>
              <a:defRPr/>
            </a:pP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A. Is</a:t>
            </a:r>
            <a:r>
              <a:rPr lang="zh-CN" altLang="en-US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　　        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B. Are</a:t>
            </a:r>
            <a:r>
              <a:rPr lang="zh-CN" altLang="en-US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　    　    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C. Do</a:t>
            </a:r>
          </a:p>
          <a:p>
            <a:pPr eaLnBrk="1" hangingPunct="1">
              <a:lnSpc>
                <a:spcPct val="250000"/>
              </a:lnSpc>
              <a:defRPr/>
            </a:pP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2. I am ready _____ the meeting.</a:t>
            </a:r>
          </a:p>
          <a:p>
            <a:pPr marL="273050" eaLnBrk="1" hangingPunct="1">
              <a:lnSpc>
                <a:spcPct val="250000"/>
              </a:lnSpc>
              <a:defRPr/>
            </a:pP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A. to               B. in                   C. for</a:t>
            </a:r>
          </a:p>
        </p:txBody>
      </p:sp>
      <p:sp>
        <p:nvSpPr>
          <p:cNvPr id="25" name="TextBox 2"/>
          <p:cNvSpPr txBox="1">
            <a:spLocks noChangeArrowheads="1"/>
          </p:cNvSpPr>
          <p:nvPr/>
        </p:nvSpPr>
        <p:spPr bwMode="auto">
          <a:xfrm>
            <a:off x="1658938" y="2528888"/>
            <a:ext cx="4270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2"/>
          <p:cNvSpPr txBox="1">
            <a:spLocks noChangeArrowheads="1"/>
          </p:cNvSpPr>
          <p:nvPr/>
        </p:nvSpPr>
        <p:spPr bwMode="auto">
          <a:xfrm>
            <a:off x="3130550" y="4367213"/>
            <a:ext cx="4079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文本框 2"/>
          <p:cNvSpPr txBox="1">
            <a:spLocks noChangeArrowheads="1"/>
          </p:cNvSpPr>
          <p:nvPr/>
        </p:nvSpPr>
        <p:spPr bwMode="auto">
          <a:xfrm>
            <a:off x="-1898650" y="192563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kumimoji="1" lang="zh-CN" altLang="en-US" sz="1800"/>
          </a:p>
        </p:txBody>
      </p:sp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3168650" y="4902200"/>
            <a:ext cx="32099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these? 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12" descr="E:\QQ文件\小学点拨课件副本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1538" y="190500"/>
            <a:ext cx="27241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50963" y="1808163"/>
            <a:ext cx="2809875" cy="268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1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35488" y="1808163"/>
            <a:ext cx="3217862" cy="268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Box 1"/>
          <p:cNvSpPr txBox="1">
            <a:spLocks noChangeArrowheads="1"/>
          </p:cNvSpPr>
          <p:nvPr/>
        </p:nvSpPr>
        <p:spPr bwMode="auto">
          <a:xfrm>
            <a:off x="914400" y="1636713"/>
            <a:ext cx="8113713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163955" indent="-1163955"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300000"/>
              </a:lnSpc>
            </a:pP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二、用所给单词的正确形式填空。</a:t>
            </a:r>
            <a:endParaRPr lang="en-US" altLang="zh-CN" sz="24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30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1. I have two ___________ (basketball) .</a:t>
            </a:r>
          </a:p>
          <a:p>
            <a:pPr eaLnBrk="1" hangingPunct="1">
              <a:lnSpc>
                <a:spcPct val="30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2. The boy is ready __________(play) with the toy car.</a:t>
            </a:r>
          </a:p>
        </p:txBody>
      </p:sp>
      <p:sp>
        <p:nvSpPr>
          <p:cNvPr id="20" name="TextBox 2"/>
          <p:cNvSpPr txBox="1">
            <a:spLocks noChangeArrowheads="1"/>
          </p:cNvSpPr>
          <p:nvPr/>
        </p:nvSpPr>
        <p:spPr bwMode="auto">
          <a:xfrm>
            <a:off x="3709988" y="4338638"/>
            <a:ext cx="12144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play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3"/>
          <p:cNvSpPr txBox="1">
            <a:spLocks noChangeArrowheads="1"/>
          </p:cNvSpPr>
          <p:nvPr/>
        </p:nvSpPr>
        <p:spPr bwMode="auto">
          <a:xfrm>
            <a:off x="2752725" y="3271838"/>
            <a:ext cx="17129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basketballs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1"/>
          <p:cNvSpPr txBox="1">
            <a:spLocks noChangeArrowheads="1"/>
          </p:cNvSpPr>
          <p:nvPr/>
        </p:nvSpPr>
        <p:spPr bwMode="auto">
          <a:xfrm>
            <a:off x="1200150" y="1352550"/>
            <a:ext cx="5046663" cy="474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163955" indent="-1163955"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80000"/>
              </a:lnSpc>
            </a:pP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三、反义词对对碰。</a:t>
            </a:r>
            <a:endParaRPr lang="en-US" altLang="zh-CN" sz="24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8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1. heavy                     A. difficult</a:t>
            </a:r>
          </a:p>
          <a:p>
            <a:pPr eaLnBrk="1" hangingPunct="1">
              <a:lnSpc>
                <a:spcPct val="18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2. far                         B. near</a:t>
            </a:r>
          </a:p>
          <a:p>
            <a:pPr eaLnBrk="1" hangingPunct="1">
              <a:lnSpc>
                <a:spcPct val="18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3. easy                       C. that</a:t>
            </a:r>
          </a:p>
          <a:p>
            <a:pPr eaLnBrk="1" hangingPunct="1">
              <a:lnSpc>
                <a:spcPct val="18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4. this                        D. these</a:t>
            </a:r>
          </a:p>
          <a:p>
            <a:pPr eaLnBrk="1" hangingPunct="1">
              <a:lnSpc>
                <a:spcPct val="18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5. those                     E. teach</a:t>
            </a:r>
          </a:p>
          <a:p>
            <a:pPr eaLnBrk="1" hangingPunct="1">
              <a:lnSpc>
                <a:spcPct val="18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6. learn                     F. light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2303463" y="2519363"/>
            <a:ext cx="1603375" cy="321627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V="1">
            <a:off x="1957388" y="3087688"/>
            <a:ext cx="1949450" cy="1143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V="1">
            <a:off x="2130425" y="2519363"/>
            <a:ext cx="1776413" cy="135255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V="1">
            <a:off x="2109788" y="3814763"/>
            <a:ext cx="1797050" cy="64452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V="1">
            <a:off x="2309813" y="4459288"/>
            <a:ext cx="1597025" cy="60642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V="1">
            <a:off x="2309813" y="5065713"/>
            <a:ext cx="1597025" cy="72707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图片 6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514350" y="1771650"/>
            <a:ext cx="8010525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本节课我们学习了以下知识，请同学们一定加强巩固，以便能和同学们进行灵活交流哦！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514350" y="3398838"/>
            <a:ext cx="8510588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1609725" indent="-1609725" eaLnBrk="1" hangingPunct="1">
              <a:lnSpc>
                <a:spcPct val="200000"/>
              </a:lnSpc>
              <a:defRPr/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重点词汇：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basketball, try, heavy, difficult, easy, hand</a:t>
            </a:r>
            <a:endParaRPr lang="en-US" altLang="zh-CN" sz="2400" b="1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1529080" indent="-1529080" eaLnBrk="1" hangingPunct="1">
              <a:lnSpc>
                <a:spcPct val="200000"/>
              </a:lnSpc>
              <a:defRPr/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重点句式：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Are you ready to learn to play basketball, Li Ming?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矩形 23"/>
          <p:cNvSpPr/>
          <p:nvPr/>
        </p:nvSpPr>
        <p:spPr>
          <a:xfrm>
            <a:off x="796925" y="1665288"/>
            <a:ext cx="446088" cy="44608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796925" y="3357563"/>
            <a:ext cx="446088" cy="44608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785813" y="4486275"/>
            <a:ext cx="446087" cy="44608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39946" name="TextBox 2"/>
          <p:cNvSpPr txBox="1">
            <a:spLocks noChangeArrowheads="1"/>
          </p:cNvSpPr>
          <p:nvPr/>
        </p:nvSpPr>
        <p:spPr bwMode="auto">
          <a:xfrm>
            <a:off x="812800" y="1520825"/>
            <a:ext cx="7769225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55600" indent="-355600" eaLnBrk="1" hangingPunct="1">
              <a:lnSpc>
                <a:spcPct val="150000"/>
              </a:lnSpc>
              <a:defRPr/>
            </a:pPr>
            <a:r>
              <a:rPr lang="en-US" altLang="zh-CN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  </a:t>
            </a:r>
            <a:r>
              <a:rPr lang="zh-CN" altLang="en-US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熟记本节课所学的句型、短语和单词，必须会听、说、读、写。</a:t>
            </a:r>
            <a:endParaRPr lang="en-US" altLang="zh-CN" sz="2800" b="1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ts val="9000"/>
              </a:lnSpc>
              <a:defRPr/>
            </a:pPr>
            <a:r>
              <a:rPr lang="en-US" altLang="zh-CN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  </a:t>
            </a:r>
            <a:r>
              <a:rPr lang="zh-CN" altLang="en-US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将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Playing basketball</a:t>
            </a:r>
            <a:r>
              <a:rPr lang="zh-CN" altLang="en-US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的对话朗读流利。</a:t>
            </a:r>
            <a:endParaRPr lang="en-US" altLang="zh-CN" sz="2800" b="1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ts val="9000"/>
              </a:lnSpc>
              <a:defRPr/>
            </a:pPr>
            <a:r>
              <a:rPr lang="en-US" altLang="zh-CN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  </a:t>
            </a:r>
            <a:r>
              <a:rPr lang="zh-CN" altLang="en-US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完成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配套的课后</a:t>
            </a:r>
            <a:r>
              <a:rPr lang="zh-CN" altLang="en-US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作业。 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25"/>
          <p:cNvSpPr txBox="1"/>
          <p:nvPr/>
        </p:nvSpPr>
        <p:spPr>
          <a:xfrm>
            <a:off x="2142456" y="206130"/>
            <a:ext cx="5197385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381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4000" spc="-300" dirty="0">
                <a:ln w="11430"/>
                <a:solidFill>
                  <a:srgbClr val="D63D4D"/>
                </a:solidFill>
                <a:effectLst>
                  <a:outerShdw blurRad="76200" dist="63500" dir="10800000" algn="tl" rotWithShape="0">
                    <a:schemeClr val="bg1">
                      <a:alpha val="65000"/>
                    </a:schemeClr>
                  </a:outerShdw>
                </a:effectLst>
                <a:latin typeface="Arial Black" panose="020B0A04020102020204"/>
                <a:ea typeface="+mn-ea"/>
                <a:cs typeface="Arial Black" panose="020B0A04020102020204"/>
              </a:rPr>
              <a:t>1. Playing basketball</a:t>
            </a:r>
          </a:p>
        </p:txBody>
      </p:sp>
      <p:sp>
        <p:nvSpPr>
          <p:cNvPr id="18" name="矩形 17"/>
          <p:cNvSpPr/>
          <p:nvPr/>
        </p:nvSpPr>
        <p:spPr>
          <a:xfrm>
            <a:off x="6615113" y="2435225"/>
            <a:ext cx="2225675" cy="17907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/>
          </a:p>
        </p:txBody>
      </p:sp>
      <p:sp>
        <p:nvSpPr>
          <p:cNvPr id="4104" name="矩形 1"/>
          <p:cNvSpPr>
            <a:spLocks noChangeArrowheads="1"/>
          </p:cNvSpPr>
          <p:nvPr/>
        </p:nvSpPr>
        <p:spPr bwMode="auto">
          <a:xfrm>
            <a:off x="842963" y="1347788"/>
            <a:ext cx="6488112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986155" indent="-986155" defTabSz="446405" eaLnBrk="1" hangingPunct="1">
              <a:lnSpc>
                <a:spcPct val="150000"/>
              </a:lnSpc>
              <a:tabLst>
                <a:tab pos="985520" algn="l"/>
              </a:tabLst>
              <a:defRPr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Jenny: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you ready to learn to play basketball, Li Ming?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86155" indent="-986155" defTabSz="446405" eaLnBrk="1" hangingPunct="1">
              <a:lnSpc>
                <a:spcPct val="150000"/>
              </a:lnSpc>
              <a:tabLst>
                <a:tab pos="985520" algn="l"/>
              </a:tabLst>
              <a:defRPr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 Ming: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Yes! Are you ready to learn to play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ping­-pong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51280" indent="-1351280" defTabSz="446405" eaLnBrk="1" hangingPunct="1">
              <a:lnSpc>
                <a:spcPct val="150000"/>
              </a:lnSpc>
              <a:defRPr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Danny: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want to learn, too!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3605" indent="-903605" defTabSz="446405" eaLnBrk="1" hangingPunct="1">
              <a:lnSpc>
                <a:spcPct val="150000"/>
              </a:lnSpc>
              <a:tabLst>
                <a:tab pos="985520" algn="l"/>
              </a:tabLst>
              <a:defRPr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 Ming: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 me try. Here I go! I’m throwing the basketball! </a:t>
            </a:r>
          </a:p>
          <a:p>
            <a:pPr marL="903605" indent="-903605" defTabSz="446405" eaLnBrk="1" hangingPunct="1">
              <a:lnSpc>
                <a:spcPct val="150000"/>
              </a:lnSpc>
              <a:tabLst>
                <a:tab pos="985520" algn="l"/>
              </a:tabLst>
              <a:defRPr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 Ming: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Danny! Catch the basketball! </a:t>
            </a:r>
          </a:p>
          <a:p>
            <a:pPr marL="986155" indent="-986155" defTabSz="446405" eaLnBrk="1" hangingPunct="1">
              <a:lnSpc>
                <a:spcPct val="150000"/>
              </a:lnSpc>
              <a:tabLst>
                <a:tab pos="985520" algn="l"/>
              </a:tabLst>
              <a:defRPr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Danny: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Ouch! </a:t>
            </a:r>
          </a:p>
          <a:p>
            <a:pPr marL="986155" indent="-986155" defTabSz="446405" eaLnBrk="1" hangingPunct="1">
              <a:lnSpc>
                <a:spcPct val="150000"/>
              </a:lnSpc>
              <a:tabLst>
                <a:tab pos="985520" algn="l"/>
              </a:tabLst>
              <a:defRPr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Danny: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Ouch! The ball is heavy!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86155" indent="-986155" defTabSz="446405" eaLnBrk="1" hangingPunct="1">
              <a:lnSpc>
                <a:spcPct val="150000"/>
              </a:lnSpc>
              <a:tabLst>
                <a:tab pos="985520" algn="l"/>
              </a:tabLst>
              <a:defRPr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Jenny: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Throw the basketball, Danny!</a:t>
            </a:r>
          </a:p>
          <a:p>
            <a:pPr marL="805180" indent="-805180" defTabSz="446405" eaLnBrk="1" hangingPunct="1">
              <a:lnSpc>
                <a:spcPct val="150000"/>
              </a:lnSpc>
              <a:tabLst>
                <a:tab pos="804545" algn="l"/>
              </a:tabLst>
              <a:defRPr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Danny: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too difficult! The ball is too heavy! </a:t>
            </a:r>
          </a:p>
          <a:p>
            <a:pPr marL="805180" indent="-805180" defTabSz="446405" eaLnBrk="1" hangingPunct="1">
              <a:lnSpc>
                <a:spcPct val="150000"/>
              </a:lnSpc>
              <a:tabLst>
                <a:tab pos="804545" algn="l"/>
              </a:tabLst>
              <a:defRPr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Danny: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ball is light! I can throw it. This is easy! </a:t>
            </a:r>
          </a:p>
          <a:p>
            <a:pPr marL="805180" indent="-805180" defTabSz="446405" eaLnBrk="1" hangingPunct="1">
              <a:lnSpc>
                <a:spcPct val="150000"/>
              </a:lnSpc>
              <a:tabLst>
                <a:tab pos="804545" algn="l"/>
              </a:tabLst>
              <a:defRPr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Danny: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basketball is heavy. The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ping-pong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ball is light. </a:t>
            </a:r>
          </a:p>
        </p:txBody>
      </p:sp>
      <p:pic>
        <p:nvPicPr>
          <p:cNvPr id="5125" name="Picture 21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24650" y="4389438"/>
            <a:ext cx="2116138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1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80200" y="2543175"/>
            <a:ext cx="2101850" cy="159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文本框 17"/>
          <p:cNvSpPr txBox="1">
            <a:spLocks noChangeArrowheads="1"/>
          </p:cNvSpPr>
          <p:nvPr/>
        </p:nvSpPr>
        <p:spPr bwMode="auto">
          <a:xfrm>
            <a:off x="2735263" y="1654175"/>
            <a:ext cx="579755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Are you ready to learn to play basketball, Li Ming?</a:t>
            </a:r>
          </a:p>
        </p:txBody>
      </p:sp>
      <p:sp>
        <p:nvSpPr>
          <p:cNvPr id="19" name="圆角矩形 18"/>
          <p:cNvSpPr/>
          <p:nvPr/>
        </p:nvSpPr>
        <p:spPr>
          <a:xfrm>
            <a:off x="885825" y="1711325"/>
            <a:ext cx="1778000" cy="44926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3C7D4"/>
              </a:gs>
              <a:gs pos="100000">
                <a:schemeClr val="bg1"/>
              </a:gs>
            </a:gsLst>
          </a:gradFill>
          <a:ln>
            <a:solidFill>
              <a:srgbClr val="ECADC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6149" name="文本框 19"/>
          <p:cNvSpPr txBox="1">
            <a:spLocks noChangeArrowheads="1"/>
          </p:cNvSpPr>
          <p:nvPr/>
        </p:nvSpPr>
        <p:spPr bwMode="auto">
          <a:xfrm>
            <a:off x="1404938" y="1739900"/>
            <a:ext cx="12430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  <a:cs typeface="Hei"/>
              </a:rPr>
              <a:t>知识点</a:t>
            </a:r>
            <a:r>
              <a:rPr kumimoji="1"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  <a:cs typeface="Hei"/>
              </a:rPr>
              <a:t> 1</a:t>
            </a:r>
            <a:endParaRPr kumimoji="1" lang="zh-CN" altLang="en-US" sz="2000" b="1" dirty="0">
              <a:latin typeface="黑体" panose="02010609060101010101" pitchFamily="49" charset="-122"/>
              <a:ea typeface="黑体" panose="02010609060101010101" pitchFamily="49" charset="-122"/>
              <a:cs typeface="Hei"/>
            </a:endParaRPr>
          </a:p>
        </p:txBody>
      </p:sp>
      <p:sp>
        <p:nvSpPr>
          <p:cNvPr id="5131" name="TextBox 8"/>
          <p:cNvSpPr txBox="1">
            <a:spLocks noChangeArrowheads="1"/>
          </p:cNvSpPr>
          <p:nvPr/>
        </p:nvSpPr>
        <p:spPr bwMode="auto">
          <a:xfrm>
            <a:off x="2100263" y="3973513"/>
            <a:ext cx="516255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Are you ready to go?</a:t>
            </a:r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你准备好走了吗？</a:t>
            </a:r>
            <a:endParaRPr lang="en-US" altLang="zh-CN" sz="20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—Is he ready to leave?</a:t>
            </a:r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他准备好离开了吗？</a:t>
            </a:r>
            <a:endParaRPr lang="en-US" altLang="zh-CN" sz="20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—Yes, he is.</a:t>
            </a:r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是的，他准备好了。</a:t>
            </a:r>
          </a:p>
        </p:txBody>
      </p:sp>
      <p:sp>
        <p:nvSpPr>
          <p:cNvPr id="12304" name="TextBox 8"/>
          <p:cNvSpPr txBox="1">
            <a:spLocks noChangeArrowheads="1"/>
          </p:cNvSpPr>
          <p:nvPr/>
        </p:nvSpPr>
        <p:spPr bwMode="auto">
          <a:xfrm>
            <a:off x="2714625" y="3497263"/>
            <a:ext cx="364331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It’s half past eight. </a:t>
            </a:r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八点半了。</a:t>
            </a:r>
          </a:p>
        </p:txBody>
      </p:sp>
      <p:pic>
        <p:nvPicPr>
          <p:cNvPr id="6152" name="图片 9" descr="book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4800" y="1633538"/>
            <a:ext cx="1087438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矩形 1"/>
          <p:cNvSpPr>
            <a:spLocks noChangeArrowheads="1"/>
          </p:cNvSpPr>
          <p:nvPr/>
        </p:nvSpPr>
        <p:spPr bwMode="auto">
          <a:xfrm>
            <a:off x="1393825" y="3589338"/>
            <a:ext cx="1328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句型结构：</a:t>
            </a:r>
            <a:endParaRPr lang="zh-CN" altLang="en-US" sz="1600" dirty="0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154" name="矩形 2"/>
          <p:cNvSpPr>
            <a:spLocks noChangeArrowheads="1"/>
          </p:cNvSpPr>
          <p:nvPr/>
        </p:nvSpPr>
        <p:spPr bwMode="auto">
          <a:xfrm>
            <a:off x="1381125" y="4229100"/>
            <a:ext cx="8588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例句：</a:t>
            </a:r>
            <a:endParaRPr lang="zh-CN" altLang="en-US" sz="1600" dirty="0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155" name="文本框 17"/>
          <p:cNvSpPr txBox="1">
            <a:spLocks noChangeArrowheads="1"/>
          </p:cNvSpPr>
          <p:nvPr/>
        </p:nvSpPr>
        <p:spPr bwMode="auto">
          <a:xfrm>
            <a:off x="1400175" y="2835275"/>
            <a:ext cx="328136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询问某人是否准备好做某事</a:t>
            </a:r>
            <a:endParaRPr lang="en-US" altLang="zh-CN" sz="20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6156" name="图片 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54150" y="2163763"/>
            <a:ext cx="114300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1" grpId="0"/>
      <p:bldP spid="1230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6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矩形 3"/>
          <p:cNvSpPr>
            <a:spLocks noChangeArrowheads="1"/>
          </p:cNvSpPr>
          <p:nvPr/>
        </p:nvSpPr>
        <p:spPr bwMode="auto">
          <a:xfrm>
            <a:off x="787400" y="2938463"/>
            <a:ext cx="17795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同义短语：</a:t>
            </a:r>
            <a:endParaRPr lang="zh-CN" altLang="en-US" sz="1600" dirty="0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172" name="矩形 4"/>
          <p:cNvSpPr>
            <a:spLocks noChangeArrowheads="1"/>
          </p:cNvSpPr>
          <p:nvPr/>
        </p:nvSpPr>
        <p:spPr bwMode="auto">
          <a:xfrm>
            <a:off x="782638" y="2278063"/>
            <a:ext cx="8778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例句：</a:t>
            </a:r>
            <a:endParaRPr lang="zh-CN" altLang="en-US" sz="1600" dirty="0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2" name="TextBox 8"/>
          <p:cNvSpPr txBox="1">
            <a:spLocks noChangeArrowheads="1"/>
          </p:cNvSpPr>
          <p:nvPr/>
        </p:nvSpPr>
        <p:spPr bwMode="auto">
          <a:xfrm>
            <a:off x="2144713" y="2736850"/>
            <a:ext cx="26765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get ready to do </a:t>
            </a:r>
            <a:r>
              <a:rPr lang="en-US" altLang="zh-CN" sz="2000" b="1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sth</a:t>
            </a: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 </a:t>
            </a:r>
            <a:endParaRPr lang="zh-CN" altLang="en-US" sz="20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174" name="文本框 17"/>
          <p:cNvSpPr txBox="1">
            <a:spLocks noChangeArrowheads="1"/>
          </p:cNvSpPr>
          <p:nvPr/>
        </p:nvSpPr>
        <p:spPr bwMode="auto">
          <a:xfrm>
            <a:off x="830263" y="1550988"/>
            <a:ext cx="3808412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be ready to do </a:t>
            </a:r>
            <a:r>
              <a:rPr lang="en-US" altLang="zh-CN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sth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 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准备好做某事</a:t>
            </a:r>
            <a:endParaRPr lang="en-US" altLang="zh-CN" sz="20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4" name="TextBox 8"/>
          <p:cNvSpPr txBox="1">
            <a:spLocks noChangeArrowheads="1"/>
          </p:cNvSpPr>
          <p:nvPr/>
        </p:nvSpPr>
        <p:spPr bwMode="auto">
          <a:xfrm>
            <a:off x="1611313" y="2084388"/>
            <a:ext cx="5414962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I’m ready to fly a kite. </a:t>
            </a:r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我准备好放风筝了。</a:t>
            </a:r>
          </a:p>
        </p:txBody>
      </p:sp>
      <p:sp>
        <p:nvSpPr>
          <p:cNvPr id="7176" name="矩形 4"/>
          <p:cNvSpPr>
            <a:spLocks noChangeArrowheads="1"/>
          </p:cNvSpPr>
          <p:nvPr/>
        </p:nvSpPr>
        <p:spPr bwMode="auto">
          <a:xfrm>
            <a:off x="792163" y="3605213"/>
            <a:ext cx="1487487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短语辨析：</a:t>
            </a:r>
            <a:endParaRPr lang="zh-CN" altLang="en-US" sz="1600" dirty="0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2144713" y="3717925"/>
          <a:ext cx="6096000" cy="20115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3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31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96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0568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2000" b="1" dirty="0" smtClean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be ready to do </a:t>
                      </a:r>
                      <a:r>
                        <a:rPr lang="en-US" altLang="zh-CN" sz="2000" b="1" dirty="0" err="1" smtClean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sth</a:t>
                      </a:r>
                      <a:r>
                        <a:rPr lang="en-US" altLang="zh-CN" sz="2000" b="1" dirty="0" smtClean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.</a:t>
                      </a:r>
                      <a:endParaRPr lang="zh-CN" altLang="en-US" sz="2000" b="1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2000" b="1" dirty="0" smtClean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准备好做某事</a:t>
                      </a:r>
                      <a:endParaRPr lang="zh-CN" altLang="en-US" sz="2000" b="1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2000" b="1" dirty="0" smtClean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I’m ready to play football. </a:t>
                      </a:r>
                      <a:r>
                        <a:rPr lang="zh-CN" altLang="en-US" sz="2000" b="1" dirty="0" smtClean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我准备好踢足球了。</a:t>
                      </a:r>
                      <a:endParaRPr lang="zh-CN" altLang="en-US" sz="2000" b="1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45695" marB="4569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568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2000" b="1" dirty="0" smtClean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be ready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2000" b="1" dirty="0" smtClean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for </a:t>
                      </a:r>
                      <a:r>
                        <a:rPr lang="en-US" altLang="zh-CN" sz="2000" b="1" dirty="0" err="1" smtClean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sth</a:t>
                      </a:r>
                      <a:r>
                        <a:rPr lang="en-US" altLang="zh-CN" sz="2000" b="1" dirty="0" smtClean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.</a:t>
                      </a:r>
                      <a:endParaRPr lang="zh-CN" altLang="en-US" sz="2000" b="1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2000" b="1" dirty="0" smtClean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为某事做好准备</a:t>
                      </a:r>
                      <a:endParaRPr lang="zh-CN" altLang="en-US" sz="2000" b="1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2000" b="1" dirty="0" smtClean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I’m ready for class.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2000" b="1" dirty="0" smtClean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我为上课做好了准备。</a:t>
                      </a:r>
                      <a:endParaRPr lang="zh-CN" altLang="en-US" sz="2000" b="1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45695" marB="4569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  <p:bldP spid="2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5" name="组合 26"/>
          <p:cNvGrpSpPr/>
          <p:nvPr/>
        </p:nvGrpSpPr>
        <p:grpSpPr bwMode="auto">
          <a:xfrm>
            <a:off x="893763" y="2654300"/>
            <a:ext cx="1260475" cy="461963"/>
            <a:chOff x="1220273" y="4806955"/>
            <a:chExt cx="1258577" cy="462489"/>
          </a:xfrm>
        </p:grpSpPr>
        <p:sp>
          <p:nvSpPr>
            <p:cNvPr id="8198" name="TextBox 3"/>
            <p:cNvSpPr txBox="1">
              <a:spLocks noChangeArrowheads="1"/>
            </p:cNvSpPr>
            <p:nvPr/>
          </p:nvSpPr>
          <p:spPr bwMode="auto">
            <a:xfrm>
              <a:off x="1488250" y="4806955"/>
              <a:ext cx="990600" cy="462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典例</a:t>
              </a:r>
            </a:p>
          </p:txBody>
        </p:sp>
        <p:pic>
          <p:nvPicPr>
            <p:cNvPr id="8199" name="图片 29" descr="花盆.png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220273" y="4861186"/>
              <a:ext cx="32385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" name="矩形 27"/>
          <p:cNvSpPr>
            <a:spLocks noChangeArrowheads="1"/>
          </p:cNvSpPr>
          <p:nvPr/>
        </p:nvSpPr>
        <p:spPr bwMode="auto">
          <a:xfrm>
            <a:off x="2058988" y="2409825"/>
            <a:ext cx="621506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—Are you ready ________ a bike to school? 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—Yes, I am. 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A. ride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　      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B. riding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　    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C. to ride 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4840288" y="2682875"/>
            <a:ext cx="555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矩形 3"/>
          <p:cNvSpPr>
            <a:spLocks noChangeArrowheads="1"/>
          </p:cNvSpPr>
          <p:nvPr/>
        </p:nvSpPr>
        <p:spPr bwMode="auto">
          <a:xfrm>
            <a:off x="787400" y="2368550"/>
            <a:ext cx="8905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例句：</a:t>
            </a:r>
            <a:endParaRPr lang="zh-CN" altLang="en-US" sz="1600" dirty="0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220" name="矩形 4"/>
          <p:cNvSpPr>
            <a:spLocks noChangeArrowheads="1"/>
          </p:cNvSpPr>
          <p:nvPr/>
        </p:nvSpPr>
        <p:spPr bwMode="auto">
          <a:xfrm>
            <a:off x="782638" y="3584575"/>
            <a:ext cx="1616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000" b="1" dirty="0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加法记忆法：</a:t>
            </a:r>
            <a:endParaRPr lang="zh-CN" altLang="en-US" sz="1600" dirty="0">
              <a:solidFill>
                <a:srgbClr val="3333FF"/>
              </a:solidFill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2" name="TextBox 8"/>
          <p:cNvSpPr txBox="1">
            <a:spLocks noChangeArrowheads="1"/>
          </p:cNvSpPr>
          <p:nvPr/>
        </p:nvSpPr>
        <p:spPr bwMode="auto">
          <a:xfrm>
            <a:off x="1622425" y="2166938"/>
            <a:ext cx="5414963" cy="122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My favourite sport is basketball. </a:t>
            </a:r>
          </a:p>
          <a:p>
            <a:pPr>
              <a:lnSpc>
                <a:spcPct val="200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我最喜欢的运动是篮球。</a:t>
            </a:r>
          </a:p>
        </p:txBody>
      </p:sp>
      <p:sp>
        <p:nvSpPr>
          <p:cNvPr id="9222" name="文本框 17"/>
          <p:cNvSpPr txBox="1">
            <a:spLocks noChangeArrowheads="1"/>
          </p:cNvSpPr>
          <p:nvPr/>
        </p:nvSpPr>
        <p:spPr bwMode="auto">
          <a:xfrm>
            <a:off x="830263" y="1574800"/>
            <a:ext cx="469106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basketball /'</a:t>
            </a:r>
            <a:r>
              <a:rPr lang="en-US" altLang="zh-CN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bɑːskɪtbɔːl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/  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 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篮球（四会）</a:t>
            </a:r>
            <a:endParaRPr lang="en-US" altLang="zh-CN" sz="20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4" name="TextBox 8"/>
          <p:cNvSpPr txBox="1">
            <a:spLocks noChangeArrowheads="1"/>
          </p:cNvSpPr>
          <p:nvPr/>
        </p:nvSpPr>
        <p:spPr bwMode="auto">
          <a:xfrm>
            <a:off x="2395538" y="3390900"/>
            <a:ext cx="43132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basket(</a:t>
            </a:r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篮子</a:t>
            </a: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) </a:t>
            </a:r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 </a:t>
            </a: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ball(</a:t>
            </a:r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球</a:t>
            </a: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basketball </a:t>
            </a:r>
            <a:endParaRPr lang="zh-CN" altLang="en-US" sz="20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224" name="矩形 3"/>
          <p:cNvSpPr>
            <a:spLocks noChangeArrowheads="1"/>
          </p:cNvSpPr>
          <p:nvPr/>
        </p:nvSpPr>
        <p:spPr bwMode="auto">
          <a:xfrm>
            <a:off x="785813" y="4265613"/>
            <a:ext cx="8905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短语：</a:t>
            </a:r>
            <a:endParaRPr lang="zh-CN" altLang="en-US" sz="1600" dirty="0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6" name="TextBox 8"/>
          <p:cNvSpPr txBox="1">
            <a:spLocks noChangeArrowheads="1"/>
          </p:cNvSpPr>
          <p:nvPr/>
        </p:nvSpPr>
        <p:spPr bwMode="auto">
          <a:xfrm>
            <a:off x="1619250" y="4052888"/>
            <a:ext cx="27098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play basketball </a:t>
            </a:r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打篮球</a:t>
            </a:r>
          </a:p>
        </p:txBody>
      </p:sp>
      <p:sp>
        <p:nvSpPr>
          <p:cNvPr id="27" name="TextBox 8"/>
          <p:cNvSpPr txBox="1">
            <a:spLocks noChangeArrowheads="1"/>
          </p:cNvSpPr>
          <p:nvPr/>
        </p:nvSpPr>
        <p:spPr bwMode="auto">
          <a:xfrm>
            <a:off x="2390775" y="4822825"/>
            <a:ext cx="6859588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70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投进篮筐（</a:t>
            </a: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basket</a:t>
            </a:r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）的球（</a:t>
            </a: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ball</a:t>
            </a:r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）就是篮球（</a:t>
            </a: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basketball</a:t>
            </a:r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）。</a:t>
            </a:r>
            <a:endParaRPr lang="en-US" altLang="zh-CN" sz="20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9227" name="组合 26"/>
          <p:cNvGrpSpPr/>
          <p:nvPr/>
        </p:nvGrpSpPr>
        <p:grpSpPr bwMode="auto">
          <a:xfrm>
            <a:off x="817563" y="4870450"/>
            <a:ext cx="1581150" cy="554038"/>
            <a:chOff x="1240451" y="4806948"/>
            <a:chExt cx="1579072" cy="555911"/>
          </a:xfrm>
        </p:grpSpPr>
        <p:sp>
          <p:nvSpPr>
            <p:cNvPr id="9228" name="TextBox 3"/>
            <p:cNvSpPr txBox="1">
              <a:spLocks noChangeArrowheads="1"/>
            </p:cNvSpPr>
            <p:nvPr/>
          </p:nvSpPr>
          <p:spPr bwMode="auto">
            <a:xfrm>
              <a:off x="1476390" y="4806948"/>
              <a:ext cx="1343133" cy="5559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2000" b="1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魔法记忆</a:t>
              </a:r>
              <a:r>
                <a:rPr lang="en-US" altLang="zh-CN" sz="2000" b="1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:</a:t>
              </a:r>
              <a:endParaRPr lang="zh-CN" altLang="en-US" sz="2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pic>
          <p:nvPicPr>
            <p:cNvPr id="9229" name="图片 14" descr="花盆.png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240451" y="4883836"/>
              <a:ext cx="32385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6" grpId="0" build="p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3" name="组合 26"/>
          <p:cNvGrpSpPr/>
          <p:nvPr/>
        </p:nvGrpSpPr>
        <p:grpSpPr bwMode="auto">
          <a:xfrm>
            <a:off x="655638" y="2606675"/>
            <a:ext cx="1260475" cy="461963"/>
            <a:chOff x="1220273" y="4806955"/>
            <a:chExt cx="1258577" cy="462489"/>
          </a:xfrm>
        </p:grpSpPr>
        <p:sp>
          <p:nvSpPr>
            <p:cNvPr id="10246" name="TextBox 3"/>
            <p:cNvSpPr txBox="1">
              <a:spLocks noChangeArrowheads="1"/>
            </p:cNvSpPr>
            <p:nvPr/>
          </p:nvSpPr>
          <p:spPr bwMode="auto">
            <a:xfrm>
              <a:off x="1488250" y="4806955"/>
              <a:ext cx="990600" cy="462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典例</a:t>
              </a:r>
            </a:p>
          </p:txBody>
        </p:sp>
        <p:pic>
          <p:nvPicPr>
            <p:cNvPr id="10247" name="图片 29" descr="花盆.png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220273" y="4861186"/>
              <a:ext cx="32385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" name="矩形 27"/>
          <p:cNvSpPr>
            <a:spLocks noChangeArrowheads="1"/>
          </p:cNvSpPr>
          <p:nvPr/>
        </p:nvSpPr>
        <p:spPr bwMode="auto">
          <a:xfrm>
            <a:off x="1820863" y="2362200"/>
            <a:ext cx="6764337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</a:pP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根据汉语提示完成句子。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Look, the boys ____________________(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正打篮球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) on the playground. 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3854450" y="3332163"/>
            <a:ext cx="32496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playing basketball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文本框 17"/>
          <p:cNvSpPr txBox="1">
            <a:spLocks noChangeArrowheads="1"/>
          </p:cNvSpPr>
          <p:nvPr/>
        </p:nvSpPr>
        <p:spPr bwMode="auto">
          <a:xfrm>
            <a:off x="2668588" y="1571625"/>
            <a:ext cx="41227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try/traɪ/ 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 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试；尝试  （四会）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788988" y="1712913"/>
            <a:ext cx="1778000" cy="449262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3C7D4"/>
              </a:gs>
              <a:gs pos="100000">
                <a:schemeClr val="bg1"/>
              </a:gs>
            </a:gsLst>
          </a:gradFill>
          <a:ln>
            <a:solidFill>
              <a:srgbClr val="ECADC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1269" name="文本框 19"/>
          <p:cNvSpPr txBox="1">
            <a:spLocks noChangeArrowheads="1"/>
          </p:cNvSpPr>
          <p:nvPr/>
        </p:nvSpPr>
        <p:spPr bwMode="auto">
          <a:xfrm>
            <a:off x="1123950" y="1682750"/>
            <a:ext cx="1466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400" b="1">
                <a:latin typeface="黑体" panose="02010609060101010101" pitchFamily="49" charset="-122"/>
                <a:ea typeface="黑体" panose="02010609060101010101" pitchFamily="49" charset="-122"/>
                <a:cs typeface="Hei"/>
              </a:rPr>
              <a:t>知识点</a:t>
            </a:r>
            <a:r>
              <a:rPr kumimoji="1" lang="en-US" altLang="zh-CN" sz="2400" b="1">
                <a:latin typeface="黑体" panose="02010609060101010101" pitchFamily="49" charset="-122"/>
                <a:ea typeface="黑体" panose="02010609060101010101" pitchFamily="49" charset="-122"/>
                <a:cs typeface="Hei"/>
              </a:rPr>
              <a:t> 2</a:t>
            </a:r>
            <a:endParaRPr kumimoji="1" lang="zh-CN" altLang="en-US" sz="2400" b="1">
              <a:latin typeface="黑体" panose="02010609060101010101" pitchFamily="49" charset="-122"/>
              <a:ea typeface="黑体" panose="02010609060101010101" pitchFamily="49" charset="-122"/>
              <a:cs typeface="Hei"/>
            </a:endParaRPr>
          </a:p>
        </p:txBody>
      </p:sp>
      <p:sp>
        <p:nvSpPr>
          <p:cNvPr id="7182" name="TextBox 8"/>
          <p:cNvSpPr txBox="1">
            <a:spLocks noChangeArrowheads="1"/>
          </p:cNvSpPr>
          <p:nvPr/>
        </p:nvSpPr>
        <p:spPr bwMode="auto">
          <a:xfrm>
            <a:off x="2047875" y="2309813"/>
            <a:ext cx="63500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—May I try on the hat?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我能试戴这顶帽子吗？</a:t>
            </a:r>
            <a:endParaRPr lang="en-US" altLang="zh-CN" sz="2400" b="1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—Sure! 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当然可以！</a:t>
            </a:r>
          </a:p>
        </p:txBody>
      </p:sp>
      <p:pic>
        <p:nvPicPr>
          <p:cNvPr id="11271" name="图片 9" descr="book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738" y="1600200"/>
            <a:ext cx="1087437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矩形 2"/>
          <p:cNvSpPr>
            <a:spLocks noChangeArrowheads="1"/>
          </p:cNvSpPr>
          <p:nvPr/>
        </p:nvSpPr>
        <p:spPr bwMode="auto">
          <a:xfrm>
            <a:off x="1109663" y="2559050"/>
            <a:ext cx="962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例句：</a:t>
            </a:r>
            <a:endParaRPr lang="zh-CN" altLang="en-US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1273" name="图片 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92900" y="1604963"/>
            <a:ext cx="114300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8"/>
          <p:cNvSpPr txBox="1">
            <a:spLocks noChangeArrowheads="1"/>
          </p:cNvSpPr>
          <p:nvPr/>
        </p:nvSpPr>
        <p:spPr bwMode="auto">
          <a:xfrm>
            <a:off x="2687638" y="3816350"/>
            <a:ext cx="598487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try(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原形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) →tries(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第三人称单数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) →tried (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过去式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) → trying (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现在分词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)</a:t>
            </a:r>
            <a:endParaRPr lang="zh-CN" altLang="en-US" sz="2400" b="1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275" name="矩形 2"/>
          <p:cNvSpPr>
            <a:spLocks noChangeArrowheads="1"/>
          </p:cNvSpPr>
          <p:nvPr/>
        </p:nvSpPr>
        <p:spPr bwMode="auto">
          <a:xfrm>
            <a:off x="1108075" y="4065588"/>
            <a:ext cx="15605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词形变化：</a:t>
            </a:r>
            <a:endParaRPr lang="zh-CN" altLang="en-US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276" name="矩形 4"/>
          <p:cNvSpPr>
            <a:spLocks noChangeArrowheads="1"/>
          </p:cNvSpPr>
          <p:nvPr/>
        </p:nvSpPr>
        <p:spPr bwMode="auto">
          <a:xfrm>
            <a:off x="1131888" y="5586413"/>
            <a:ext cx="2152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形近词记忆法：</a:t>
            </a:r>
            <a:endParaRPr lang="zh-CN" altLang="en-US">
              <a:solidFill>
                <a:srgbClr val="3333FF"/>
              </a:solidFill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4" name="TextBox 8"/>
          <p:cNvSpPr txBox="1">
            <a:spLocks noChangeArrowheads="1"/>
          </p:cNvSpPr>
          <p:nvPr/>
        </p:nvSpPr>
        <p:spPr bwMode="auto">
          <a:xfrm>
            <a:off x="3302000" y="5335588"/>
            <a:ext cx="15081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cry  </a:t>
            </a:r>
            <a:r>
              <a:rPr lang="en-US" altLang="zh-CN" sz="2400" b="1" i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 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哭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2" grpId="0"/>
      <p:bldP spid="21" grpId="0" build="p"/>
      <p:bldP spid="24" grpId="0"/>
    </p:bldLst>
  </p:timing>
</p:sld>
</file>

<file path=ppt/theme/theme1.xml><?xml version="1.0" encoding="utf-8"?>
<a:theme xmlns:a="http://schemas.openxmlformats.org/drawingml/2006/main" name="WWW.2PPT.COM&#10;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1122</Words>
  <Application>Microsoft Office PowerPoint</Application>
  <PresentationFormat>全屏显示(4:3)</PresentationFormat>
  <Paragraphs>169</Paragraphs>
  <Slides>23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5" baseType="lpstr">
      <vt:lpstr>Hei</vt:lpstr>
      <vt:lpstr>Kozuka Gothic Pro H</vt:lpstr>
      <vt:lpstr>Malgun Gothic</vt:lpstr>
      <vt:lpstr>方正大黑简体</vt:lpstr>
      <vt:lpstr>黑体</vt:lpstr>
      <vt:lpstr>宋体</vt:lpstr>
      <vt:lpstr>微软雅黑</vt:lpstr>
      <vt:lpstr>Arial</vt:lpstr>
      <vt:lpstr>Arial Black</vt:lpstr>
      <vt:lpstr>Calibri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2016-01-15T00:46:00Z</dcterms:created>
  <dcterms:modified xsi:type="dcterms:W3CDTF">2023-01-16T14:25:36Z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CEE5B3CDD052448F87E541C24F78DF53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