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63" r:id="rId4"/>
    <p:sldId id="261" r:id="rId5"/>
    <p:sldId id="321" r:id="rId6"/>
    <p:sldId id="319" r:id="rId7"/>
    <p:sldId id="275" r:id="rId8"/>
    <p:sldId id="295" r:id="rId9"/>
    <p:sldId id="323" r:id="rId10"/>
    <p:sldId id="293" r:id="rId11"/>
    <p:sldId id="328" r:id="rId12"/>
    <p:sldId id="333" r:id="rId13"/>
    <p:sldId id="335" r:id="rId14"/>
    <p:sldId id="288" r:id="rId15"/>
    <p:sldId id="259" r:id="rId16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B9A3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fld id="{BA7F7F1B-3322-45F4-B3C2-4E7C11BD2C22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fld id="{A1E24B4F-DB9D-45E2-9EA7-567DE366F60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黑体 CN Bold" panose="020B0800000000000000" pitchFamily="34" charset="-122"/>
        <a:ea typeface="思源黑体 CN Bold" panose="020B0800000000000000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黑体 CN Bold" panose="020B0800000000000000" pitchFamily="34" charset="-122"/>
        <a:ea typeface="思源黑体 CN Bold" panose="020B0800000000000000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黑体 CN Bold" panose="020B0800000000000000" pitchFamily="34" charset="-122"/>
        <a:ea typeface="思源黑体 CN Bold" panose="020B0800000000000000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黑体 CN Bold" panose="020B0800000000000000" pitchFamily="34" charset="-122"/>
        <a:ea typeface="思源黑体 CN Bold" panose="020B0800000000000000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黑体 CN Bold" panose="020B0800000000000000" pitchFamily="34" charset="-122"/>
        <a:ea typeface="思源黑体 CN Bold" panose="020B0800000000000000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9218" name="文本占位符 2"/>
          <p:cNvSpPr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黑色圆珠笔计算器近白色印刷纸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" t="37393" r="1" b="37393"/>
          <a:stretch>
            <a:fillRect/>
          </a:stretch>
        </p:blipFill>
        <p:spPr bwMode="auto">
          <a:xfrm>
            <a:off x="-1" y="342900"/>
            <a:ext cx="4019549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文本占位符 9"/>
          <p:cNvSpPr>
            <a:spLocks noGrp="1"/>
          </p:cNvSpPr>
          <p:nvPr>
            <p:ph type="body" sz="quarter" idx="10"/>
          </p:nvPr>
        </p:nvSpPr>
        <p:spPr>
          <a:xfrm>
            <a:off x="514350" y="428984"/>
            <a:ext cx="401955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宋体 CN Heavy" panose="02020900000000000000" pitchFamily="18" charset="-122"/>
                <a:ea typeface="思源宋体 CN Heavy" panose="02020900000000000000" pitchFamily="18" charset="-122"/>
              </a:defRPr>
            </a:lvl1pPr>
            <a:lvl2pPr marL="228600" indent="0">
              <a:buNone/>
              <a:defRPr lang="zh-CN" altLang="en-US" sz="1800" smtClean="0"/>
            </a:lvl2pPr>
            <a:lvl3pPr>
              <a:defRPr lang="zh-CN" altLang="en-US" sz="1800" smtClean="0"/>
            </a:lvl3pPr>
            <a:lvl4pPr>
              <a:defRPr lang="zh-CN" altLang="en-US" smtClean="0"/>
            </a:lvl4pPr>
            <a:lvl5pPr>
              <a:defRPr lang="zh-CN" altLang="en-US"/>
            </a:lvl5pPr>
          </a:lstStyle>
          <a:p>
            <a:pPr marL="0"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 hidden="1"/>
          <p:cNvSpPr txBox="1"/>
          <p:nvPr/>
        </p:nvSpPr>
        <p:spPr>
          <a:xfrm>
            <a:off x="0" y="149731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noFill/>
                <a:cs typeface="+mn-ea"/>
                <a:sym typeface="+mn-lt"/>
              </a:rPr>
              <a:t>BY YUSHEN</a:t>
            </a:r>
            <a:endParaRPr lang="zh-CN" altLang="en-US">
              <a:noFill/>
              <a:cs typeface="+mn-ea"/>
              <a:sym typeface="+mn-lt"/>
            </a:endParaRPr>
          </a:p>
        </p:txBody>
      </p:sp>
      <p:pic>
        <p:nvPicPr>
          <p:cNvPr id="1026" name="Picture 2" descr="黑色圆珠笔计算器近白色印刷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4" b="2244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 flipH="1">
            <a:off x="1854200" y="0"/>
            <a:ext cx="10337800" cy="6858000"/>
          </a:xfrm>
          <a:prstGeom prst="rect">
            <a:avLst/>
          </a:prstGeom>
          <a:gradFill flip="none" rotWithShape="1">
            <a:gsLst>
              <a:gs pos="75000">
                <a:schemeClr val="bg1">
                  <a:alpha val="0"/>
                </a:schemeClr>
              </a:gs>
              <a:gs pos="1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738647" y="1925090"/>
            <a:ext cx="6081207" cy="2470776"/>
            <a:chOff x="5738647" y="1925090"/>
            <a:chExt cx="6081207" cy="2470776"/>
          </a:xfrm>
        </p:grpSpPr>
        <p:sp>
          <p:nvSpPr>
            <p:cNvPr id="6" name="矩形 5"/>
            <p:cNvSpPr/>
            <p:nvPr/>
          </p:nvSpPr>
          <p:spPr>
            <a:xfrm flipH="1">
              <a:off x="6769100" y="1925090"/>
              <a:ext cx="4996099" cy="70788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r"/>
              <a:r>
                <a:rPr lang="zh-CN" alt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小学二年级数学下册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 flipH="1">
              <a:off x="5738647" y="2736486"/>
              <a:ext cx="608120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defRPr/>
              </a:pPr>
              <a:r>
                <a:rPr lang="zh-CN" altLang="en-US" sz="7200">
                  <a:solidFill>
                    <a:schemeClr val="tx1">
                      <a:lumMod val="85000"/>
                      <a:lumOff val="15000"/>
                    </a:schemeClr>
                  </a:solidFill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数据收集整理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 flipH="1">
              <a:off x="6003235" y="3948664"/>
              <a:ext cx="5761963" cy="447202"/>
              <a:chOff x="1511830" y="4550535"/>
              <a:chExt cx="5329156" cy="371362"/>
            </a:xfrm>
          </p:grpSpPr>
          <p:sp>
            <p:nvSpPr>
              <p:cNvPr id="9" name="文本框 8"/>
              <p:cNvSpPr txBox="1"/>
              <p:nvPr/>
            </p:nvSpPr>
            <p:spPr>
              <a:xfrm>
                <a:off x="1511830" y="4691875"/>
                <a:ext cx="5071766" cy="230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DATA COLLECTION AND SORTING</a:t>
                </a:r>
                <a:endPara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矩形: 圆角 9"/>
              <p:cNvSpPr/>
              <p:nvPr/>
            </p:nvSpPr>
            <p:spPr>
              <a:xfrm rot="10800000" flipH="1" flipV="1">
                <a:off x="1568234" y="4550535"/>
                <a:ext cx="5272752" cy="40988"/>
              </a:xfrm>
              <a:prstGeom prst="roundRect">
                <a:avLst>
                  <a:gd name="adj" fmla="val 50000"/>
                </a:avLst>
              </a:prstGeom>
              <a:solidFill>
                <a:srgbClr val="2626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zh-CN" alt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 flipH="1">
            <a:off x="8428681" y="4793258"/>
            <a:ext cx="3186220" cy="276999"/>
            <a:chOff x="1018051" y="5462070"/>
            <a:chExt cx="3722754" cy="230021"/>
          </a:xfrm>
        </p:grpSpPr>
        <p:sp>
          <p:nvSpPr>
            <p:cNvPr id="12" name="矩形 11"/>
            <p:cNvSpPr/>
            <p:nvPr/>
          </p:nvSpPr>
          <p:spPr>
            <a:xfrm>
              <a:off x="1018051" y="5462070"/>
              <a:ext cx="1841581" cy="228851"/>
            </a:xfrm>
            <a:prstGeom prst="rect">
              <a:avLst/>
            </a:prstGeom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20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授课老师：</a:t>
              </a:r>
              <a:r>
                <a:rPr lang="en-US" altLang="zh-CN" sz="120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PPT818</a:t>
              </a:r>
              <a:endParaRPr kumimoji="0" lang="zh-CN" altLang="en-US" sz="1200" i="0" u="none" strike="noStrike" kern="1200" cap="none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034558" y="5462070"/>
              <a:ext cx="1706247" cy="230021"/>
            </a:xfrm>
            <a:prstGeom prst="rect">
              <a:avLst/>
            </a:prstGeom>
            <a:noFill/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授课</a:t>
              </a:r>
              <a:r>
                <a:rPr kumimoji="0" lang="zh-CN" altLang="en-US" sz="1200" i="0" u="none" strike="noStrike" kern="1200" cap="none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时间：</a:t>
              </a:r>
              <a:r>
                <a:rPr kumimoji="0" lang="en-US" altLang="zh-CN" sz="1200" i="0" u="none" strike="noStrike" kern="1200" cap="none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20XX</a:t>
              </a:r>
              <a:endParaRPr kumimoji="0" lang="zh-CN" altLang="en-US" sz="1200" i="0" u="none" strike="noStrike" kern="1200" cap="none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 flipH="1">
            <a:off x="9889020" y="5720952"/>
            <a:ext cx="1725883" cy="769441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lang="en-US" altLang="zh-CN" sz="4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-1.1-</a:t>
            </a:r>
          </a:p>
        </p:txBody>
      </p:sp>
      <p:sp>
        <p:nvSpPr>
          <p:cNvPr id="15" name="矩形 14"/>
          <p:cNvSpPr/>
          <p:nvPr/>
        </p:nvSpPr>
        <p:spPr>
          <a:xfrm flipH="1">
            <a:off x="10830378" y="472699"/>
            <a:ext cx="796834" cy="26161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lang="zh-CN" altLang="en-US" sz="11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某某小学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文本框 1"/>
          <p:cNvSpPr txBox="1">
            <a:spLocks noChangeArrowheads="1"/>
          </p:cNvSpPr>
          <p:nvPr/>
        </p:nvSpPr>
        <p:spPr bwMode="auto">
          <a:xfrm>
            <a:off x="896939" y="1192213"/>
            <a:ext cx="10398125" cy="53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1.(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选自教材</a:t>
            </a: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P4 T2)调查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本</a:t>
            </a:r>
            <a:r>
              <a:rPr lang="en-US" altLang="zh-CN" sz="2400" b="1" err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班同学最喜欢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哪一个季节，把结果填入下表。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933575" y="2564863"/>
          <a:ext cx="8324850" cy="1146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4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735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季节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春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夏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秋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冬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297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人数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endParaRPr lang="zh-CN" altLang="en-US" sz="2400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endParaRPr lang="zh-CN" altLang="en-US" sz="2400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endParaRPr lang="zh-CN" altLang="en-US" sz="2400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endParaRPr lang="zh-CN" altLang="en-US" sz="2400" b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巩固练习</a:t>
            </a: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528640" y="3969745"/>
            <a:ext cx="9660390" cy="169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71945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）最喜欢哪个季节的人数最多？</a:t>
            </a:r>
          </a:p>
          <a:p>
            <a:pPr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）如果组织同学们出去游玩，最好应安排在哪个季节？</a:t>
            </a:r>
          </a:p>
          <a:p>
            <a:pPr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）你还能提出其他数学问题并解答吗？</a:t>
            </a:r>
          </a:p>
        </p:txBody>
      </p:sp>
      <p:sp>
        <p:nvSpPr>
          <p:cNvPr id="7" name="文本框 2"/>
          <p:cNvSpPr txBox="1">
            <a:spLocks noChangeArrowheads="1"/>
          </p:cNvSpPr>
          <p:nvPr/>
        </p:nvSpPr>
        <p:spPr bwMode="auto">
          <a:xfrm>
            <a:off x="8788287" y="4614212"/>
            <a:ext cx="32150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请同学们自己做一做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文本框 1"/>
          <p:cNvSpPr txBox="1">
            <a:spLocks noChangeArrowheads="1"/>
          </p:cNvSpPr>
          <p:nvPr/>
        </p:nvSpPr>
        <p:spPr bwMode="auto">
          <a:xfrm>
            <a:off x="569914" y="1054100"/>
            <a:ext cx="11160125" cy="53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2.体育课上，老师对二（3）班同学最喜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欢的运动项目进行了整理，情况如下。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36867" y="1929721"/>
          <a:ext cx="10226220" cy="12198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5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5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5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5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52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849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运动项目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跳绳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跑步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踢毽子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打篮球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386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人数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11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13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4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8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14350" y="428984"/>
            <a:ext cx="4019550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巩固练习</a:t>
            </a:r>
          </a:p>
        </p:txBody>
      </p: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760414" y="3429000"/>
            <a:ext cx="10779125" cy="2250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（1）最喜欢（           ）运动项目的人数最多，比最喜欢踢毽子的多（       ）人。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（2）最喜欢跳绳的有（            ）人，比最喜欢打篮球的多（         ）人。</a:t>
            </a:r>
            <a:endParaRPr lang="en-US" altLang="zh-CN" sz="2400" b="1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</a:t>
            </a: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）二（</a:t>
            </a: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）班一共有（          ）人。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629581" y="3526973"/>
            <a:ext cx="13255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跑步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0370357" y="3526973"/>
            <a:ext cx="5619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9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4292931" y="4623930"/>
            <a:ext cx="730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11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9285947" y="4659878"/>
            <a:ext cx="592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4395943" y="5121543"/>
            <a:ext cx="793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36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文本框 1"/>
          <p:cNvSpPr txBox="1">
            <a:spLocks noChangeArrowheads="1"/>
          </p:cNvSpPr>
          <p:nvPr/>
        </p:nvSpPr>
        <p:spPr bwMode="auto">
          <a:xfrm>
            <a:off x="569914" y="1050550"/>
            <a:ext cx="11160125" cy="53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3.下面是二（4）班同学喜欢春游的地方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的统计表，根据表中的数据回答问题。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03363" y="1741491"/>
          <a:ext cx="8928100" cy="1142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98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latin typeface="+mn-lt"/>
                          <a:ea typeface="+mn-ea"/>
                          <a:cs typeface="+mn-ea"/>
                          <a:sym typeface="+mn-lt"/>
                        </a:rPr>
                        <a:t>地点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latin typeface="+mn-lt"/>
                          <a:ea typeface="+mn-ea"/>
                          <a:cs typeface="+mn-ea"/>
                          <a:sym typeface="+mn-lt"/>
                        </a:rPr>
                        <a:t>动物园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latin typeface="+mn-lt"/>
                          <a:ea typeface="+mn-ea"/>
                          <a:cs typeface="+mn-ea"/>
                          <a:sym typeface="+mn-lt"/>
                        </a:rPr>
                        <a:t>游乐场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latin typeface="+mn-lt"/>
                          <a:ea typeface="+mn-ea"/>
                          <a:cs typeface="+mn-ea"/>
                          <a:sym typeface="+mn-lt"/>
                        </a:rPr>
                        <a:t>科技馆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6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latin typeface="+mn-lt"/>
                          <a:ea typeface="+mn-ea"/>
                          <a:cs typeface="+mn-ea"/>
                          <a:sym typeface="+mn-lt"/>
                        </a:rPr>
                        <a:t>人数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latin typeface="+mn-lt"/>
                          <a:ea typeface="+mn-ea"/>
                          <a:cs typeface="+mn-ea"/>
                          <a:sym typeface="+mn-lt"/>
                        </a:rPr>
                        <a:t>12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latin typeface="+mn-lt"/>
                          <a:ea typeface="+mn-ea"/>
                          <a:cs typeface="+mn-ea"/>
                          <a:sym typeface="+mn-lt"/>
                        </a:rPr>
                        <a:t>20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latin typeface="+mn-lt"/>
                          <a:ea typeface="+mn-ea"/>
                          <a:cs typeface="+mn-ea"/>
                          <a:sym typeface="+mn-lt"/>
                        </a:rPr>
                        <a:t>8</a:t>
                      </a:r>
                    </a:p>
                  </a:txBody>
                  <a:tcPr marL="91441" marR="91441" marT="47877" marB="4787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571" name="文本框 1"/>
          <p:cNvSpPr txBox="1">
            <a:spLocks noChangeArrowheads="1"/>
          </p:cNvSpPr>
          <p:nvPr/>
        </p:nvSpPr>
        <p:spPr bwMode="auto">
          <a:xfrm>
            <a:off x="787401" y="3162677"/>
            <a:ext cx="10044113" cy="101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（1）喜欢去（               ）的人数最多，喜欢去（                ）的人数最少。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435906" y="3233658"/>
            <a:ext cx="1978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游乐场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7280671" y="3213431"/>
            <a:ext cx="1978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科技馆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>
          <a:xfrm>
            <a:off x="514350" y="428984"/>
            <a:ext cx="4019550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巩固练习</a:t>
            </a:r>
          </a:p>
        </p:txBody>
      </p: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569914" y="3851944"/>
            <a:ext cx="11160125" cy="53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4.二（1）班同学最喜欢吃的蔬菜情况如下。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494858" y="4546950"/>
          <a:ext cx="8928100" cy="12650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5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253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蔬菜种类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土豆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豆角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黄瓜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其他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53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人数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16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13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4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</a:p>
                  </a:txBody>
                  <a:tcPr marL="91441" marR="91441" marT="45736" marB="4573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852489" y="6014825"/>
            <a:ext cx="10288587" cy="505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（1）最喜欢吃豆角的有（          ）人。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3759427" y="6120110"/>
            <a:ext cx="96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>
                <a:solidFill>
                  <a:srgbClr val="FF0000"/>
                </a:solidFill>
                <a:cs typeface="+mn-ea"/>
                <a:sym typeface="+mn-lt"/>
              </a:rPr>
              <a:t>13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文本框 1"/>
          <p:cNvSpPr txBox="1">
            <a:spLocks noChangeArrowheads="1"/>
          </p:cNvSpPr>
          <p:nvPr/>
        </p:nvSpPr>
        <p:spPr bwMode="auto">
          <a:xfrm>
            <a:off x="922339" y="1164391"/>
            <a:ext cx="10347325" cy="53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5.下表中的数据是二（3）班同学喜欢科目的调查情况。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073151" y="1804628"/>
          <a:ext cx="10080625" cy="12667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338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科目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语文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数学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音乐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美术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38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人数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7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15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14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</a:p>
                  </a:txBody>
                  <a:tcPr marL="91446" marR="91446" marT="45736" marB="45736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670" name="文本框 1"/>
          <p:cNvSpPr txBox="1">
            <a:spLocks noChangeArrowheads="1"/>
          </p:cNvSpPr>
          <p:nvPr/>
        </p:nvSpPr>
        <p:spPr bwMode="auto">
          <a:xfrm>
            <a:off x="770617" y="3178997"/>
            <a:ext cx="9753600" cy="1973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（1）喜欢（            ）科目的人数最多。</a:t>
            </a: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（2）喜欢美术的有（            ）人。</a:t>
            </a:r>
            <a:endParaRPr lang="en-US" altLang="zh-CN" sz="2400" b="1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</a:t>
            </a: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）二（</a:t>
            </a: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）班一共有（          ）人。</a:t>
            </a: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</a:t>
            </a:r>
            <a:r>
              <a:rPr lang="en-US" altLang="zh-CN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4</a:t>
            </a:r>
            <a:r>
              <a:rPr lang="zh-CN" altLang="en-US" sz="24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）喜欢语文的比喜欢数学的少多少人？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364467" y="3227220"/>
            <a:ext cx="1289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数学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3921804" y="3730110"/>
            <a:ext cx="5667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5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>
          <a:xfrm>
            <a:off x="514350" y="428984"/>
            <a:ext cx="4019550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巩固练习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961630" y="4204387"/>
            <a:ext cx="5289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7+15+14+5=41</a:t>
            </a: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（人）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558019" y="5259629"/>
            <a:ext cx="36290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15</a:t>
            </a: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－</a:t>
            </a: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7=8</a:t>
            </a: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（人）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1568451" y="5917567"/>
            <a:ext cx="5416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答：喜欢语文的比喜欢数学的少</a:t>
            </a: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8</a:t>
            </a: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人？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4406899" y="4210241"/>
            <a:ext cx="5667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cs typeface="+mn-ea"/>
                <a:sym typeface="+mn-lt"/>
              </a:rPr>
              <a:t>41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930483" y="1476153"/>
            <a:ext cx="5300169" cy="500137"/>
          </a:xfrm>
          <a:prstGeom prst="rect">
            <a:avLst/>
          </a:prstGeom>
          <a:noFill/>
          <a:effectLst>
            <a:softEdge rad="0"/>
          </a:effectLst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zh-CN" altLang="zh-CN" sz="2800" b="1" noProof="1">
                <a:solidFill>
                  <a:srgbClr val="C00000"/>
                </a:solidFill>
                <a:cs typeface="+mn-ea"/>
                <a:sym typeface="+mn-lt"/>
              </a:rPr>
              <a:t>这节课你们都学会了哪些知识？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944564" y="2159229"/>
            <a:ext cx="10055225" cy="370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zh-CN" altLang="zh-CN" sz="32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统计数据的方式有多种，不论采取哪种方式都要做到准确无误。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zh-CN" altLang="zh-CN" sz="3200" b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统计的结果用简单的统计表呈现。观察统计表，可以直接看出各种数据的多少，便于分析问题和解决问题。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课堂小结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 hidden="1"/>
          <p:cNvSpPr txBox="1"/>
          <p:nvPr/>
        </p:nvSpPr>
        <p:spPr>
          <a:xfrm>
            <a:off x="0" y="149731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noFill/>
                <a:cs typeface="+mn-ea"/>
                <a:sym typeface="+mn-lt"/>
              </a:rPr>
              <a:t>BY YUSHEN</a:t>
            </a:r>
            <a:endParaRPr lang="zh-CN" altLang="en-US">
              <a:noFill/>
              <a:cs typeface="+mn-ea"/>
              <a:sym typeface="+mn-lt"/>
            </a:endParaRPr>
          </a:p>
        </p:txBody>
      </p:sp>
      <p:pic>
        <p:nvPicPr>
          <p:cNvPr id="1026" name="Picture 2" descr="黑色圆珠笔计算器近白色印刷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4" b="2244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 flipH="1">
            <a:off x="1854200" y="0"/>
            <a:ext cx="10337800" cy="6858000"/>
          </a:xfrm>
          <a:prstGeom prst="rect">
            <a:avLst/>
          </a:prstGeom>
          <a:gradFill flip="none" rotWithShape="1">
            <a:gsLst>
              <a:gs pos="75000">
                <a:schemeClr val="bg1">
                  <a:alpha val="0"/>
                </a:schemeClr>
              </a:gs>
              <a:gs pos="18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918484" y="1925090"/>
            <a:ext cx="5901371" cy="2470776"/>
            <a:chOff x="5918484" y="1925090"/>
            <a:chExt cx="5901371" cy="2470776"/>
          </a:xfrm>
        </p:grpSpPr>
        <p:sp>
          <p:nvSpPr>
            <p:cNvPr id="6" name="矩形 5"/>
            <p:cNvSpPr/>
            <p:nvPr/>
          </p:nvSpPr>
          <p:spPr>
            <a:xfrm flipH="1">
              <a:off x="6769100" y="1925090"/>
              <a:ext cx="4996099" cy="70788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r"/>
              <a:r>
                <a:rPr lang="zh-CN" altLang="en-US" sz="40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小学二年级数学下册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 flipH="1">
              <a:off x="5918484" y="2736486"/>
              <a:ext cx="590137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defRPr/>
              </a:pPr>
              <a:r>
                <a:rPr lang="zh-CN" altLang="en-US" sz="7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谢谢同学倾听</a:t>
              </a:r>
            </a:p>
          </p:txBody>
        </p:sp>
        <p:grpSp>
          <p:nvGrpSpPr>
            <p:cNvPr id="8" name="组合 7"/>
            <p:cNvGrpSpPr/>
            <p:nvPr/>
          </p:nvGrpSpPr>
          <p:grpSpPr>
            <a:xfrm flipH="1">
              <a:off x="6003235" y="3948664"/>
              <a:ext cx="5761963" cy="447202"/>
              <a:chOff x="1511830" y="4550535"/>
              <a:chExt cx="5329156" cy="371362"/>
            </a:xfrm>
          </p:grpSpPr>
          <p:sp>
            <p:nvSpPr>
              <p:cNvPr id="9" name="文本框 8"/>
              <p:cNvSpPr txBox="1"/>
              <p:nvPr/>
            </p:nvSpPr>
            <p:spPr>
              <a:xfrm>
                <a:off x="1511830" y="4691875"/>
                <a:ext cx="5071766" cy="230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en-US" altLang="zh-CN" sz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THANK YOU FOR LISTENING</a:t>
                </a:r>
                <a:endPara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矩形: 圆角 9"/>
              <p:cNvSpPr/>
              <p:nvPr/>
            </p:nvSpPr>
            <p:spPr>
              <a:xfrm rot="10800000" flipH="1" flipV="1">
                <a:off x="1568234" y="4550535"/>
                <a:ext cx="5272752" cy="40988"/>
              </a:xfrm>
              <a:prstGeom prst="roundRect">
                <a:avLst>
                  <a:gd name="adj" fmla="val 50000"/>
                </a:avLst>
              </a:prstGeom>
              <a:solidFill>
                <a:srgbClr val="2626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zh-CN" alt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1" name="组合 10"/>
          <p:cNvGrpSpPr/>
          <p:nvPr/>
        </p:nvGrpSpPr>
        <p:grpSpPr>
          <a:xfrm flipH="1">
            <a:off x="8293194" y="4793258"/>
            <a:ext cx="3321708" cy="276999"/>
            <a:chOff x="1018050" y="5462070"/>
            <a:chExt cx="3881057" cy="230021"/>
          </a:xfrm>
        </p:grpSpPr>
        <p:sp>
          <p:nvSpPr>
            <p:cNvPr id="12" name="矩形 11"/>
            <p:cNvSpPr/>
            <p:nvPr/>
          </p:nvSpPr>
          <p:spPr>
            <a:xfrm>
              <a:off x="1018050" y="5462070"/>
              <a:ext cx="2016508" cy="228851"/>
            </a:xfrm>
            <a:prstGeom prst="rect">
              <a:avLst/>
            </a:prstGeom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r>
                <a:rPr lang="zh-CN" altLang="en-US" sz="120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授课老师：</a:t>
              </a:r>
              <a:r>
                <a:rPr lang="en-US" altLang="zh-CN" sz="120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PPT818</a:t>
              </a:r>
              <a:endParaRPr kumimoji="0" lang="zh-CN" altLang="en-US" sz="1200" i="0" u="none" strike="noStrike" kern="1200" cap="none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192860" y="5462070"/>
              <a:ext cx="1706247" cy="230021"/>
            </a:xfrm>
            <a:prstGeom prst="rect">
              <a:avLst/>
            </a:prstGeom>
            <a:noFill/>
            <a:ln w="6350">
              <a:solidFill>
                <a:schemeClr val="tx1">
                  <a:lumMod val="75000"/>
                  <a:lumOff val="25000"/>
                </a:schemeClr>
              </a:solidFill>
            </a:ln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>
                <a:defRPr/>
              </a:pPr>
              <a:r>
                <a:rPr lang="zh-CN" altLang="en-US" sz="1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授课</a:t>
              </a:r>
              <a:r>
                <a:rPr kumimoji="0" lang="zh-CN" altLang="en-US" sz="1200" i="0" u="none" strike="noStrike" kern="1200" cap="none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时间：</a:t>
              </a:r>
              <a:r>
                <a:rPr kumimoji="0" lang="en-US" altLang="zh-CN" sz="1200" i="0" u="none" strike="noStrike" kern="1200" cap="none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uLnTx/>
                  <a:uFillTx/>
                  <a:cs typeface="+mn-ea"/>
                  <a:sym typeface="+mn-lt"/>
                </a:rPr>
                <a:t>20XX</a:t>
              </a:r>
              <a:endParaRPr kumimoji="0" lang="zh-CN" altLang="en-US" sz="1200" i="0" u="none" strike="noStrike" kern="1200" cap="none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14" name="矩形 13"/>
          <p:cNvSpPr/>
          <p:nvPr/>
        </p:nvSpPr>
        <p:spPr>
          <a:xfrm flipH="1">
            <a:off x="9889020" y="5720952"/>
            <a:ext cx="1725883" cy="769441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lang="en-US" altLang="zh-CN" sz="4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-1.1-</a:t>
            </a:r>
          </a:p>
        </p:txBody>
      </p:sp>
      <p:sp>
        <p:nvSpPr>
          <p:cNvPr id="15" name="矩形 14"/>
          <p:cNvSpPr/>
          <p:nvPr/>
        </p:nvSpPr>
        <p:spPr>
          <a:xfrm flipH="1">
            <a:off x="10830378" y="472699"/>
            <a:ext cx="796834" cy="26161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lang="zh-CN" altLang="en-US" sz="11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某某小学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1"/>
          <p:cNvSpPr txBox="1">
            <a:spLocks noChangeArrowheads="1"/>
          </p:cNvSpPr>
          <p:nvPr/>
        </p:nvSpPr>
        <p:spPr bwMode="auto">
          <a:xfrm>
            <a:off x="514350" y="1919189"/>
            <a:ext cx="11097079" cy="3328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42950" indent="-7429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宋体" panose="02010600030101010101" pitchFamily="2" charset="-122"/>
              <a:buAutoNum type="arabicPeriod"/>
            </a:pPr>
            <a:r>
              <a:rPr lang="zh-CN" altLang="en-US" sz="3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体验数据的收集、整理、描述和分析过程，了解统计的意义，会分组收集和整理数据。</a:t>
            </a:r>
            <a:r>
              <a:rPr lang="zh-CN" altLang="en-US" sz="3600" b="1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（重点）</a:t>
            </a:r>
            <a:endParaRPr lang="zh-CN" altLang="en-US" sz="3600" b="1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宋体" panose="02010600030101010101" pitchFamily="2" charset="-122"/>
              <a:buAutoNum type="arabicPeriod"/>
            </a:pPr>
            <a:r>
              <a:rPr lang="zh-CN" altLang="en-US" sz="36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认识简单的统计表，能根据统计表中的数据提出并回答简单的问题。</a:t>
            </a:r>
            <a:r>
              <a:rPr lang="zh-CN" altLang="en-US" sz="3600" b="1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（难点）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学习目标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4"/>
          <p:cNvSpPr txBox="1">
            <a:spLocks noChangeArrowheads="1"/>
          </p:cNvSpPr>
          <p:nvPr/>
        </p:nvSpPr>
        <p:spPr bwMode="auto">
          <a:xfrm>
            <a:off x="2365375" y="1456418"/>
            <a:ext cx="7461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00"/>
                </a:solidFill>
                <a:cs typeface="+mn-ea"/>
                <a:sym typeface="+mn-lt"/>
              </a:rPr>
              <a:t>你们想到几种不同的分类方法？</a:t>
            </a:r>
          </a:p>
        </p:txBody>
      </p:sp>
      <p:pic>
        <p:nvPicPr>
          <p:cNvPr id="7171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4725" y="2255165"/>
            <a:ext cx="7702550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967038" y="5197336"/>
            <a:ext cx="6257925" cy="114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一：圆形、正方形、三角形。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二：水果、蔬菜。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复习导入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文本框 5"/>
          <p:cNvSpPr txBox="1">
            <a:spLocks noChangeArrowheads="1"/>
          </p:cNvSpPr>
          <p:nvPr/>
        </p:nvSpPr>
        <p:spPr bwMode="auto">
          <a:xfrm>
            <a:off x="1109662" y="1760496"/>
            <a:ext cx="159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知识点</a:t>
            </a:r>
          </a:p>
        </p:txBody>
      </p:sp>
      <p:sp>
        <p:nvSpPr>
          <p:cNvPr id="8196" name="文本框 7"/>
          <p:cNvSpPr txBox="1">
            <a:spLocks noChangeArrowheads="1"/>
          </p:cNvSpPr>
          <p:nvPr/>
        </p:nvSpPr>
        <p:spPr bwMode="auto">
          <a:xfrm>
            <a:off x="2300286" y="1760496"/>
            <a:ext cx="7997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zh-CN" sz="2400" b="1">
                <a:solidFill>
                  <a:srgbClr val="FF0000"/>
                </a:solidFill>
                <a:cs typeface="+mn-ea"/>
                <a:sym typeface="+mn-lt"/>
              </a:rPr>
              <a:t>用调查法收集数据并用统计表呈现数据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1109662" y="2491153"/>
            <a:ext cx="987425" cy="754062"/>
            <a:chOff x="1277" y="3118"/>
            <a:chExt cx="1555" cy="1187"/>
          </a:xfrm>
        </p:grpSpPr>
        <p:pic>
          <p:nvPicPr>
            <p:cNvPr id="8198" name="Picture 46" descr="U1ppt题号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277" y="3118"/>
              <a:ext cx="1555" cy="1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9" name="文本框 6"/>
            <p:cNvSpPr txBox="1">
              <a:spLocks noChangeArrowheads="1"/>
            </p:cNvSpPr>
            <p:nvPr/>
          </p:nvSpPr>
          <p:spPr bwMode="auto">
            <a:xfrm>
              <a:off x="1732" y="3262"/>
              <a:ext cx="610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6858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defTabSz="6858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defTabSz="6858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defTabSz="6858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defTabSz="685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defTabSz="685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defTabSz="685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defTabSz="685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b="1">
                  <a:solidFill>
                    <a:srgbClr val="0168B7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</p:grpSp>
      <p:sp>
        <p:nvSpPr>
          <p:cNvPr id="49" name="矩形 48"/>
          <p:cNvSpPr>
            <a:spLocks noChangeArrowheads="1"/>
          </p:cNvSpPr>
          <p:nvPr/>
        </p:nvSpPr>
        <p:spPr bwMode="auto">
          <a:xfrm>
            <a:off x="2097087" y="2593712"/>
            <a:ext cx="9750425" cy="53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00"/>
                </a:solidFill>
                <a:cs typeface="+mn-ea"/>
                <a:sym typeface="+mn-lt"/>
              </a:rPr>
              <a:t>学校要给同学们订做校服，有下面</a:t>
            </a:r>
            <a:r>
              <a:rPr lang="en-US" altLang="zh-CN" sz="2400" b="1">
                <a:solidFill>
                  <a:srgbClr val="000000"/>
                </a:solidFill>
                <a:cs typeface="+mn-ea"/>
                <a:sym typeface="+mn-lt"/>
              </a:rPr>
              <a:t>4</a:t>
            </a:r>
            <a:r>
              <a:rPr lang="zh-CN" altLang="en-US" sz="2400" b="1">
                <a:solidFill>
                  <a:srgbClr val="000000"/>
                </a:solidFill>
                <a:cs typeface="+mn-ea"/>
                <a:sym typeface="+mn-lt"/>
              </a:rPr>
              <a:t>种颜色，选哪种颜色合适？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3852863" y="3609975"/>
            <a:ext cx="4504060" cy="1225233"/>
            <a:chOff x="3709" y="5854"/>
            <a:chExt cx="7091" cy="1929"/>
          </a:xfrm>
        </p:grpSpPr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3782" y="5854"/>
              <a:ext cx="961" cy="960"/>
            </a:xfrm>
            <a:prstGeom prst="rect">
              <a:avLst/>
            </a:prstGeom>
            <a:solidFill>
              <a:srgbClr val="E95098"/>
            </a:solidFill>
            <a:ln w="12700">
              <a:solidFill>
                <a:schemeClr val="tx1"/>
              </a:solidFill>
              <a:miter lim="800000"/>
            </a:ln>
          </p:spPr>
          <p:txBody>
            <a:bodyPr wrap="none" anchor="b"/>
            <a:lstStyle/>
            <a:p>
              <a:pPr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zh-CN" altLang="en-US" sz="2600" b="1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203" name="Rectangle 18"/>
            <p:cNvSpPr>
              <a:spLocks noChangeArrowheads="1"/>
            </p:cNvSpPr>
            <p:nvPr/>
          </p:nvSpPr>
          <p:spPr bwMode="auto">
            <a:xfrm>
              <a:off x="5825" y="5854"/>
              <a:ext cx="961" cy="960"/>
            </a:xfrm>
            <a:prstGeom prst="rect">
              <a:avLst/>
            </a:prstGeom>
            <a:solidFill>
              <a:srgbClr val="FFF338"/>
            </a:solidFill>
            <a:ln w="12700">
              <a:solidFill>
                <a:schemeClr val="tx1"/>
              </a:solidFill>
              <a:miter lim="800000"/>
            </a:ln>
          </p:spPr>
          <p:txBody>
            <a:bodyPr wrap="none" anchor="b"/>
            <a:lstStyle/>
            <a:p>
              <a:pPr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zh-CN" altLang="en-US" sz="2600" b="1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204" name="Rectangle 19"/>
            <p:cNvSpPr>
              <a:spLocks noChangeArrowheads="1"/>
            </p:cNvSpPr>
            <p:nvPr/>
          </p:nvSpPr>
          <p:spPr bwMode="auto">
            <a:xfrm>
              <a:off x="7865" y="5854"/>
              <a:ext cx="961" cy="960"/>
            </a:xfrm>
            <a:prstGeom prst="rect">
              <a:avLst/>
            </a:prstGeom>
            <a:solidFill>
              <a:srgbClr val="00B0EC"/>
            </a:solidFill>
            <a:ln w="12700">
              <a:solidFill>
                <a:schemeClr val="tx1"/>
              </a:solidFill>
              <a:miter lim="800000"/>
            </a:ln>
          </p:spPr>
          <p:txBody>
            <a:bodyPr wrap="none" anchor="b"/>
            <a:lstStyle/>
            <a:p>
              <a:pPr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zh-CN" altLang="en-US" sz="2600" b="1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205" name="Rectangle 20"/>
            <p:cNvSpPr>
              <a:spLocks noChangeArrowheads="1"/>
            </p:cNvSpPr>
            <p:nvPr/>
          </p:nvSpPr>
          <p:spPr bwMode="auto">
            <a:xfrm>
              <a:off x="9800" y="5854"/>
              <a:ext cx="961" cy="96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</a:ln>
          </p:spPr>
          <p:txBody>
            <a:bodyPr wrap="none" anchor="b"/>
            <a:lstStyle/>
            <a:p>
              <a:pPr eaLnBrk="0" fontAlgn="base" hangingPunct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endParaRPr lang="zh-CN" altLang="en-US" sz="2600" b="1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206" name="文本框 1"/>
            <p:cNvSpPr txBox="1">
              <a:spLocks noChangeArrowheads="1"/>
            </p:cNvSpPr>
            <p:nvPr/>
          </p:nvSpPr>
          <p:spPr bwMode="auto">
            <a:xfrm>
              <a:off x="3709" y="6765"/>
              <a:ext cx="881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600" b="1">
                  <a:solidFill>
                    <a:srgbClr val="000000"/>
                  </a:solidFill>
                  <a:cs typeface="+mn-ea"/>
                  <a:sym typeface="+mn-lt"/>
                </a:rPr>
                <a:t>红 </a:t>
              </a:r>
            </a:p>
          </p:txBody>
        </p:sp>
        <p:sp>
          <p:nvSpPr>
            <p:cNvPr id="8207" name="文本框 2"/>
            <p:cNvSpPr txBox="1">
              <a:spLocks noChangeArrowheads="1"/>
            </p:cNvSpPr>
            <p:nvPr/>
          </p:nvSpPr>
          <p:spPr bwMode="auto">
            <a:xfrm>
              <a:off x="9762" y="6765"/>
              <a:ext cx="1038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600" b="1">
                  <a:solidFill>
                    <a:srgbClr val="000000"/>
                  </a:solidFill>
                  <a:cs typeface="+mn-ea"/>
                  <a:sym typeface="+mn-lt"/>
                </a:rPr>
                <a:t>白</a:t>
              </a:r>
            </a:p>
          </p:txBody>
        </p:sp>
        <p:sp>
          <p:nvSpPr>
            <p:cNvPr id="8208" name="文本框 3"/>
            <p:cNvSpPr txBox="1">
              <a:spLocks noChangeArrowheads="1"/>
            </p:cNvSpPr>
            <p:nvPr/>
          </p:nvSpPr>
          <p:spPr bwMode="auto">
            <a:xfrm>
              <a:off x="5787" y="6765"/>
              <a:ext cx="1038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600" b="1">
                  <a:solidFill>
                    <a:srgbClr val="000000"/>
                  </a:solidFill>
                  <a:cs typeface="+mn-ea"/>
                  <a:sym typeface="+mn-lt"/>
                </a:rPr>
                <a:t>黄</a:t>
              </a:r>
            </a:p>
          </p:txBody>
        </p:sp>
        <p:sp>
          <p:nvSpPr>
            <p:cNvPr id="8209" name="文本框 4"/>
            <p:cNvSpPr txBox="1">
              <a:spLocks noChangeArrowheads="1"/>
            </p:cNvSpPr>
            <p:nvPr/>
          </p:nvSpPr>
          <p:spPr bwMode="auto">
            <a:xfrm>
              <a:off x="7902" y="6765"/>
              <a:ext cx="1038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600" b="1">
                  <a:solidFill>
                    <a:srgbClr val="000000"/>
                  </a:solidFill>
                  <a:cs typeface="+mn-ea"/>
                  <a:sym typeface="+mn-lt"/>
                </a:rPr>
                <a:t>蓝</a:t>
              </a:r>
            </a:p>
          </p:txBody>
        </p:sp>
      </p:grp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1289050" y="5424501"/>
            <a:ext cx="9613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000000"/>
                </a:solidFill>
                <a:cs typeface="+mn-ea"/>
                <a:sym typeface="+mn-lt"/>
              </a:rPr>
              <a:t>怎么知道哪种颜色是大多数同学最喜欢的呢？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探索新知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49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223408" y="3088375"/>
          <a:ext cx="7745185" cy="1146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9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045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颜色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红色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黄色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蓝色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白色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7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人数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endParaRPr lang="zh-CN" altLang="en-US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endParaRPr lang="zh-CN" altLang="en-US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endParaRPr lang="zh-CN" altLang="en-US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endParaRPr lang="zh-CN" altLang="en-US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圆角矩形标注 2"/>
          <p:cNvSpPr/>
          <p:nvPr/>
        </p:nvSpPr>
        <p:spPr>
          <a:xfrm>
            <a:off x="857251" y="1530580"/>
            <a:ext cx="5773738" cy="711881"/>
          </a:xfrm>
          <a:prstGeom prst="wedgeRoundRectCallout">
            <a:avLst>
              <a:gd name="adj1" fmla="val 57468"/>
              <a:gd name="adj2" fmla="val -6671"/>
              <a:gd name="adj3" fmla="val 16667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noProof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   </a:t>
            </a:r>
            <a:r>
              <a:rPr lang="zh-CN" altLang="en-US" sz="2400" b="1" noProof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该用什么样的方式完成统计表呢？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046163" y="4900159"/>
            <a:ext cx="10099675" cy="114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方法一：举手。每人只能选一种颜色。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方法二：投票。每人选一种颜色，投一票。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可以先在班级里进行调查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2"/>
          <p:cNvSpPr txBox="1">
            <a:spLocks noChangeArrowheads="1"/>
          </p:cNvSpPr>
          <p:nvPr/>
        </p:nvSpPr>
        <p:spPr bwMode="auto">
          <a:xfrm>
            <a:off x="1294267" y="2769204"/>
            <a:ext cx="8420100" cy="1319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（1）全班共有（       ）人。</a:t>
            </a:r>
          </a:p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（2）最喜欢（      ）色的人数最多。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389894" y="2872947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0000"/>
                </a:solidFill>
                <a:cs typeface="+mn-ea"/>
                <a:sym typeface="+mn-lt"/>
              </a:rPr>
              <a:t>38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919086" y="3528937"/>
            <a:ext cx="819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FF0000"/>
                </a:solidFill>
                <a:cs typeface="+mn-ea"/>
                <a:sym typeface="+mn-lt"/>
              </a:rPr>
              <a:t>蓝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6328342" y="2872947"/>
            <a:ext cx="48053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0000"/>
                </a:solidFill>
                <a:cs typeface="+mn-ea"/>
                <a:sym typeface="+mn-lt"/>
              </a:rPr>
              <a:t>9+6+15+8=38</a:t>
            </a:r>
            <a:r>
              <a:rPr lang="zh-CN" altLang="en-US" sz="2800" b="1">
                <a:solidFill>
                  <a:srgbClr val="FF0000"/>
                </a:solidFill>
                <a:cs typeface="+mn-ea"/>
                <a:sym typeface="+mn-lt"/>
              </a:rPr>
              <a:t>（人）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8300696" y="3528937"/>
            <a:ext cx="2990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FF0000"/>
                </a:solidFill>
                <a:cs typeface="+mn-ea"/>
                <a:sym typeface="+mn-lt"/>
              </a:rPr>
              <a:t>15</a:t>
            </a:r>
            <a:r>
              <a:rPr lang="zh-CN" altLang="en-US" sz="2800" b="1">
                <a:solidFill>
                  <a:srgbClr val="FF0000"/>
                </a:solidFill>
                <a:cs typeface="+mn-ea"/>
                <a:sym typeface="+mn-lt"/>
              </a:rPr>
              <a:t>＞</a:t>
            </a:r>
            <a:r>
              <a:rPr lang="en-US" altLang="zh-CN" sz="2800" b="1">
                <a:solidFill>
                  <a:srgbClr val="FF0000"/>
                </a:solidFill>
                <a:cs typeface="+mn-ea"/>
                <a:sym typeface="+mn-lt"/>
              </a:rPr>
              <a:t>9</a:t>
            </a:r>
            <a:r>
              <a:rPr lang="zh-CN" altLang="en-US" sz="2800" b="1">
                <a:solidFill>
                  <a:srgbClr val="FF0000"/>
                </a:solidFill>
                <a:cs typeface="+mn-ea"/>
                <a:sym typeface="+mn-lt"/>
              </a:rPr>
              <a:t>＞</a:t>
            </a:r>
            <a:r>
              <a:rPr lang="en-US" altLang="zh-CN" sz="2800" b="1">
                <a:solidFill>
                  <a:srgbClr val="FF0000"/>
                </a:solidFill>
                <a:cs typeface="+mn-ea"/>
                <a:sym typeface="+mn-lt"/>
              </a:rPr>
              <a:t>8</a:t>
            </a:r>
            <a:r>
              <a:rPr lang="zh-CN" altLang="en-US" sz="2800" b="1">
                <a:solidFill>
                  <a:srgbClr val="FF0000"/>
                </a:solidFill>
                <a:cs typeface="+mn-ea"/>
                <a:sym typeface="+mn-lt"/>
              </a:rPr>
              <a:t>＞</a:t>
            </a:r>
            <a:r>
              <a:rPr lang="en-US" altLang="zh-CN" sz="2800" b="1">
                <a:solidFill>
                  <a:srgbClr val="FF0000"/>
                </a:solidFill>
                <a:cs typeface="+mn-ea"/>
                <a:sym typeface="+mn-lt"/>
              </a:rPr>
              <a:t>6 </a:t>
            </a:r>
            <a:r>
              <a:rPr lang="en-US" altLang="zh-CN" sz="2800" b="1">
                <a:solidFill>
                  <a:srgbClr val="000000"/>
                </a:solidFill>
                <a:cs typeface="+mn-ea"/>
                <a:sym typeface="+mn-lt"/>
              </a:rPr>
              <a:t>  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14350" y="428984"/>
            <a:ext cx="4019550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根据统计数据完成的表格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2223408" y="1431853"/>
          <a:ext cx="7745185" cy="1146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9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9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045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颜色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红色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黄色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蓝色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白色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7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人数</a:t>
                      </a: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endParaRPr lang="zh-CN" altLang="en-US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6</a:t>
                      </a:r>
                      <a:endParaRPr lang="zh-CN" altLang="en-US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15</a:t>
                      </a:r>
                      <a:endParaRPr lang="zh-CN" altLang="en-US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8</a:t>
                      </a:r>
                      <a:endParaRPr lang="zh-CN" altLang="en-US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48842" marB="4884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文本框 1"/>
          <p:cNvSpPr txBox="1">
            <a:spLocks noChangeArrowheads="1"/>
          </p:cNvSpPr>
          <p:nvPr/>
        </p:nvSpPr>
        <p:spPr bwMode="auto">
          <a:xfrm>
            <a:off x="660968" y="4358669"/>
            <a:ext cx="11226232" cy="101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（3）如果这个班订做校服，选择（      ）色合适。全校选这种颜色做校服合适吗？为什么？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437872" y="4411771"/>
            <a:ext cx="754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蓝</a:t>
            </a: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754633" y="5449252"/>
            <a:ext cx="10874603" cy="101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答：全校选这种颜色做校服不一定合适，因为这只是在全校中抽取一个班做的调查，不具有代表性，为了准确性，应该多调查几个班。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5" grpId="0"/>
      <p:bldP spid="6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文本框 114"/>
          <p:cNvSpPr txBox="1">
            <a:spLocks noChangeArrowheads="1"/>
          </p:cNvSpPr>
          <p:nvPr/>
        </p:nvSpPr>
        <p:spPr bwMode="auto">
          <a:xfrm>
            <a:off x="1055689" y="1757364"/>
            <a:ext cx="10055225" cy="370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宋体" panose="02010600030101010101" pitchFamily="2" charset="-122"/>
              <a:buAutoNum type="arabicPeriod"/>
            </a:pPr>
            <a:r>
              <a:rPr lang="zh-CN" altLang="zh-CN" sz="32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统计数据的方式有多种，不论采取哪种方式都要做到准确无误。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宋体" panose="02010600030101010101" pitchFamily="2" charset="-122"/>
              <a:buAutoNum type="arabicPeriod"/>
            </a:pPr>
            <a:r>
              <a:rPr lang="zh-CN" altLang="zh-CN" sz="3200" b="1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统计的结果用简单的统计表呈现。观察统计表，可以直接看出各种数据的多少，便于分析问题和解决问题。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14350" y="428984"/>
            <a:ext cx="4019550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知识提炼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图片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90309" y="995035"/>
            <a:ext cx="7898720" cy="3128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文本框 1"/>
          <p:cNvSpPr txBox="1">
            <a:spLocks noChangeArrowheads="1"/>
          </p:cNvSpPr>
          <p:nvPr/>
        </p:nvSpPr>
        <p:spPr bwMode="auto">
          <a:xfrm>
            <a:off x="514350" y="1187598"/>
            <a:ext cx="4783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（选自教材</a:t>
            </a:r>
            <a:r>
              <a:rPr lang="en-US" altLang="zh-CN" sz="2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P4 T1</a:t>
            </a: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）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514350" y="428984"/>
            <a:ext cx="4019550" cy="424732"/>
          </a:xfrm>
        </p:spPr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小试牛刀</a:t>
            </a: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528640" y="4457403"/>
            <a:ext cx="9660390" cy="169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719455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）参加（   ）小组的人数最多，参加（  ）组的人数最少。</a:t>
            </a:r>
          </a:p>
          <a:p>
            <a:pPr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）我们班参加计算机小组的有（   ）人。</a:t>
            </a:r>
          </a:p>
          <a:p>
            <a:pPr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）我喜欢（       ）小组，喜欢这个小组的有（        ）人。</a:t>
            </a:r>
          </a:p>
        </p:txBody>
      </p:sp>
      <p:sp>
        <p:nvSpPr>
          <p:cNvPr id="9" name="文本框 2"/>
          <p:cNvSpPr txBox="1">
            <a:spLocks noChangeArrowheads="1"/>
          </p:cNvSpPr>
          <p:nvPr/>
        </p:nvSpPr>
        <p:spPr bwMode="auto">
          <a:xfrm>
            <a:off x="8788287" y="5101870"/>
            <a:ext cx="32150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请同学们自己做一做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本框 4"/>
          <p:cNvSpPr txBox="1">
            <a:spLocks noChangeArrowheads="1"/>
          </p:cNvSpPr>
          <p:nvPr/>
        </p:nvSpPr>
        <p:spPr bwMode="auto">
          <a:xfrm>
            <a:off x="514350" y="1182214"/>
            <a:ext cx="10502900" cy="1012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例：针对“同学们最喜欢什么季节”，小丽对全班 35 名同学进行调查，每人只能选一个季节且必须选一个季节。她调查后，填表如下。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862138" y="2493784"/>
          <a:ext cx="8324850" cy="1142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4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09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季节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春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夏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秋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冬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8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人数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4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15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</a:p>
                  </a:txBody>
                  <a:tcPr marT="47877" marB="4787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6" name="文本框 6"/>
          <p:cNvSpPr txBox="1">
            <a:spLocks noChangeArrowheads="1"/>
          </p:cNvSpPr>
          <p:nvPr/>
        </p:nvSpPr>
        <p:spPr bwMode="auto">
          <a:xfrm>
            <a:off x="1427163" y="3857589"/>
            <a:ext cx="9337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C00000"/>
                </a:solidFill>
                <a:cs typeface="+mn-ea"/>
                <a:sym typeface="+mn-lt"/>
              </a:rPr>
              <a:t>请你判断一下，她的表格填写正确吗？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易错提醒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27076" y="4436632"/>
            <a:ext cx="2798763" cy="532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C00000"/>
                </a:solidFill>
                <a:cs typeface="+mn-ea"/>
                <a:sym typeface="+mn-lt"/>
              </a:rPr>
              <a:t>错误解答：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2427289" y="4501151"/>
            <a:ext cx="2262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她的表格填写正确。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2427288" y="5033797"/>
            <a:ext cx="8589962" cy="7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小丽一共调查了 35 名同学，但 10＋4＋15＋9＝38（名），说明调查时重复计数，导致统计数据不准确。统计人数时，不能重复，也不要遗漏。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2427289" y="6124903"/>
            <a:ext cx="2262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她的表格填写错误。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727076" y="6095875"/>
            <a:ext cx="17636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C00000"/>
                </a:solidFill>
                <a:cs typeface="+mn-ea"/>
                <a:sym typeface="+mn-lt"/>
              </a:rPr>
              <a:t>正确解答：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727076" y="5084631"/>
            <a:ext cx="2479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C00000"/>
                </a:solidFill>
                <a:cs typeface="+mn-ea"/>
                <a:sym typeface="+mn-lt"/>
              </a:rPr>
              <a:t>错因分析：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99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99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99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10.10"/>
  <p:tag name="AS_TITLE" val="Aspose.Slides for .NET 4.0 Client Profile"/>
  <p:tag name="AS_VERSION" val="18.10"/>
</p:tagLst>
</file>

<file path=ppt/theme/theme1.xml><?xml version="1.0" encoding="utf-8"?>
<a:theme xmlns:a="http://schemas.openxmlformats.org/drawingml/2006/main" name="www.2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ys4eo5s">
      <a:majorFont>
        <a:latin typeface="Arial"/>
        <a:ea typeface="思源黑体 CN Regular"/>
        <a:cs typeface="Arial"/>
      </a:majorFont>
      <a:minorFont>
        <a:latin typeface="Arial"/>
        <a:ea typeface="思源黑体 CN Regular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996</Words>
  <Application>Microsoft Office PowerPoint</Application>
  <PresentationFormat>宽屏</PresentationFormat>
  <Paragraphs>175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思源黑体 CN Bold</vt:lpstr>
      <vt:lpstr>思源黑体 CN Regular</vt:lpstr>
      <vt:lpstr>思源宋体 CN Heavy</vt:lpstr>
      <vt:lpstr>宋体</vt:lpstr>
      <vt:lpstr>Arial</vt:lpstr>
      <vt:lpstr>Calibri</vt:lpstr>
      <vt:lpstr>www.2ppt.com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5</cp:revision>
  <cp:lastPrinted>2020-07-28T09:03:00Z</cp:lastPrinted>
  <dcterms:created xsi:type="dcterms:W3CDTF">2020-07-28T09:03:00Z</dcterms:created>
  <dcterms:modified xsi:type="dcterms:W3CDTF">2023-01-16T14:25:41Z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B6A473A72BEA464C93C334461C20C959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