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31" r:id="rId2"/>
    <p:sldId id="432" r:id="rId3"/>
    <p:sldId id="433" r:id="rId4"/>
    <p:sldId id="434" r:id="rId5"/>
    <p:sldId id="435" r:id="rId6"/>
    <p:sldId id="436" r:id="rId7"/>
    <p:sldId id="437" r:id="rId8"/>
    <p:sldId id="438" r:id="rId9"/>
    <p:sldId id="439" r:id="rId10"/>
    <p:sldId id="440" r:id="rId11"/>
    <p:sldId id="442" r:id="rId12"/>
    <p:sldId id="443" r:id="rId13"/>
    <p:sldId id="444" r:id="rId14"/>
    <p:sldId id="445" r:id="rId15"/>
    <p:sldId id="446" r:id="rId16"/>
    <p:sldId id="447" r:id="rId17"/>
    <p:sldId id="448" r:id="rId18"/>
    <p:sldId id="449" r:id="rId19"/>
    <p:sldId id="450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0066"/>
    <a:srgbClr val="FF0000"/>
    <a:srgbClr val="990000"/>
    <a:srgbClr val="D60093"/>
    <a:srgbClr val="9966FF"/>
    <a:srgbClr val="9933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10" autoAdjust="0"/>
    <p:restoredTop sz="94660"/>
  </p:normalViewPr>
  <p:slideViewPr>
    <p:cSldViewPr>
      <p:cViewPr>
        <p:scale>
          <a:sx n="100" d="100"/>
          <a:sy n="100" d="100"/>
        </p:scale>
        <p:origin x="-198" y="-264"/>
      </p:cViewPr>
      <p:guideLst>
        <p:guide orient="horz" pos="2160"/>
        <p:guide pos="29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73-1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12409"/>
  <ax:ocxPr ax:name="_cy" ax:value="1535"/>
</ax:ocx>
</file>

<file path=ppt/activeX/activeX2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73-1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12409"/>
  <ax:ocxPr ax:name="_cy" ax:value="1508"/>
</ax:ocx>
</file>

<file path=ppt/activeX/activeX3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74-3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11615"/>
  <ax:ocxPr ax:name="_cy" ax:value="1614"/>
</ax:ocx>
</file>

<file path=ppt/activeX/activeX4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74-3b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11192"/>
  <ax:ocxPr ax:name="_cy" ax:value="1588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70096-417A-42F3-8666-37B2F9B102E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98566-67C7-476A-BEC4-DDF04BA4334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98566-67C7-476A-BEC4-DDF04BA4334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 algn="ctr">
              <a:defRPr sz="4000" b="1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09061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r>
              <a:rPr lang="zh-CN"/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MS PGothic" panose="020B0600070205080204" pitchFamily="34" charset="-128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marL="914400" indent="-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3.wmf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7.wmf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0.wmf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2.jpeg"/><Relationship Id="rId5" Type="http://schemas.openxmlformats.org/officeDocument/2006/relationships/image" Target="../media/image31.png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11" Type="http://schemas.openxmlformats.org/officeDocument/2006/relationships/image" Target="../media/image22.jpeg"/><Relationship Id="rId5" Type="http://schemas.openxmlformats.org/officeDocument/2006/relationships/image" Target="../media/image16.jpeg"/><Relationship Id="rId10" Type="http://schemas.openxmlformats.org/officeDocument/2006/relationships/image" Target="../media/image21.png"/><Relationship Id="rId4" Type="http://schemas.openxmlformats.org/officeDocument/2006/relationships/image" Target="../media/image15.jpe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/>
          </p:cNvSpPr>
          <p:nvPr/>
        </p:nvSpPr>
        <p:spPr bwMode="auto">
          <a:xfrm>
            <a:off x="2123728" y="759471"/>
            <a:ext cx="4824412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1" hangingPunct="1"/>
            <a:r>
              <a:rPr lang="en-US" altLang="zh-CN" sz="3600" b="1" kern="10" dirty="0">
                <a:ln w="19050">
                  <a:noFill/>
                  <a:round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Unit 7 </a:t>
            </a:r>
            <a:r>
              <a:rPr lang="zh-CN" altLang="en-US" sz="36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Topic 3 </a:t>
            </a:r>
            <a:endParaRPr lang="zh-CN" altLang="en-US" sz="36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20" y="1988840"/>
            <a:ext cx="9140180" cy="1089025"/>
          </a:xfrm>
        </p:spPr>
        <p:txBody>
          <a:bodyPr/>
          <a:lstStyle/>
          <a:p>
            <a:pPr eaLnBrk="1" hangingPunct="1"/>
            <a:r>
              <a:rPr lang="en-US" altLang="zh-CN" sz="480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The food festival is now open</a:t>
            </a:r>
            <a:r>
              <a:rPr lang="zh-CN" altLang="en-US" sz="4800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3796" name="WordArt 4"/>
          <p:cNvSpPr>
            <a:spLocks noChangeArrowheads="1" noChangeShapeType="1"/>
          </p:cNvSpPr>
          <p:nvPr/>
        </p:nvSpPr>
        <p:spPr bwMode="auto">
          <a:xfrm>
            <a:off x="3060353" y="3449191"/>
            <a:ext cx="295116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noFill/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Section B</a:t>
            </a:r>
            <a:endParaRPr lang="zh-CN" altLang="en-US" sz="3600" b="1" kern="10" dirty="0">
              <a:ln w="12700">
                <a:noFill/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03816" y="465313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3" presetClass="emph" presetSubtype="0" repeatCount="5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34" presetClass="emph" presetSubtype="0" repeatCount="5000" fill="hold" grpId="4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916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916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250"/>
                            </p:stCondLst>
                            <p:childTnLst>
                              <p:par>
                                <p:cTn id="21" presetID="22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9250"/>
                            </p:stCondLst>
                            <p:childTnLst>
                              <p:par>
                                <p:cTn id="27" presetID="16" presetClass="emph" presetSubtype="0" repeatCount="1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49"/>
                            </p:stCondLst>
                            <p:childTnLst>
                              <p:par>
                                <p:cTn id="32" presetID="34" presetClass="emph" presetSubtype="0" repeatCount="indefinite" fill="hold" grpId="3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rAng="0" ptsTypes="">
                                      <p:cBhvr>
                                        <p:cTn id="33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Rot by="1500000">
                                      <p:cBhvr>
                                        <p:cTn id="3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9160">
                                      <p:cBhvr>
                                        <p:cTn id="35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499160">
                                      <p:cBhvr>
                                        <p:cTn id="36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ldLvl="0" autoUpdateAnimBg="0"/>
      <p:bldP spid="29699" grpId="1" bldLvl="0" autoUpdateAnimBg="0"/>
      <p:bldP spid="29699" grpId="2" bldLvl="0" autoUpdateAnimBg="0"/>
      <p:bldP spid="29699" grpId="3" bldLvl="0" autoUpdateAnimBg="0"/>
      <p:bldP spid="29699" grpId="4" bldLvl="0" autoUpdateAnimBg="0"/>
      <p:bldP spid="29699" grpId="5" bldLvl="0" autoUpdateAnimBg="0"/>
      <p:bldP spid="29699" grpId="6" bldLvl="0" autoUpdateAnimBg="0"/>
      <p:bldP spid="29699" grpId="7" bldLvl="0" autoUpdateAnimBg="0"/>
      <p:bldP spid="29699" grpId="8" bldLvl="0" autoUpdateAnimBg="0"/>
      <p:bldP spid="29699" grpId="9" bldLvl="0" autoUpdateAnimBg="0"/>
      <p:bldP spid="29699" grpId="10" bldLvl="0" autoUpdateAnimBg="0"/>
      <p:bldP spid="29699" grpId="11" bldLvl="0" autoUpdateAnimBg="0"/>
      <p:bldP spid="29699" grpId="12" bldLvl="0" autoUpdateAnimBg="0"/>
      <p:bldP spid="29699" grpId="13" bldLvl="0" autoUpdateAnimBg="0"/>
      <p:bldP spid="29699" grpId="14" bldLvl="0" autoUpdateAnimBg="0"/>
      <p:bldP spid="29699" grpId="15" bldLvl="0" autoUpdateAnimBg="0"/>
      <p:bldP spid="29699" grpId="16" bldLvl="0" autoUpdateAnimBg="0"/>
      <p:bldP spid="29699" grpId="17" bldLvl="0" autoUpdateAnimBg="0"/>
      <p:bldP spid="29699" grpId="18" bldLvl="0" autoUpdateAnimBg="0"/>
      <p:bldP spid="29699" grpId="19" bldLvl="0" autoUpdateAnimBg="0"/>
      <p:bldP spid="29699" grpId="20" bldLvl="0" autoUpdateAnimBg="0"/>
      <p:bldP spid="29699" grpId="21" bldLvl="0" autoUpdateAnimBg="0"/>
      <p:bldP spid="29699" grpId="22" bldLvl="0" autoUpdateAnimBg="0"/>
      <p:bldP spid="29699" grpId="23" bldLvl="0" autoUpdateAnimBg="0"/>
      <p:bldP spid="29699" grpId="24" bldLvl="0" autoUpdateAnimBg="0"/>
      <p:bldP spid="29699" grpId="25" bldLvl="0" autoUpdateAnimBg="0"/>
      <p:bldP spid="29699" grpId="26" bldLvl="0" autoUpdateAnimBg="0"/>
      <p:bldP spid="29699" grpId="27" bldLvl="0" autoUpdateAnimBg="0"/>
      <p:bldP spid="29699" grpId="28" bldLvl="0" autoUpdateAnimBg="0"/>
      <p:bldP spid="29699" grpId="29" bldLvl="0" autoUpdateAnimBg="0"/>
      <p:bldP spid="29699" grpId="30" bldLvl="0" autoUpdateAnimBg="0"/>
      <p:bldP spid="29699" grpId="31" bldLvl="0" autoUpdateAnimBg="0"/>
      <p:bldP spid="29699" grpId="32" bldLvl="0" autoUpdateAnimBg="0"/>
      <p:bldP spid="29699" grpId="33" bldLvl="0" autoUpdateAnimBg="0"/>
      <p:bldP spid="29699" grpId="34" bldLvl="0" autoUpdateAnimBg="0"/>
      <p:bldP spid="29699" grpId="35" bldLvl="0" autoUpdateAnimBg="0"/>
      <p:bldP spid="29699" grpId="36" bldLvl="0" autoUpdateAnimBg="0"/>
      <p:bldP spid="29699" grpId="37" bldLvl="0" autoUpdateAnimBg="0"/>
      <p:bldP spid="29699" grpId="38" bldLvl="0" autoUpdateAnimBg="0"/>
      <p:bldP spid="29699" grpId="39" bldLvl="0" autoUpdateAnimBg="0"/>
      <p:bldP spid="29699" grpId="40" bldLvl="0" autoUpdateAnimBg="0"/>
      <p:bldP spid="29699" grpId="41" bldLvl="0" autoUpdateAnimBg="0"/>
      <p:bldP spid="29699" grpId="42" bldLvl="0" autoUpdateAnimBg="0"/>
      <p:bldP spid="29699" grpId="43" bldLvl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Group 2"/>
          <p:cNvGraphicFramePr>
            <a:graphicFrameLocks noGrp="1"/>
          </p:cNvGraphicFramePr>
          <p:nvPr/>
        </p:nvGraphicFramePr>
        <p:xfrm>
          <a:off x="107950" y="1412875"/>
          <a:ext cx="8950325" cy="366736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6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1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8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536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International Food Festival Order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Name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0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Address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2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Order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soup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dessert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21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staple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drink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281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微软雅黑" panose="020B0503020204020204" pitchFamily="34" charset="-122"/>
                        </a:rPr>
                        <a:t>main course</a:t>
                      </a: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微软雅黑" panose="020B0503020204020204" pitchFamily="34" charset="-122"/>
                      </a:endParaRPr>
                    </a:p>
                  </a:txBody>
                  <a:tcPr marT="45712" marB="45712" anchor="ctr" horzOverflow="overflow">
                    <a:lnL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66CC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66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57" name="Text Box 46"/>
          <p:cNvSpPr txBox="1">
            <a:spLocks noChangeArrowheads="1"/>
          </p:cNvSpPr>
          <p:nvPr/>
        </p:nvSpPr>
        <p:spPr bwMode="auto">
          <a:xfrm>
            <a:off x="1508125" y="476250"/>
            <a:ext cx="73850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/>
              <a:t>Read the menu above. Then listen to 1a and complete the table.</a:t>
            </a:r>
          </a:p>
        </p:txBody>
      </p:sp>
      <p:sp>
        <p:nvSpPr>
          <p:cNvPr id="38959" name="Text Box 47"/>
          <p:cNvSpPr txBox="1">
            <a:spLocks noChangeArrowheads="1"/>
          </p:cNvSpPr>
          <p:nvPr/>
        </p:nvSpPr>
        <p:spPr bwMode="auto">
          <a:xfrm>
            <a:off x="2154238" y="2205038"/>
            <a:ext cx="50815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Mr.Zhao</a:t>
            </a:r>
          </a:p>
        </p:txBody>
      </p:sp>
      <p:sp>
        <p:nvSpPr>
          <p:cNvPr id="38960" name="Text Box 48"/>
          <p:cNvSpPr txBox="1">
            <a:spLocks noChangeArrowheads="1"/>
          </p:cNvSpPr>
          <p:nvPr/>
        </p:nvSpPr>
        <p:spPr bwMode="auto">
          <a:xfrm>
            <a:off x="2411413" y="2765425"/>
            <a:ext cx="5081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No.62 on Beisihuan Road</a:t>
            </a:r>
          </a:p>
        </p:txBody>
      </p:sp>
      <p:sp>
        <p:nvSpPr>
          <p:cNvPr id="38961" name="Text Box 49"/>
          <p:cNvSpPr txBox="1">
            <a:spLocks noChangeArrowheads="1"/>
          </p:cNvSpPr>
          <p:nvPr/>
        </p:nvSpPr>
        <p:spPr bwMode="auto">
          <a:xfrm>
            <a:off x="3203575" y="3284538"/>
            <a:ext cx="7921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\</a:t>
            </a:r>
          </a:p>
        </p:txBody>
      </p:sp>
      <p:sp>
        <p:nvSpPr>
          <p:cNvPr id="38962" name="Text Box 50"/>
          <p:cNvSpPr txBox="1">
            <a:spLocks noChangeArrowheads="1"/>
          </p:cNvSpPr>
          <p:nvPr/>
        </p:nvSpPr>
        <p:spPr bwMode="auto">
          <a:xfrm>
            <a:off x="6950075" y="3284538"/>
            <a:ext cx="790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\</a:t>
            </a:r>
            <a:endParaRPr lang="zh-CN" altLang="en-US"/>
          </a:p>
        </p:txBody>
      </p:sp>
      <p:sp>
        <p:nvSpPr>
          <p:cNvPr id="38963" name="Text Box 51"/>
          <p:cNvSpPr txBox="1">
            <a:spLocks noChangeArrowheads="1"/>
          </p:cNvSpPr>
          <p:nvPr/>
        </p:nvSpPr>
        <p:spPr bwMode="auto">
          <a:xfrm>
            <a:off x="2555875" y="3717925"/>
            <a:ext cx="23034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fried rice</a:t>
            </a:r>
            <a:endParaRPr lang="zh-CN" altLang="en-US"/>
          </a:p>
        </p:txBody>
      </p:sp>
      <p:sp>
        <p:nvSpPr>
          <p:cNvPr id="38964" name="Text Box 52"/>
          <p:cNvSpPr txBox="1">
            <a:spLocks noChangeArrowheads="1"/>
          </p:cNvSpPr>
          <p:nvPr/>
        </p:nvSpPr>
        <p:spPr bwMode="auto">
          <a:xfrm>
            <a:off x="6011863" y="3763963"/>
            <a:ext cx="3024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a bottle of lemon tea</a:t>
            </a:r>
          </a:p>
        </p:txBody>
      </p:sp>
      <p:sp>
        <p:nvSpPr>
          <p:cNvPr id="38965" name="Text Box 53"/>
          <p:cNvSpPr txBox="1">
            <a:spLocks noChangeArrowheads="1"/>
          </p:cNvSpPr>
          <p:nvPr/>
        </p:nvSpPr>
        <p:spPr bwMode="auto">
          <a:xfrm>
            <a:off x="3708400" y="4365625"/>
            <a:ext cx="31686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roast chicken</a:t>
            </a:r>
            <a:endParaRPr lang="zh-CN" altLang="en-US"/>
          </a:p>
        </p:txBody>
      </p:sp>
      <p:sp>
        <p:nvSpPr>
          <p:cNvPr id="1065" name="Oval 54"/>
          <p:cNvSpPr>
            <a:spLocks noChangeArrowheads="1"/>
          </p:cNvSpPr>
          <p:nvPr/>
        </p:nvSpPr>
        <p:spPr bwMode="auto">
          <a:xfrm>
            <a:off x="827088" y="549275"/>
            <a:ext cx="719137" cy="503238"/>
          </a:xfrm>
          <a:prstGeom prst="ellipse">
            <a:avLst/>
          </a:prstGeom>
          <a:solidFill>
            <a:srgbClr val="EFF6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2800" b="1"/>
              <a:t>1b</a:t>
            </a:r>
            <a:endParaRPr lang="zh-CN" alt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75" name="WindowsMediaPlayer1" r:id="rId2" imgW="4467240" imgH="552600"/>
        </mc:Choice>
        <mc:Fallback>
          <p:control name="WindowsMediaPlayer1" r:id="rId2" imgW="4467240" imgH="55260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1908175" y="-1588"/>
                  <a:ext cx="4467225" cy="552451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algn="ctr" rotWithShape="0">
                    <a:schemeClr val="bg2">
                      <a:alpha val="5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>
    <p:comb/>
    <p:sndAc>
      <p:stSnd>
        <p:snd r:embed="rId4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59" grpId="0" bldLvl="0" autoUpdateAnimBg="0"/>
      <p:bldP spid="38960" grpId="0" bldLvl="0" autoUpdateAnimBg="0"/>
      <p:bldP spid="38961" grpId="0" bldLvl="0" autoUpdateAnimBg="0"/>
      <p:bldP spid="38961" grpId="1" bldLvl="0" autoUpdateAnimBg="0"/>
      <p:bldP spid="38962" grpId="0" bldLvl="0" autoUpdateAnimBg="0"/>
      <p:bldP spid="38963" grpId="0" bldLvl="0" autoUpdateAnimBg="0"/>
      <p:bldP spid="38964" grpId="0" bldLvl="0" autoUpdateAnimBg="0"/>
      <p:bldP spid="38965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23850" y="946150"/>
            <a:ext cx="8713788" cy="57229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I order a meal by phone?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我可以通过电话订餐吗？</a:t>
            </a:r>
          </a:p>
          <a:p>
            <a:pPr>
              <a:lnSpc>
                <a:spcPct val="110000"/>
              </a:lnSpc>
              <a:defRPr/>
            </a:pP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(1)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 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定购，点（菜）</a:t>
            </a:r>
          </a:p>
          <a:p>
            <a:pPr>
              <a:lnSpc>
                <a:spcPct val="110000"/>
              </a:lnSpc>
              <a:defRPr/>
            </a:pP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E.g:他点了一盘鱼。</a:t>
            </a:r>
          </a:p>
          <a:p>
            <a:pPr>
              <a:lnSpc>
                <a:spcPct val="110000"/>
              </a:lnSpc>
              <a:defRPr/>
            </a:pP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He ordered  a plate of  fish.</a:t>
            </a:r>
          </a:p>
          <a:p>
            <a:pPr>
              <a:lnSpc>
                <a:spcPct val="110000"/>
              </a:lnSpc>
              <a:defRPr/>
            </a:pP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(2)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by+n./v.-ing</a:t>
            </a:r>
            <a:r>
              <a:rPr lang="zh-CN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（表示方法、手段）用；由</a:t>
            </a:r>
          </a:p>
          <a:p>
            <a:pPr>
              <a:lnSpc>
                <a:spcPct val="110000"/>
              </a:lnSpc>
              <a:defRPr/>
            </a:pP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E.g:她靠卖花赚钱。She makes money by selling flowers.</a:t>
            </a:r>
          </a:p>
          <a:p>
            <a:pPr eaLnBrk="0" hangingPunct="0">
              <a:lnSpc>
                <a:spcPct val="110000"/>
              </a:lnSpc>
              <a:defRPr/>
            </a:pPr>
            <a:r>
              <a:rPr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2.That's all.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就这些了。</a:t>
            </a:r>
          </a:p>
          <a:p>
            <a:pPr eaLnBrk="0" hangingPunct="0">
              <a:lnSpc>
                <a:spcPct val="110000"/>
              </a:lnSpc>
              <a:defRPr/>
            </a:pPr>
            <a:r>
              <a:rPr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We’ll send the food to you in </a:t>
            </a:r>
            <a:r>
              <a:rPr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thir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minutes.</a:t>
            </a:r>
          </a:p>
          <a:p>
            <a:pPr eaLnBrk="0" hangingPunct="0">
              <a:lnSpc>
                <a:spcPct val="110000"/>
              </a:lnSpc>
              <a:defRPr/>
            </a:pPr>
            <a:r>
              <a:rPr lang="zh-CN" alt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2000" b="1" dirty="0">
                <a:latin typeface="Times New Roman" panose="02020603050405020304" pitchFamily="18" charset="0"/>
              </a:rPr>
              <a:t>三十分钟后，我们会把食物送到。</a:t>
            </a:r>
          </a:p>
          <a:p>
            <a:pPr eaLnBrk="0" hangingPunct="0">
              <a:lnSpc>
                <a:spcPct val="110000"/>
              </a:lnSpc>
              <a:defRPr/>
            </a:pP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(1) 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send...to... 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把......送到......</a:t>
            </a:r>
          </a:p>
          <a:p>
            <a:pPr eaLnBrk="0" hangingPunct="0">
              <a:lnSpc>
                <a:spcPct val="110000"/>
              </a:lnSpc>
              <a:defRPr/>
            </a:pP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E.g:他昨天给我捎来一个消息。</a:t>
            </a:r>
          </a:p>
          <a:p>
            <a:pPr eaLnBrk="0" hangingPunct="0">
              <a:lnSpc>
                <a:spcPct val="110000"/>
              </a:lnSpc>
              <a:defRPr/>
            </a:pP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He sent the message to me yesterday.</a:t>
            </a:r>
          </a:p>
          <a:p>
            <a:pPr eaLnBrk="0" hangingPunct="0">
              <a:lnSpc>
                <a:spcPct val="110000"/>
              </a:lnSpc>
              <a:defRPr/>
            </a:pP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(2)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in+ 一段时间，意为“......之后”，用于一般将来时，用How soon提问。</a:t>
            </a:r>
          </a:p>
          <a:p>
            <a:pPr eaLnBrk="0" hangingPunct="0">
              <a:lnSpc>
                <a:spcPct val="110000"/>
              </a:lnSpc>
              <a:defRPr/>
            </a:pP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E.g:李先生什么时候回来？ 他三小时后回来。</a:t>
            </a:r>
          </a:p>
          <a:p>
            <a:pPr eaLnBrk="0" hangingPunct="0">
              <a:lnSpc>
                <a:spcPct val="110000"/>
              </a:lnSpc>
              <a:defRPr/>
            </a:pP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—How soon will Mr.Li come back?</a:t>
            </a:r>
          </a:p>
          <a:p>
            <a:pPr eaLnBrk="0" hangingPunct="0">
              <a:lnSpc>
                <a:spcPct val="110000"/>
              </a:lnSpc>
              <a:defRPr/>
            </a:pP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—He will come back in three hours.</a:t>
            </a:r>
          </a:p>
        </p:txBody>
      </p:sp>
      <p:sp>
        <p:nvSpPr>
          <p:cNvPr id="43011" name="WordArt 3"/>
          <p:cNvSpPr>
            <a:spLocks noChangeArrowheads="1" noChangeShapeType="1"/>
          </p:cNvSpPr>
          <p:nvPr/>
        </p:nvSpPr>
        <p:spPr bwMode="auto">
          <a:xfrm>
            <a:off x="684213" y="260648"/>
            <a:ext cx="4679950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noFill/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il"/>
              </a:rPr>
              <a:t>Key Points of 1a</a:t>
            </a:r>
            <a:endParaRPr lang="zh-CN" altLang="en-US" sz="3600" b="1" kern="10" dirty="0">
              <a:ln w="12700">
                <a:noFill/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il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409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409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409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09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09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09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09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9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09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80"/>
                                        <p:tgtEl>
                                          <p:spTgt spid="409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80"/>
                                        <p:tgtEl>
                                          <p:spTgt spid="409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80"/>
                                        <p:tgtEl>
                                          <p:spTgt spid="409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399"/>
                            </p:stCondLst>
                            <p:childTnLst>
                              <p:par>
                                <p:cTn id="10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409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409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4096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-28575" y="44450"/>
            <a:ext cx="8270875" cy="760413"/>
          </a:xfrm>
        </p:spPr>
        <p:txBody>
          <a:bodyPr/>
          <a:lstStyle/>
          <a:p>
            <a:pPr eaLnBrk="1" hangingPunct="1"/>
            <a:r>
              <a:rPr lang="zh-CN" altLang="en-US" sz="3600" dirty="0" smtClean="0">
                <a:latin typeface="Times New Roman" panose="02020603050405020304" pitchFamily="18" charset="0"/>
              </a:rPr>
              <a:t>Read 1a again ,then try to retell it.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27000" y="1787525"/>
            <a:ext cx="901700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sz="3200" b="1" dirty="0">
                <a:latin typeface="Times New Roman" panose="02020603050405020304" pitchFamily="18" charset="0"/>
              </a:rPr>
              <a:t>You may retell the dialog like this:</a:t>
            </a:r>
          </a:p>
          <a:p>
            <a:pPr algn="just" eaLnBrk="1" hangingPunct="1">
              <a:lnSpc>
                <a:spcPct val="12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     </a:t>
            </a:r>
            <a:r>
              <a:rPr lang="zh-CN" altLang="en-US" sz="2800" dirty="0">
                <a:latin typeface="Times New Roman" panose="02020603050405020304" pitchFamily="18" charset="0"/>
              </a:rPr>
              <a:t> Mr. Zhao knows that the students in Beijing International School are holding a food festival.But he is busy these days, so he can't come to the food festival.He ordered a meal by phone.  He ordered fried rice, roast chicken and a bottle of lemon tea.  And he told Kangkang that his office is at No.62 on Beisihuan Road. Kangkang's classmate will send the food in thirty minutes.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086" name="WindowsMediaPlayer1" r:id="rId2" imgW="4467240" imgH="542880"/>
        </mc:Choice>
        <mc:Fallback>
          <p:control name="WindowsMediaPlayer1" r:id="rId2" imgW="4467240" imgH="54288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909763" y="982663"/>
                  <a:ext cx="4462462" cy="547687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algn="ctr" rotWithShape="0">
                    <a:schemeClr val="bg2">
                      <a:alpha val="5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07950" y="4365625"/>
            <a:ext cx="8362950" cy="2163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Welcome to our restaurant! 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</a:t>
            </a:r>
            <a:r>
              <a:rPr lang="zh-CN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</a:t>
            </a:r>
            <a:r>
              <a:rPr lang="zh-CN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seat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Thank you. May I have the menu, please?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OK. Here it is. May I take your order, sir / madam?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Sure. I’ll have…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96938" y="260350"/>
            <a:ext cx="71310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</a:rPr>
              <a:t>Place an order </a:t>
            </a:r>
            <a:r>
              <a:rPr lang="zh-CN" altLang="en-US" sz="2800" b="1" dirty="0">
                <a:latin typeface="Times New Roman" panose="02020603050405020304" pitchFamily="18" charset="0"/>
              </a:rPr>
              <a:t>by following the examples with the words of foods in 1a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06363" y="1484313"/>
            <a:ext cx="8355012" cy="260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eaLnBrk="1" hangingPunct="1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Hello. Could I order a meal by phone?</a:t>
            </a:r>
          </a:p>
          <a:p>
            <a:pPr eaLnBrk="1" hangingPunct="1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Sure. What would you like?</a:t>
            </a:r>
          </a:p>
          <a:p>
            <a:pPr eaLnBrk="1" hangingPunct="1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I’d like…</a:t>
            </a:r>
          </a:p>
          <a:p>
            <a:pPr eaLnBrk="1" hangingPunct="1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OK. Where shall I send the meal?</a:t>
            </a:r>
          </a:p>
          <a:p>
            <a:pPr eaLnBrk="1" hangingPunct="1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My address is…</a:t>
            </a:r>
          </a:p>
          <a:p>
            <a:pPr eaLnBrk="1" hangingPunct="1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OK. We’ll send your meal in 20 minutes.</a:t>
            </a:r>
          </a:p>
          <a:p>
            <a:pPr eaLnBrk="1" hangingPunct="1"/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Bye.</a:t>
            </a: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107950" y="403225"/>
            <a:ext cx="792163" cy="576263"/>
          </a:xfrm>
          <a:prstGeom prst="ellipse">
            <a:avLst/>
          </a:prstGeom>
          <a:solidFill>
            <a:srgbClr val="EFF6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2800" b="1"/>
              <a:t>2</a:t>
            </a:r>
            <a:endParaRPr lang="zh-CN" altLang="en-US"/>
          </a:p>
        </p:txBody>
      </p:sp>
      <p:grpSp>
        <p:nvGrpSpPr>
          <p:cNvPr id="2" name="Group 6"/>
          <p:cNvGrpSpPr/>
          <p:nvPr/>
        </p:nvGrpSpPr>
        <p:grpSpPr bwMode="auto">
          <a:xfrm>
            <a:off x="5480050" y="4941888"/>
            <a:ext cx="3278188" cy="639762"/>
            <a:chOff x="0" y="0"/>
            <a:chExt cx="5162" cy="1008"/>
          </a:xfrm>
        </p:grpSpPr>
        <p:pic>
          <p:nvPicPr>
            <p:cNvPr id="44039" name="Picture 7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113"/>
              <a:ext cx="1194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040" name="Text Box 8"/>
            <p:cNvSpPr txBox="1">
              <a:spLocks noChangeArrowheads="1"/>
            </p:cNvSpPr>
            <p:nvPr/>
          </p:nvSpPr>
          <p:spPr bwMode="auto">
            <a:xfrm>
              <a:off x="1228" y="0"/>
              <a:ext cx="3935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/>
                <a:t>n.座位，座处</a:t>
              </a:r>
            </a:p>
            <a:p>
              <a:pPr eaLnBrk="1" hangingPunct="1"/>
              <a:r>
                <a:rPr lang="zh-CN" altLang="en-US" b="1">
                  <a:solidFill>
                    <a:srgbClr val="FF0000"/>
                  </a:solidFill>
                </a:rPr>
                <a:t>have a seat</a:t>
              </a:r>
              <a:r>
                <a:rPr lang="zh-CN" altLang="en-US"/>
                <a:t> 请坐</a:t>
              </a:r>
            </a:p>
          </p:txBody>
        </p:sp>
      </p:grpSp>
    </p:spTree>
  </p:cSld>
  <p:clrMapOvr>
    <a:masterClrMapping/>
  </p:clrMapOvr>
  <p:transition>
    <p:randomBar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ldLvl="0" animBg="1" autoUpdateAnimBg="0"/>
      <p:bldP spid="43012" grpId="0" bldLvl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2276475"/>
            <a:ext cx="52181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682625" y="2349500"/>
            <a:ext cx="5759450" cy="4248150"/>
          </a:xfrm>
          <a:prstGeom prst="rect">
            <a:avLst/>
          </a:prstGeom>
          <a:noFill/>
          <a:ln w="28575" cap="rnd">
            <a:solidFill>
              <a:srgbClr val="FF33CC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5060" name="WordArt 4"/>
          <p:cNvSpPr>
            <a:spLocks noChangeArrowheads="1" noChangeShapeType="1"/>
          </p:cNvSpPr>
          <p:nvPr/>
        </p:nvSpPr>
        <p:spPr bwMode="auto">
          <a:xfrm>
            <a:off x="1620838" y="188913"/>
            <a:ext cx="3076575" cy="890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ail"/>
              </a:rPr>
              <a:t>Project</a:t>
            </a:r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ail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50825" y="1341438"/>
            <a:ext cx="6753225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Helen’s father plans to set up a restaurant. </a:t>
            </a:r>
          </a:p>
          <a:p>
            <a:pPr eaLnBrk="1" hangingPunct="1"/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Please make a menu for him.</a:t>
            </a:r>
          </a:p>
        </p:txBody>
      </p:sp>
      <p:sp>
        <p:nvSpPr>
          <p:cNvPr id="44038" name="WordArt 6"/>
          <p:cNvSpPr>
            <a:spLocks noChangeArrowheads="1" noChangeShapeType="1"/>
          </p:cNvSpPr>
          <p:nvPr/>
        </p:nvSpPr>
        <p:spPr bwMode="auto">
          <a:xfrm>
            <a:off x="2193925" y="2636838"/>
            <a:ext cx="273843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00FF"/>
                  </a:solidFill>
                  <a:rou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Restaurant Menu</a:t>
            </a:r>
            <a:endParaRPr lang="zh-CN" altLang="en-US" sz="3600" b="1" kern="10">
              <a:ln w="9525">
                <a:solidFill>
                  <a:srgbClr val="0000FF"/>
                </a:solidFill>
                <a:rou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059113" y="3070225"/>
            <a:ext cx="1009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3300"/>
                </a:solidFill>
                <a:latin typeface="BatangChe" pitchFamily="49" charset="-127"/>
                <a:ea typeface="BatangChe" pitchFamily="49" charset="-127"/>
              </a:rPr>
              <a:t>SOUPS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1114425" y="3717925"/>
            <a:ext cx="2162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3708400" y="3717925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1114425" y="4149725"/>
            <a:ext cx="2162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1114425" y="3933825"/>
            <a:ext cx="2162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3708400" y="3933825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3708400" y="4149725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2987675" y="4222750"/>
            <a:ext cx="14414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3300"/>
                </a:solidFill>
                <a:latin typeface="BatangChe" pitchFamily="49" charset="-127"/>
                <a:ea typeface="BatangChe" pitchFamily="49" charset="-127"/>
              </a:rPr>
              <a:t>STAPLES</a:t>
            </a:r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1114425" y="4725988"/>
            <a:ext cx="2162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3778250" y="4725988"/>
            <a:ext cx="2162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1114425" y="4941888"/>
            <a:ext cx="2162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3778250" y="4941888"/>
            <a:ext cx="2162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1114425" y="5157788"/>
            <a:ext cx="2162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3778250" y="5157788"/>
            <a:ext cx="2162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2987675" y="5302250"/>
            <a:ext cx="1657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3300"/>
                </a:solidFill>
                <a:latin typeface="BatangChe" pitchFamily="49" charset="-127"/>
                <a:ea typeface="BatangChe" pitchFamily="49" charset="-127"/>
              </a:rPr>
              <a:t>DESSERTS</a:t>
            </a:r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>
            <a:off x="1114425" y="5876925"/>
            <a:ext cx="2162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>
            <a:off x="3778250" y="5876925"/>
            <a:ext cx="2162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56" name="Text Box 24"/>
          <p:cNvSpPr txBox="1">
            <a:spLocks noChangeArrowheads="1"/>
          </p:cNvSpPr>
          <p:nvPr/>
        </p:nvSpPr>
        <p:spPr bwMode="auto">
          <a:xfrm>
            <a:off x="3203575" y="5949950"/>
            <a:ext cx="9366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olidFill>
                  <a:srgbClr val="FF3300"/>
                </a:solidFill>
                <a:latin typeface="BatangChe" pitchFamily="49" charset="-127"/>
                <a:ea typeface="BatangChe" pitchFamily="49" charset="-127"/>
              </a:rPr>
              <a:t>…</a:t>
            </a:r>
            <a:endParaRPr lang="en-US" altLang="zh-CN" b="1">
              <a:solidFill>
                <a:srgbClr val="FF3300"/>
              </a:solidFill>
              <a:ea typeface="BatangChe" pitchFamily="49" charset="-127"/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38" grpId="0" animBg="1"/>
      <p:bldP spid="44039" grpId="0" bldLvl="0" autoUpdateAnimBg="0"/>
      <p:bldP spid="44040" grpId="0" animBg="1"/>
      <p:bldP spid="44041" grpId="0" animBg="1"/>
      <p:bldP spid="44042" grpId="0" animBg="1"/>
      <p:bldP spid="44043" grpId="0" animBg="1"/>
      <p:bldP spid="44044" grpId="0" animBg="1"/>
      <p:bldP spid="44045" grpId="0" animBg="1"/>
      <p:bldP spid="44046" grpId="0" bldLvl="0" autoUpdateAnimBg="0"/>
      <p:bldP spid="44047" grpId="0" animBg="1"/>
      <p:bldP spid="44048" grpId="0" animBg="1"/>
      <p:bldP spid="44049" grpId="0" animBg="1"/>
      <p:bldP spid="44050" grpId="0" animBg="1"/>
      <p:bldP spid="44051" grpId="0" animBg="1"/>
      <p:bldP spid="44052" grpId="0" animBg="1"/>
      <p:bldP spid="44053" grpId="0" bldLvl="0" autoUpdateAnimBg="0"/>
      <p:bldP spid="44054" grpId="0" animBg="1"/>
      <p:bldP spid="44055" grpId="0" animBg="1"/>
      <p:bldP spid="44056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939800" y="44450"/>
            <a:ext cx="80962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chemeClr val="bg1"/>
                </a:solidFill>
                <a:latin typeface="Times New Roman" panose="02020603050405020304" pitchFamily="18" charset="0"/>
              </a:rPr>
              <a:t>Read the pairs of words aloud,paying attention to the sounds of the underlined letters.Then listen and try to imitate.</a:t>
            </a:r>
          </a:p>
        </p:txBody>
      </p:sp>
      <p:sp>
        <p:nvSpPr>
          <p:cNvPr id="4100" name="Oval 3"/>
          <p:cNvSpPr>
            <a:spLocks noChangeArrowheads="1"/>
          </p:cNvSpPr>
          <p:nvPr/>
        </p:nvSpPr>
        <p:spPr bwMode="auto">
          <a:xfrm>
            <a:off x="107950" y="117475"/>
            <a:ext cx="863600" cy="57626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2800" b="1"/>
              <a:t>3a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254000" y="2139950"/>
            <a:ext cx="8855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en-US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——s</a:t>
            </a:r>
            <a:r>
              <a:rPr lang="zh-CN" altLang="en-US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ol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der——</a:t>
            </a:r>
            <a:r>
              <a:rPr lang="zh-CN" altLang="en-US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or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der   c</a:t>
            </a:r>
            <a:r>
              <a:rPr lang="zh-CN" altLang="en-US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oa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l——c</a:t>
            </a:r>
            <a:r>
              <a:rPr lang="zh-CN" altLang="en-US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al</a:t>
            </a:r>
            <a:r>
              <a:rPr lang="zh-CN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179388" y="4084638"/>
            <a:ext cx="88566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en-US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oa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p——s</a:t>
            </a:r>
            <a:r>
              <a:rPr lang="zh-CN" altLang="en-US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ou</a:t>
            </a:r>
            <a:r>
              <a:rPr lang="zh-C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p   c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se——ch</a:t>
            </a:r>
            <a:r>
              <a:rPr lang="en-US" altLang="zh-CN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oo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se   c</a:t>
            </a:r>
            <a:r>
              <a:rPr lang="en-US" altLang="zh-CN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oa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l——c</a:t>
            </a:r>
            <a:r>
              <a:rPr lang="en-US" altLang="zh-CN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oo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pic>
        <p:nvPicPr>
          <p:cNvPr id="4103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7950" y="1403350"/>
            <a:ext cx="26939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0825" y="3429000"/>
            <a:ext cx="25939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4114" name="WindowsMediaPlayer1" r:id="rId2" imgW="4181400" imgH="581040"/>
        </mc:Choice>
        <mc:Fallback>
          <p:control name="WindowsMediaPlayer1" r:id="rId2" imgW="4181400" imgH="58104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2843213" y="981075"/>
                  <a:ext cx="4176712" cy="576263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algn="ctr" rotWithShape="0">
                    <a:schemeClr val="bg2">
                      <a:alpha val="5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med">
    <p:fade/>
    <p:sndAc>
      <p:stSnd>
        <p:snd r:embed="rId4" name="click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-20638" y="838200"/>
            <a:ext cx="9202738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/>
          <p:nvPr/>
        </p:nvGrpSpPr>
        <p:grpSpPr bwMode="auto">
          <a:xfrm>
            <a:off x="4356100" y="3213100"/>
            <a:ext cx="4714875" cy="2085975"/>
            <a:chOff x="0" y="0"/>
            <a:chExt cx="7426" cy="3286"/>
          </a:xfrm>
        </p:grpSpPr>
        <p:pic>
          <p:nvPicPr>
            <p:cNvPr id="5140" name="Picture 4" descr="TIP6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0"/>
              <a:ext cx="7426" cy="3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41" name="Text Box 5"/>
            <p:cNvSpPr txBox="1">
              <a:spLocks noChangeArrowheads="1"/>
            </p:cNvSpPr>
            <p:nvPr/>
          </p:nvSpPr>
          <p:spPr bwMode="auto">
            <a:xfrm>
              <a:off x="341" y="1360"/>
              <a:ext cx="6216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000" b="1">
                  <a:solidFill>
                    <a:srgbClr val="FF00FF"/>
                  </a:solidFill>
                </a:rPr>
                <a:t>You should use the rising tone when you list things before the "and" in the sentence.</a:t>
              </a:r>
            </a:p>
          </p:txBody>
        </p:sp>
      </p:grp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939800" y="117475"/>
            <a:ext cx="81692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Listen and read the conversation,paying attention to the intonation, pause and liaison.Then practice with your partner.</a:t>
            </a:r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107950" y="260350"/>
            <a:ext cx="863600" cy="576263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2800" b="1"/>
              <a:t>3b</a:t>
            </a: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107950" y="1797050"/>
            <a:ext cx="6192838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A:Hello ! May I take your order,sir?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B:Certainly. I'd like fried rice,roast chicken and a bottle of lemon tea.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A:Anything else?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sz="3200" dirty="0">
                <a:latin typeface="Times New Roman" panose="02020603050405020304" pitchFamily="18" charset="0"/>
              </a:rPr>
              <a:t>B:No more.Thank you.</a:t>
            </a:r>
          </a:p>
        </p:txBody>
      </p:sp>
      <p:sp>
        <p:nvSpPr>
          <p:cNvPr id="5128" name="Arc 9"/>
          <p:cNvSpPr/>
          <p:nvPr/>
        </p:nvSpPr>
        <p:spPr bwMode="auto">
          <a:xfrm>
            <a:off x="2700338" y="4797425"/>
            <a:ext cx="960437" cy="431800"/>
          </a:xfrm>
          <a:custGeom>
            <a:avLst/>
            <a:gdLst>
              <a:gd name="T0" fmla="*/ 0 w 28843"/>
              <a:gd name="T1" fmla="*/ 0 h 21600"/>
              <a:gd name="T2" fmla="*/ 719254 w 28843"/>
              <a:gd name="T3" fmla="*/ 431800 h 21600"/>
              <a:gd name="T4" fmla="*/ 0 w 28843"/>
              <a:gd name="T5" fmla="*/ 431800 h 21600"/>
              <a:gd name="T6" fmla="*/ 0 60000 65536"/>
              <a:gd name="T7" fmla="*/ 0 60000 65536"/>
              <a:gd name="T8" fmla="*/ 0 60000 65536"/>
              <a:gd name="T9" fmla="*/ 0 w 28843"/>
              <a:gd name="T10" fmla="*/ 0 h 21600"/>
              <a:gd name="T11" fmla="*/ 28843 w 2884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43" h="21600" fill="none" extrusionOk="0">
                <a:moveTo>
                  <a:pt x="-1" y="5103"/>
                </a:moveTo>
                <a:cubicBezTo>
                  <a:pt x="3898" y="1808"/>
                  <a:pt x="8838" y="-1"/>
                  <a:pt x="13944" y="0"/>
                </a:cubicBezTo>
                <a:cubicBezTo>
                  <a:pt x="19491" y="0"/>
                  <a:pt x="24826" y="2134"/>
                  <a:pt x="28843" y="5960"/>
                </a:cubicBezTo>
              </a:path>
              <a:path w="28843" h="21600" stroke="0" extrusionOk="0">
                <a:moveTo>
                  <a:pt x="-1" y="5103"/>
                </a:moveTo>
                <a:cubicBezTo>
                  <a:pt x="3898" y="1808"/>
                  <a:pt x="8838" y="-1"/>
                  <a:pt x="13944" y="0"/>
                </a:cubicBezTo>
                <a:cubicBezTo>
                  <a:pt x="19491" y="0"/>
                  <a:pt x="24826" y="2134"/>
                  <a:pt x="28843" y="5960"/>
                </a:cubicBezTo>
                <a:lnTo>
                  <a:pt x="13944" y="21600"/>
                </a:lnTo>
                <a:close/>
              </a:path>
            </a:pathLst>
          </a:custGeom>
          <a:noFill/>
          <a:ln w="9525" cmpd="sng">
            <a:solidFill>
              <a:schemeClr val="tx1"/>
            </a:solidFill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29" name="Arc 10"/>
          <p:cNvSpPr/>
          <p:nvPr/>
        </p:nvSpPr>
        <p:spPr bwMode="auto">
          <a:xfrm rot="840000" flipV="1">
            <a:off x="4994275" y="1773238"/>
            <a:ext cx="798513" cy="358775"/>
          </a:xfrm>
          <a:custGeom>
            <a:avLst/>
            <a:gdLst>
              <a:gd name="T0" fmla="*/ 0 w 26606"/>
              <a:gd name="T1" fmla="*/ 0 h 21600"/>
              <a:gd name="T2" fmla="*/ 648270 w 26606"/>
              <a:gd name="T3" fmla="*/ 358775 h 21600"/>
              <a:gd name="T4" fmla="*/ 0 w 26606"/>
              <a:gd name="T5" fmla="*/ 358775 h 21600"/>
              <a:gd name="T6" fmla="*/ 0 60000 65536"/>
              <a:gd name="T7" fmla="*/ 0 60000 65536"/>
              <a:gd name="T8" fmla="*/ 0 60000 65536"/>
              <a:gd name="T9" fmla="*/ 0 w 26606"/>
              <a:gd name="T10" fmla="*/ 0 h 21600"/>
              <a:gd name="T11" fmla="*/ 26606 w 2660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606" h="21600" fill="none" extrusionOk="0">
                <a:moveTo>
                  <a:pt x="0" y="615"/>
                </a:moveTo>
                <a:cubicBezTo>
                  <a:pt x="1676" y="206"/>
                  <a:pt x="3394" y="-1"/>
                  <a:pt x="5120" y="0"/>
                </a:cubicBezTo>
                <a:cubicBezTo>
                  <a:pt x="16193" y="0"/>
                  <a:pt x="25473" y="8374"/>
                  <a:pt x="26606" y="19389"/>
                </a:cubicBezTo>
              </a:path>
              <a:path w="26606" h="21600" stroke="0" extrusionOk="0">
                <a:moveTo>
                  <a:pt x="0" y="615"/>
                </a:moveTo>
                <a:cubicBezTo>
                  <a:pt x="1676" y="206"/>
                  <a:pt x="3394" y="-1"/>
                  <a:pt x="5120" y="0"/>
                </a:cubicBezTo>
                <a:cubicBezTo>
                  <a:pt x="16193" y="0"/>
                  <a:pt x="25473" y="8374"/>
                  <a:pt x="26606" y="19389"/>
                </a:cubicBezTo>
                <a:lnTo>
                  <a:pt x="5120" y="21600"/>
                </a:lnTo>
                <a:close/>
              </a:path>
            </a:pathLst>
          </a:custGeom>
          <a:noFill/>
          <a:ln w="9525" cmpd="sng">
            <a:solidFill>
              <a:schemeClr val="tx1"/>
            </a:solidFill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30" name="Arc 11"/>
          <p:cNvSpPr/>
          <p:nvPr/>
        </p:nvSpPr>
        <p:spPr bwMode="auto">
          <a:xfrm rot="840000" flipV="1">
            <a:off x="323850" y="3108325"/>
            <a:ext cx="820738" cy="414338"/>
          </a:xfrm>
          <a:custGeom>
            <a:avLst/>
            <a:gdLst>
              <a:gd name="T0" fmla="*/ 0 w 21420"/>
              <a:gd name="T1" fmla="*/ 0 h 21600"/>
              <a:gd name="T2" fmla="*/ 827635 w 21420"/>
              <a:gd name="T3" fmla="*/ 414338 h 21600"/>
              <a:gd name="T4" fmla="*/ 0 w 21420"/>
              <a:gd name="T5" fmla="*/ 414338 h 21600"/>
              <a:gd name="T6" fmla="*/ 0 60000 65536"/>
              <a:gd name="T7" fmla="*/ 0 60000 65536"/>
              <a:gd name="T8" fmla="*/ 0 60000 65536"/>
              <a:gd name="T9" fmla="*/ 0 w 21420"/>
              <a:gd name="T10" fmla="*/ 0 h 21600"/>
              <a:gd name="T11" fmla="*/ 21420 w 2142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20" h="21600" fill="none" extrusionOk="0">
                <a:moveTo>
                  <a:pt x="-1" y="0"/>
                </a:moveTo>
                <a:cubicBezTo>
                  <a:pt x="10854" y="0"/>
                  <a:pt x="20023" y="8055"/>
                  <a:pt x="21420" y="18819"/>
                </a:cubicBezTo>
              </a:path>
              <a:path w="21420" h="21600" stroke="0" extrusionOk="0">
                <a:moveTo>
                  <a:pt x="-1" y="0"/>
                </a:moveTo>
                <a:cubicBezTo>
                  <a:pt x="10854" y="0"/>
                  <a:pt x="20023" y="8055"/>
                  <a:pt x="21420" y="18819"/>
                </a:cubicBezTo>
                <a:lnTo>
                  <a:pt x="0" y="21600"/>
                </a:lnTo>
                <a:close/>
              </a:path>
            </a:pathLst>
          </a:custGeom>
          <a:noFill/>
          <a:ln w="9525" cmpd="sng">
            <a:solidFill>
              <a:schemeClr val="tx1"/>
            </a:solidFill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31" name="Arc 12"/>
          <p:cNvSpPr/>
          <p:nvPr/>
        </p:nvSpPr>
        <p:spPr bwMode="auto">
          <a:xfrm rot="840000" flipV="1">
            <a:off x="1690688" y="3860800"/>
            <a:ext cx="788987" cy="358775"/>
          </a:xfrm>
          <a:custGeom>
            <a:avLst/>
            <a:gdLst>
              <a:gd name="T0" fmla="*/ 0 w 26320"/>
              <a:gd name="T1" fmla="*/ 0 h 21600"/>
              <a:gd name="T2" fmla="*/ 647497 w 26320"/>
              <a:gd name="T3" fmla="*/ 358775 h 21600"/>
              <a:gd name="T4" fmla="*/ 0 w 26320"/>
              <a:gd name="T5" fmla="*/ 358775 h 21600"/>
              <a:gd name="T6" fmla="*/ 0 60000 65536"/>
              <a:gd name="T7" fmla="*/ 0 60000 65536"/>
              <a:gd name="T8" fmla="*/ 0 60000 65536"/>
              <a:gd name="T9" fmla="*/ 0 w 26320"/>
              <a:gd name="T10" fmla="*/ 0 h 21600"/>
              <a:gd name="T11" fmla="*/ 26320 w 2632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320" h="21600" fill="none" extrusionOk="0">
                <a:moveTo>
                  <a:pt x="0" y="547"/>
                </a:moveTo>
                <a:cubicBezTo>
                  <a:pt x="1585" y="183"/>
                  <a:pt x="3207" y="-1"/>
                  <a:pt x="4834" y="0"/>
                </a:cubicBezTo>
                <a:cubicBezTo>
                  <a:pt x="15907" y="0"/>
                  <a:pt x="25187" y="8374"/>
                  <a:pt x="26320" y="19389"/>
                </a:cubicBezTo>
              </a:path>
              <a:path w="26320" h="21600" stroke="0" extrusionOk="0">
                <a:moveTo>
                  <a:pt x="0" y="547"/>
                </a:moveTo>
                <a:cubicBezTo>
                  <a:pt x="1585" y="183"/>
                  <a:pt x="3207" y="-1"/>
                  <a:pt x="4834" y="0"/>
                </a:cubicBezTo>
                <a:cubicBezTo>
                  <a:pt x="15907" y="0"/>
                  <a:pt x="25187" y="8374"/>
                  <a:pt x="26320" y="19389"/>
                </a:cubicBezTo>
                <a:lnTo>
                  <a:pt x="4834" y="21600"/>
                </a:lnTo>
                <a:close/>
              </a:path>
            </a:pathLst>
          </a:custGeom>
          <a:noFill/>
          <a:ln w="9525" cmpd="sng">
            <a:solidFill>
              <a:schemeClr val="tx1"/>
            </a:solidFill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32" name="Arc 13"/>
          <p:cNvSpPr/>
          <p:nvPr/>
        </p:nvSpPr>
        <p:spPr bwMode="auto">
          <a:xfrm rot="840000" flipV="1">
            <a:off x="3992563" y="2420938"/>
            <a:ext cx="795337" cy="358775"/>
          </a:xfrm>
          <a:custGeom>
            <a:avLst/>
            <a:gdLst>
              <a:gd name="T0" fmla="*/ 0 w 26530"/>
              <a:gd name="T1" fmla="*/ 0 h 21600"/>
              <a:gd name="T2" fmla="*/ 647542 w 26530"/>
              <a:gd name="T3" fmla="*/ 358775 h 21600"/>
              <a:gd name="T4" fmla="*/ 0 w 26530"/>
              <a:gd name="T5" fmla="*/ 358775 h 21600"/>
              <a:gd name="T6" fmla="*/ 0 60000 65536"/>
              <a:gd name="T7" fmla="*/ 0 60000 65536"/>
              <a:gd name="T8" fmla="*/ 0 60000 65536"/>
              <a:gd name="T9" fmla="*/ 0 w 26530"/>
              <a:gd name="T10" fmla="*/ 0 h 21600"/>
              <a:gd name="T11" fmla="*/ 26530 w 2653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530" h="21600" fill="none" extrusionOk="0">
                <a:moveTo>
                  <a:pt x="0" y="597"/>
                </a:moveTo>
                <a:cubicBezTo>
                  <a:pt x="1652" y="200"/>
                  <a:pt x="3345" y="-1"/>
                  <a:pt x="5044" y="0"/>
                </a:cubicBezTo>
                <a:cubicBezTo>
                  <a:pt x="16117" y="0"/>
                  <a:pt x="25397" y="8374"/>
                  <a:pt x="26530" y="19389"/>
                </a:cubicBezTo>
              </a:path>
              <a:path w="26530" h="21600" stroke="0" extrusionOk="0">
                <a:moveTo>
                  <a:pt x="0" y="597"/>
                </a:moveTo>
                <a:cubicBezTo>
                  <a:pt x="1652" y="200"/>
                  <a:pt x="3345" y="-1"/>
                  <a:pt x="5044" y="0"/>
                </a:cubicBezTo>
                <a:cubicBezTo>
                  <a:pt x="16117" y="0"/>
                  <a:pt x="25397" y="8374"/>
                  <a:pt x="26530" y="19389"/>
                </a:cubicBezTo>
                <a:lnTo>
                  <a:pt x="5044" y="21600"/>
                </a:lnTo>
                <a:close/>
              </a:path>
            </a:pathLst>
          </a:custGeom>
          <a:noFill/>
          <a:ln w="9525" cmpd="sng">
            <a:solidFill>
              <a:schemeClr val="tx1"/>
            </a:solidFill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33" name="Arc 14"/>
          <p:cNvSpPr/>
          <p:nvPr/>
        </p:nvSpPr>
        <p:spPr bwMode="auto">
          <a:xfrm>
            <a:off x="1057275" y="2636838"/>
            <a:ext cx="965200" cy="431800"/>
          </a:xfrm>
          <a:custGeom>
            <a:avLst/>
            <a:gdLst>
              <a:gd name="T0" fmla="*/ 0 w 28960"/>
              <a:gd name="T1" fmla="*/ 0 h 21600"/>
              <a:gd name="T2" fmla="*/ 719901 w 28960"/>
              <a:gd name="T3" fmla="*/ 431800 h 21600"/>
              <a:gd name="T4" fmla="*/ 0 w 28960"/>
              <a:gd name="T5" fmla="*/ 431800 h 21600"/>
              <a:gd name="T6" fmla="*/ 0 60000 65536"/>
              <a:gd name="T7" fmla="*/ 0 60000 65536"/>
              <a:gd name="T8" fmla="*/ 0 60000 65536"/>
              <a:gd name="T9" fmla="*/ 0 w 28960"/>
              <a:gd name="T10" fmla="*/ 0 h 21600"/>
              <a:gd name="T11" fmla="*/ 28960 w 2896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60" h="21600" fill="none" extrusionOk="0">
                <a:moveTo>
                  <a:pt x="-1" y="3413"/>
                </a:moveTo>
                <a:cubicBezTo>
                  <a:pt x="3478" y="1184"/>
                  <a:pt x="7522" y="-1"/>
                  <a:pt x="11654" y="0"/>
                </a:cubicBezTo>
                <a:cubicBezTo>
                  <a:pt x="18468" y="0"/>
                  <a:pt x="24882" y="3215"/>
                  <a:pt x="28960" y="8674"/>
                </a:cubicBezTo>
              </a:path>
              <a:path w="28960" h="21600" stroke="0" extrusionOk="0">
                <a:moveTo>
                  <a:pt x="-1" y="3413"/>
                </a:moveTo>
                <a:cubicBezTo>
                  <a:pt x="3478" y="1184"/>
                  <a:pt x="7522" y="-1"/>
                  <a:pt x="11654" y="0"/>
                </a:cubicBezTo>
                <a:cubicBezTo>
                  <a:pt x="18468" y="0"/>
                  <a:pt x="24882" y="3215"/>
                  <a:pt x="28960" y="8674"/>
                </a:cubicBezTo>
                <a:lnTo>
                  <a:pt x="11654" y="21600"/>
                </a:lnTo>
                <a:close/>
              </a:path>
            </a:pathLst>
          </a:custGeom>
          <a:noFill/>
          <a:ln w="9525" cmpd="sng">
            <a:solidFill>
              <a:schemeClr val="tx1"/>
            </a:solidFill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34" name="Arc 15"/>
          <p:cNvSpPr/>
          <p:nvPr/>
        </p:nvSpPr>
        <p:spPr bwMode="auto">
          <a:xfrm>
            <a:off x="4598988" y="3357563"/>
            <a:ext cx="981075" cy="431800"/>
          </a:xfrm>
          <a:custGeom>
            <a:avLst/>
            <a:gdLst>
              <a:gd name="T0" fmla="*/ 0 w 29436"/>
              <a:gd name="T1" fmla="*/ 0 h 21600"/>
              <a:gd name="T2" fmla="*/ 719908 w 29436"/>
              <a:gd name="T3" fmla="*/ 431800 h 21600"/>
              <a:gd name="T4" fmla="*/ 0 w 29436"/>
              <a:gd name="T5" fmla="*/ 431800 h 21600"/>
              <a:gd name="T6" fmla="*/ 0 60000 65536"/>
              <a:gd name="T7" fmla="*/ 0 60000 65536"/>
              <a:gd name="T8" fmla="*/ 0 60000 65536"/>
              <a:gd name="T9" fmla="*/ 0 w 29436"/>
              <a:gd name="T10" fmla="*/ 0 h 21600"/>
              <a:gd name="T11" fmla="*/ 29436 w 2943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436" h="21600" fill="none" extrusionOk="0">
                <a:moveTo>
                  <a:pt x="0" y="3727"/>
                </a:moveTo>
                <a:cubicBezTo>
                  <a:pt x="3579" y="1298"/>
                  <a:pt x="7804" y="-1"/>
                  <a:pt x="12130" y="0"/>
                </a:cubicBezTo>
                <a:cubicBezTo>
                  <a:pt x="18944" y="0"/>
                  <a:pt x="25358" y="3215"/>
                  <a:pt x="29436" y="8674"/>
                </a:cubicBezTo>
              </a:path>
              <a:path w="29436" h="21600" stroke="0" extrusionOk="0">
                <a:moveTo>
                  <a:pt x="0" y="3727"/>
                </a:moveTo>
                <a:cubicBezTo>
                  <a:pt x="3579" y="1298"/>
                  <a:pt x="7804" y="-1"/>
                  <a:pt x="12130" y="0"/>
                </a:cubicBezTo>
                <a:cubicBezTo>
                  <a:pt x="18944" y="0"/>
                  <a:pt x="25358" y="3215"/>
                  <a:pt x="29436" y="8674"/>
                </a:cubicBezTo>
                <a:lnTo>
                  <a:pt x="12130" y="21600"/>
                </a:lnTo>
                <a:close/>
              </a:path>
            </a:pathLst>
          </a:custGeom>
          <a:noFill/>
          <a:ln w="9525" cmpd="sng">
            <a:solidFill>
              <a:schemeClr val="tx1"/>
            </a:solidFill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35" name="Arc 16"/>
          <p:cNvSpPr/>
          <p:nvPr/>
        </p:nvSpPr>
        <p:spPr bwMode="auto">
          <a:xfrm>
            <a:off x="963613" y="4725988"/>
            <a:ext cx="1014412" cy="430212"/>
          </a:xfrm>
          <a:custGeom>
            <a:avLst/>
            <a:gdLst>
              <a:gd name="T0" fmla="*/ 0 w 30442"/>
              <a:gd name="T1" fmla="*/ 0 h 21600"/>
              <a:gd name="T2" fmla="*/ 719772 w 30442"/>
              <a:gd name="T3" fmla="*/ 430212 h 21600"/>
              <a:gd name="T4" fmla="*/ 0 w 30442"/>
              <a:gd name="T5" fmla="*/ 430212 h 21600"/>
              <a:gd name="T6" fmla="*/ 0 60000 65536"/>
              <a:gd name="T7" fmla="*/ 0 60000 65536"/>
              <a:gd name="T8" fmla="*/ 0 60000 65536"/>
              <a:gd name="T9" fmla="*/ 0 w 30442"/>
              <a:gd name="T10" fmla="*/ 0 h 21600"/>
              <a:gd name="T11" fmla="*/ 30442 w 3044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42" h="21600" fill="none" extrusionOk="0">
                <a:moveTo>
                  <a:pt x="-1" y="4326"/>
                </a:moveTo>
                <a:cubicBezTo>
                  <a:pt x="3740" y="1518"/>
                  <a:pt x="8291" y="-1"/>
                  <a:pt x="12969" y="0"/>
                </a:cubicBezTo>
                <a:cubicBezTo>
                  <a:pt x="19882" y="0"/>
                  <a:pt x="26378" y="3309"/>
                  <a:pt x="30442" y="8901"/>
                </a:cubicBezTo>
              </a:path>
              <a:path w="30442" h="21600" stroke="0" extrusionOk="0">
                <a:moveTo>
                  <a:pt x="-1" y="4326"/>
                </a:moveTo>
                <a:cubicBezTo>
                  <a:pt x="3740" y="1518"/>
                  <a:pt x="8291" y="-1"/>
                  <a:pt x="12969" y="0"/>
                </a:cubicBezTo>
                <a:cubicBezTo>
                  <a:pt x="19882" y="0"/>
                  <a:pt x="26378" y="3309"/>
                  <a:pt x="30442" y="8901"/>
                </a:cubicBezTo>
                <a:lnTo>
                  <a:pt x="12969" y="21600"/>
                </a:lnTo>
                <a:close/>
              </a:path>
            </a:pathLst>
          </a:custGeom>
          <a:noFill/>
          <a:ln w="9525" cmpd="sng">
            <a:solidFill>
              <a:schemeClr val="tx1"/>
            </a:solidFill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36" name="Arc 17"/>
          <p:cNvSpPr/>
          <p:nvPr/>
        </p:nvSpPr>
        <p:spPr bwMode="auto">
          <a:xfrm rot="3840000" flipV="1">
            <a:off x="2203450" y="2124075"/>
            <a:ext cx="590550" cy="463550"/>
          </a:xfrm>
          <a:custGeom>
            <a:avLst/>
            <a:gdLst>
              <a:gd name="T0" fmla="*/ 0 w 21600"/>
              <a:gd name="T1" fmla="*/ 0 h 29439"/>
              <a:gd name="T2" fmla="*/ 590550 w 21600"/>
              <a:gd name="T3" fmla="*/ 340116 h 29439"/>
              <a:gd name="T4" fmla="*/ 0 w 21600"/>
              <a:gd name="T5" fmla="*/ 340116 h 29439"/>
              <a:gd name="T6" fmla="*/ 0 60000 65536"/>
              <a:gd name="T7" fmla="*/ 0 60000 65536"/>
              <a:gd name="T8" fmla="*/ 0 60000 65536"/>
              <a:gd name="T9" fmla="*/ 0 w 21600"/>
              <a:gd name="T10" fmla="*/ 0 h 29439"/>
              <a:gd name="T11" fmla="*/ 21600 w 21600"/>
              <a:gd name="T12" fmla="*/ 29439 h 29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439" fill="none" extrusionOk="0">
                <a:moveTo>
                  <a:pt x="10449" y="0"/>
                </a:moveTo>
                <a:cubicBezTo>
                  <a:pt x="17329" y="3803"/>
                  <a:pt x="21600" y="11043"/>
                  <a:pt x="21600" y="18904"/>
                </a:cubicBezTo>
                <a:cubicBezTo>
                  <a:pt x="21600" y="22592"/>
                  <a:pt x="20655" y="26219"/>
                  <a:pt x="18856" y="29439"/>
                </a:cubicBezTo>
              </a:path>
              <a:path w="21600" h="29439" stroke="0" extrusionOk="0">
                <a:moveTo>
                  <a:pt x="10449" y="0"/>
                </a:moveTo>
                <a:cubicBezTo>
                  <a:pt x="17329" y="3803"/>
                  <a:pt x="21600" y="11043"/>
                  <a:pt x="21600" y="18904"/>
                </a:cubicBezTo>
                <a:cubicBezTo>
                  <a:pt x="21600" y="22592"/>
                  <a:pt x="20655" y="26219"/>
                  <a:pt x="18856" y="29439"/>
                </a:cubicBezTo>
                <a:lnTo>
                  <a:pt x="0" y="18904"/>
                </a:lnTo>
                <a:close/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37" name="Arc 18"/>
          <p:cNvSpPr/>
          <p:nvPr/>
        </p:nvSpPr>
        <p:spPr bwMode="auto">
          <a:xfrm rot="3840000" flipV="1">
            <a:off x="1982788" y="3578225"/>
            <a:ext cx="415925" cy="295275"/>
          </a:xfrm>
          <a:custGeom>
            <a:avLst/>
            <a:gdLst>
              <a:gd name="T0" fmla="*/ 0 w 21600"/>
              <a:gd name="T1" fmla="*/ 0 h 26850"/>
              <a:gd name="T2" fmla="*/ 415925 w 21600"/>
              <a:gd name="T3" fmla="*/ 237540 h 26850"/>
              <a:gd name="T4" fmla="*/ 0 w 21600"/>
              <a:gd name="T5" fmla="*/ 237540 h 26850"/>
              <a:gd name="T6" fmla="*/ 0 60000 65536"/>
              <a:gd name="T7" fmla="*/ 0 60000 65536"/>
              <a:gd name="T8" fmla="*/ 0 60000 65536"/>
              <a:gd name="T9" fmla="*/ 0 w 21600"/>
              <a:gd name="T10" fmla="*/ 0 h 26850"/>
              <a:gd name="T11" fmla="*/ 21600 w 21600"/>
              <a:gd name="T12" fmla="*/ 26850 h 268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850" fill="none" extrusionOk="0">
                <a:moveTo>
                  <a:pt x="12959" y="-1"/>
                </a:moveTo>
                <a:cubicBezTo>
                  <a:pt x="18399" y="4079"/>
                  <a:pt x="21600" y="10481"/>
                  <a:pt x="21600" y="17280"/>
                </a:cubicBezTo>
                <a:cubicBezTo>
                  <a:pt x="21600" y="20599"/>
                  <a:pt x="20834" y="23874"/>
                  <a:pt x="19364" y="26850"/>
                </a:cubicBezTo>
              </a:path>
              <a:path w="21600" h="26850" stroke="0" extrusionOk="0">
                <a:moveTo>
                  <a:pt x="12959" y="-1"/>
                </a:moveTo>
                <a:cubicBezTo>
                  <a:pt x="18399" y="4079"/>
                  <a:pt x="21600" y="10481"/>
                  <a:pt x="21600" y="17280"/>
                </a:cubicBezTo>
                <a:cubicBezTo>
                  <a:pt x="21600" y="20599"/>
                  <a:pt x="20834" y="23874"/>
                  <a:pt x="19364" y="26850"/>
                </a:cubicBezTo>
                <a:lnTo>
                  <a:pt x="0" y="17280"/>
                </a:lnTo>
                <a:close/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38" name="Arc 19"/>
          <p:cNvSpPr/>
          <p:nvPr/>
        </p:nvSpPr>
        <p:spPr bwMode="auto">
          <a:xfrm rot="3840000" flipV="1">
            <a:off x="3068638" y="3492500"/>
            <a:ext cx="590550" cy="463550"/>
          </a:xfrm>
          <a:custGeom>
            <a:avLst/>
            <a:gdLst>
              <a:gd name="T0" fmla="*/ 0 w 21600"/>
              <a:gd name="T1" fmla="*/ 0 h 29439"/>
              <a:gd name="T2" fmla="*/ 590550 w 21600"/>
              <a:gd name="T3" fmla="*/ 340116 h 29439"/>
              <a:gd name="T4" fmla="*/ 0 w 21600"/>
              <a:gd name="T5" fmla="*/ 340116 h 29439"/>
              <a:gd name="T6" fmla="*/ 0 60000 65536"/>
              <a:gd name="T7" fmla="*/ 0 60000 65536"/>
              <a:gd name="T8" fmla="*/ 0 60000 65536"/>
              <a:gd name="T9" fmla="*/ 0 w 21600"/>
              <a:gd name="T10" fmla="*/ 0 h 29439"/>
              <a:gd name="T11" fmla="*/ 21600 w 21600"/>
              <a:gd name="T12" fmla="*/ 29439 h 29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9439" fill="none" extrusionOk="0">
                <a:moveTo>
                  <a:pt x="10449" y="0"/>
                </a:moveTo>
                <a:cubicBezTo>
                  <a:pt x="17329" y="3803"/>
                  <a:pt x="21600" y="11043"/>
                  <a:pt x="21600" y="18904"/>
                </a:cubicBezTo>
                <a:cubicBezTo>
                  <a:pt x="21600" y="22592"/>
                  <a:pt x="20655" y="26219"/>
                  <a:pt x="18856" y="29439"/>
                </a:cubicBezTo>
              </a:path>
              <a:path w="21600" h="29439" stroke="0" extrusionOk="0">
                <a:moveTo>
                  <a:pt x="10449" y="0"/>
                </a:moveTo>
                <a:cubicBezTo>
                  <a:pt x="17329" y="3803"/>
                  <a:pt x="21600" y="11043"/>
                  <a:pt x="21600" y="18904"/>
                </a:cubicBezTo>
                <a:cubicBezTo>
                  <a:pt x="21600" y="22592"/>
                  <a:pt x="20655" y="26219"/>
                  <a:pt x="18856" y="29439"/>
                </a:cubicBezTo>
                <a:lnTo>
                  <a:pt x="0" y="18904"/>
                </a:lnTo>
                <a:close/>
              </a:path>
            </a:pathLst>
          </a:custGeom>
          <a:noFill/>
          <a:ln w="9525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5151" name="WindowsMediaPlayer1" r:id="rId2" imgW="4029120" imgH="571680"/>
        </mc:Choice>
        <mc:Fallback>
          <p:control name="WindowsMediaPlayer1" r:id="rId2" imgW="4029120" imgH="571680">
            <p:pic>
              <p:nvPicPr>
                <p:cNvPr id="3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4500563" y="1125538"/>
                  <a:ext cx="4032250" cy="574675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algn="ctr" rotWithShape="0">
                    <a:schemeClr val="bg2">
                      <a:alpha val="50000"/>
                    </a:scheme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med">
    <p:pull dir="lu"/>
    <p:sndAc>
      <p:stSnd>
        <p:snd r:embed="rId4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WordArt 2"/>
          <p:cNvSpPr>
            <a:spLocks noChangeArrowheads="1" noChangeShapeType="1"/>
          </p:cNvSpPr>
          <p:nvPr/>
        </p:nvSpPr>
        <p:spPr bwMode="auto">
          <a:xfrm>
            <a:off x="2051050" y="188913"/>
            <a:ext cx="41052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 dirty="0">
                <a:ln w="9525">
                  <a:noFill/>
                  <a:rou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Arail"/>
              </a:rPr>
              <a:t>Exercises in class</a:t>
            </a:r>
            <a:endParaRPr lang="zh-CN" altLang="en-US" sz="3600" b="1" i="1" kern="10" dirty="0">
              <a:ln w="9525">
                <a:noFill/>
                <a:rou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Arail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-26988" y="981075"/>
            <a:ext cx="9423401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单项选择。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 ) 1.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often ______ photos ____ his friends by email.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A.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buy;for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send;to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C.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sent;to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sends;to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 ) 2. Mr. Lee went to Beijing last Sunday. He will come back____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three days.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A. after   B. in   C. on   D. when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 ) 3. The students are planning to hold a sports meet by themselves.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Let’s wish them ____.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A. succeed   B. success     C. successfully    D. successful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 ) 4. The boss ____ a worker ____ a computer for him yesterday.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A. order; to order         B. ordered; ordered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C. ordered; ordering    D. ordered; to order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 )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people can go shopping_______phone.</a:t>
            </a: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A.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C.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79388" y="1387475"/>
            <a:ext cx="40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79388" y="2106613"/>
            <a:ext cx="38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79388" y="3213100"/>
            <a:ext cx="38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79388" y="4267200"/>
            <a:ext cx="40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179388" y="5419725"/>
            <a:ext cx="40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pull dir="ru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7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/>
          </p:cNvSpPr>
          <p:nvPr/>
        </p:nvSpPr>
        <p:spPr bwMode="auto">
          <a:xfrm>
            <a:off x="539750" y="1125538"/>
            <a:ext cx="1381125" cy="577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Arail"/>
              </a:rPr>
              <a:t>We learn: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Arail"/>
            </a:endParaRPr>
          </a:p>
        </p:txBody>
      </p:sp>
      <p:sp>
        <p:nvSpPr>
          <p:cNvPr id="48131" name="WordArt 3"/>
          <p:cNvSpPr>
            <a:spLocks noChangeArrowheads="1" noChangeShapeType="1"/>
          </p:cNvSpPr>
          <p:nvPr/>
        </p:nvSpPr>
        <p:spPr bwMode="auto">
          <a:xfrm>
            <a:off x="755650" y="2781300"/>
            <a:ext cx="1450975" cy="536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Arail"/>
              </a:rPr>
              <a:t>We can: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Arail"/>
            </a:endParaRPr>
          </a:p>
        </p:txBody>
      </p:sp>
      <p:sp>
        <p:nvSpPr>
          <p:cNvPr id="48132" name="WordArt 4"/>
          <p:cNvSpPr>
            <a:spLocks noChangeArrowheads="1" noChangeShapeType="1"/>
          </p:cNvSpPr>
          <p:nvPr/>
        </p:nvSpPr>
        <p:spPr bwMode="auto">
          <a:xfrm>
            <a:off x="1838325" y="115888"/>
            <a:ext cx="3598863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Arail"/>
              </a:rPr>
              <a:t>Summary</a:t>
            </a:r>
            <a:endParaRPr lang="zh-CN" altLang="en-US" sz="3600" b="1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Arail"/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990725" y="1231900"/>
            <a:ext cx="711835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33CC"/>
                </a:solidFill>
                <a:sym typeface="宋体" panose="02010600030101010101" pitchFamily="2" charset="-122"/>
              </a:rPr>
              <a:t>◆</a:t>
            </a:r>
            <a:r>
              <a:rPr lang="en-US" altLang="zh-CN" sz="2800" b="1" dirty="0">
                <a:solidFill>
                  <a:srgbClr val="FF33CC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FF33CC"/>
                </a:solidFill>
                <a:latin typeface="Times New Roman" panose="02020603050405020304" pitchFamily="18" charset="0"/>
              </a:rPr>
              <a:t>Some new words and a phrase</a:t>
            </a:r>
            <a:r>
              <a:rPr lang="en-US" altLang="zh-CN" sz="2800" b="1" dirty="0">
                <a:solidFill>
                  <a:srgbClr val="FF33CC"/>
                </a:solidFill>
                <a:latin typeface="Times New Roman" panose="02020603050405020304" pitchFamily="18" charset="0"/>
              </a:rPr>
              <a:t>: 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lemon,tofu,bean,carrot,wine,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sausage,dessert,seat,</a:t>
            </a:r>
            <a:r>
              <a:rPr lang="zh-CN" altLang="en-US" sz="2400" b="1" dirty="0">
                <a:latin typeface="Times New Roman" panose="02020603050405020304" pitchFamily="18" charset="0"/>
              </a:rPr>
              <a:t>have a seat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2198688" y="2882900"/>
            <a:ext cx="6694487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33CC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1.</a:t>
            </a:r>
            <a:r>
              <a:rPr lang="zh-CN" altLang="en-US" sz="2800" b="1" dirty="0">
                <a:solidFill>
                  <a:srgbClr val="FF33CC"/>
                </a:solidFill>
                <a:latin typeface="Times New Roman" panose="02020603050405020304" pitchFamily="18" charset="0"/>
              </a:rPr>
              <a:t>O</a:t>
            </a:r>
            <a:r>
              <a:rPr lang="en-US" altLang="zh-CN" sz="2800" b="1" dirty="0" err="1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rder</a:t>
            </a:r>
            <a:r>
              <a:rPr lang="en-US" altLang="zh-CN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offer food and drinks: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Could I order a meal by phone?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would you like?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</a:rPr>
              <a:t>    That's all.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We’ll send the food to you in </a:t>
            </a:r>
            <a:r>
              <a:rPr lang="zh-CN" altLang="en-US" sz="2400" b="1" dirty="0">
                <a:latin typeface="Times New Roman" panose="02020603050405020304" pitchFamily="18" charset="0"/>
              </a:rPr>
              <a:t>thir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minutes.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</a:rPr>
              <a:t>    May I have the menu,please?</a:t>
            </a:r>
          </a:p>
          <a:p>
            <a:pPr eaLnBrk="1" hangingPunct="1"/>
            <a:r>
              <a:rPr lang="zh-CN" altLang="en-US" sz="28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2.</a:t>
            </a:r>
            <a:r>
              <a:rPr lang="zh-CN" altLang="en-US" sz="2800" b="1" dirty="0">
                <a:solidFill>
                  <a:srgbClr val="FF33CC"/>
                </a:solidFill>
                <a:latin typeface="Times New Roman" panose="02020603050405020304" pitchFamily="18" charset="0"/>
              </a:rPr>
              <a:t>Make a menu in English.</a:t>
            </a:r>
            <a:endParaRPr lang="zh-CN" altLang="en-US" sz="2800" b="1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8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8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8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8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8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48131" grpId="0" animBg="1"/>
      <p:bldP spid="481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/>
          </p:cNvSpPr>
          <p:nvPr/>
        </p:nvSpPr>
        <p:spPr bwMode="auto">
          <a:xfrm>
            <a:off x="1620838" y="765175"/>
            <a:ext cx="4319587" cy="1511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 dirty="0">
                <a:gradFill rotWithShape="1">
                  <a:gsLst>
                    <a:gs pos="0">
                      <a:srgbClr val="FF99FF"/>
                    </a:gs>
                    <a:gs pos="50000">
                      <a:srgbClr val="00FFFF"/>
                    </a:gs>
                    <a:gs pos="100000">
                      <a:srgbClr val="FF99FF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5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kern="10" dirty="0">
              <a:gradFill rotWithShape="1">
                <a:gsLst>
                  <a:gs pos="0">
                    <a:srgbClr val="FF99FF"/>
                  </a:gs>
                  <a:gs pos="50000">
                    <a:srgbClr val="00FFFF"/>
                  </a:gs>
                  <a:gs pos="100000">
                    <a:srgbClr val="FF99FF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539750" y="2695462"/>
            <a:ext cx="7921625" cy="250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133350">
              <a:lnSpc>
                <a:spcPct val="140000"/>
              </a:lnSpc>
            </a:pPr>
            <a:r>
              <a:rPr lang="en-US" altLang="zh-CN" sz="2800" b="1" dirty="0"/>
              <a:t>1.</a:t>
            </a:r>
            <a:r>
              <a:rPr lang="zh-CN" altLang="en-US" sz="2800" b="1" dirty="0"/>
              <a:t>Write a composition about the food festival.</a:t>
            </a:r>
          </a:p>
          <a:p>
            <a:pPr indent="133350">
              <a:lnSpc>
                <a:spcPct val="140000"/>
              </a:lnSpc>
            </a:pPr>
            <a:r>
              <a:rPr lang="zh-CN" altLang="en-US" sz="2800" b="1" dirty="0"/>
              <a:t>2.Read 1a aloud,try to repeat.</a:t>
            </a:r>
          </a:p>
          <a:p>
            <a:pPr indent="133350">
              <a:lnSpc>
                <a:spcPct val="140000"/>
              </a:lnSpc>
            </a:pPr>
            <a:r>
              <a:rPr lang="zh-CN" altLang="en-US" sz="2800" b="1" dirty="0"/>
              <a:t>3.Finish Section B in your workbook.</a:t>
            </a:r>
          </a:p>
          <a:p>
            <a:pPr indent="133350">
              <a:lnSpc>
                <a:spcPct val="140000"/>
              </a:lnSpc>
            </a:pPr>
            <a:r>
              <a:rPr lang="zh-CN" altLang="en-US" sz="2800" b="1" dirty="0"/>
              <a:t>4.Preview Section C</a:t>
            </a:r>
            <a:r>
              <a:rPr lang="zh-CN" altLang="en-US" sz="2800" b="1" dirty="0" smtClean="0"/>
              <a:t>. </a:t>
            </a:r>
            <a:endParaRPr lang="en-US" altLang="zh-CN" sz="2400" b="1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61150" y="2854325"/>
            <a:ext cx="1512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68538" y="2852738"/>
            <a:ext cx="1584325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4" descr="bd40e71ec6656d0ab101f24b670648ea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1338" y="333375"/>
            <a:ext cx="3744912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5" descr="tofu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87900" y="334963"/>
            <a:ext cx="37449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6" descr="u=1369718613,2744784388&amp;fm=21&amp;gp=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1338" y="3429000"/>
            <a:ext cx="3671887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7" descr="carrot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860925" y="3717925"/>
            <a:ext cx="36734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1044575" y="2835275"/>
            <a:ext cx="25209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lemon </a:t>
            </a:r>
            <a:r>
              <a:rPr lang="en-US" altLang="zh-CN" sz="3200" b="1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柠檬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5795963" y="2844800"/>
            <a:ext cx="25209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tofu </a:t>
            </a:r>
            <a:r>
              <a:rPr lang="en-US" altLang="zh-CN" sz="3200" b="1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豆腐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1042988" y="5724525"/>
            <a:ext cx="25209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bean </a:t>
            </a:r>
            <a:r>
              <a:rPr lang="en-US" altLang="zh-CN" sz="3200" b="1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400">
                <a:latin typeface="Times New Roman" panose="02020603050405020304" pitchFamily="18" charset="0"/>
              </a:rPr>
              <a:t>豆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5722938" y="5734050"/>
            <a:ext cx="25209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carrot </a:t>
            </a:r>
            <a:r>
              <a:rPr lang="en-US" altLang="zh-CN" sz="3200" b="1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400">
                <a:latin typeface="Times New Roman" panose="02020603050405020304" pitchFamily="18" charset="0"/>
              </a:rPr>
              <a:t>胡萝卜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32" name="Picture 1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051050" y="5805488"/>
            <a:ext cx="11525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3" name="Picture 13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021513" y="5873750"/>
            <a:ext cx="15113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zoom dir="in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bldLvl="0" autoUpdateAnimBg="0"/>
      <p:bldP spid="30729" grpId="0" bldLvl="0" autoUpdateAnimBg="0"/>
      <p:bldP spid="30730" grpId="0" bldLvl="0" autoUpdateAnimBg="0"/>
      <p:bldP spid="30731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15100" y="3502025"/>
            <a:ext cx="1514475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5438775" y="549275"/>
            <a:ext cx="2101850" cy="2735263"/>
            <a:chOff x="0" y="0"/>
            <a:chExt cx="4759" cy="6194"/>
          </a:xfrm>
        </p:grpSpPr>
        <p:pic>
          <p:nvPicPr>
            <p:cNvPr id="35856" name="Picture 4" descr="wine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114"/>
              <a:ext cx="3611" cy="6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7" name="Picture 5" descr="wine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609" y="0"/>
              <a:ext cx="2151" cy="6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6"/>
          <p:cNvGrpSpPr>
            <a:grpSpLocks noChangeAspect="1"/>
          </p:cNvGrpSpPr>
          <p:nvPr/>
        </p:nvGrpSpPr>
        <p:grpSpPr bwMode="auto">
          <a:xfrm>
            <a:off x="323850" y="622300"/>
            <a:ext cx="3744913" cy="2755900"/>
            <a:chOff x="0" y="0"/>
            <a:chExt cx="8164" cy="6010"/>
          </a:xfrm>
        </p:grpSpPr>
        <p:pic>
          <p:nvPicPr>
            <p:cNvPr id="35852" name="Picture 7" descr="desert5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2948"/>
              <a:ext cx="3967" cy="3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3" name="Picture 8" descr="desert6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0"/>
              <a:ext cx="3969" cy="2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4" name="Picture 9" descr="desert4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3967" y="2948"/>
              <a:ext cx="4196" cy="3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55" name="Picture 10" descr="desert3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3970" y="2"/>
              <a:ext cx="4195" cy="2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611188" y="3357563"/>
            <a:ext cx="252095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de</a:t>
            </a:r>
            <a:r>
              <a:rPr lang="en-US" altLang="zh-CN" sz="3200" b="1">
                <a:solidFill>
                  <a:srgbClr val="FF0000"/>
                </a:solidFill>
              </a:rPr>
              <a:t>ssert  </a:t>
            </a:r>
          </a:p>
          <a:p>
            <a:pPr algn="ctr"/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甜点，甜食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5581650" y="3429000"/>
            <a:ext cx="252095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</a:rPr>
              <a:t>wine</a:t>
            </a:r>
            <a:r>
              <a:rPr lang="en-US" altLang="zh-CN" sz="3200" b="1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 sz="2400">
                <a:latin typeface="Times New Roman" panose="02020603050405020304" pitchFamily="18" charset="0"/>
              </a:rPr>
              <a:t>酒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57" name="箭头 476"/>
          <p:cNvSpPr>
            <a:spLocks noChangeShapeType="1"/>
          </p:cNvSpPr>
          <p:nvPr/>
        </p:nvSpPr>
        <p:spPr bwMode="auto">
          <a:xfrm>
            <a:off x="3851275" y="908050"/>
            <a:ext cx="1655763" cy="865188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31758" name="Picture 14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979613" y="3509963"/>
            <a:ext cx="19431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9" name="Picture 15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156200" y="5537200"/>
            <a:ext cx="3160713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60" name="Picture 16" descr="sausage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1763713" y="4468813"/>
            <a:ext cx="3313112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5148263" y="5086350"/>
            <a:ext cx="2825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0000"/>
                </a:solidFill>
              </a:rPr>
              <a:t>sausage</a:t>
            </a:r>
            <a:r>
              <a:rPr lang="en-US" altLang="zh-CN" sz="2400"/>
              <a:t> </a:t>
            </a: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香肠</a:t>
            </a: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5" grpId="0" bldLvl="0" autoUpdateAnimBg="0"/>
      <p:bldP spid="31756" grpId="0" bldLvl="0" autoUpdateAnimBg="0"/>
      <p:bldP spid="31757" grpId="0" animBg="1"/>
      <p:bldP spid="31761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 flipH="1">
            <a:off x="1765300" y="423863"/>
            <a:ext cx="2736850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4502150" y="423863"/>
            <a:ext cx="2879725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1765300" y="1863725"/>
            <a:ext cx="561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051050" y="1863725"/>
            <a:ext cx="0" cy="2951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7019925" y="1863725"/>
            <a:ext cx="0" cy="2951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2051050" y="4814888"/>
            <a:ext cx="4968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 flipV="1">
            <a:off x="5797550" y="7112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V="1">
            <a:off x="6083300" y="7112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5797550" y="71120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2197100" y="2006600"/>
            <a:ext cx="17510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</a:rPr>
              <a:t>beef curry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4718050" y="2006600"/>
            <a:ext cx="1727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</a:rPr>
              <a:t>sausage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2124075" y="2582863"/>
            <a:ext cx="23844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</a:rPr>
              <a:t> roast chicken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2197100" y="3303588"/>
            <a:ext cx="20685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</a:rPr>
              <a:t>Italian pizza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4718050" y="2582863"/>
            <a:ext cx="22844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</a:rPr>
              <a:t>chicken curry</a:t>
            </a:r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4718050" y="3303588"/>
            <a:ext cx="17621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</a:rPr>
              <a:t>fish curry 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2197100" y="3998913"/>
            <a:ext cx="31273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</a:rPr>
              <a:t>Beijing Roast Duck</a:t>
            </a:r>
          </a:p>
        </p:txBody>
      </p:sp>
      <p:sp>
        <p:nvSpPr>
          <p:cNvPr id="32786" name="WordArt 18"/>
          <p:cNvSpPr>
            <a:spLocks noChangeArrowheads="1" noChangeShapeType="1"/>
          </p:cNvSpPr>
          <p:nvPr/>
        </p:nvSpPr>
        <p:spPr bwMode="auto">
          <a:xfrm>
            <a:off x="3222625" y="1144588"/>
            <a:ext cx="2717800" cy="598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ail"/>
              </a:rPr>
              <a:t>Main courses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ail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1" grpId="0" animBg="1"/>
      <p:bldP spid="32772" grpId="0" animBg="1"/>
      <p:bldP spid="32773" grpId="0" animBg="1"/>
      <p:bldP spid="32774" grpId="0" animBg="1"/>
      <p:bldP spid="32775" grpId="0" animBg="1"/>
      <p:bldP spid="32776" grpId="0" animBg="1"/>
      <p:bldP spid="32777" grpId="0" animBg="1"/>
      <p:bldP spid="32778" grpId="0" animBg="1"/>
      <p:bldP spid="32779" grpId="0" bldLvl="0" autoUpdateAnimBg="0"/>
      <p:bldP spid="32780" grpId="0" bldLvl="0" autoUpdateAnimBg="0"/>
      <p:bldP spid="32781" grpId="0" bldLvl="0" autoUpdateAnimBg="0"/>
      <p:bldP spid="32782" grpId="0" bldLvl="0" autoUpdateAnimBg="0"/>
      <p:bldP spid="32783" grpId="0" bldLvl="0" autoUpdateAnimBg="0"/>
      <p:bldP spid="32784" grpId="0" bldLvl="0" autoUpdateAnimBg="0"/>
      <p:bldP spid="32785" grpId="0" bldLvl="0" autoUpdateAnimBg="0"/>
      <p:bldP spid="327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2"/>
          <p:cNvSpPr>
            <a:spLocks noChangeShapeType="1"/>
          </p:cNvSpPr>
          <p:nvPr/>
        </p:nvSpPr>
        <p:spPr bwMode="auto">
          <a:xfrm flipH="1">
            <a:off x="1692275" y="1414463"/>
            <a:ext cx="2736850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4429125" y="1414463"/>
            <a:ext cx="2879725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1692275" y="2854325"/>
            <a:ext cx="561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1978025" y="2854325"/>
            <a:ext cx="0" cy="2951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6946900" y="2854325"/>
            <a:ext cx="0" cy="2951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78025" y="5805488"/>
            <a:ext cx="4968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5724525" y="17018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V="1">
            <a:off x="6010275" y="17018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5724525" y="170180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2052638" y="3332163"/>
            <a:ext cx="14763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</a:rPr>
              <a:t>meat pie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563938" y="3332163"/>
            <a:ext cx="10429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</a:rPr>
              <a:t>sushi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5076825" y="3330575"/>
            <a:ext cx="1685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</a:rPr>
              <a:t>   </a:t>
            </a:r>
            <a:r>
              <a:rPr lang="en-US" altLang="zh-CN" sz="2800" b="1" dirty="0">
                <a:latin typeface="Times New Roman" panose="02020603050405020304" pitchFamily="18" charset="0"/>
              </a:rPr>
              <a:t>noodle</a:t>
            </a:r>
            <a:r>
              <a:rPr lang="zh-CN" altLang="en-US" sz="2800" b="1" dirty="0">
                <a:latin typeface="Times New Roman" panose="02020603050405020304" pitchFamily="18" charset="0"/>
              </a:rPr>
              <a:t>s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1979613" y="4051300"/>
            <a:ext cx="930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</a:rPr>
              <a:t>rice 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4932363" y="4051300"/>
            <a:ext cx="20796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</a:rPr>
              <a:t> hamburger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3276600" y="4051300"/>
            <a:ext cx="19986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Times New Roman" panose="02020603050405020304" pitchFamily="18" charset="0"/>
              </a:rPr>
              <a:t> fried rice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3809" name="WordArt 17"/>
          <p:cNvSpPr>
            <a:spLocks noChangeArrowheads="1" noChangeShapeType="1"/>
          </p:cNvSpPr>
          <p:nvPr/>
        </p:nvSpPr>
        <p:spPr bwMode="auto">
          <a:xfrm>
            <a:off x="3492500" y="1892300"/>
            <a:ext cx="2016125" cy="8159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Arail"/>
              </a:rPr>
              <a:t>Staples</a:t>
            </a:r>
            <a:endParaRPr lang="zh-CN" altLang="en-US" sz="3600" b="1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Arail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5" grpId="0" animBg="1"/>
      <p:bldP spid="33796" grpId="0" animBg="1"/>
      <p:bldP spid="33797" grpId="0" animBg="1"/>
      <p:bldP spid="33798" grpId="0" animBg="1"/>
      <p:bldP spid="33799" grpId="0" animBg="1"/>
      <p:bldP spid="33800" grpId="0" animBg="1"/>
      <p:bldP spid="33801" grpId="0" animBg="1"/>
      <p:bldP spid="33802" grpId="0" animBg="1"/>
      <p:bldP spid="33803" grpId="0" bldLvl="0" autoUpdateAnimBg="0"/>
      <p:bldP spid="33804" grpId="0" bldLvl="0" autoUpdateAnimBg="0"/>
      <p:bldP spid="33805" grpId="0" bldLvl="0" autoUpdateAnimBg="0"/>
      <p:bldP spid="33806" grpId="0" bldLvl="0" autoUpdateAnimBg="0"/>
      <p:bldP spid="33807" grpId="0" bldLvl="0" autoUpdateAnimBg="0"/>
      <p:bldP spid="33808" grpId="0" bldLvl="0" autoUpdateAnimBg="0"/>
      <p:bldP spid="338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2"/>
          <p:cNvSpPr>
            <a:spLocks noChangeShapeType="1"/>
          </p:cNvSpPr>
          <p:nvPr/>
        </p:nvSpPr>
        <p:spPr bwMode="auto">
          <a:xfrm flipH="1">
            <a:off x="1692275" y="620688"/>
            <a:ext cx="2736850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4429125" y="620688"/>
            <a:ext cx="2879725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1692275" y="2060550"/>
            <a:ext cx="561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1978025" y="2060550"/>
            <a:ext cx="0" cy="2951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6946900" y="2060550"/>
            <a:ext cx="0" cy="2951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1978025" y="5011713"/>
            <a:ext cx="4968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 flipV="1">
            <a:off x="5724525" y="9080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V="1">
            <a:off x="6010275" y="9080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724525" y="908025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2195513" y="2179613"/>
            <a:ext cx="17331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bone soup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2124075" y="2997175"/>
            <a:ext cx="22605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chicken soup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4283075" y="2971775"/>
            <a:ext cx="27879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 vegetable soup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4503738" y="2179613"/>
            <a:ext cx="1704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tofu soup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2268538" y="3906813"/>
            <a:ext cx="33505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tomato and egg soup</a:t>
            </a:r>
          </a:p>
        </p:txBody>
      </p:sp>
      <p:sp>
        <p:nvSpPr>
          <p:cNvPr id="34832" name="WordArt 16"/>
          <p:cNvSpPr>
            <a:spLocks noChangeArrowheads="1" noChangeShapeType="1"/>
          </p:cNvSpPr>
          <p:nvPr/>
        </p:nvSpPr>
        <p:spPr bwMode="auto">
          <a:xfrm>
            <a:off x="3563938" y="1195363"/>
            <a:ext cx="2016125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Arail"/>
              </a:rPr>
              <a:t>Soups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Arail"/>
            </a:endParaRP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19" grpId="0" animBg="1"/>
      <p:bldP spid="34820" grpId="0" animBg="1"/>
      <p:bldP spid="34821" grpId="0" animBg="1"/>
      <p:bldP spid="34822" grpId="0" animBg="1"/>
      <p:bldP spid="34823" grpId="0" animBg="1"/>
      <p:bldP spid="34824" grpId="0" animBg="1"/>
      <p:bldP spid="34825" grpId="0" animBg="1"/>
      <p:bldP spid="34826" grpId="0" animBg="1"/>
      <p:bldP spid="34827" grpId="0" bldLvl="0" autoUpdateAnimBg="0"/>
      <p:bldP spid="34827" grpId="1" bldLvl="0" autoUpdateAnimBg="0"/>
      <p:bldP spid="34827" grpId="2" bldLvl="0" autoUpdateAnimBg="0"/>
      <p:bldP spid="34828" grpId="0" bldLvl="0" autoUpdateAnimBg="0"/>
      <p:bldP spid="34828" grpId="1" bldLvl="0" autoUpdateAnimBg="0"/>
      <p:bldP spid="34828" grpId="2" bldLvl="0" autoUpdateAnimBg="0"/>
      <p:bldP spid="34829" grpId="0" bldLvl="0" autoUpdateAnimBg="0"/>
      <p:bldP spid="34829" grpId="1" bldLvl="0" autoUpdateAnimBg="0"/>
      <p:bldP spid="34829" grpId="2" bldLvl="0" autoUpdateAnimBg="0"/>
      <p:bldP spid="34830" grpId="0" bldLvl="0" autoUpdateAnimBg="0"/>
      <p:bldP spid="34830" grpId="1" bldLvl="0" autoUpdateAnimBg="0"/>
      <p:bldP spid="34830" grpId="2" bldLvl="0" autoUpdateAnimBg="0"/>
      <p:bldP spid="34831" grpId="0" bldLvl="0" autoUpdateAnimBg="0"/>
      <p:bldP spid="34831" grpId="1" bldLvl="0" autoUpdateAnimBg="0"/>
      <p:bldP spid="34831" grpId="2" bldLvl="0" autoUpdateAnimBg="0"/>
      <p:bldP spid="348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2"/>
          <p:cNvSpPr>
            <a:spLocks noChangeShapeType="1"/>
          </p:cNvSpPr>
          <p:nvPr/>
        </p:nvSpPr>
        <p:spPr bwMode="auto">
          <a:xfrm flipH="1">
            <a:off x="1692275" y="1414463"/>
            <a:ext cx="2736850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4429125" y="1414463"/>
            <a:ext cx="2879725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692275" y="2854325"/>
            <a:ext cx="561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1978025" y="2854325"/>
            <a:ext cx="0" cy="2951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6946900" y="2854325"/>
            <a:ext cx="0" cy="2951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1978025" y="5805488"/>
            <a:ext cx="4968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V="1">
            <a:off x="5724525" y="17018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V="1">
            <a:off x="6010275" y="17018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5724525" y="170180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51" name="WordArt 11"/>
          <p:cNvSpPr>
            <a:spLocks noChangeArrowheads="1" noChangeShapeType="1"/>
          </p:cNvSpPr>
          <p:nvPr/>
        </p:nvSpPr>
        <p:spPr bwMode="auto">
          <a:xfrm>
            <a:off x="3419475" y="2060575"/>
            <a:ext cx="237648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altLang="zh-CN" sz="3600" b="1" kern="10">
                <a:ln w="12700" cap="flat" cmpd="sng">
                  <a:solidFill>
                    <a:schemeClr val="tx1"/>
                  </a:solidFill>
                  <a:round/>
                </a:ln>
                <a:gradFill rotWithShape="0">
                  <a:gsLst>
                    <a:gs pos="0">
                      <a:srgbClr val="FF00FF"/>
                    </a:gs>
                    <a:gs pos="50000">
                      <a:schemeClr val="tx1"/>
                    </a:gs>
                    <a:gs pos="100000">
                      <a:srgbClr val="FF00FF"/>
                    </a:gs>
                  </a:gsLst>
                  <a:lin ang="18900000" scaled="1"/>
                </a:gradFill>
                <a:effectLst>
                  <a:outerShdw dist="38100" algn="ctr" rotWithShape="0">
                    <a:srgbClr val="9999FF"/>
                  </a:outerShdw>
                </a:effectLst>
                <a:latin typeface="Arail"/>
              </a:rPr>
              <a:t> _______</a:t>
            </a:r>
            <a:endParaRPr lang="zh-CN" altLang="en-US" sz="3600" b="1" kern="10">
              <a:ln w="12700" cap="flat" cmpd="sng">
                <a:solidFill>
                  <a:schemeClr val="tx1"/>
                </a:solidFill>
                <a:round/>
              </a:ln>
              <a:gradFill rotWithShape="0">
                <a:gsLst>
                  <a:gs pos="0">
                    <a:srgbClr val="FF00FF"/>
                  </a:gs>
                  <a:gs pos="50000">
                    <a:schemeClr val="tx1"/>
                  </a:gs>
                  <a:gs pos="100000">
                    <a:srgbClr val="FF00FF"/>
                  </a:gs>
                </a:gsLst>
                <a:lin ang="18900000" scaled="1"/>
              </a:gradFill>
              <a:effectLst>
                <a:outerShdw dist="38100" algn="ctr" rotWithShape="0">
                  <a:srgbClr val="9999FF"/>
                </a:outerShdw>
              </a:effectLst>
              <a:latin typeface="Arail"/>
            </a:endParaRP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981200" y="3260725"/>
            <a:ext cx="1147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99FF33"/>
                </a:solidFill>
                <a:latin typeface="Times New Roman" panose="02020603050405020304" pitchFamily="18" charset="0"/>
              </a:rPr>
              <a:t>cheese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3794125" y="3260725"/>
            <a:ext cx="725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99FF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99FF33"/>
                </a:solidFill>
                <a:latin typeface="Times New Roman" panose="02020603050405020304" pitchFamily="18" charset="0"/>
              </a:rPr>
              <a:t>pie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5232400" y="3260725"/>
            <a:ext cx="1546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99FF33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800" b="1">
                <a:solidFill>
                  <a:srgbClr val="99FF33"/>
                </a:solidFill>
                <a:latin typeface="Times New Roman" panose="02020603050405020304" pitchFamily="18" charset="0"/>
              </a:rPr>
              <a:t>biscuit 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908175" y="3810000"/>
            <a:ext cx="1327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99FF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99FF33"/>
                </a:solidFill>
                <a:latin typeface="Times New Roman" panose="02020603050405020304" pitchFamily="18" charset="0"/>
              </a:rPr>
              <a:t>cookie 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3846513" y="3846513"/>
            <a:ext cx="16303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99FF33"/>
                </a:solidFill>
                <a:latin typeface="Times New Roman" panose="02020603050405020304" pitchFamily="18" charset="0"/>
              </a:rPr>
              <a:t>ice cream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3781425" y="4267200"/>
            <a:ext cx="1843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99FF33"/>
                </a:solidFill>
                <a:latin typeface="Times New Roman" panose="02020603050405020304" pitchFamily="18" charset="0"/>
              </a:rPr>
              <a:t> fruit </a:t>
            </a:r>
            <a:r>
              <a:rPr lang="en-US" altLang="zh-CN" sz="2800" b="1">
                <a:solidFill>
                  <a:srgbClr val="99FF33"/>
                </a:solidFill>
                <a:latin typeface="Times New Roman" panose="02020603050405020304" pitchFamily="18" charset="0"/>
              </a:rPr>
              <a:t>salad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1981200" y="4267200"/>
            <a:ext cx="175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99FF33"/>
                </a:solidFill>
                <a:latin typeface="Times New Roman" panose="02020603050405020304" pitchFamily="18" charset="0"/>
              </a:rPr>
              <a:t>corn </a:t>
            </a:r>
            <a:r>
              <a:rPr lang="en-US" altLang="zh-CN" sz="2800" b="1">
                <a:solidFill>
                  <a:srgbClr val="99FF33"/>
                </a:solidFill>
                <a:latin typeface="Times New Roman" panose="02020603050405020304" pitchFamily="18" charset="0"/>
              </a:rPr>
              <a:t>salad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5435600" y="3848100"/>
            <a:ext cx="15367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99FF33"/>
                </a:solidFill>
                <a:latin typeface="Times New Roman" panose="02020603050405020304" pitchFamily="18" charset="0"/>
              </a:rPr>
              <a:t> pancake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  <p:bldP spid="35843" grpId="0" animBg="1"/>
      <p:bldP spid="35844" grpId="0" animBg="1"/>
      <p:bldP spid="35845" grpId="0" animBg="1"/>
      <p:bldP spid="35846" grpId="0" animBg="1"/>
      <p:bldP spid="35847" grpId="0" animBg="1"/>
      <p:bldP spid="35848" grpId="0" animBg="1"/>
      <p:bldP spid="35849" grpId="0" animBg="1"/>
      <p:bldP spid="35850" grpId="0" animBg="1"/>
      <p:bldP spid="35852" grpId="0" bldLvl="0" autoUpdateAnimBg="0"/>
      <p:bldP spid="35852" grpId="1" bldLvl="0" autoUpdateAnimBg="0"/>
      <p:bldP spid="35852" grpId="2" bldLvl="0" autoUpdateAnimBg="0"/>
      <p:bldP spid="35853" grpId="0" bldLvl="0" autoUpdateAnimBg="0"/>
      <p:bldP spid="35853" grpId="1" bldLvl="0" autoUpdateAnimBg="0"/>
      <p:bldP spid="35853" grpId="2" bldLvl="0" autoUpdateAnimBg="0"/>
      <p:bldP spid="35854" grpId="0" bldLvl="0" autoUpdateAnimBg="0"/>
      <p:bldP spid="35854" grpId="1" bldLvl="0" autoUpdateAnimBg="0"/>
      <p:bldP spid="35854" grpId="2" bldLvl="0" autoUpdateAnimBg="0"/>
      <p:bldP spid="35855" grpId="0" bldLvl="0" autoUpdateAnimBg="0"/>
      <p:bldP spid="35855" grpId="1" bldLvl="0" autoUpdateAnimBg="0"/>
      <p:bldP spid="35855" grpId="2" bldLvl="0" autoUpdateAnimBg="0"/>
      <p:bldP spid="35856" grpId="0" bldLvl="0" autoUpdateAnimBg="0"/>
      <p:bldP spid="35856" grpId="1" bldLvl="0" autoUpdateAnimBg="0"/>
      <p:bldP spid="35856" grpId="2" bldLvl="0" autoUpdateAnimBg="0"/>
      <p:bldP spid="35857" grpId="0" bldLvl="0" autoUpdateAnimBg="0"/>
      <p:bldP spid="35857" grpId="1" bldLvl="0" autoUpdateAnimBg="0"/>
      <p:bldP spid="35857" grpId="2" bldLvl="0" autoUpdateAnimBg="0"/>
      <p:bldP spid="35858" grpId="0" bldLvl="0" autoUpdateAnimBg="0"/>
      <p:bldP spid="35858" grpId="1" bldLvl="0" autoUpdateAnimBg="0"/>
      <p:bldP spid="35858" grpId="2" bldLvl="0" autoUpdateAnimBg="0"/>
      <p:bldP spid="35859" grpId="0" bldLvl="0" autoUpdateAnimBg="0"/>
      <p:bldP spid="35859" grpId="1" bldLvl="0" autoUpdateAnimBg="0"/>
      <p:bldP spid="35859" grpId="2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2"/>
          <p:cNvSpPr>
            <a:spLocks noChangeShapeType="1"/>
          </p:cNvSpPr>
          <p:nvPr/>
        </p:nvSpPr>
        <p:spPr bwMode="auto">
          <a:xfrm flipH="1">
            <a:off x="1692275" y="1414463"/>
            <a:ext cx="2736850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4429125" y="1414463"/>
            <a:ext cx="2879725" cy="1439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1692275" y="2854325"/>
            <a:ext cx="5616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1978025" y="2854325"/>
            <a:ext cx="0" cy="2951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6946900" y="2854325"/>
            <a:ext cx="0" cy="2951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1978025" y="5805488"/>
            <a:ext cx="49688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V="1">
            <a:off x="5724525" y="17018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V="1">
            <a:off x="6010275" y="17018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5724525" y="1701800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875" name="WordArt 11"/>
          <p:cNvSpPr>
            <a:spLocks noChangeArrowheads="1" noChangeShapeType="1"/>
          </p:cNvSpPr>
          <p:nvPr/>
        </p:nvSpPr>
        <p:spPr bwMode="auto">
          <a:xfrm>
            <a:off x="3492500" y="1989138"/>
            <a:ext cx="2087563" cy="6477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en-US" altLang="zh-CN" sz="3600" b="1" kern="10">
                <a:ln w="12700" cap="flat" cmpd="sng">
                  <a:solidFill>
                    <a:srgbClr val="000099"/>
                  </a:solidFill>
                  <a:round/>
                </a:ln>
                <a:gradFill rotWithShape="0">
                  <a:gsLst>
                    <a:gs pos="0">
                      <a:srgbClr val="33CCFF"/>
                    </a:gs>
                    <a:gs pos="50000">
                      <a:schemeClr val="tx1"/>
                    </a:gs>
                    <a:gs pos="100000">
                      <a:srgbClr val="33CCFF"/>
                    </a:gs>
                  </a:gsLst>
                  <a:lin ang="2700000" scaled="1"/>
                </a:gradFill>
                <a:effectLst>
                  <a:outerShdw dist="107763" dir="18900000" algn="ctr" rotWithShape="0">
                    <a:srgbClr val="000099"/>
                  </a:outerShdw>
                </a:effectLst>
                <a:latin typeface="Arail"/>
              </a:rPr>
              <a:t> _____</a:t>
            </a:r>
            <a:endParaRPr lang="zh-CN" altLang="en-US" sz="3600" b="1" kern="10">
              <a:ln w="12700" cap="flat" cmpd="sng">
                <a:solidFill>
                  <a:srgbClr val="000099"/>
                </a:solidFill>
                <a:round/>
              </a:ln>
              <a:gradFill rotWithShape="0">
                <a:gsLst>
                  <a:gs pos="0">
                    <a:srgbClr val="33CCFF"/>
                  </a:gs>
                  <a:gs pos="50000">
                    <a:schemeClr val="tx1"/>
                  </a:gs>
                  <a:gs pos="100000">
                    <a:srgbClr val="33CCFF"/>
                  </a:gs>
                </a:gsLst>
                <a:lin ang="2700000" scaled="1"/>
              </a:gradFill>
              <a:effectLst>
                <a:outerShdw dist="107763" dir="18900000" algn="ctr" rotWithShape="0">
                  <a:srgbClr val="000099"/>
                </a:outerShdw>
              </a:effectLst>
              <a:latin typeface="Arail"/>
            </a:endParaRP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2052638" y="3068638"/>
            <a:ext cx="1863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9933"/>
                </a:solidFill>
                <a:latin typeface="Times New Roman" panose="02020603050405020304" pitchFamily="18" charset="0"/>
              </a:rPr>
              <a:t>lemon</a:t>
            </a:r>
            <a:r>
              <a:rPr lang="zh-CN" altLang="en-US" sz="3200" b="1">
                <a:solidFill>
                  <a:srgbClr val="FF9933"/>
                </a:solidFill>
                <a:latin typeface="Times New Roman" panose="02020603050405020304" pitchFamily="18" charset="0"/>
              </a:rPr>
              <a:t> tea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3962400" y="3068638"/>
            <a:ext cx="14017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99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9933"/>
                </a:solidFill>
                <a:latin typeface="Times New Roman" panose="02020603050405020304" pitchFamily="18" charset="0"/>
              </a:rPr>
              <a:t>coffee 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5224463" y="3068638"/>
            <a:ext cx="14017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9933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200" b="1">
                <a:solidFill>
                  <a:srgbClr val="FF9933"/>
                </a:solidFill>
                <a:latin typeface="Times New Roman" panose="02020603050405020304" pitchFamily="18" charset="0"/>
              </a:rPr>
              <a:t>wine 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2052638" y="3573463"/>
            <a:ext cx="10525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9933"/>
                </a:solidFill>
                <a:latin typeface="Times New Roman" panose="02020603050405020304" pitchFamily="18" charset="0"/>
              </a:rPr>
              <a:t>beer 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4130675" y="3573463"/>
            <a:ext cx="10175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9933"/>
                </a:solidFill>
                <a:latin typeface="Times New Roman" panose="02020603050405020304" pitchFamily="18" charset="0"/>
              </a:rPr>
              <a:t>juice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5437188" y="3573463"/>
            <a:ext cx="803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99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9933"/>
                </a:solidFill>
                <a:latin typeface="Times New Roman" panose="02020603050405020304" pitchFamily="18" charset="0"/>
              </a:rPr>
              <a:t>tea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1979613" y="3979863"/>
            <a:ext cx="1085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9933"/>
                </a:solidFill>
                <a:latin typeface="Times New Roman" panose="02020603050405020304" pitchFamily="18" charset="0"/>
              </a:rPr>
              <a:t>Coke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4176713" y="3979863"/>
            <a:ext cx="971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9933"/>
                </a:solidFill>
                <a:latin typeface="Times New Roman" panose="02020603050405020304" pitchFamily="18" charset="0"/>
              </a:rPr>
              <a:t>milk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36867" grpId="0" animBg="1"/>
      <p:bldP spid="36868" grpId="0" animBg="1"/>
      <p:bldP spid="36869" grpId="0" animBg="1"/>
      <p:bldP spid="36870" grpId="0" animBg="1"/>
      <p:bldP spid="36871" grpId="0" animBg="1"/>
      <p:bldP spid="36872" grpId="0" animBg="1"/>
      <p:bldP spid="36873" grpId="0" animBg="1"/>
      <p:bldP spid="36874" grpId="0" animBg="1"/>
      <p:bldP spid="36876" grpId="0" bldLvl="0" autoUpdateAnimBg="0"/>
      <p:bldP spid="36877" grpId="0" bldLvl="0" autoUpdateAnimBg="0"/>
      <p:bldP spid="36878" grpId="0" bldLvl="0" autoUpdateAnimBg="0"/>
      <p:bldP spid="36879" grpId="0" bldLvl="0" autoUpdateAnimBg="0"/>
      <p:bldP spid="36880" grpId="0" bldLvl="0" autoUpdateAnimBg="0"/>
      <p:bldP spid="36881" grpId="0" bldLvl="0" autoUpdateAnimBg="0"/>
      <p:bldP spid="36882" grpId="0" bldLvl="0" autoUpdateAnimBg="0"/>
      <p:bldP spid="36883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val 2"/>
          <p:cNvSpPr>
            <a:spLocks noChangeArrowheads="1"/>
          </p:cNvSpPr>
          <p:nvPr/>
        </p:nvSpPr>
        <p:spPr bwMode="auto">
          <a:xfrm>
            <a:off x="180975" y="117475"/>
            <a:ext cx="719138" cy="504825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/>
              <a:t>1</a:t>
            </a:r>
            <a:r>
              <a:rPr lang="zh-CN" altLang="en-US" sz="2800" b="1"/>
              <a:t>c</a:t>
            </a:r>
          </a:p>
        </p:txBody>
      </p:sp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3851275" y="3073400"/>
            <a:ext cx="12954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927475" y="3143250"/>
            <a:ext cx="114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latin typeface="Times New Roman" panose="02020603050405020304" pitchFamily="18" charset="0"/>
              </a:rPr>
              <a:t>FOOD</a:t>
            </a:r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5432425" y="1628775"/>
            <a:ext cx="1587500" cy="57785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505450" y="1701800"/>
            <a:ext cx="15113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b="1">
                <a:latin typeface="Times New Roman" panose="02020603050405020304" pitchFamily="18" charset="0"/>
              </a:rPr>
              <a:t>main course</a:t>
            </a:r>
            <a:endParaRPr lang="zh-CN" altLang="en-US"/>
          </a:p>
        </p:txBody>
      </p:sp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5940425" y="2997200"/>
            <a:ext cx="1295400" cy="650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6016625" y="3070225"/>
            <a:ext cx="1146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latin typeface="Times New Roman" panose="02020603050405020304" pitchFamily="18" charset="0"/>
              </a:rPr>
              <a:t>desert</a:t>
            </a:r>
            <a:endParaRPr lang="zh-CN" altLang="en-US"/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5219700" y="4365625"/>
            <a:ext cx="1295400" cy="650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5295900" y="4438650"/>
            <a:ext cx="114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latin typeface="Times New Roman" panose="02020603050405020304" pitchFamily="18" charset="0"/>
              </a:rPr>
              <a:t>drink</a:t>
            </a:r>
            <a:endParaRPr lang="zh-CN" altLang="en-US"/>
          </a:p>
        </p:txBody>
      </p:sp>
      <p:sp>
        <p:nvSpPr>
          <p:cNvPr id="37899" name="Oval 11"/>
          <p:cNvSpPr>
            <a:spLocks noChangeArrowheads="1"/>
          </p:cNvSpPr>
          <p:nvPr/>
        </p:nvSpPr>
        <p:spPr bwMode="auto">
          <a:xfrm>
            <a:off x="2120900" y="2276475"/>
            <a:ext cx="1295400" cy="650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2197100" y="2349500"/>
            <a:ext cx="1146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latin typeface="Times New Roman" panose="02020603050405020304" pitchFamily="18" charset="0"/>
              </a:rPr>
              <a:t>soup</a:t>
            </a:r>
            <a:endParaRPr lang="zh-CN" altLang="en-US"/>
          </a:p>
        </p:txBody>
      </p:sp>
      <p:sp>
        <p:nvSpPr>
          <p:cNvPr id="37901" name="Oval 13"/>
          <p:cNvSpPr>
            <a:spLocks noChangeArrowheads="1"/>
          </p:cNvSpPr>
          <p:nvPr/>
        </p:nvSpPr>
        <p:spPr bwMode="auto">
          <a:xfrm>
            <a:off x="2124075" y="3937000"/>
            <a:ext cx="1295400" cy="650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2200275" y="4010025"/>
            <a:ext cx="1146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latin typeface="Times New Roman" panose="02020603050405020304" pitchFamily="18" charset="0"/>
              </a:rPr>
              <a:t>staple</a:t>
            </a:r>
            <a:endParaRPr lang="zh-CN" alt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V="1">
            <a:off x="4860925" y="2136775"/>
            <a:ext cx="936625" cy="10064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V="1">
            <a:off x="5149850" y="3359150"/>
            <a:ext cx="790575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4860925" y="3648075"/>
            <a:ext cx="86360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V="1">
            <a:off x="3276600" y="3575050"/>
            <a:ext cx="720725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3276600" y="2784475"/>
            <a:ext cx="790575" cy="361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8" name="Oval 20"/>
          <p:cNvSpPr>
            <a:spLocks noChangeArrowheads="1"/>
          </p:cNvSpPr>
          <p:nvPr/>
        </p:nvSpPr>
        <p:spPr bwMode="auto">
          <a:xfrm>
            <a:off x="247650" y="1489075"/>
            <a:ext cx="1295400" cy="650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37909" name="Oval 21"/>
          <p:cNvSpPr>
            <a:spLocks noChangeArrowheads="1"/>
          </p:cNvSpPr>
          <p:nvPr/>
        </p:nvSpPr>
        <p:spPr bwMode="auto">
          <a:xfrm>
            <a:off x="250825" y="2565400"/>
            <a:ext cx="1295400" cy="650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37910" name="Oval 22"/>
          <p:cNvSpPr>
            <a:spLocks noChangeArrowheads="1"/>
          </p:cNvSpPr>
          <p:nvPr/>
        </p:nvSpPr>
        <p:spPr bwMode="auto">
          <a:xfrm>
            <a:off x="250825" y="3933825"/>
            <a:ext cx="1295400" cy="650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37911" name="Oval 23"/>
          <p:cNvSpPr>
            <a:spLocks noChangeArrowheads="1"/>
          </p:cNvSpPr>
          <p:nvPr/>
        </p:nvSpPr>
        <p:spPr bwMode="auto">
          <a:xfrm>
            <a:off x="250825" y="5086350"/>
            <a:ext cx="1295400" cy="650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37912" name="Oval 24"/>
          <p:cNvSpPr>
            <a:spLocks noChangeArrowheads="1"/>
          </p:cNvSpPr>
          <p:nvPr/>
        </p:nvSpPr>
        <p:spPr bwMode="auto">
          <a:xfrm>
            <a:off x="7378700" y="1123950"/>
            <a:ext cx="1298575" cy="650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37913" name="Oval 25"/>
          <p:cNvSpPr>
            <a:spLocks noChangeArrowheads="1"/>
          </p:cNvSpPr>
          <p:nvPr/>
        </p:nvSpPr>
        <p:spPr bwMode="auto">
          <a:xfrm>
            <a:off x="7451725" y="1990725"/>
            <a:ext cx="12954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37914" name="Oval 26"/>
          <p:cNvSpPr>
            <a:spLocks noChangeArrowheads="1"/>
          </p:cNvSpPr>
          <p:nvPr/>
        </p:nvSpPr>
        <p:spPr bwMode="auto">
          <a:xfrm>
            <a:off x="7597775" y="3070225"/>
            <a:ext cx="1295400" cy="650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37915" name="Oval 27"/>
          <p:cNvSpPr>
            <a:spLocks noChangeArrowheads="1"/>
          </p:cNvSpPr>
          <p:nvPr/>
        </p:nvSpPr>
        <p:spPr bwMode="auto">
          <a:xfrm>
            <a:off x="7597775" y="4006850"/>
            <a:ext cx="1295400" cy="650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37916" name="Oval 28"/>
          <p:cNvSpPr>
            <a:spLocks noChangeArrowheads="1"/>
          </p:cNvSpPr>
          <p:nvPr/>
        </p:nvSpPr>
        <p:spPr bwMode="auto">
          <a:xfrm>
            <a:off x="7165975" y="5086350"/>
            <a:ext cx="1295400" cy="650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37917" name="Oval 29"/>
          <p:cNvSpPr>
            <a:spLocks noChangeArrowheads="1"/>
          </p:cNvSpPr>
          <p:nvPr/>
        </p:nvSpPr>
        <p:spPr bwMode="auto">
          <a:xfrm>
            <a:off x="5797550" y="5594350"/>
            <a:ext cx="129540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37918" name="Line 30"/>
          <p:cNvSpPr>
            <a:spLocks noChangeShapeType="1"/>
          </p:cNvSpPr>
          <p:nvPr/>
        </p:nvSpPr>
        <p:spPr bwMode="auto">
          <a:xfrm flipV="1">
            <a:off x="6731000" y="1631950"/>
            <a:ext cx="793750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19" name="Line 31"/>
          <p:cNvSpPr>
            <a:spLocks noChangeShapeType="1"/>
          </p:cNvSpPr>
          <p:nvPr/>
        </p:nvSpPr>
        <p:spPr bwMode="auto">
          <a:xfrm>
            <a:off x="6950075" y="1993900"/>
            <a:ext cx="64770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20" name="Line 32"/>
          <p:cNvSpPr>
            <a:spLocks noChangeShapeType="1"/>
          </p:cNvSpPr>
          <p:nvPr/>
        </p:nvSpPr>
        <p:spPr bwMode="auto">
          <a:xfrm flipV="1">
            <a:off x="7165975" y="3143250"/>
            <a:ext cx="647700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21" name="Line 33"/>
          <p:cNvSpPr>
            <a:spLocks noChangeShapeType="1"/>
          </p:cNvSpPr>
          <p:nvPr/>
        </p:nvSpPr>
        <p:spPr bwMode="auto">
          <a:xfrm>
            <a:off x="6946900" y="3575050"/>
            <a:ext cx="793750" cy="577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22" name="Line 34"/>
          <p:cNvSpPr>
            <a:spLocks noChangeShapeType="1"/>
          </p:cNvSpPr>
          <p:nvPr/>
        </p:nvSpPr>
        <p:spPr bwMode="auto">
          <a:xfrm>
            <a:off x="6372225" y="4873625"/>
            <a:ext cx="936625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23" name="Line 35"/>
          <p:cNvSpPr>
            <a:spLocks noChangeShapeType="1"/>
          </p:cNvSpPr>
          <p:nvPr/>
        </p:nvSpPr>
        <p:spPr bwMode="auto">
          <a:xfrm>
            <a:off x="5867400" y="5016500"/>
            <a:ext cx="504825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24" name="Line 36"/>
          <p:cNvSpPr>
            <a:spLocks noChangeShapeType="1"/>
          </p:cNvSpPr>
          <p:nvPr/>
        </p:nvSpPr>
        <p:spPr bwMode="auto">
          <a:xfrm>
            <a:off x="1476375" y="1920875"/>
            <a:ext cx="9366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25" name="Line 37"/>
          <p:cNvSpPr>
            <a:spLocks noChangeShapeType="1"/>
          </p:cNvSpPr>
          <p:nvPr/>
        </p:nvSpPr>
        <p:spPr bwMode="auto">
          <a:xfrm flipV="1">
            <a:off x="1549400" y="2784475"/>
            <a:ext cx="717550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26" name="Line 38"/>
          <p:cNvSpPr>
            <a:spLocks noChangeShapeType="1"/>
          </p:cNvSpPr>
          <p:nvPr/>
        </p:nvSpPr>
        <p:spPr bwMode="auto">
          <a:xfrm flipV="1">
            <a:off x="1549400" y="4152900"/>
            <a:ext cx="647700" cy="73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27" name="Line 39"/>
          <p:cNvSpPr>
            <a:spLocks noChangeShapeType="1"/>
          </p:cNvSpPr>
          <p:nvPr/>
        </p:nvSpPr>
        <p:spPr bwMode="auto">
          <a:xfrm flipV="1">
            <a:off x="1476375" y="4441825"/>
            <a:ext cx="790575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24" name="Text Box 40"/>
          <p:cNvSpPr txBox="1">
            <a:spLocks noChangeArrowheads="1"/>
          </p:cNvSpPr>
          <p:nvPr/>
        </p:nvSpPr>
        <p:spPr bwMode="auto">
          <a:xfrm>
            <a:off x="536575" y="47625"/>
            <a:ext cx="785177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zh-CN" altLang="en-US" sz="2400" b="1">
                <a:solidFill>
                  <a:schemeClr val="bg1"/>
                </a:solidFill>
              </a:rPr>
              <a:t>    </a:t>
            </a:r>
            <a:r>
              <a:rPr lang="en-US" altLang="zh-CN" sz="2400" b="1">
                <a:solidFill>
                  <a:schemeClr val="bg1"/>
                </a:solidFill>
              </a:rPr>
              <a:t> Interview your </a:t>
            </a:r>
            <a:r>
              <a:rPr lang="zh-CN" altLang="en-US" sz="2400" b="1">
                <a:solidFill>
                  <a:schemeClr val="bg1"/>
                </a:solidFill>
              </a:rPr>
              <a:t>partner about the food and drinks he </a:t>
            </a:r>
            <a:r>
              <a:rPr lang="en-US" altLang="zh-CN" sz="2400" b="1">
                <a:solidFill>
                  <a:schemeClr val="bg1"/>
                </a:solidFill>
              </a:rPr>
              <a:t>or she likes.</a:t>
            </a:r>
            <a:r>
              <a:rPr lang="zh-CN" altLang="en-US" sz="2400" b="1">
                <a:solidFill>
                  <a:schemeClr val="bg1"/>
                </a:solidFill>
              </a:rPr>
              <a:t> Then complete the word map.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7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7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1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37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ldLvl="0" animBg="1" autoUpdateAnimBg="0"/>
      <p:bldP spid="37892" grpId="0" bldLvl="0" autoUpdateAnimBg="0"/>
      <p:bldP spid="37893" grpId="0" bldLvl="0" animBg="1" autoUpdateAnimBg="0"/>
      <p:bldP spid="37894" grpId="0" bldLvl="0" autoUpdateAnimBg="0"/>
      <p:bldP spid="37895" grpId="0" bldLvl="0" animBg="1" autoUpdateAnimBg="0"/>
      <p:bldP spid="37896" grpId="0" bldLvl="0" autoUpdateAnimBg="0"/>
      <p:bldP spid="37897" grpId="0" bldLvl="0" animBg="1" autoUpdateAnimBg="0"/>
      <p:bldP spid="37898" grpId="0" bldLvl="0" autoUpdateAnimBg="0"/>
      <p:bldP spid="37899" grpId="0" bldLvl="0" animBg="1" autoUpdateAnimBg="0"/>
      <p:bldP spid="37900" grpId="0" bldLvl="0" autoUpdateAnimBg="0"/>
      <p:bldP spid="37901" grpId="0" bldLvl="0" animBg="1" autoUpdateAnimBg="0"/>
      <p:bldP spid="37902" grpId="0" bldLvl="0" autoUpdateAnimBg="0"/>
      <p:bldP spid="37903" grpId="0" animBg="1"/>
      <p:bldP spid="37904" grpId="0" animBg="1"/>
      <p:bldP spid="37905" grpId="0" animBg="1"/>
      <p:bldP spid="37906" grpId="0" animBg="1"/>
      <p:bldP spid="37907" grpId="0" animBg="1"/>
      <p:bldP spid="37908" grpId="0" bldLvl="0" animBg="1" autoUpdateAnimBg="0"/>
      <p:bldP spid="37909" grpId="0" bldLvl="0" animBg="1" autoUpdateAnimBg="0"/>
      <p:bldP spid="37910" grpId="0" bldLvl="0" animBg="1" autoUpdateAnimBg="0"/>
      <p:bldP spid="37911" grpId="0" bldLvl="0" animBg="1" autoUpdateAnimBg="0"/>
      <p:bldP spid="37912" grpId="0" bldLvl="0" animBg="1" autoUpdateAnimBg="0"/>
      <p:bldP spid="37913" grpId="0" bldLvl="0" animBg="1" autoUpdateAnimBg="0"/>
      <p:bldP spid="37914" grpId="0" bldLvl="0" animBg="1" autoUpdateAnimBg="0"/>
      <p:bldP spid="37915" grpId="0" bldLvl="0" animBg="1" autoUpdateAnimBg="0"/>
      <p:bldP spid="37916" grpId="0" bldLvl="0" animBg="1" autoUpdateAnimBg="0"/>
      <p:bldP spid="37917" grpId="0" bldLvl="0" animBg="1" autoUpdateAnimBg="0"/>
      <p:bldP spid="37918" grpId="0" animBg="1"/>
      <p:bldP spid="37919" grpId="0" animBg="1"/>
      <p:bldP spid="37920" grpId="0" animBg="1"/>
      <p:bldP spid="37921" grpId="0" animBg="1"/>
      <p:bldP spid="37922" grpId="0" animBg="1"/>
      <p:bldP spid="37923" grpId="0" animBg="1"/>
      <p:bldP spid="37924" grpId="0" animBg="1"/>
      <p:bldP spid="37925" grpId="0" animBg="1"/>
      <p:bldP spid="37926" grpId="0" animBg="1"/>
      <p:bldP spid="37927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国外超酷媒体演示幻灯片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1140</Words>
  <Application>Microsoft Office PowerPoint</Application>
  <PresentationFormat>全屏显示(4:3)</PresentationFormat>
  <Paragraphs>177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Arail</vt:lpstr>
      <vt:lpstr>BatangChe</vt:lpstr>
      <vt:lpstr>MS PGothic</vt:lpstr>
      <vt:lpstr>宋体</vt:lpstr>
      <vt:lpstr>微软雅黑</vt:lpstr>
      <vt:lpstr>Arial</vt:lpstr>
      <vt:lpstr>Calibri</vt:lpstr>
      <vt:lpstr>Times New Roman</vt:lpstr>
      <vt:lpstr>WWW.2PPT.COM
</vt:lpstr>
      <vt:lpstr>The food festival is now open!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Read 1a again ,then try to retell it.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cp:lastPrinted>2411-12-30T00:00:00Z</cp:lastPrinted>
  <dcterms:created xsi:type="dcterms:W3CDTF">2009-08-14T03:11:00Z</dcterms:created>
  <dcterms:modified xsi:type="dcterms:W3CDTF">2023-01-16T14:25:47Z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5F50872E4B4240DA858111A3D9432A5F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