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6" r:id="rId3"/>
    <p:sldId id="317" r:id="rId4"/>
    <p:sldId id="321" r:id="rId5"/>
    <p:sldId id="366" r:id="rId6"/>
    <p:sldId id="379" r:id="rId7"/>
    <p:sldId id="378" r:id="rId8"/>
    <p:sldId id="360" r:id="rId9"/>
    <p:sldId id="361" r:id="rId10"/>
    <p:sldId id="367" r:id="rId11"/>
    <p:sldId id="368" r:id="rId12"/>
    <p:sldId id="380" r:id="rId13"/>
    <p:sldId id="381" r:id="rId14"/>
    <p:sldId id="369" r:id="rId15"/>
    <p:sldId id="382" r:id="rId16"/>
    <p:sldId id="383" r:id="rId17"/>
    <p:sldId id="384" r:id="rId18"/>
    <p:sldId id="385" r:id="rId19"/>
    <p:sldId id="348" r:id="rId20"/>
    <p:sldId id="357" r:id="rId21"/>
    <p:sldId id="364" r:id="rId22"/>
    <p:sldId id="365" r:id="rId23"/>
    <p:sldId id="370" r:id="rId24"/>
    <p:sldId id="363" r:id="rId25"/>
    <p:sldId id="362" r:id="rId26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5D09CD"/>
    <a:srgbClr val="00CC00"/>
    <a:srgbClr val="FFFF66"/>
    <a:srgbClr val="FFCC00"/>
    <a:srgbClr val="0000C8"/>
    <a:srgbClr val="00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5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EE843E5-D5EA-411A-9722-29A14A3B586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13A069-6D72-421D-8344-5FBD9C76E1A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3A069-6D72-421D-8344-5FBD9C76E1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FE80F8-191A-4D47-9DE5-3FDEA8A2C14B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54BD1D0-E5A5-4684-91CE-F9211C74EEFA}" type="slidenum">
              <a:rPr lang="zh-CN" altLang="en-US" smtClean="0"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434250-C645-429E-9443-875FED361ADD}" type="slidenum">
              <a:rPr lang="zh-CN" altLang="en-US" smtClean="0"/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20DA-07AC-483A-8A92-2B473DB3277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499DB-3BF6-4883-9F4A-DAB654BD07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7089-1D4C-4D2A-B7B7-D8BCB55A13D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8B5E-3F60-4785-83D0-F4142D5282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70E6-05EB-4B31-A46E-559F1B6986B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C728-2250-4C70-93CD-CF1E6E4022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EF126-C019-41F7-97ED-CB270E6AA2B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1456-9408-4528-B8AE-A23F63030B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C6FA-5442-4E53-B997-6437FEC275A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E6FE-CE81-463F-8989-43790472EF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DA7D-C3DA-4B5E-9159-88E161DBFFF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7589-D4AB-4FFA-B65F-6B02040061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E815-A59A-4CBB-9EDE-895AE0F8315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26C6-0EE6-4094-A0AA-799851D08B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72BE-4259-410E-BC04-7EF1B39C01D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E349D-806A-4FEA-A186-89180D3060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686E-5570-46D9-B76A-8FFD2A93212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3D6A-CD8B-47D7-9EDC-0B291CFDF4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E2AE-572E-4E38-9FA2-8CA5A396574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A744-7A67-4E18-B15F-E1146CF8CD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E75D-6D25-4F3B-B810-A185C0E41B7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E37E-0AAE-48B7-8ECC-91CD3D048B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42A9E2-5AE5-4004-A7F2-23BC04464DA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A4D63B-1743-468E-B3D1-6DB25128D41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98524" y="3243262"/>
            <a:ext cx="4768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语法点集中攻坚</a:t>
            </a:r>
          </a:p>
        </p:txBody>
      </p:sp>
      <p:sp>
        <p:nvSpPr>
          <p:cNvPr id="2052" name="TextBox 17"/>
          <p:cNvSpPr txBox="1">
            <a:spLocks noChangeArrowheads="1"/>
          </p:cNvSpPr>
          <p:nvPr/>
        </p:nvSpPr>
        <p:spPr bwMode="auto">
          <a:xfrm>
            <a:off x="804863" y="1127125"/>
            <a:ext cx="2373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Unit 7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19"/>
          <p:cNvSpPr txBox="1">
            <a:spLocks noChangeArrowheads="1"/>
          </p:cNvSpPr>
          <p:nvPr/>
        </p:nvSpPr>
        <p:spPr bwMode="auto">
          <a:xfrm>
            <a:off x="2351088" y="1125538"/>
            <a:ext cx="5295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Enjoy Your Hobby</a:t>
            </a:r>
          </a:p>
        </p:txBody>
      </p:sp>
      <p:sp>
        <p:nvSpPr>
          <p:cNvPr id="6" name="矩形 5"/>
          <p:cNvSpPr/>
          <p:nvPr/>
        </p:nvSpPr>
        <p:spPr>
          <a:xfrm>
            <a:off x="1151169" y="5935955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4"/>
          <p:cNvSpPr/>
          <p:nvPr/>
        </p:nvSpPr>
        <p:spPr>
          <a:xfrm rot="10800000" flipV="1">
            <a:off x="1604963" y="3443288"/>
            <a:ext cx="6800850" cy="1401762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考查冠词。句意：那个金黄色卷发的年轻女士是谁？由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 curly blonde hair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可知此处是特指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young lady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。故应选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1267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39"/>
          <p:cNvSpPr txBox="1">
            <a:spLocks noChangeArrowheads="1"/>
          </p:cNvSpPr>
          <p:nvPr/>
        </p:nvSpPr>
        <p:spPr bwMode="auto">
          <a:xfrm>
            <a:off x="852488" y="1557338"/>
            <a:ext cx="89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1735138" y="1482725"/>
            <a:ext cx="6667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Who is ________ young lady with curly blonde hair?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     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  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3233738" y="1600200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3175"/>
            <a:ext cx="9178926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368550" y="1230313"/>
            <a:ext cx="61388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表示世界上独一无二的事物。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is no living thing on the moon.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月球上没有生命。</a:t>
            </a:r>
          </a:p>
        </p:txBody>
      </p:sp>
      <p:sp>
        <p:nvSpPr>
          <p:cNvPr id="12297" name="TextBox 19"/>
          <p:cNvSpPr txBox="1">
            <a:spLocks noChangeArrowheads="1"/>
          </p:cNvSpPr>
          <p:nvPr/>
        </p:nvSpPr>
        <p:spPr bwMode="auto">
          <a:xfrm>
            <a:off x="1216025" y="1289050"/>
            <a:ext cx="197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考向三</a:t>
            </a:r>
          </a:p>
        </p:txBody>
      </p:sp>
      <p:sp>
        <p:nvSpPr>
          <p:cNvPr id="12298" name="TextBox 19"/>
          <p:cNvSpPr txBox="1">
            <a:spLocks noChangeArrowheads="1"/>
          </p:cNvSpPr>
          <p:nvPr/>
        </p:nvSpPr>
        <p:spPr bwMode="auto">
          <a:xfrm>
            <a:off x="1250950" y="3016250"/>
            <a:ext cx="197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考向四</a:t>
            </a:r>
          </a:p>
        </p:txBody>
      </p:sp>
      <p:sp>
        <p:nvSpPr>
          <p:cNvPr id="2" name="矩形 1"/>
          <p:cNvSpPr/>
          <p:nvPr/>
        </p:nvSpPr>
        <p:spPr>
          <a:xfrm>
            <a:off x="2303463" y="2947988"/>
            <a:ext cx="576421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用在姓氏复数前表示一家人或夫妻俩。</a:t>
            </a:r>
          </a:p>
          <a:p>
            <a:pPr marL="627380" indent="-627380">
              <a:lnSpc>
                <a:spcPct val="150000"/>
              </a:lnSpc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Greens are preparing for the coming  Thanksgiving Day.</a:t>
            </a:r>
          </a:p>
          <a:p>
            <a:pPr marL="627380" indent="-627380"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格林一家人正在为即将来临的感恩节做准备。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988" y="0"/>
            <a:ext cx="9178926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368550" y="1230313"/>
            <a:ext cx="61388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用在单数可数名词前表示一类人或事物。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orange is orange.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橘子是橘黄色的。</a:t>
            </a:r>
          </a:p>
        </p:txBody>
      </p:sp>
      <p:sp>
        <p:nvSpPr>
          <p:cNvPr id="13320" name="TextBox 19"/>
          <p:cNvSpPr txBox="1">
            <a:spLocks noChangeArrowheads="1"/>
          </p:cNvSpPr>
          <p:nvPr/>
        </p:nvSpPr>
        <p:spPr bwMode="auto">
          <a:xfrm>
            <a:off x="1216025" y="1289050"/>
            <a:ext cx="197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考向五</a:t>
            </a:r>
          </a:p>
        </p:txBody>
      </p:sp>
      <p:sp>
        <p:nvSpPr>
          <p:cNvPr id="13321" name="TextBox 19"/>
          <p:cNvSpPr txBox="1">
            <a:spLocks noChangeArrowheads="1"/>
          </p:cNvSpPr>
          <p:nvPr/>
        </p:nvSpPr>
        <p:spPr bwMode="auto">
          <a:xfrm>
            <a:off x="1250950" y="3016250"/>
            <a:ext cx="197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考向六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03463" y="2913063"/>
            <a:ext cx="6496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用在序数词、形容词最高级前面，以及对两个人或事物进行比较时起特指作用的比较级前。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first lesson is very easy.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第一课很简单。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988" y="0"/>
            <a:ext cx="9178926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317750" y="1443038"/>
            <a:ext cx="6138863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用于江河、海洋、山脉、群岛、沙漠等专有名词前，或由普通名词构成的大部分专有名词前。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Great Wall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长城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the Summer Palace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颐和园</a:t>
            </a:r>
          </a:p>
        </p:txBody>
      </p:sp>
      <p:sp>
        <p:nvSpPr>
          <p:cNvPr id="14345" name="TextBox 19"/>
          <p:cNvSpPr txBox="1">
            <a:spLocks noChangeArrowheads="1"/>
          </p:cNvSpPr>
          <p:nvPr/>
        </p:nvSpPr>
        <p:spPr bwMode="auto">
          <a:xfrm>
            <a:off x="1116013" y="1536700"/>
            <a:ext cx="1401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考向七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39"/>
          <p:cNvSpPr txBox="1">
            <a:spLocks noChangeArrowheads="1"/>
          </p:cNvSpPr>
          <p:nvPr/>
        </p:nvSpPr>
        <p:spPr bwMode="auto">
          <a:xfrm>
            <a:off x="949325" y="1590675"/>
            <a:ext cx="89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773238" y="1511300"/>
            <a:ext cx="6667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summer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visit ________ Great Wall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 (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江苏淮安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6294438" y="1612900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 rot="10800000" flipV="1">
            <a:off x="1431925" y="3868738"/>
            <a:ext cx="6800850" cy="1079500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考查冠词。“长城”是由普通名词构成的专有名词，其前用定冠词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988" y="0"/>
            <a:ext cx="9178926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822450" y="938213"/>
            <a:ext cx="613886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与某些形容词搭配，用来表示一类人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rich should help the poor.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富人应帮助穷人。</a:t>
            </a: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788988" y="947738"/>
            <a:ext cx="1976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考向八</a:t>
            </a:r>
          </a:p>
        </p:txBody>
      </p:sp>
      <p:sp>
        <p:nvSpPr>
          <p:cNvPr id="16394" name="TextBox 19"/>
          <p:cNvSpPr txBox="1">
            <a:spLocks noChangeArrowheads="1"/>
          </p:cNvSpPr>
          <p:nvPr/>
        </p:nvSpPr>
        <p:spPr bwMode="auto">
          <a:xfrm>
            <a:off x="823913" y="2403475"/>
            <a:ext cx="304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考向九</a:t>
            </a:r>
            <a:r>
              <a:rPr lang="en-US" altLang="zh-CN" sz="2400" b="1">
                <a:solidFill>
                  <a:srgbClr val="FF0000"/>
                </a:solidFill>
                <a:latin typeface="Adobe 黑体 Std R" pitchFamily="34" charset="-122"/>
                <a:ea typeface="黑体" panose="02010609060101010101" pitchFamily="49" charset="-122"/>
                <a:cs typeface="Adobe 黑体 Std R" pitchFamily="34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黑体" panose="02010609060101010101" pitchFamily="49" charset="-122"/>
                <a:cs typeface="Adobe 黑体 Std R" pitchFamily="34" charset="-122"/>
              </a:rPr>
              <a:t>易错点</a:t>
            </a:r>
            <a:r>
              <a:rPr lang="en-US" altLang="zh-CN" sz="2400" b="1">
                <a:solidFill>
                  <a:srgbClr val="FF0000"/>
                </a:solidFill>
                <a:latin typeface="Adobe 黑体 Std R" pitchFamily="34" charset="-122"/>
                <a:ea typeface="黑体" panose="02010609060101010101" pitchFamily="49" charset="-122"/>
                <a:cs typeface="Adobe 黑体 Std R" pitchFamily="34" charset="-122"/>
              </a:rPr>
              <a:t>】</a:t>
            </a:r>
            <a:endParaRPr lang="zh-CN" altLang="en-US" sz="2400" b="1">
              <a:solidFill>
                <a:srgbClr val="FF0000"/>
              </a:solidFill>
              <a:latin typeface="Adobe 黑体 Std R" pitchFamily="34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9763" y="2339975"/>
            <a:ext cx="6473825" cy="3452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用在表示方位或西洋乐器的名词之前。当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与表示西洋乐器的名词或表示球类运动的名词连用时，西洋乐器的名词前必须有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，而球类名词前没有任何冠词。</a:t>
            </a:r>
          </a:p>
          <a:p>
            <a:pPr marL="627380" indent="-627380">
              <a:lnSpc>
                <a:spcPct val="130000"/>
              </a:lnSpc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like playing the piano. He loves playing football.</a:t>
            </a:r>
            <a:b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我喜欢弹钢琴，他喜欢踢足球。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39"/>
          <p:cNvSpPr txBox="1">
            <a:spLocks noChangeArrowheads="1"/>
          </p:cNvSpPr>
          <p:nvPr/>
        </p:nvSpPr>
        <p:spPr bwMode="auto">
          <a:xfrm>
            <a:off x="1017588" y="1311275"/>
            <a:ext cx="89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1773238" y="1214438"/>
            <a:ext cx="6667500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4455" indent="-84455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Victor can play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piano. He can join the  music club.                                                   (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贵阳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4478338" y="1316038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 rot="10800000" flipV="1">
            <a:off x="1431925" y="3092450"/>
            <a:ext cx="6800850" cy="1728788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用在以辅音音素开头的词前；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用在以元音音素开头的词前；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表示特指或者用于一些固定用法。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与西洋乐器类名词搭配使用时，在西洋乐器类名词的前面必须用定冠词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39"/>
          <p:cNvSpPr txBox="1">
            <a:spLocks noChangeArrowheads="1"/>
          </p:cNvSpPr>
          <p:nvPr/>
        </p:nvSpPr>
        <p:spPr bwMode="auto">
          <a:xfrm>
            <a:off x="1212850" y="1947863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魔法记忆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35238" y="1571625"/>
            <a:ext cx="47799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口诀一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名词是秃子，常要戴帽子。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可数名词里，需用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辅音音素前用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，元音音素前用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复数不可数，泛指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不见。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碰到代词时，冠词均不现。</a:t>
            </a:r>
          </a:p>
        </p:txBody>
      </p:sp>
      <p:sp>
        <p:nvSpPr>
          <p:cNvPr id="14" name="右箭头标注 13"/>
          <p:cNvSpPr/>
          <p:nvPr/>
        </p:nvSpPr>
        <p:spPr>
          <a:xfrm>
            <a:off x="1406525" y="1568450"/>
            <a:ext cx="1211263" cy="760413"/>
          </a:xfrm>
          <a:prstGeom prst="rightArrowCallout">
            <a:avLst/>
          </a:prstGeom>
          <a:solidFill>
            <a:srgbClr val="0000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443" name="TextBox 39"/>
          <p:cNvSpPr txBox="1">
            <a:spLocks noChangeArrowheads="1"/>
          </p:cNvSpPr>
          <p:nvPr/>
        </p:nvSpPr>
        <p:spPr bwMode="auto">
          <a:xfrm>
            <a:off x="1427163" y="1562100"/>
            <a:ext cx="801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魔法记忆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39"/>
          <p:cNvSpPr txBox="1">
            <a:spLocks noChangeArrowheads="1"/>
          </p:cNvSpPr>
          <p:nvPr/>
        </p:nvSpPr>
        <p:spPr bwMode="auto">
          <a:xfrm>
            <a:off x="1212850" y="1947863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魔法记忆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97175" y="1177925"/>
            <a:ext cx="44069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口诀二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定冠词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特指双熟悉，上文已提及。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世上独无二，序数最高级。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某些专有名，习语和乐器。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86025" y="3395663"/>
            <a:ext cx="6035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口诀三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零冠词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代词限定名词前，专有名词不可数。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endParaRPr lang="zh-CN" altLang="zh-CN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学科球类三餐饭，四季星期月份前。</a:t>
            </a:r>
          </a:p>
          <a:p>
            <a:pPr algn="ctr">
              <a:lnSpc>
                <a:spcPct val="150000"/>
              </a:lnSpc>
            </a:pPr>
            <a:r>
              <a:rPr lang="zh-CN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颜色语种和国名，称呼习语和头衔。</a:t>
            </a:r>
          </a:p>
        </p:txBody>
      </p:sp>
      <p:sp>
        <p:nvSpPr>
          <p:cNvPr id="18" name="右箭头标注 17"/>
          <p:cNvSpPr/>
          <p:nvPr/>
        </p:nvSpPr>
        <p:spPr>
          <a:xfrm>
            <a:off x="1585913" y="1265238"/>
            <a:ext cx="1211262" cy="760412"/>
          </a:xfrm>
          <a:prstGeom prst="rightArrowCallout">
            <a:avLst/>
          </a:prstGeom>
          <a:solidFill>
            <a:srgbClr val="0000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468" name="TextBox 39"/>
          <p:cNvSpPr txBox="1">
            <a:spLocks noChangeArrowheads="1"/>
          </p:cNvSpPr>
          <p:nvPr/>
        </p:nvSpPr>
        <p:spPr bwMode="auto">
          <a:xfrm>
            <a:off x="1606550" y="1258888"/>
            <a:ext cx="8016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魔法记忆</a:t>
            </a:r>
          </a:p>
        </p:txBody>
      </p:sp>
      <p:sp>
        <p:nvSpPr>
          <p:cNvPr id="21" name="右箭头标注 20"/>
          <p:cNvSpPr/>
          <p:nvPr/>
        </p:nvSpPr>
        <p:spPr>
          <a:xfrm>
            <a:off x="1643063" y="3540125"/>
            <a:ext cx="1211262" cy="760413"/>
          </a:xfrm>
          <a:prstGeom prst="rightArrowCallout">
            <a:avLst/>
          </a:prstGeom>
          <a:solidFill>
            <a:srgbClr val="0000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470" name="TextBox 39"/>
          <p:cNvSpPr txBox="1">
            <a:spLocks noChangeArrowheads="1"/>
          </p:cNvSpPr>
          <p:nvPr/>
        </p:nvSpPr>
        <p:spPr bwMode="auto">
          <a:xfrm>
            <a:off x="1663700" y="3533775"/>
            <a:ext cx="801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魔法记忆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9"/>
          <p:cNvPicPr>
            <a:picLocks noChangeAspect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图片 41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20"/>
          <p:cNvSpPr txBox="1">
            <a:spLocks noChangeArrowheads="1"/>
          </p:cNvSpPr>
          <p:nvPr/>
        </p:nvSpPr>
        <p:spPr bwMode="auto">
          <a:xfrm>
            <a:off x="760413" y="1209675"/>
            <a:ext cx="8213725" cy="3970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</a:t>
            </a:r>
            <a:r>
              <a:rPr lang="zh-CN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用适当的冠词填空，不需要的地方画“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/”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like learning ________English.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can see ________sun in the daytime.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Let's go for ________walk after ________supper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shall we?</a:t>
            </a:r>
          </a:p>
          <a:p>
            <a:pPr marL="440055" indent="-440055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Gone with the Wind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________interesting film and we all want to see it.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really like ________book you lent me yesterday. </a:t>
            </a:r>
          </a:p>
        </p:txBody>
      </p:sp>
      <p:sp>
        <p:nvSpPr>
          <p:cNvPr id="26634" name="TextBox 21"/>
          <p:cNvSpPr txBox="1">
            <a:spLocks noChangeArrowheads="1"/>
          </p:cNvSpPr>
          <p:nvPr/>
        </p:nvSpPr>
        <p:spPr bwMode="auto">
          <a:xfrm>
            <a:off x="3448050" y="1863725"/>
            <a:ext cx="73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2994025" y="2325688"/>
            <a:ext cx="1185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027363" y="2857500"/>
            <a:ext cx="631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4432300" y="3425825"/>
            <a:ext cx="722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51175" y="4637088"/>
            <a:ext cx="73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5734050" y="2857500"/>
            <a:ext cx="631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17" grpId="0"/>
      <p:bldP spid="18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图片 41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33"/>
          <p:cNvSpPr txBox="1">
            <a:spLocks noChangeArrowheads="1"/>
          </p:cNvSpPr>
          <p:nvPr/>
        </p:nvSpPr>
        <p:spPr bwMode="auto">
          <a:xfrm>
            <a:off x="908050" y="1374775"/>
            <a:ext cx="72612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冠词的用法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冠词主要放在名词之前，是修饰表示人或事物的名词的一种虚词，它不能离开名词而单独存在。冠词有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0" name="TextBox 37"/>
          <p:cNvSpPr txBox="1">
            <a:spLocks noChangeArrowheads="1"/>
          </p:cNvSpPr>
          <p:nvPr/>
        </p:nvSpPr>
        <p:spPr bwMode="auto">
          <a:xfrm>
            <a:off x="808038" y="3146425"/>
            <a:ext cx="30210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考点 </a:t>
            </a:r>
            <a:r>
              <a:rPr lang="en-US" altLang="zh-CN" sz="2400" b="1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Adobe 黑体 Std R" pitchFamily="34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Adobe 黑体 Std R" pitchFamily="34" charset="-122"/>
                <a:ea typeface="黑体" panose="02010609060101010101" pitchFamily="49" charset="-122"/>
              </a:rPr>
              <a:t>易错点</a:t>
            </a:r>
            <a:r>
              <a:rPr lang="en-US" altLang="zh-CN" sz="2400" b="1" dirty="0">
                <a:solidFill>
                  <a:srgbClr val="FF0000"/>
                </a:solidFill>
                <a:latin typeface="Adobe 黑体 Std R" pitchFamily="34" charset="-122"/>
                <a:ea typeface="黑体" panose="02010609060101010101" pitchFamily="49" charset="-122"/>
              </a:rPr>
              <a:t>】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3217863" y="312102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冠词的概念及构成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11338" y="3705225"/>
            <a:ext cx="6696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冠词分为不定冠词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(a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an)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和定冠词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(the)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两种。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用于以辅音音素开头的单词之前，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用于以元音音素开头的单词前。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是定冠词，在辅音前读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/ð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ə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，在元音前读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ðɪ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084" name="TextBox 2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968625" y="312738"/>
            <a:ext cx="4100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语法点集中攻坚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020763" y="646113"/>
            <a:ext cx="7659687" cy="40814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二、单项选择</a:t>
            </a:r>
            <a:endParaRPr lang="en-US" altLang="zh-CN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40055" indent="-440055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中考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淮安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Beijing is one of______ biggest cities in China.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　　　　　　　　　　　　　　　　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         B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           C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        D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中考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随州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)—What ________ useful program it is!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—Yeah. It tells us how to play ________ violin.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a; the	   B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an; the  	C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the; a	  D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；不填</a:t>
            </a: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4419600" y="3324225"/>
            <a:ext cx="57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5457825" y="1096963"/>
            <a:ext cx="58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 rot="10800000" flipV="1">
            <a:off x="1308100" y="4754563"/>
            <a:ext cx="6800850" cy="1330325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本题运用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语法判定法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useful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的第一个音素是辅音，强调“一”时用不定冠词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violin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属于乐器，前面要用定冠词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5" name="圆角矩形标注 14"/>
          <p:cNvSpPr/>
          <p:nvPr/>
        </p:nvSpPr>
        <p:spPr>
          <a:xfrm rot="10800000" flipV="1">
            <a:off x="1308100" y="2441575"/>
            <a:ext cx="6800850" cy="865188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本题运用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语法判定法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解答。句意：北京是中国最大的城市之一。形容词最高级前用定冠词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>
          <a:xfrm rot="10800000" flipV="1">
            <a:off x="1390650" y="3524250"/>
            <a:ext cx="6799263" cy="1703388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本题运用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语法判定法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解答。句意：我想再看一遍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小时代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，因为它是一部相当精彩的电影。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＋序数词意为又一，再一；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quite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a/an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＋形容词＋名词为固定结构。故选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2531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175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图片 32" descr="笔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1020763" y="911225"/>
            <a:ext cx="7577137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0055" indent="-440055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中考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乌鲁木齐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I want to see Tiny Times_______</a:t>
            </a:r>
          </a:p>
          <a:p>
            <a:pPr marL="440055" indent="-440055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second time because it is quite ________ wonderful movie.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      B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      C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       D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7070725" y="1066800"/>
            <a:ext cx="59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7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1020763" y="796925"/>
            <a:ext cx="7635875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0055" indent="-440055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中考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广东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)Eric is not going to Nanjing by________  plane. Instead, he is taking ________ train.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/; a      B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a; /       C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a; the      D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the; a </a:t>
            </a: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7150100" y="909638"/>
            <a:ext cx="53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13" name="圆角矩形标注 12"/>
          <p:cNvSpPr/>
          <p:nvPr/>
        </p:nvSpPr>
        <p:spPr>
          <a:xfrm rot="10800000" flipV="1">
            <a:off x="1309688" y="2589213"/>
            <a:ext cx="6799262" cy="900112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本题运用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固定搭配法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＋交通工具；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 a/an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＋交通工具。故选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020763" y="3468688"/>
            <a:ext cx="7215187" cy="1533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1655" indent="-541655">
              <a:lnSpc>
                <a:spcPct val="130000"/>
              </a:lnSpc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10.(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中考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苏州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If we sit by ________ window of the train, we'll have ________ better view.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/; the   B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/; a      C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the; a       D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the; the	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 rot="10800000" flipV="1">
            <a:off x="1252538" y="4978400"/>
            <a:ext cx="6799262" cy="1187450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本题运用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语法判定法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解答。第一空是特指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即火车的窗户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，用定冠词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。后一空是泛指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即一个更好的风景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better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前用不定冠词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018088" y="3533775"/>
            <a:ext cx="534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1" name="图片 32" descr="笔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885825" y="1217613"/>
            <a:ext cx="7521575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0055" indent="-440055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11. (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宿迁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)At ________ age of 17, Guan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Xiaotong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played in the movie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Left Ear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           B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             C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         D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圆角矩形标注 11"/>
          <p:cNvSpPr/>
          <p:nvPr/>
        </p:nvSpPr>
        <p:spPr>
          <a:xfrm rot="10800000" flipV="1">
            <a:off x="1250950" y="2889250"/>
            <a:ext cx="6799263" cy="792163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本题运用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固定搭配法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 the age of...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岁时。故选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082925" y="1360488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825" y="3554413"/>
            <a:ext cx="76104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1655" indent="-541655">
              <a:lnSpc>
                <a:spcPct val="150000"/>
              </a:lnSpc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12.(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中考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营口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)________ woman in red had ________  baby on ________ Children's Day.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/; a; the  B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The; a; /  C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A; the; /  D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The; a; the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 rot="10800000" flipV="1">
            <a:off x="1201738" y="5281613"/>
            <a:ext cx="6799262" cy="900112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语法判定法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red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修饰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，特指用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the; a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用来表示 “一”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儿童节前不用冠词。故选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3476625" y="3654425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1020763" y="1033463"/>
            <a:ext cx="7521575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27380" indent="-627380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自贡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)Many people gave away much money to ________ poor after the earthquake in Nepal.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2235200" y="1730375"/>
            <a:ext cx="665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12" name="圆角矩形标注 11"/>
          <p:cNvSpPr/>
          <p:nvPr/>
        </p:nvSpPr>
        <p:spPr>
          <a:xfrm rot="10800000" flipV="1">
            <a:off x="1333500" y="2668588"/>
            <a:ext cx="6799263" cy="1285875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本题运用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语法判定法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解答。“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＋形容词”表示一类人。句意：尼泊尔地震过后，很多人给那些可怜的人们捐款。故选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117600" y="3802063"/>
            <a:ext cx="69088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7380" indent="-627380">
              <a:lnSpc>
                <a:spcPct val="150000"/>
              </a:lnSpc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14.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青海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)My little brother Bob hopes to travel to ________ space in the future.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A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          B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        C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 rot="10800000" flipV="1">
            <a:off x="1274763" y="5468938"/>
            <a:ext cx="6799262" cy="719137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本题运用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语法判定法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space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前不用冠词，故选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376488" y="4495800"/>
            <a:ext cx="665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1020763" y="1162050"/>
            <a:ext cx="7431087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27380" indent="-627380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中考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绥化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)It's said that ________ apple  ________  day keeps the doctor away.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A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a; an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an; a         C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the; the </a:t>
            </a:r>
          </a:p>
        </p:txBody>
      </p:sp>
      <p:sp>
        <p:nvSpPr>
          <p:cNvPr id="13" name="圆角矩形标注 12"/>
          <p:cNvSpPr/>
          <p:nvPr/>
        </p:nvSpPr>
        <p:spPr>
          <a:xfrm rot="10800000" flipV="1">
            <a:off x="1250950" y="3028950"/>
            <a:ext cx="6799263" cy="1260475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语法判定法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解答。 两个空都是泛指“一”，但第一个空后的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apple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是以元音音素开头的，所以用不定冠词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5141913" y="1260475"/>
            <a:ext cx="712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标注 13"/>
          <p:cNvSpPr/>
          <p:nvPr/>
        </p:nvSpPr>
        <p:spPr>
          <a:xfrm rot="10800000" flipV="1">
            <a:off x="1438275" y="3698875"/>
            <a:ext cx="6800850" cy="1258888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表示某类人或事物中的“任何一个”，可用不定冠词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amazing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是以元音音素开头的单词，所以用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099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图片 32" descr="笔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1604963" y="1549400"/>
            <a:ext cx="6970712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824855" indent="-5824855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Cindy is ________ amazing singer. She has lots of fans.  (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河北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4105" name="TextBox 39"/>
          <p:cNvSpPr txBox="1">
            <a:spLocks noChangeArrowheads="1"/>
          </p:cNvSpPr>
          <p:nvPr/>
        </p:nvSpPr>
        <p:spPr bwMode="auto">
          <a:xfrm>
            <a:off x="877888" y="1644650"/>
            <a:ext cx="88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3217863" y="1550988"/>
            <a:ext cx="415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6988" y="0"/>
            <a:ext cx="9178926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图片 32" descr="笔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7"/>
          <p:cNvSpPr txBox="1">
            <a:spLocks noChangeArrowheads="1"/>
          </p:cNvSpPr>
          <p:nvPr/>
        </p:nvSpPr>
        <p:spPr bwMode="auto">
          <a:xfrm>
            <a:off x="989013" y="974725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考点 </a:t>
            </a:r>
            <a:r>
              <a:rPr lang="en-US" altLang="zh-CN" sz="2400" b="1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1985963" y="920750"/>
            <a:ext cx="40465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不定冠词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a/an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的用法。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03300" y="1757363"/>
          <a:ext cx="7567613" cy="4156075"/>
        </p:xfrm>
        <a:graphic>
          <a:graphicData uri="http://schemas.openxmlformats.org/drawingml/2006/table">
            <a:tbl>
              <a:tblPr/>
              <a:tblGrid>
                <a:gridCol w="183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用法</a:t>
                      </a:r>
                    </a:p>
                  </a:txBody>
                  <a:tcPr marL="68596" marR="6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3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示例</a:t>
                      </a:r>
                    </a:p>
                  </a:txBody>
                  <a:tcPr marL="68596" marR="6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特别提示</a:t>
                      </a:r>
                    </a:p>
                  </a:txBody>
                  <a:tcPr marL="68596" marR="6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表示某类人或事物中的“任何一个”</a:t>
                      </a:r>
                    </a:p>
                  </a:txBody>
                  <a:tcPr marL="68596" marR="6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 parrot can talk like a person</a:t>
                      </a: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but it can't think like a person</a:t>
                      </a:r>
                      <a:r>
                        <a:rPr lang="en-US" sz="23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23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鹦</a:t>
                      </a: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鹉可以像人一样说话，但不能像人一样思考。</a:t>
                      </a:r>
                    </a:p>
                  </a:txBody>
                  <a:tcPr marL="68596" marR="6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用来列举此类人或事物中的任何一个。</a:t>
                      </a:r>
                    </a:p>
                  </a:txBody>
                  <a:tcPr marL="68596" marR="6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泛指某类人或事物</a:t>
                      </a:r>
                    </a:p>
                  </a:txBody>
                  <a:tcPr marL="68596" marR="6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My father bought me a present</a:t>
                      </a: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but I don't know what it is.</a:t>
                      </a: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我爸爸给我买了一个礼物，可我不知道是什么。</a:t>
                      </a:r>
                    </a:p>
                  </a:txBody>
                  <a:tcPr marL="68596" marR="6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用来指某人或某物，不明确指出具体的人或事物，只说明大体情况。</a:t>
                      </a:r>
                    </a:p>
                  </a:txBody>
                  <a:tcPr marL="68596" marR="68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36613" y="1069975"/>
          <a:ext cx="7605712" cy="4743450"/>
        </p:xfrm>
        <a:graphic>
          <a:graphicData uri="http://schemas.openxmlformats.org/drawingml/2006/table">
            <a:tbl>
              <a:tblPr/>
              <a:tblGrid>
                <a:gridCol w="182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0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105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表示数量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的概念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 hundred people attended this meeting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人参加了这次会议。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用在数词或名词前，表示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的含义。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10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单位数量的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每一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Take three pills a day and you'll get better soon.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每天吃三片药，你很快就会好些的。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每一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的概念。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245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用于集体名词前</a:t>
                      </a:r>
                      <a:endParaRPr lang="zh-CN" sz="32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Tom comes from a big family.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汤姆来自一个大家庭。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表示“一”的含义。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16000" y="1143000"/>
          <a:ext cx="7219950" cy="4797425"/>
        </p:xfrm>
        <a:graphic>
          <a:graphicData uri="http://schemas.openxmlformats.org/drawingml/2006/table">
            <a:tbl>
              <a:tblPr/>
              <a:tblGrid>
                <a:gridCol w="147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5889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用于物质名词前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would like a cup of coffee.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我想要一杯咖啡。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There was a heavy rain yesterday.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昨天下了一场大雨。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物质名词如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coffee</a:t>
                      </a: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tea</a:t>
                      </a: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等，前面一般不加冠词，但在表示“一杯”之意时，常加不定冠词。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53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用于抽象名词前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Listening to music is really a great plea­sure.</a:t>
                      </a: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听音乐的确是一大乐事。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抽象名词前加不定冠词，表示“一个”、“一场”、“一次”等含义。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63600" y="1349375"/>
          <a:ext cx="7599364" cy="2378075"/>
        </p:xfrm>
        <a:graphic>
          <a:graphicData uri="http://schemas.openxmlformats.org/drawingml/2006/table">
            <a:tbl>
              <a:tblPr/>
              <a:tblGrid>
                <a:gridCol w="1391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807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不可数名词前加不定冠词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have a long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history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拥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有悠久的历史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knowledge of English and computer </a:t>
                      </a: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英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语和计算机的知识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不可数名词在表述某一部分或某一方面的内容、概念时，前面常加不定冠词。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39"/>
          <p:cNvSpPr txBox="1">
            <a:spLocks noChangeArrowheads="1"/>
          </p:cNvSpPr>
          <p:nvPr/>
        </p:nvSpPr>
        <p:spPr bwMode="auto">
          <a:xfrm>
            <a:off x="863600" y="1528763"/>
            <a:ext cx="89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1649413" y="1409700"/>
            <a:ext cx="66675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________ English dictionary and it helps me a lot.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重庆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3046413" y="1576388"/>
            <a:ext cx="539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 rot="10800000" flipV="1">
            <a:off x="1431925" y="3943350"/>
            <a:ext cx="6800850" cy="1223963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考查冠词。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English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是以元音音素开头的单词，应选用冠词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图片 32" descr="笔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7"/>
          <p:cNvSpPr txBox="1">
            <a:spLocks noChangeArrowheads="1"/>
          </p:cNvSpPr>
          <p:nvPr/>
        </p:nvSpPr>
        <p:spPr bwMode="auto">
          <a:xfrm>
            <a:off x="866775" y="1501775"/>
            <a:ext cx="307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Adobe 黑体 Std R" pitchFamily="34" charset="-122"/>
                <a:ea typeface="Arial Unicode MS" pitchFamily="34" charset="-122"/>
              </a:rPr>
              <a:t>考点 </a:t>
            </a:r>
            <a:r>
              <a:rPr lang="en-US" altLang="zh-CN" sz="2400" b="1" dirty="0">
                <a:solidFill>
                  <a:srgbClr val="FF0000"/>
                </a:solidFill>
                <a:latin typeface="Adobe 黑体 Std R" pitchFamily="34" charset="-122"/>
                <a:ea typeface="Arial Unicode MS" pitchFamily="34" charset="-122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en-US" altLang="zh-CN" sz="2400" b="1" dirty="0">
                <a:solidFill>
                  <a:srgbClr val="FF0000"/>
                </a:solidFill>
                <a:latin typeface="Adobe 黑体 Std R" pitchFamily="34" charset="-122"/>
                <a:ea typeface="Arial Unicode MS" pitchFamily="34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Adobe 黑体 Std R" pitchFamily="34" charset="-122"/>
              <a:ea typeface="Arial Unicode MS" pitchFamily="34" charset="-122"/>
            </a:endParaRP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302000" y="1365250"/>
            <a:ext cx="2351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冠词的用法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2405063" y="1989138"/>
            <a:ext cx="50768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可指双方都知道的人或事物。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Give me the book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请把那本书给我。</a:t>
            </a:r>
          </a:p>
        </p:txBody>
      </p:sp>
      <p:sp>
        <p:nvSpPr>
          <p:cNvPr id="10250" name="TextBox 19"/>
          <p:cNvSpPr txBox="1">
            <a:spLocks noChangeArrowheads="1"/>
          </p:cNvSpPr>
          <p:nvPr/>
        </p:nvSpPr>
        <p:spPr bwMode="auto">
          <a:xfrm>
            <a:off x="1300163" y="2101850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考向一</a:t>
            </a:r>
          </a:p>
        </p:txBody>
      </p:sp>
      <p:sp>
        <p:nvSpPr>
          <p:cNvPr id="10251" name="TextBox 19"/>
          <p:cNvSpPr txBox="1">
            <a:spLocks noChangeArrowheads="1"/>
          </p:cNvSpPr>
          <p:nvPr/>
        </p:nvSpPr>
        <p:spPr bwMode="auto">
          <a:xfrm>
            <a:off x="1317625" y="3821113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考向二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87600" y="3713163"/>
            <a:ext cx="5249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特指的或上文提到过的人或事物。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you know the boy in blue?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你认识穿蓝衣服的那个男孩吗？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8203" grpId="0"/>
      <p:bldP spid="2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4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1939</Words>
  <Application>Microsoft Office PowerPoint</Application>
  <PresentationFormat>全屏显示(4:3)</PresentationFormat>
  <Paragraphs>192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Adobe 黑体 Std R</vt:lpstr>
      <vt:lpstr>Arial Unicode MS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2015-12-21T09:02:00Z</dcterms:created>
  <dcterms:modified xsi:type="dcterms:W3CDTF">2023-01-16T14:26:25Z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9CD3C2293ADD4D1A96F3B05B3BDB36F1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