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21" r:id="rId3"/>
    <p:sldId id="364" r:id="rId4"/>
    <p:sldId id="329" r:id="rId5"/>
    <p:sldId id="330" r:id="rId6"/>
    <p:sldId id="332" r:id="rId7"/>
    <p:sldId id="331" r:id="rId8"/>
    <p:sldId id="336" r:id="rId9"/>
    <p:sldId id="359" r:id="rId10"/>
    <p:sldId id="363" r:id="rId11"/>
    <p:sldId id="361" r:id="rId12"/>
    <p:sldId id="333" r:id="rId13"/>
    <p:sldId id="337" r:id="rId14"/>
    <p:sldId id="323" r:id="rId15"/>
    <p:sldId id="338" r:id="rId16"/>
    <p:sldId id="357" r:id="rId17"/>
    <p:sldId id="335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66"/>
    <a:srgbClr val="FF00FF"/>
    <a:srgbClr val="FF33CC"/>
    <a:srgbClr val="FF0000"/>
    <a:srgbClr val="0066CC"/>
    <a:srgbClr val="FFFF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09651-5F86-4996-9F2A-7F52D214FD0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6C176-B28C-493D-9DA7-8A83CE67D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0D844A1-7A70-4897-9E86-23492A2EA0F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44A1-7A70-4897-9E86-23492A2EA0F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534555D-808A-4BD9-B0ED-0333D5060109}" type="slidenum">
              <a:rPr lang="en-US" sz="1200"/>
              <a:t>13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F1D5-C533-4761-908C-7BAEF74306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1FFEE-D947-4D75-B50B-FB316644C44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D98D-2391-47C5-A578-6D3E4C6977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E70E3-5F69-4D67-B9E7-A59C60852C70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9DD2E-570B-4BC0-A9D2-B548AE6CEF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6CDB8-AB6E-4FCA-B03E-AD3E49A86014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EC6B-7AFB-4052-8BCA-7A608E93D0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E4BEF-12CC-4A91-9FF1-04410346394A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D6B1E-E219-4BC6-A154-2AE4004308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2D461-9E9E-4268-83DC-CE7835A7138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3836-C677-4D43-BBFB-469BB35E19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EAF13-465E-43DD-8205-B971F2E2A12F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6FE64-059C-41B0-BD54-3371E72BC6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89BE7C-8E13-4B27-B1EE-010DF422CDA6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68B07-5D34-4AB6-B797-0456CA4EC5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8F79E-16D2-4200-BEBB-97A13CB3B5FF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A343-F787-48BB-A331-A34E23AB44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9F231-E0D4-4FCB-8377-9BEAC06AB22B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AE77A-38BE-4643-B925-4CBA0EB1AB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EF96-D2D0-4A1D-B5CC-50AEE2AF89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F65DB-D829-479F-94ED-335FE5D1448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7A51-B000-4C35-B083-80725379CE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B698F-D825-4D43-A53E-E20093AD2F9C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752D-C75D-4F55-9FC2-80E189D8CA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198D0-FCF9-43D7-AC84-26695426CF30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3062-2CAD-4DB2-8FC0-8E0D39B244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0E579-AA7E-405B-9843-6F5ABE2248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DF75-7AD5-4C5D-96C4-4373E437AED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B1C83-F78D-4B61-A4B7-55C5546C20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1F91B-76BE-48ED-AFBB-5DFF0A8807D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AF77-FB26-49DA-BBEE-1459C42617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C9A7-C8CC-44E9-8EFF-CB82954BCDD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3347-21CD-4985-B564-6D1B638D79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4B77568-74F4-45D5-A937-E1FAA3F4C70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/>
            </a:lvl1pPr>
          </a:lstStyle>
          <a:p>
            <a:fld id="{21A11FFE-2F9B-4248-9414-654EF43D9B8F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400"/>
            </a:lvl1pPr>
          </a:lstStyle>
          <a:p>
            <a:fld id="{7986C8DE-1CB6-474D-AACF-5F649E70560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hyperlink" Target="http://www.iecool.com/vector/208/214/20.htm" TargetMode="Externa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audio" Target="../media/audio2.wav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audio" Target="../media/audio4.wav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矩形 41"/>
          <p:cNvSpPr>
            <a:spLocks noChangeArrowheads="1"/>
          </p:cNvSpPr>
          <p:nvPr/>
        </p:nvSpPr>
        <p:spPr bwMode="auto">
          <a:xfrm>
            <a:off x="0" y="16764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Unit 3 </a:t>
            </a:r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Where is my car?</a:t>
            </a:r>
            <a:endParaRPr lang="en-US" sz="4800" b="1" dirty="0">
              <a:solidFill>
                <a:srgbClr val="FFC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480056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200814153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573463"/>
            <a:ext cx="2808287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x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581400"/>
            <a:ext cx="936625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s200814153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429000"/>
            <a:ext cx="2808288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xuexiyongpin1_032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00613">
            <a:off x="7229475" y="3979863"/>
            <a:ext cx="1039813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x0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49160">
            <a:off x="4648200" y="4121150"/>
            <a:ext cx="6858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文具书本矢量图矢量图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3068638"/>
            <a:ext cx="168275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5759450"/>
            <a:ext cx="36718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6600" b="1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600" b="1">
                <a:solidFill>
                  <a:srgbClr val="CC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6600" b="1">
                <a:latin typeface="Comic Sans MS" panose="030F0702030302020204" pitchFamily="66" charset="0"/>
              </a:rPr>
              <a:t>n</a:t>
            </a:r>
            <a:endParaRPr lang="en-US" altLang="zh-CN" sz="6600" b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708400" y="5759450"/>
            <a:ext cx="36718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6600" b="1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600" b="1">
                <a:solidFill>
                  <a:srgbClr val="CC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6600" b="1">
                <a:latin typeface="Comic Sans MS" panose="030F0702030302020204" pitchFamily="66" charset="0"/>
              </a:rPr>
              <a:t>n</a:t>
            </a:r>
            <a:endParaRPr lang="en-US" altLang="zh-CN" sz="6600" b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781800" y="5562600"/>
            <a:ext cx="2362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800" b="1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4800" b="1">
                <a:solidFill>
                  <a:srgbClr val="CC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4800" b="1">
                <a:latin typeface="Comic Sans MS" panose="030F0702030302020204" pitchFamily="66" charset="0"/>
              </a:rPr>
              <a:t>nd</a:t>
            </a:r>
            <a:r>
              <a:rPr lang="en-US" altLang="zh-CN" sz="4800" b="1">
                <a:solidFill>
                  <a:srgbClr val="CC0000"/>
                </a:solidFill>
                <a:latin typeface="Comic Sans MS" panose="030F0702030302020204" pitchFamily="66" charset="0"/>
              </a:rPr>
              <a:t>er</a:t>
            </a:r>
          </a:p>
        </p:txBody>
      </p:sp>
      <p:pic>
        <p:nvPicPr>
          <p:cNvPr id="26635" name="Picture 11" descr="x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514443">
            <a:off x="4800600" y="0"/>
            <a:ext cx="55086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encilcas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1219">
            <a:off x="4038600" y="304800"/>
            <a:ext cx="24669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33800" y="1524000"/>
            <a:ext cx="274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800" b="1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4800" b="1">
                <a:latin typeface="Comic Sans MS" panose="030F0702030302020204" pitchFamily="66" charset="0"/>
              </a:rPr>
              <a:t>b</a:t>
            </a:r>
            <a:r>
              <a:rPr lang="en-US" altLang="zh-CN" sz="4800" b="1">
                <a:solidFill>
                  <a:srgbClr val="FF33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800" b="1">
                <a:latin typeface="Comic Sans MS" panose="030F0702030302020204" pitchFamily="66" charset="0"/>
              </a:rPr>
              <a:t>h</a:t>
            </a:r>
            <a:r>
              <a:rPr lang="en-US" altLang="zh-CN" sz="4800" b="1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800" b="1"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26638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omic Sans MS" panose="030F0702030302020204" pitchFamily="66" charset="0"/>
              </a:rPr>
              <a:t>A:</a:t>
            </a:r>
            <a:r>
              <a:rPr lang="en-US" sz="3200" b="1">
                <a:latin typeface="Comic Sans MS" panose="030F0702030302020204" pitchFamily="66" charset="0"/>
              </a:rPr>
              <a:t>Where</a:t>
            </a:r>
            <a:r>
              <a:rPr lang="en-US" altLang="zh-CN" sz="3200" b="1">
                <a:latin typeface="Comic Sans MS" panose="030F0702030302020204" pitchFamily="66" charset="0"/>
              </a:rPr>
              <a:t>’</a:t>
            </a:r>
            <a:r>
              <a:rPr lang="en-US" sz="3200" b="1">
                <a:latin typeface="Comic Sans MS" panose="030F0702030302020204" pitchFamily="66" charset="0"/>
              </a:rPr>
              <a:t>s the </a:t>
            </a:r>
            <a:r>
              <a:rPr lang="en-US" altLang="zh-CN" sz="3200" b="1">
                <a:latin typeface="Comic Sans MS" panose="030F0702030302020204" pitchFamily="66" charset="0"/>
              </a:rPr>
              <a:t>… </a:t>
            </a:r>
            <a:r>
              <a:rPr lang="zh-CN" altLang="en-US" sz="3200" b="1">
                <a:latin typeface="Comic Sans MS" panose="030F0702030302020204" pitchFamily="66" charset="0"/>
              </a:rPr>
              <a:t>？</a:t>
            </a:r>
            <a:endParaRPr lang="en-US" sz="3200" b="1">
              <a:latin typeface="Comic Sans MS" panose="030F0702030302020204" pitchFamily="66" charset="0"/>
            </a:endParaRPr>
          </a:p>
        </p:txBody>
      </p:sp>
      <p:sp>
        <p:nvSpPr>
          <p:cNvPr id="26639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omic Sans MS" panose="030F0702030302020204" pitchFamily="66" charset="0"/>
              </a:rPr>
              <a:t>B:It’</a:t>
            </a:r>
            <a:r>
              <a:rPr lang="en-US" sz="3200" b="1">
                <a:latin typeface="Comic Sans MS" panose="030F0702030302020204" pitchFamily="66" charset="0"/>
              </a:rPr>
              <a:t>s </a:t>
            </a:r>
            <a:r>
              <a:rPr lang="en-US" altLang="zh-CN" sz="3200" b="1">
                <a:latin typeface="Comic Sans MS" panose="030F0702030302020204" pitchFamily="66" charset="0"/>
              </a:rPr>
              <a:t>… </a:t>
            </a:r>
            <a:r>
              <a:rPr lang="en-US" sz="3200" b="1">
                <a:latin typeface="Comic Sans MS" panose="030F0702030302020204" pitchFamily="66" charset="0"/>
              </a:rPr>
              <a:t>the </a:t>
            </a:r>
            <a:r>
              <a:rPr lang="en-US" altLang="zh-CN" sz="3200" b="1">
                <a:latin typeface="Comic Sans MS" panose="030F0702030302020204" pitchFamily="66" charset="0"/>
              </a:rPr>
              <a:t>…</a:t>
            </a:r>
            <a:endParaRPr lang="en-US" sz="3200" b="1">
              <a:latin typeface="Comic Sans MS" panose="030F0702030302020204" pitchFamily="66" charset="0"/>
            </a:endParaRPr>
          </a:p>
        </p:txBody>
      </p:sp>
      <p:pic>
        <p:nvPicPr>
          <p:cNvPr id="26640" name="Picture 16" descr="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34200" y="76200"/>
            <a:ext cx="143986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x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884607">
            <a:off x="8158163" y="942975"/>
            <a:ext cx="985837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781800" y="13716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4000" b="1">
                <a:latin typeface="Comic Sans MS" panose="030F0702030302020204" pitchFamily="66" charset="0"/>
              </a:rPr>
              <a:t>n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4000" b="1">
                <a:latin typeface="Comic Sans MS" panose="030F0702030302020204" pitchFamily="66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7" grpId="0"/>
      <p:bldP spid="26638" grpId="0"/>
      <p:bldP spid="26639" grpId="0"/>
      <p:bldP spid="266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65532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33CC"/>
                </a:solidFill>
                <a:latin typeface="Comic Sans MS" panose="030F0702030302020204" pitchFamily="66" charset="0"/>
              </a:rPr>
              <a:t>Where is my car?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1057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7"/>
          <p:cNvSpPr>
            <a:spLocks noChangeArrowheads="1"/>
          </p:cNvSpPr>
          <p:nvPr/>
        </p:nvSpPr>
        <p:spPr bwMode="auto">
          <a:xfrm>
            <a:off x="5029200" y="3276600"/>
            <a:ext cx="1524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365" name="Picture 11" descr="match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622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s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828800"/>
            <a:ext cx="26638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矩形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4563" y="2206625"/>
            <a:ext cx="16097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2"/>
          <p:cNvSpPr txBox="1">
            <a:spLocks noChangeArrowheads="1"/>
          </p:cNvSpPr>
          <p:nvPr/>
        </p:nvSpPr>
        <p:spPr bwMode="auto">
          <a:xfrm>
            <a:off x="0" y="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Jiamin, Ben, Janet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Xiaoling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are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playing.</a:t>
            </a:r>
          </a:p>
        </p:txBody>
      </p:sp>
      <p:sp>
        <p:nvSpPr>
          <p:cNvPr id="15369" name="下弧形箭头 11"/>
          <p:cNvSpPr>
            <a:spLocks noChangeArrowheads="1"/>
          </p:cNvSpPr>
          <p:nvPr/>
        </p:nvSpPr>
        <p:spPr bwMode="auto">
          <a:xfrm rot="13980719">
            <a:off x="5924551" y="1322387"/>
            <a:ext cx="654050" cy="530225"/>
          </a:xfrm>
          <a:prstGeom prst="curvedUpArrow">
            <a:avLst>
              <a:gd name="adj1" fmla="val 24996"/>
              <a:gd name="adj2" fmla="val 94485"/>
              <a:gd name="adj3" fmla="val 49750"/>
            </a:avLst>
          </a:prstGeom>
          <a:solidFill>
            <a:srgbClr val="FF00FF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9144000" y="1438275"/>
            <a:ext cx="403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观看金太阳，并回答</a:t>
            </a:r>
            <a:r>
              <a:rPr lang="en-US"/>
              <a:t>Where is Jiamin’s car?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8" grpId="0" autoUpdateAnimBg="0"/>
      <p:bldP spid="153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65532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33CC"/>
                </a:solidFill>
                <a:latin typeface="Comic Sans MS" panose="030F0702030302020204" pitchFamily="66" charset="0"/>
              </a:rPr>
              <a:t>Where is my car?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1057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5029200" y="3276600"/>
            <a:ext cx="1524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89" name="Picture 11" descr="match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622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s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828800"/>
            <a:ext cx="26638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矩形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4563" y="2206625"/>
            <a:ext cx="16097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"/>
          <p:cNvSpPr txBox="1">
            <a:spLocks noChangeArrowheads="1"/>
          </p:cNvSpPr>
          <p:nvPr/>
        </p:nvSpPr>
        <p:spPr bwMode="auto">
          <a:xfrm>
            <a:off x="-303213" y="0"/>
            <a:ext cx="9447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Jiamin, Ben, Janet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Xiaoling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are</a:t>
            </a:r>
            <a:r>
              <a:rPr lang="zh-CN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playing.</a:t>
            </a:r>
          </a:p>
        </p:txBody>
      </p:sp>
      <p:sp>
        <p:nvSpPr>
          <p:cNvPr id="16393" name="下弧形箭头 11"/>
          <p:cNvSpPr>
            <a:spLocks noChangeArrowheads="1"/>
          </p:cNvSpPr>
          <p:nvPr/>
        </p:nvSpPr>
        <p:spPr bwMode="auto">
          <a:xfrm rot="13980719">
            <a:off x="5924551" y="1322387"/>
            <a:ext cx="654050" cy="530225"/>
          </a:xfrm>
          <a:prstGeom prst="curvedUpArrow">
            <a:avLst>
              <a:gd name="adj1" fmla="val 24996"/>
              <a:gd name="adj2" fmla="val 94485"/>
              <a:gd name="adj3" fmla="val 49750"/>
            </a:avLst>
          </a:prstGeom>
          <a:solidFill>
            <a:srgbClr val="FF00FF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0" y="8382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观看完金太阳，并呈现答案。</a:t>
            </a:r>
          </a:p>
        </p:txBody>
      </p:sp>
      <p:sp>
        <p:nvSpPr>
          <p:cNvPr id="16395" name="Rectangle 2"/>
          <p:cNvSpPr txBox="1">
            <a:spLocks noChangeArrowheads="1"/>
          </p:cNvSpPr>
          <p:nvPr/>
        </p:nvSpPr>
        <p:spPr bwMode="auto">
          <a:xfrm>
            <a:off x="152400" y="57912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33CC"/>
                </a:solidFill>
                <a:latin typeface="Comic Sans MS" panose="030F0702030302020204" pitchFamily="66" charset="0"/>
              </a:rPr>
              <a:t>It’s on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4707" y="502444"/>
            <a:ext cx="5795962" cy="55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188" y="2565400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34559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Let’s__________. Where is my car?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Is it </a:t>
            </a:r>
            <a:r>
              <a:rPr lang="en-US" sz="2400" b="1" u="sng" dirty="0">
                <a:latin typeface="Comic Sans MS" panose="030F0702030302020204" pitchFamily="66" charset="0"/>
              </a:rPr>
              <a:t>_________</a:t>
            </a:r>
            <a:r>
              <a:rPr lang="en-US" sz="2400" b="1" dirty="0"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No, it isn’t.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Is it </a:t>
            </a:r>
            <a:r>
              <a:rPr lang="en-US" sz="2400" b="1" u="sng" dirty="0">
                <a:latin typeface="Comic Sans MS" panose="030F0702030302020204" pitchFamily="66" charset="0"/>
              </a:rPr>
              <a:t>____________</a:t>
            </a:r>
            <a:r>
              <a:rPr lang="en-US" sz="2400" b="1" dirty="0"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No, it isn’t.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Is it </a:t>
            </a:r>
            <a:r>
              <a:rPr lang="en-US" sz="2400" b="1" u="sng" dirty="0">
                <a:latin typeface="Comic Sans MS" panose="030F0702030302020204" pitchFamily="66" charset="0"/>
              </a:rPr>
              <a:t>___________</a:t>
            </a:r>
            <a:r>
              <a:rPr lang="en-US" sz="2400" b="1" dirty="0"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Yes, it is.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87450" y="1052513"/>
            <a:ext cx="194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play a game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87450" y="2060575"/>
            <a:ext cx="170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in the box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16013" y="3141663"/>
            <a:ext cx="248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under the chair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87450" y="4221163"/>
            <a:ext cx="200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on the table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1067998">
            <a:off x="8172450" y="4724400"/>
            <a:ext cx="358775" cy="649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934200" y="25146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524750" y="1412875"/>
            <a:ext cx="936625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62000" y="457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9228138" y="6096000"/>
            <a:ext cx="2201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/>
              <a:t>通过图画，帮助学生复述课文句子。</a:t>
            </a:r>
          </a:p>
        </p:txBody>
      </p:sp>
      <p:pic>
        <p:nvPicPr>
          <p:cNvPr id="17422" name="矩形 15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2075" y="4370388"/>
            <a:ext cx="12985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矩形 1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2057400"/>
            <a:ext cx="12969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矩形 1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07275" y="1085850"/>
            <a:ext cx="1298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WordArt 7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288131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talk.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nimBg="1" autoUpdateAnimBg="0"/>
      <p:bldP spid="17417" grpId="1" animBg="1" autoUpdateAnimBg="0"/>
      <p:bldP spid="17418" grpId="0" bldLvl="0" animBg="1" autoUpdateAnimBg="0"/>
      <p:bldP spid="17418" grpId="1" bldLvl="0" animBg="1" autoUpdateAnimBg="0"/>
      <p:bldP spid="17419" grpId="0" animBg="1" autoUpdateAnimBg="0"/>
      <p:bldP spid="17419" grpId="1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1600200" y="1338263"/>
            <a:ext cx="5256213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A: Is it   _______the box?</a:t>
            </a:r>
          </a:p>
          <a:p>
            <a:pPr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B: _____, it isn’t.</a:t>
            </a:r>
          </a:p>
          <a:p>
            <a:pPr eaLnBrk="0" hangingPunct="0"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A: Is it </a:t>
            </a:r>
            <a:r>
              <a:rPr lang="en-US" sz="28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the chair?</a:t>
            </a:r>
          </a:p>
          <a:p>
            <a:pPr eaLnBrk="0" hangingPunct="0"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B: No, it </a:t>
            </a:r>
            <a:r>
              <a:rPr lang="en-US" sz="28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A: Is it </a:t>
            </a:r>
            <a:r>
              <a:rPr lang="en-US" sz="28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table?</a:t>
            </a:r>
          </a:p>
          <a:p>
            <a:pPr eaLnBrk="0" hangingPunct="0"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B: Yes, it </a:t>
            </a:r>
            <a:r>
              <a:rPr lang="en-US" sz="28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tabLst>
                <a:tab pos="403225" algn="l"/>
              </a:tabLst>
            </a:pPr>
            <a:endParaRPr lang="en-US" sz="2000" b="1" dirty="0">
              <a:latin typeface="Comic Sans MS" panose="030F0702030302020204" pitchFamily="66" charset="0"/>
            </a:endParaRPr>
          </a:p>
          <a:p>
            <a:pPr eaLnBrk="0" hangingPunct="0">
              <a:tabLst>
                <a:tab pos="403225" algn="l"/>
              </a:tabLst>
            </a:pP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A: ______ you.</a:t>
            </a:r>
          </a:p>
        </p:txBody>
      </p:sp>
      <p:sp>
        <p:nvSpPr>
          <p:cNvPr id="20483" name="WordArt 9"/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48244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 Unicode MS"/>
              </a:rPr>
              <a:t>Where's my car?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993300"/>
              </a:soli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Arial Unicode MS"/>
            </a:endParaRP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049713" y="1266825"/>
            <a:ext cx="51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2392363" y="1985963"/>
            <a:ext cx="728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3400425" y="2706688"/>
            <a:ext cx="1268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3616325" y="3425825"/>
            <a:ext cx="993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isn’t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760788" y="4217988"/>
            <a:ext cx="611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3689350" y="4938713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2249488" y="5659438"/>
            <a:ext cx="135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anose="030F0702030302020204" pitchFamily="66" charset="0"/>
              </a:rPr>
              <a:t>Thank</a:t>
            </a:r>
          </a:p>
        </p:txBody>
      </p:sp>
      <p:pic>
        <p:nvPicPr>
          <p:cNvPr id="20491" name="Picture 2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1143000"/>
            <a:ext cx="16748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7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288131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spell.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9296400" y="61722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/>
              <a:t>填写所缺的单词，可以分组或同位的方式，边背课文边拼读单词。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QR}TL3)W5$_QV%7]7L)]@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93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3352800" y="3657600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21508" name="Picture 6" descr="[`G@BBHJU@12EVC(BY%9XJ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963" y="0"/>
            <a:ext cx="20780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3581400" y="1905000"/>
            <a:ext cx="129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21510" name="Picture 5" descr="5P4$EZVQJF{F%DYAEC9PQH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5088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429000" y="4572000"/>
            <a:ext cx="129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near</a:t>
            </a:r>
          </a:p>
        </p:txBody>
      </p:sp>
      <p:pic>
        <p:nvPicPr>
          <p:cNvPr id="21512" name="Picture 8" descr="82L[NSUX@$$@@FLP`TYO7(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2362200"/>
            <a:ext cx="1981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3429000" y="2743200"/>
            <a:ext cx="158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2051050" y="0"/>
            <a:ext cx="52562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Where’s my cat?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It’s ...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9310688" y="152400"/>
            <a:ext cx="2424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2060"/>
                </a:solidFill>
                <a:latin typeface="Times New Roman" panose="02020603050405020304" pitchFamily="18" charset="0"/>
              </a:rPr>
              <a:t>用此图片将学生的注意力集中到Where's ...？这个句型。</a:t>
            </a:r>
          </a:p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6" name="Picture 12" descr="cat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34200" y="4800600"/>
            <a:ext cx="1871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3200400" y="5410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behind</a:t>
            </a:r>
            <a:endParaRPr 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6 -8.97317E-7 L 0.41233 -0.0289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4.44444E-6 -5.55042E-8 L 0.35486 0.1931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05556E-6 -3.7037E-6 L -0.19566 -0.2821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05556E-6 -3.70028E-8 L -0.30434 0.0154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6 -2.77521E-8 L 0.39566 0.10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5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7" grpId="1" autoUpdateAnimBg="0"/>
      <p:bldP spid="21509" grpId="0" autoUpdateAnimBg="0"/>
      <p:bldP spid="21509" grpId="1" autoUpdateAnimBg="0"/>
      <p:bldP spid="21511" grpId="0" autoUpdateAnimBg="0"/>
      <p:bldP spid="21511" grpId="1" autoUpdateAnimBg="0"/>
      <p:bldP spid="21513" grpId="0" autoUpdateAnimBg="0"/>
      <p:bldP spid="21513" grpId="1" autoUpdateAnimBg="0"/>
      <p:bldP spid="21514" grpId="0" autoUpdateAnimBg="0"/>
      <p:bldP spid="21517" grpId="0" autoUpdateAnimBg="0"/>
      <p:bldP spid="21517" grpId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床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3"/>
            <a:ext cx="53292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椅子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133600"/>
            <a:ext cx="3744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tabl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92375"/>
            <a:ext cx="2276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des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87450" y="1125538"/>
            <a:ext cx="66579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盒子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292600"/>
            <a:ext cx="1973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pencil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004"/>
          <a:stretch>
            <a:fillRect/>
          </a:stretch>
        </p:blipFill>
        <p:spPr bwMode="auto">
          <a:xfrm>
            <a:off x="755650" y="1557338"/>
            <a:ext cx="3429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笔合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52484">
            <a:off x="1979613" y="4941888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ruler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61177">
            <a:off x="5258594" y="4471194"/>
            <a:ext cx="1295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书包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492375"/>
            <a:ext cx="15113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book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844675"/>
            <a:ext cx="12239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836613"/>
            <a:ext cx="6265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Where is the pencil?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68313" y="908050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Where is the book?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68313" y="908050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Where is the bag?</a:t>
            </a: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29400" y="4572000"/>
            <a:ext cx="7921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95288" y="908050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 is the ball?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547813" y="981075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Where is the pencil-box?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763713" y="1052513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Where is the ruler?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979613" y="1052513"/>
            <a:ext cx="6265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 is the doll?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5076825" y="6154738"/>
            <a:ext cx="357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800080"/>
                </a:solidFill>
                <a:latin typeface="Times New Roman" panose="02020603050405020304" pitchFamily="18" charset="0"/>
              </a:rPr>
              <a:t>It</a:t>
            </a:r>
            <a:r>
              <a:rPr lang="en-US" sz="4000" dirty="0">
                <a:solidFill>
                  <a:srgbClr val="800080"/>
                </a:solidFill>
              </a:rPr>
              <a:t>’</a:t>
            </a:r>
            <a:r>
              <a:rPr lang="en-US" sz="4000" dirty="0">
                <a:solidFill>
                  <a:srgbClr val="80008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dirty="0">
                <a:solidFill>
                  <a:srgbClr val="00808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near</a:t>
            </a:r>
            <a:r>
              <a:rPr lang="en-US" sz="4000" dirty="0">
                <a:solidFill>
                  <a:srgbClr val="00808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800080"/>
                </a:solidFill>
                <a:latin typeface="Times New Roman" panose="02020603050405020304" pitchFamily="18" charset="0"/>
              </a:rPr>
              <a:t>the box.</a:t>
            </a:r>
          </a:p>
        </p:txBody>
      </p:sp>
      <p:pic>
        <p:nvPicPr>
          <p:cNvPr id="22550" name="Picture 22" descr="u=4038074081,2804450532&amp;gp=-2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306863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响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build="allAtOnce" autoUpdateAnimBg="0"/>
      <p:bldP spid="22542" grpId="0" build="allAtOnce" autoUpdateAnimBg="0"/>
      <p:bldP spid="22543" grpId="0" build="allAtOnce" autoUpdateAnimBg="0"/>
      <p:bldP spid="22545" grpId="0" build="allAtOnce" autoUpdateAnimBg="0"/>
      <p:bldP spid="22546" grpId="0" build="allAtOnce" autoUpdateAnimBg="0"/>
      <p:bldP spid="22547" grpId="0" build="allAtOnce" autoUpdateAnimBg="0"/>
      <p:bldP spid="22548" grpId="0" build="allAtOnce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447800" y="609674"/>
            <a:ext cx="5638800" cy="914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My Little Cat</a:t>
            </a:r>
            <a:endParaRPr lang="zh-CN" altLang="en-US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3" name="couch2"/>
          <p:cNvSpPr>
            <a:spLocks noEditPoints="1" noChangeArrowheads="1"/>
          </p:cNvSpPr>
          <p:nvPr/>
        </p:nvSpPr>
        <p:spPr bwMode="auto">
          <a:xfrm>
            <a:off x="304800" y="5638800"/>
            <a:ext cx="3343275" cy="904875"/>
          </a:xfrm>
          <a:custGeom>
            <a:avLst/>
            <a:gdLst>
              <a:gd name="T0" fmla="*/ 10800 w 21600"/>
              <a:gd name="T1" fmla="*/ 0 h 21600"/>
              <a:gd name="T2" fmla="*/ 20993 w 21600"/>
              <a:gd name="T3" fmla="*/ 10800 h 21600"/>
              <a:gd name="T4" fmla="*/ 5373 w 21600"/>
              <a:gd name="T5" fmla="*/ 21172 h 21600"/>
              <a:gd name="T6" fmla="*/ 17029 w 21600"/>
              <a:gd name="T7" fmla="*/ 21600 h 21600"/>
              <a:gd name="T8" fmla="*/ 11244 w 21600"/>
              <a:gd name="T9" fmla="*/ 21119 h 21600"/>
              <a:gd name="T10" fmla="*/ 607 w 21600"/>
              <a:gd name="T11" fmla="*/ 10800 h 21600"/>
              <a:gd name="T12" fmla="*/ 3062 w 21600"/>
              <a:gd name="T13" fmla="*/ 6469 h 21600"/>
              <a:gd name="T14" fmla="*/ 18553 w 21600"/>
              <a:gd name="T15" fmla="*/ 178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77" y="19515"/>
                </a:moveTo>
                <a:lnTo>
                  <a:pt x="19563" y="19889"/>
                </a:lnTo>
                <a:lnTo>
                  <a:pt x="19672" y="20263"/>
                </a:lnTo>
                <a:lnTo>
                  <a:pt x="19780" y="20531"/>
                </a:lnTo>
                <a:lnTo>
                  <a:pt x="19888" y="20691"/>
                </a:lnTo>
                <a:lnTo>
                  <a:pt x="20170" y="21119"/>
                </a:lnTo>
                <a:lnTo>
                  <a:pt x="20408" y="21172"/>
                </a:lnTo>
                <a:lnTo>
                  <a:pt x="20712" y="21172"/>
                </a:lnTo>
                <a:lnTo>
                  <a:pt x="20950" y="21119"/>
                </a:lnTo>
                <a:lnTo>
                  <a:pt x="21167" y="20691"/>
                </a:lnTo>
                <a:lnTo>
                  <a:pt x="21362" y="20370"/>
                </a:lnTo>
                <a:lnTo>
                  <a:pt x="21513" y="19889"/>
                </a:lnTo>
                <a:lnTo>
                  <a:pt x="21600" y="19408"/>
                </a:lnTo>
                <a:lnTo>
                  <a:pt x="21600" y="18873"/>
                </a:lnTo>
                <a:lnTo>
                  <a:pt x="21557" y="18285"/>
                </a:lnTo>
                <a:lnTo>
                  <a:pt x="21470" y="17857"/>
                </a:lnTo>
                <a:lnTo>
                  <a:pt x="21362" y="17376"/>
                </a:lnTo>
                <a:lnTo>
                  <a:pt x="21167" y="16895"/>
                </a:lnTo>
                <a:lnTo>
                  <a:pt x="20993" y="16574"/>
                </a:lnTo>
                <a:lnTo>
                  <a:pt x="20993" y="10533"/>
                </a:lnTo>
                <a:lnTo>
                  <a:pt x="20993" y="2887"/>
                </a:lnTo>
                <a:lnTo>
                  <a:pt x="20993" y="2513"/>
                </a:lnTo>
                <a:lnTo>
                  <a:pt x="20950" y="2192"/>
                </a:lnTo>
                <a:lnTo>
                  <a:pt x="20950" y="1925"/>
                </a:lnTo>
                <a:lnTo>
                  <a:pt x="20863" y="1604"/>
                </a:lnTo>
                <a:lnTo>
                  <a:pt x="20820" y="1390"/>
                </a:lnTo>
                <a:lnTo>
                  <a:pt x="20755" y="1176"/>
                </a:lnTo>
                <a:lnTo>
                  <a:pt x="20668" y="962"/>
                </a:lnTo>
                <a:lnTo>
                  <a:pt x="20582" y="802"/>
                </a:lnTo>
                <a:lnTo>
                  <a:pt x="20300" y="481"/>
                </a:lnTo>
                <a:lnTo>
                  <a:pt x="19997" y="321"/>
                </a:lnTo>
                <a:lnTo>
                  <a:pt x="19628" y="107"/>
                </a:lnTo>
                <a:lnTo>
                  <a:pt x="19195" y="0"/>
                </a:lnTo>
                <a:lnTo>
                  <a:pt x="18654" y="0"/>
                </a:lnTo>
                <a:lnTo>
                  <a:pt x="18047" y="0"/>
                </a:lnTo>
                <a:lnTo>
                  <a:pt x="17375" y="0"/>
                </a:lnTo>
                <a:lnTo>
                  <a:pt x="16617" y="0"/>
                </a:lnTo>
                <a:lnTo>
                  <a:pt x="10768" y="0"/>
                </a:lnTo>
                <a:lnTo>
                  <a:pt x="4983" y="0"/>
                </a:lnTo>
                <a:lnTo>
                  <a:pt x="4225" y="0"/>
                </a:lnTo>
                <a:lnTo>
                  <a:pt x="3553" y="0"/>
                </a:lnTo>
                <a:lnTo>
                  <a:pt x="2946" y="0"/>
                </a:lnTo>
                <a:lnTo>
                  <a:pt x="2405" y="0"/>
                </a:lnTo>
                <a:lnTo>
                  <a:pt x="1972" y="107"/>
                </a:lnTo>
                <a:lnTo>
                  <a:pt x="1582" y="321"/>
                </a:lnTo>
                <a:lnTo>
                  <a:pt x="1257" y="481"/>
                </a:lnTo>
                <a:lnTo>
                  <a:pt x="1018" y="802"/>
                </a:lnTo>
                <a:lnTo>
                  <a:pt x="932" y="962"/>
                </a:lnTo>
                <a:lnTo>
                  <a:pt x="845" y="1176"/>
                </a:lnTo>
                <a:lnTo>
                  <a:pt x="780" y="1390"/>
                </a:lnTo>
                <a:lnTo>
                  <a:pt x="737" y="1604"/>
                </a:lnTo>
                <a:lnTo>
                  <a:pt x="650" y="1925"/>
                </a:lnTo>
                <a:lnTo>
                  <a:pt x="650" y="2192"/>
                </a:lnTo>
                <a:lnTo>
                  <a:pt x="607" y="2513"/>
                </a:lnTo>
                <a:lnTo>
                  <a:pt x="607" y="2887"/>
                </a:lnTo>
                <a:lnTo>
                  <a:pt x="607" y="10800"/>
                </a:lnTo>
                <a:lnTo>
                  <a:pt x="607" y="16574"/>
                </a:lnTo>
                <a:lnTo>
                  <a:pt x="433" y="16895"/>
                </a:lnTo>
                <a:lnTo>
                  <a:pt x="238" y="17376"/>
                </a:lnTo>
                <a:lnTo>
                  <a:pt x="130" y="17857"/>
                </a:lnTo>
                <a:lnTo>
                  <a:pt x="43" y="18285"/>
                </a:lnTo>
                <a:lnTo>
                  <a:pt x="0" y="18873"/>
                </a:lnTo>
                <a:lnTo>
                  <a:pt x="0" y="19408"/>
                </a:lnTo>
                <a:lnTo>
                  <a:pt x="87" y="19889"/>
                </a:lnTo>
                <a:lnTo>
                  <a:pt x="238" y="20370"/>
                </a:lnTo>
                <a:lnTo>
                  <a:pt x="433" y="20691"/>
                </a:lnTo>
                <a:lnTo>
                  <a:pt x="650" y="21119"/>
                </a:lnTo>
                <a:lnTo>
                  <a:pt x="888" y="21172"/>
                </a:lnTo>
                <a:lnTo>
                  <a:pt x="1148" y="21172"/>
                </a:lnTo>
                <a:lnTo>
                  <a:pt x="1430" y="21119"/>
                </a:lnTo>
                <a:lnTo>
                  <a:pt x="1668" y="20691"/>
                </a:lnTo>
                <a:lnTo>
                  <a:pt x="1820" y="20531"/>
                </a:lnTo>
                <a:lnTo>
                  <a:pt x="1928" y="20263"/>
                </a:lnTo>
                <a:lnTo>
                  <a:pt x="2037" y="19889"/>
                </a:lnTo>
                <a:lnTo>
                  <a:pt x="2123" y="19515"/>
                </a:lnTo>
                <a:lnTo>
                  <a:pt x="2275" y="19889"/>
                </a:lnTo>
                <a:lnTo>
                  <a:pt x="2491" y="20210"/>
                </a:lnTo>
                <a:lnTo>
                  <a:pt x="2795" y="20370"/>
                </a:lnTo>
                <a:lnTo>
                  <a:pt x="3141" y="20638"/>
                </a:lnTo>
                <a:lnTo>
                  <a:pt x="3553" y="20798"/>
                </a:lnTo>
                <a:lnTo>
                  <a:pt x="3965" y="21012"/>
                </a:lnTo>
                <a:lnTo>
                  <a:pt x="4398" y="21119"/>
                </a:lnTo>
                <a:lnTo>
                  <a:pt x="4896" y="21172"/>
                </a:lnTo>
                <a:lnTo>
                  <a:pt x="5373" y="21172"/>
                </a:lnTo>
                <a:lnTo>
                  <a:pt x="5828" y="21172"/>
                </a:lnTo>
                <a:lnTo>
                  <a:pt x="6283" y="21119"/>
                </a:lnTo>
                <a:lnTo>
                  <a:pt x="6738" y="20905"/>
                </a:lnTo>
                <a:lnTo>
                  <a:pt x="7128" y="20691"/>
                </a:lnTo>
                <a:lnTo>
                  <a:pt x="7453" y="20531"/>
                </a:lnTo>
                <a:lnTo>
                  <a:pt x="7713" y="20210"/>
                </a:lnTo>
                <a:lnTo>
                  <a:pt x="7908" y="19782"/>
                </a:lnTo>
                <a:lnTo>
                  <a:pt x="8059" y="20103"/>
                </a:lnTo>
                <a:lnTo>
                  <a:pt x="8276" y="20263"/>
                </a:lnTo>
                <a:lnTo>
                  <a:pt x="8579" y="20424"/>
                </a:lnTo>
                <a:lnTo>
                  <a:pt x="8926" y="20638"/>
                </a:lnTo>
                <a:lnTo>
                  <a:pt x="9381" y="20798"/>
                </a:lnTo>
                <a:lnTo>
                  <a:pt x="9814" y="21012"/>
                </a:lnTo>
                <a:lnTo>
                  <a:pt x="10313" y="21119"/>
                </a:lnTo>
                <a:lnTo>
                  <a:pt x="10789" y="21119"/>
                </a:lnTo>
                <a:lnTo>
                  <a:pt x="11244" y="21119"/>
                </a:lnTo>
                <a:lnTo>
                  <a:pt x="11699" y="21119"/>
                </a:lnTo>
                <a:lnTo>
                  <a:pt x="12111" y="21012"/>
                </a:lnTo>
                <a:lnTo>
                  <a:pt x="12522" y="20905"/>
                </a:lnTo>
                <a:lnTo>
                  <a:pt x="12912" y="20798"/>
                </a:lnTo>
                <a:lnTo>
                  <a:pt x="13194" y="20531"/>
                </a:lnTo>
                <a:lnTo>
                  <a:pt x="13454" y="20370"/>
                </a:lnTo>
                <a:lnTo>
                  <a:pt x="13692" y="20103"/>
                </a:lnTo>
                <a:lnTo>
                  <a:pt x="13844" y="20424"/>
                </a:lnTo>
                <a:lnTo>
                  <a:pt x="14104" y="20691"/>
                </a:lnTo>
                <a:lnTo>
                  <a:pt x="14386" y="21012"/>
                </a:lnTo>
                <a:lnTo>
                  <a:pt x="14797" y="21279"/>
                </a:lnTo>
                <a:lnTo>
                  <a:pt x="15165" y="21493"/>
                </a:lnTo>
                <a:lnTo>
                  <a:pt x="15599" y="21600"/>
                </a:lnTo>
                <a:lnTo>
                  <a:pt x="16097" y="21600"/>
                </a:lnTo>
                <a:lnTo>
                  <a:pt x="16552" y="21600"/>
                </a:lnTo>
                <a:lnTo>
                  <a:pt x="17029" y="21600"/>
                </a:lnTo>
                <a:lnTo>
                  <a:pt x="17484" y="21386"/>
                </a:lnTo>
                <a:lnTo>
                  <a:pt x="17939" y="21279"/>
                </a:lnTo>
                <a:lnTo>
                  <a:pt x="18350" y="21012"/>
                </a:lnTo>
                <a:lnTo>
                  <a:pt x="18719" y="20691"/>
                </a:lnTo>
                <a:lnTo>
                  <a:pt x="19022" y="20370"/>
                </a:lnTo>
                <a:lnTo>
                  <a:pt x="19282" y="19996"/>
                </a:lnTo>
                <a:lnTo>
                  <a:pt x="19477" y="19515"/>
                </a:lnTo>
                <a:close/>
              </a:path>
              <a:path w="21600" h="21600" extrusionOk="0">
                <a:moveTo>
                  <a:pt x="19477" y="19515"/>
                </a:moveTo>
                <a:lnTo>
                  <a:pt x="19477" y="19515"/>
                </a:lnTo>
                <a:lnTo>
                  <a:pt x="19477" y="19087"/>
                </a:lnTo>
                <a:lnTo>
                  <a:pt x="19477" y="17697"/>
                </a:lnTo>
                <a:lnTo>
                  <a:pt x="19477" y="15719"/>
                </a:lnTo>
                <a:lnTo>
                  <a:pt x="19477" y="13473"/>
                </a:lnTo>
                <a:lnTo>
                  <a:pt x="19477" y="11174"/>
                </a:lnTo>
                <a:lnTo>
                  <a:pt x="19477" y="8929"/>
                </a:lnTo>
                <a:lnTo>
                  <a:pt x="19477" y="7218"/>
                </a:lnTo>
                <a:lnTo>
                  <a:pt x="19477" y="6042"/>
                </a:lnTo>
                <a:lnTo>
                  <a:pt x="19434" y="5988"/>
                </a:lnTo>
                <a:lnTo>
                  <a:pt x="19434" y="5828"/>
                </a:lnTo>
                <a:lnTo>
                  <a:pt x="19434" y="5721"/>
                </a:lnTo>
                <a:lnTo>
                  <a:pt x="19390" y="5614"/>
                </a:lnTo>
                <a:lnTo>
                  <a:pt x="19390" y="5507"/>
                </a:lnTo>
                <a:lnTo>
                  <a:pt x="19369" y="5400"/>
                </a:lnTo>
                <a:lnTo>
                  <a:pt x="19325" y="5347"/>
                </a:lnTo>
                <a:lnTo>
                  <a:pt x="19282" y="5240"/>
                </a:lnTo>
                <a:lnTo>
                  <a:pt x="19065" y="4865"/>
                </a:lnTo>
                <a:lnTo>
                  <a:pt x="18784" y="4705"/>
                </a:lnTo>
                <a:lnTo>
                  <a:pt x="18459" y="4491"/>
                </a:lnTo>
                <a:lnTo>
                  <a:pt x="18134" y="4384"/>
                </a:lnTo>
                <a:lnTo>
                  <a:pt x="17765" y="4331"/>
                </a:lnTo>
                <a:lnTo>
                  <a:pt x="17375" y="4224"/>
                </a:lnTo>
                <a:lnTo>
                  <a:pt x="16964" y="4224"/>
                </a:lnTo>
                <a:lnTo>
                  <a:pt x="16617" y="4224"/>
                </a:lnTo>
                <a:lnTo>
                  <a:pt x="4983" y="4224"/>
                </a:lnTo>
                <a:lnTo>
                  <a:pt x="4593" y="4224"/>
                </a:lnTo>
                <a:lnTo>
                  <a:pt x="4225" y="4224"/>
                </a:lnTo>
                <a:lnTo>
                  <a:pt x="3835" y="4331"/>
                </a:lnTo>
                <a:lnTo>
                  <a:pt x="3466" y="4384"/>
                </a:lnTo>
                <a:lnTo>
                  <a:pt x="3141" y="4491"/>
                </a:lnTo>
                <a:lnTo>
                  <a:pt x="2795" y="4705"/>
                </a:lnTo>
                <a:lnTo>
                  <a:pt x="2535" y="4865"/>
                </a:lnTo>
                <a:lnTo>
                  <a:pt x="2318" y="5240"/>
                </a:lnTo>
                <a:lnTo>
                  <a:pt x="2275" y="5347"/>
                </a:lnTo>
                <a:lnTo>
                  <a:pt x="2231" y="5400"/>
                </a:lnTo>
                <a:lnTo>
                  <a:pt x="2188" y="5507"/>
                </a:lnTo>
                <a:lnTo>
                  <a:pt x="2188" y="5614"/>
                </a:lnTo>
                <a:lnTo>
                  <a:pt x="2166" y="5721"/>
                </a:lnTo>
                <a:lnTo>
                  <a:pt x="2166" y="5828"/>
                </a:lnTo>
                <a:lnTo>
                  <a:pt x="2123" y="5988"/>
                </a:lnTo>
                <a:lnTo>
                  <a:pt x="2123" y="6042"/>
                </a:lnTo>
                <a:lnTo>
                  <a:pt x="2123" y="7218"/>
                </a:lnTo>
                <a:lnTo>
                  <a:pt x="2123" y="8929"/>
                </a:lnTo>
                <a:lnTo>
                  <a:pt x="2123" y="11174"/>
                </a:lnTo>
                <a:lnTo>
                  <a:pt x="2123" y="13473"/>
                </a:lnTo>
                <a:lnTo>
                  <a:pt x="2123" y="15719"/>
                </a:lnTo>
                <a:lnTo>
                  <a:pt x="2123" y="17697"/>
                </a:lnTo>
                <a:lnTo>
                  <a:pt x="2123" y="19087"/>
                </a:lnTo>
                <a:lnTo>
                  <a:pt x="2123" y="19515"/>
                </a:lnTo>
                <a:moveTo>
                  <a:pt x="2318" y="5240"/>
                </a:moveTo>
                <a:lnTo>
                  <a:pt x="2123" y="4865"/>
                </a:lnTo>
                <a:lnTo>
                  <a:pt x="1907" y="4331"/>
                </a:lnTo>
                <a:lnTo>
                  <a:pt x="1712" y="3743"/>
                </a:lnTo>
                <a:lnTo>
                  <a:pt x="1473" y="3101"/>
                </a:lnTo>
                <a:lnTo>
                  <a:pt x="1343" y="2406"/>
                </a:lnTo>
                <a:lnTo>
                  <a:pt x="1170" y="1818"/>
                </a:lnTo>
                <a:lnTo>
                  <a:pt x="1062" y="1230"/>
                </a:lnTo>
                <a:lnTo>
                  <a:pt x="1018" y="802"/>
                </a:lnTo>
                <a:moveTo>
                  <a:pt x="19282" y="5240"/>
                </a:moveTo>
                <a:lnTo>
                  <a:pt x="19477" y="4865"/>
                </a:lnTo>
                <a:lnTo>
                  <a:pt x="19693" y="4331"/>
                </a:lnTo>
                <a:lnTo>
                  <a:pt x="19888" y="3743"/>
                </a:lnTo>
                <a:lnTo>
                  <a:pt x="20127" y="3101"/>
                </a:lnTo>
                <a:lnTo>
                  <a:pt x="20257" y="2406"/>
                </a:lnTo>
                <a:lnTo>
                  <a:pt x="20408" y="1818"/>
                </a:lnTo>
                <a:lnTo>
                  <a:pt x="20538" y="1230"/>
                </a:lnTo>
                <a:lnTo>
                  <a:pt x="20582" y="802"/>
                </a:lnTo>
                <a:moveTo>
                  <a:pt x="7908" y="4224"/>
                </a:moveTo>
                <a:lnTo>
                  <a:pt x="7908" y="6790"/>
                </a:lnTo>
                <a:lnTo>
                  <a:pt x="7908" y="16574"/>
                </a:lnTo>
                <a:lnTo>
                  <a:pt x="7908" y="19782"/>
                </a:lnTo>
                <a:lnTo>
                  <a:pt x="7908" y="4224"/>
                </a:lnTo>
                <a:moveTo>
                  <a:pt x="13692" y="4224"/>
                </a:moveTo>
                <a:lnTo>
                  <a:pt x="13692" y="6844"/>
                </a:lnTo>
                <a:lnTo>
                  <a:pt x="13692" y="16788"/>
                </a:lnTo>
                <a:lnTo>
                  <a:pt x="13692" y="20103"/>
                </a:lnTo>
                <a:lnTo>
                  <a:pt x="13692" y="4224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35844" name="Picture 4" descr="BS00823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876800"/>
            <a:ext cx="320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4800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Cat,cat,my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little cat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4876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Where's my little cat?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5029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On the </a:t>
            </a:r>
            <a:r>
              <a:rPr lang="en-US" altLang="zh-CN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bed,on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the bed.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286000" y="4343400"/>
            <a:ext cx="3657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 is on the bed.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9" name="Picture 9" descr="gaofeng1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419600"/>
            <a:ext cx="10175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gaofeng1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648200"/>
            <a:ext cx="10175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gaofeng1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0175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BK00030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43800" y="0"/>
            <a:ext cx="914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BK00030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4572000"/>
            <a:ext cx="86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5335588" cy="762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66CC"/>
                </a:solidFill>
                <a:latin typeface="Comic Sans MS" panose="030F0702030302020204" pitchFamily="66" charset="0"/>
              </a:rPr>
              <a:t>Where is the monkey</a:t>
            </a:r>
            <a:r>
              <a:rPr lang="zh-CN" altLang="en-US" sz="3200" b="1" dirty="0">
                <a:solidFill>
                  <a:srgbClr val="0066CC"/>
                </a:solidFill>
                <a:latin typeface="Comic Sans MS" panose="030F0702030302020204" pitchFamily="66" charset="0"/>
              </a:rPr>
              <a:t>？</a:t>
            </a:r>
            <a:endParaRPr lang="en-US" sz="32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  <p:grpSp>
        <p:nvGrpSpPr>
          <p:cNvPr id="6149" name="Group 5"/>
          <p:cNvGrpSpPr/>
          <p:nvPr/>
        </p:nvGrpSpPr>
        <p:grpSpPr bwMode="auto">
          <a:xfrm>
            <a:off x="3429000" y="1828800"/>
            <a:ext cx="4876800" cy="4876800"/>
            <a:chOff x="0" y="0"/>
            <a:chExt cx="3072" cy="3072"/>
          </a:xfrm>
        </p:grpSpPr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1776" y="144"/>
              <a:ext cx="1296" cy="6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1" name="Oval 9"/>
            <p:cNvSpPr>
              <a:spLocks noChangeArrowheads="1"/>
            </p:cNvSpPr>
            <p:nvPr/>
          </p:nvSpPr>
          <p:spPr bwMode="auto">
            <a:xfrm>
              <a:off x="0" y="0"/>
              <a:ext cx="960" cy="8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2" name="Oval 10"/>
            <p:cNvSpPr>
              <a:spLocks noChangeArrowheads="1"/>
            </p:cNvSpPr>
            <p:nvPr/>
          </p:nvSpPr>
          <p:spPr bwMode="auto">
            <a:xfrm>
              <a:off x="576" y="2304"/>
              <a:ext cx="960" cy="76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3" name="Oval 11"/>
            <p:cNvSpPr>
              <a:spLocks noChangeArrowheads="1"/>
            </p:cNvSpPr>
            <p:nvPr/>
          </p:nvSpPr>
          <p:spPr bwMode="auto">
            <a:xfrm>
              <a:off x="672" y="1008"/>
              <a:ext cx="432" cy="52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647700" y="0"/>
            <a:ext cx="662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to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play,OK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155" name="矩形 12"/>
          <p:cNvSpPr>
            <a:spLocks noChangeArrowheads="1"/>
          </p:cNvSpPr>
          <p:nvPr/>
        </p:nvSpPr>
        <p:spPr bwMode="auto">
          <a:xfrm>
            <a:off x="5638800" y="838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Is it …?</a:t>
            </a:r>
            <a:endParaRPr lang="zh-CN" altLang="en-US" sz="36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6156" name="矩形 13"/>
          <p:cNvSpPr>
            <a:spLocks noChangeArrowheads="1"/>
          </p:cNvSpPr>
          <p:nvPr/>
        </p:nvSpPr>
        <p:spPr bwMode="auto">
          <a:xfrm>
            <a:off x="762000" y="1676400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Yes,</a:t>
            </a:r>
            <a:r>
              <a:rPr lang="zh-CN" alt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it is.</a:t>
            </a:r>
            <a:endParaRPr lang="zh-CN" altLang="en-US" sz="36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6157" name="矩形 14"/>
          <p:cNvSpPr>
            <a:spLocks noChangeArrowheads="1"/>
          </p:cNvSpPr>
          <p:nvPr/>
        </p:nvSpPr>
        <p:spPr bwMode="auto">
          <a:xfrm>
            <a:off x="5257800" y="1600200"/>
            <a:ext cx="287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No,</a:t>
            </a:r>
            <a:r>
              <a:rPr lang="zh-CN" alt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it is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n’t</a:t>
            </a:r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4" grpId="0" autoUpdateAnimBg="0"/>
      <p:bldP spid="6155" grpId="0" autoUpdateAnimBg="0"/>
      <p:bldP spid="6156" grpId="0" autoUpdateAnimBg="0"/>
      <p:bldP spid="61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/>
      </p:pic>
      <p:grpSp>
        <p:nvGrpSpPr>
          <p:cNvPr id="7171" name="Group 3"/>
          <p:cNvGrpSpPr/>
          <p:nvPr/>
        </p:nvGrpSpPr>
        <p:grpSpPr bwMode="auto">
          <a:xfrm>
            <a:off x="3276600" y="1219200"/>
            <a:ext cx="4800600" cy="4876800"/>
            <a:chOff x="0" y="0"/>
            <a:chExt cx="3024" cy="3072"/>
          </a:xfrm>
        </p:grpSpPr>
        <p:sp>
          <p:nvSpPr>
            <p:cNvPr id="7172" name="Oval 12"/>
            <p:cNvSpPr>
              <a:spLocks noChangeArrowheads="1"/>
            </p:cNvSpPr>
            <p:nvPr/>
          </p:nvSpPr>
          <p:spPr bwMode="auto">
            <a:xfrm>
              <a:off x="1728" y="672"/>
              <a:ext cx="1296" cy="6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Oval 13"/>
            <p:cNvSpPr>
              <a:spLocks noChangeArrowheads="1"/>
            </p:cNvSpPr>
            <p:nvPr/>
          </p:nvSpPr>
          <p:spPr bwMode="auto">
            <a:xfrm>
              <a:off x="0" y="0"/>
              <a:ext cx="960" cy="81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Oval 14"/>
            <p:cNvSpPr>
              <a:spLocks noChangeArrowheads="1"/>
            </p:cNvSpPr>
            <p:nvPr/>
          </p:nvSpPr>
          <p:spPr bwMode="auto">
            <a:xfrm>
              <a:off x="576" y="2304"/>
              <a:ext cx="960" cy="7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Oval 15"/>
            <p:cNvSpPr>
              <a:spLocks noChangeArrowheads="1"/>
            </p:cNvSpPr>
            <p:nvPr/>
          </p:nvSpPr>
          <p:spPr bwMode="auto">
            <a:xfrm>
              <a:off x="576" y="1056"/>
              <a:ext cx="624" cy="5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20688"/>
            <a:ext cx="6172200" cy="762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66CC"/>
                </a:solidFill>
                <a:latin typeface="Comic Sans MS" panose="030F0702030302020204" pitchFamily="66" charset="0"/>
              </a:rPr>
              <a:t>Where is the monkey</a:t>
            </a:r>
            <a:r>
              <a:rPr lang="zh-CN" altLang="en-US" sz="3200" b="1" dirty="0">
                <a:solidFill>
                  <a:srgbClr val="0066CC"/>
                </a:solidFill>
                <a:latin typeface="Comic Sans MS" panose="030F0702030302020204" pitchFamily="66" charset="0"/>
              </a:rPr>
              <a:t>？</a:t>
            </a:r>
            <a:endParaRPr lang="en-US" sz="32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177" name="矩形 14"/>
          <p:cNvSpPr>
            <a:spLocks noChangeArrowheads="1"/>
          </p:cNvSpPr>
          <p:nvPr/>
        </p:nvSpPr>
        <p:spPr bwMode="auto">
          <a:xfrm>
            <a:off x="5638800" y="42068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Is it …?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178" name="矩形 15"/>
          <p:cNvSpPr>
            <a:spLocks noChangeArrowheads="1"/>
          </p:cNvSpPr>
          <p:nvPr/>
        </p:nvSpPr>
        <p:spPr bwMode="auto">
          <a:xfrm>
            <a:off x="762000" y="1563688"/>
            <a:ext cx="246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Yes,</a:t>
            </a:r>
            <a:r>
              <a:rPr lang="zh-CN" alt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rgbClr val="0066CC"/>
                </a:solidFill>
                <a:latin typeface="Comic Sans MS" panose="030F0702030302020204" pitchFamily="66" charset="0"/>
              </a:rPr>
              <a:t>it is.</a:t>
            </a:r>
            <a:endParaRPr lang="zh-CN" altLang="en-US" sz="36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179" name="矩形 16"/>
          <p:cNvSpPr>
            <a:spLocks noChangeArrowheads="1"/>
          </p:cNvSpPr>
          <p:nvPr/>
        </p:nvSpPr>
        <p:spPr bwMode="auto">
          <a:xfrm>
            <a:off x="5257800" y="1563688"/>
            <a:ext cx="287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No,</a:t>
            </a:r>
            <a:r>
              <a:rPr lang="zh-CN" alt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it is</a:t>
            </a:r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n’t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  <p:bldP spid="7177" grpId="0"/>
      <p:bldP spid="7178" grpId="0"/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8229600" cy="4525963"/>
          </a:xfrm>
        </p:spPr>
      </p:pic>
      <p:grpSp>
        <p:nvGrpSpPr>
          <p:cNvPr id="8195" name="Group 3"/>
          <p:cNvGrpSpPr/>
          <p:nvPr/>
        </p:nvGrpSpPr>
        <p:grpSpPr bwMode="auto">
          <a:xfrm>
            <a:off x="3657600" y="1295400"/>
            <a:ext cx="4419600" cy="4800600"/>
            <a:chOff x="0" y="0"/>
            <a:chExt cx="2784" cy="3024"/>
          </a:xfrm>
        </p:grpSpPr>
        <p:sp>
          <p:nvSpPr>
            <p:cNvPr id="8196" name="Oval 10"/>
            <p:cNvSpPr>
              <a:spLocks noChangeArrowheads="1"/>
            </p:cNvSpPr>
            <p:nvPr/>
          </p:nvSpPr>
          <p:spPr bwMode="auto">
            <a:xfrm>
              <a:off x="912" y="2256"/>
              <a:ext cx="1872" cy="76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7" name="Oval 11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8" name="Oval 12"/>
            <p:cNvSpPr>
              <a:spLocks noChangeArrowheads="1"/>
            </p:cNvSpPr>
            <p:nvPr/>
          </p:nvSpPr>
          <p:spPr bwMode="auto">
            <a:xfrm>
              <a:off x="0" y="1968"/>
              <a:ext cx="960" cy="7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9" name="Oval 13"/>
            <p:cNvSpPr>
              <a:spLocks noChangeArrowheads="1"/>
            </p:cNvSpPr>
            <p:nvPr/>
          </p:nvSpPr>
          <p:spPr bwMode="auto">
            <a:xfrm>
              <a:off x="336" y="864"/>
              <a:ext cx="432" cy="5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01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66CC"/>
                </a:solidFill>
                <a:latin typeface="Comic Sans MS" panose="030F0702030302020204" pitchFamily="66" charset="0"/>
              </a:rPr>
              <a:t>Where is the monkey</a:t>
            </a:r>
            <a:r>
              <a:rPr lang="zh-CN" altLang="en-US" sz="3200" b="1">
                <a:solidFill>
                  <a:srgbClr val="0066CC"/>
                </a:solidFill>
                <a:latin typeface="Comic Sans MS" panose="030F0702030302020204" pitchFamily="66" charset="0"/>
              </a:rPr>
              <a:t>？</a:t>
            </a:r>
            <a:endParaRPr lang="en-US" sz="32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8202" name="矩形 12"/>
          <p:cNvSpPr>
            <a:spLocks noChangeArrowheads="1"/>
          </p:cNvSpPr>
          <p:nvPr/>
        </p:nvSpPr>
        <p:spPr bwMode="auto">
          <a:xfrm>
            <a:off x="5638800" y="3048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Is it …?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8203" name="矩形 13"/>
          <p:cNvSpPr>
            <a:spLocks noChangeArrowheads="1"/>
          </p:cNvSpPr>
          <p:nvPr/>
        </p:nvSpPr>
        <p:spPr bwMode="auto">
          <a:xfrm>
            <a:off x="762000" y="1447800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Yes,</a:t>
            </a:r>
            <a:r>
              <a:rPr lang="zh-CN" alt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it is.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8204" name="矩形 14"/>
          <p:cNvSpPr>
            <a:spLocks noChangeArrowheads="1"/>
          </p:cNvSpPr>
          <p:nvPr/>
        </p:nvSpPr>
        <p:spPr bwMode="auto">
          <a:xfrm>
            <a:off x="5257800" y="1447800"/>
            <a:ext cx="287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No,</a:t>
            </a:r>
            <a:r>
              <a:rPr lang="zh-CN" alt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it is</a:t>
            </a:r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n’t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87525"/>
            <a:ext cx="6248400" cy="3435350"/>
          </a:xfrm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429000"/>
            <a:ext cx="2286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477000" y="33528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Comic Sans MS" panose="030F0702030302020204" pitchFamily="66" charset="0"/>
              </a:rPr>
              <a:t>It’s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near</a:t>
            </a:r>
            <a:r>
              <a:rPr lang="en-US" sz="4400">
                <a:latin typeface="Comic Sans MS" panose="030F0702030302020204" pitchFamily="66" charset="0"/>
              </a:rPr>
              <a:t> the car.</a:t>
            </a:r>
          </a:p>
        </p:txBody>
      </p:sp>
      <p:sp>
        <p:nvSpPr>
          <p:cNvPr id="9224" name="Rectangle 2"/>
          <p:cNvSpPr txBox="1">
            <a:spLocks noChangeArrowheads="1"/>
          </p:cNvSpPr>
          <p:nvPr/>
        </p:nvSpPr>
        <p:spPr bwMode="auto">
          <a:xfrm>
            <a:off x="381000" y="5334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66CC"/>
                </a:solidFill>
                <a:latin typeface="Comic Sans MS" panose="030F0702030302020204" pitchFamily="66" charset="0"/>
              </a:rPr>
              <a:t>Where is the monkey</a:t>
            </a:r>
            <a:r>
              <a:rPr lang="zh-CN" altLang="en-US" sz="3200" b="1">
                <a:solidFill>
                  <a:srgbClr val="0066CC"/>
                </a:solidFill>
                <a:latin typeface="Comic Sans MS" panose="030F0702030302020204" pitchFamily="66" charset="0"/>
              </a:rPr>
              <a:t>？</a:t>
            </a:r>
            <a:endParaRPr lang="en-US" sz="32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9225" name="矩形 11"/>
          <p:cNvSpPr>
            <a:spLocks noChangeArrowheads="1"/>
          </p:cNvSpPr>
          <p:nvPr/>
        </p:nvSpPr>
        <p:spPr bwMode="auto">
          <a:xfrm>
            <a:off x="5638800" y="533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Is it …?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9226" name="矩形 12"/>
          <p:cNvSpPr>
            <a:spLocks noChangeArrowheads="1"/>
          </p:cNvSpPr>
          <p:nvPr/>
        </p:nvSpPr>
        <p:spPr bwMode="auto">
          <a:xfrm>
            <a:off x="762000" y="1676400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Yes,</a:t>
            </a:r>
            <a:r>
              <a:rPr lang="zh-CN" alt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it is.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9227" name="矩形 13"/>
          <p:cNvSpPr>
            <a:spLocks noChangeArrowheads="1"/>
          </p:cNvSpPr>
          <p:nvPr/>
        </p:nvSpPr>
        <p:spPr bwMode="auto">
          <a:xfrm>
            <a:off x="5257800" y="1676400"/>
            <a:ext cx="287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No,</a:t>
            </a:r>
            <a:r>
              <a:rPr lang="zh-CN" alt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it is</a:t>
            </a:r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n’t</a:t>
            </a:r>
            <a:r>
              <a:rPr lang="en-US" sz="3600" b="1">
                <a:solidFill>
                  <a:srgbClr val="0066CC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228" name="Group 12"/>
          <p:cNvGrpSpPr/>
          <p:nvPr/>
        </p:nvGrpSpPr>
        <p:grpSpPr bwMode="auto">
          <a:xfrm>
            <a:off x="2667000" y="1371600"/>
            <a:ext cx="6324600" cy="4114800"/>
            <a:chOff x="0" y="0"/>
            <a:chExt cx="6324600" cy="4114800"/>
          </a:xfrm>
        </p:grpSpPr>
        <p:sp>
          <p:nvSpPr>
            <p:cNvPr id="9229" name="Oval 10"/>
            <p:cNvSpPr>
              <a:spLocks noChangeArrowheads="1"/>
            </p:cNvSpPr>
            <p:nvPr/>
          </p:nvSpPr>
          <p:spPr bwMode="auto">
            <a:xfrm>
              <a:off x="3352800" y="1905000"/>
              <a:ext cx="2971800" cy="2209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0" name="Oval 11"/>
            <p:cNvSpPr>
              <a:spLocks noChangeArrowheads="1"/>
            </p:cNvSpPr>
            <p:nvPr/>
          </p:nvSpPr>
          <p:spPr bwMode="auto">
            <a:xfrm>
              <a:off x="228600" y="0"/>
              <a:ext cx="1143000" cy="11430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1" name="Oval 12"/>
            <p:cNvSpPr>
              <a:spLocks noChangeArrowheads="1"/>
            </p:cNvSpPr>
            <p:nvPr/>
          </p:nvSpPr>
          <p:spPr bwMode="auto">
            <a:xfrm>
              <a:off x="0" y="2590800"/>
              <a:ext cx="1524000" cy="1219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2" name="Oval 13"/>
            <p:cNvSpPr>
              <a:spLocks noChangeArrowheads="1"/>
            </p:cNvSpPr>
            <p:nvPr/>
          </p:nvSpPr>
          <p:spPr bwMode="auto">
            <a:xfrm>
              <a:off x="304800" y="1295400"/>
              <a:ext cx="685800" cy="838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4" grpId="0" autoUpdateAnimBg="0"/>
      <p:bldP spid="9225" grpId="0" autoUpdateAnimBg="0"/>
      <p:bldP spid="9226" grpId="0" autoUpdateAnimBg="0"/>
      <p:bldP spid="92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6248400" cy="3435350"/>
          </a:xfrm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381000"/>
            <a:ext cx="2286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477000" y="33528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505200" y="3810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3810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-150813" y="1143000"/>
            <a:ext cx="754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Comic Sans MS" panose="030F0702030302020204" pitchFamily="66" charset="0"/>
              </a:rPr>
              <a:t>The monkey is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near</a:t>
            </a:r>
            <a:r>
              <a:rPr lang="en-US" sz="4400">
                <a:latin typeface="Comic Sans MS" panose="030F0702030302020204" pitchFamily="66" charset="0"/>
              </a:rPr>
              <a:t> the 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21336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 t="17744" r="4878" b="13493"/>
          <a:stretch>
            <a:fillRect/>
          </a:stretch>
        </p:blipFill>
        <p:spPr>
          <a:xfrm>
            <a:off x="685800" y="2743200"/>
            <a:ext cx="5943600" cy="2362200"/>
          </a:xfrm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971800" y="45720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latin typeface="Comic Sans MS" panose="030F0702030302020204" pitchFamily="66" charset="0"/>
              </a:rPr>
              <a:t>b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400">
                <a:latin typeface="Comic Sans MS" panose="030F0702030302020204" pitchFamily="66" charset="0"/>
              </a:rPr>
              <a:t>h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400">
                <a:latin typeface="Comic Sans MS" panose="030F0702030302020204" pitchFamily="66" charset="0"/>
              </a:rPr>
              <a:t>nd</a:t>
            </a:r>
            <a:endParaRPr lang="en-US" sz="4400">
              <a:latin typeface="Comic Sans MS" panose="030F0702030302020204" pitchFamily="66" charset="0"/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9294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Comic Sans MS" panose="030F0702030302020204" pitchFamily="66" charset="0"/>
              </a:rPr>
              <a:t>The monkey is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behind</a:t>
            </a:r>
            <a:r>
              <a:rPr lang="en-US" sz="4400">
                <a:latin typeface="Comic Sans MS" panose="030F0702030302020204" pitchFamily="66" charset="0"/>
              </a:rPr>
              <a:t> the car.</a:t>
            </a:r>
          </a:p>
        </p:txBody>
      </p:sp>
      <p:grpSp>
        <p:nvGrpSpPr>
          <p:cNvPr id="24585" name="Group 9"/>
          <p:cNvGrpSpPr/>
          <p:nvPr/>
        </p:nvGrpSpPr>
        <p:grpSpPr bwMode="auto">
          <a:xfrm>
            <a:off x="2895600" y="1905000"/>
            <a:ext cx="6324600" cy="4114800"/>
            <a:chOff x="0" y="0"/>
            <a:chExt cx="6324600" cy="4114800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3352800" y="1905000"/>
              <a:ext cx="2971800" cy="2209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228600" y="0"/>
              <a:ext cx="1143000" cy="11430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0" y="2590800"/>
              <a:ext cx="1524000" cy="1219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304800" y="1295400"/>
              <a:ext cx="685800" cy="838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200814153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8006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b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188913"/>
            <a:ext cx="1944688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765175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In, in, in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    bag 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7" name="Picture 5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1828800"/>
            <a:ext cx="187166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3581400"/>
            <a:ext cx="143986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2400" y="5410200"/>
            <a:ext cx="896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Behind,behind,behind</a:t>
            </a:r>
            <a:r>
              <a:rPr lang="en-GB" altLang="zh-CN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 the     desk. </a:t>
            </a:r>
            <a:endParaRPr lang="en-US" altLang="zh-CN" sz="4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4925" y="3951288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Under,under,under</a:t>
            </a:r>
            <a:r>
              <a:rPr lang="en-GB" altLang="zh-CN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 the       bed.</a:t>
            </a:r>
            <a:endParaRPr lang="en-US" altLang="zh-CN" sz="4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2286000"/>
            <a:ext cx="8494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On, on, on</a:t>
            </a:r>
            <a:r>
              <a:rPr lang="en-GB" altLang="zh-CN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 the          desk.</a:t>
            </a:r>
            <a:endParaRPr lang="en-US" altLang="zh-CN" sz="4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全屏显示(4:3)</PresentationFormat>
  <Paragraphs>102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 Unicode MS</vt:lpstr>
      <vt:lpstr>宋体</vt:lpstr>
      <vt:lpstr>微软雅黑</vt:lpstr>
      <vt:lpstr>Arial</vt:lpstr>
      <vt:lpstr>Comic Sans MS</vt:lpstr>
      <vt:lpstr>Times New Roman</vt:lpstr>
      <vt:lpstr>WWW.2PPT.COM
</vt:lpstr>
      <vt:lpstr>第一PPT模板网-WWW.1PPT.COM </vt:lpstr>
      <vt:lpstr>PowerPoint 演示文稿</vt:lpstr>
      <vt:lpstr>PowerPoint 演示文稿</vt:lpstr>
      <vt:lpstr>Where is the monkey？</vt:lpstr>
      <vt:lpstr>Where is the monkey？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is my car?</vt:lpstr>
      <vt:lpstr>Where is my car?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2013-03-06T12:02:00Z</dcterms:created>
  <dcterms:modified xsi:type="dcterms:W3CDTF">2023-01-16T14:26:41Z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6804207E491D4E51AF13CC27745D3A19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