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60D684C-5F89-4234-B206-493882312E0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F9178C8-7B8D-4BC5-916A-489E1AF3CA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68BFC-BADB-47A4-8A6A-F29FBA90C5A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F0BA7-8374-4265-AE64-A52B225881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F0BA7-8374-4265-AE64-A52B225881C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81D2-A182-433F-8917-847635A1FB2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B5AA5-3A99-4404-A6DF-6B502FE9CB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783E-7A2E-4492-BE4D-B2E0F53009F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32CE-DAEC-4A89-915C-0875415A79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B3983-06D4-4708-A158-7AB35303401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3CFC-89BA-4DA1-9CA1-0F878B5A4C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265E-F90E-4954-867D-67B051BDC2F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2E401-377E-4640-BD82-31241C7B19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7105-B7FA-47EC-8ACB-074B56F6B8E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52E66-F4B0-4895-8F5A-A6F896605C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344A-E453-4F1C-AF48-E15A6C6265A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8011-7EBC-469B-8130-12A8773FF7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5E86-8C1B-41C3-8D14-65755659A8A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EB105-96CA-4B7D-BED5-8CB7CF6FEB0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1FB1B-FAEF-4069-9DA8-AC9AD5B30CC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874EE-889F-4A8B-8F07-C94A68C18A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9DD7-0494-4D5C-A08F-89DD178C839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2754-494D-4EA7-B503-E9B025EA9A3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EA29-12D8-4271-A80A-D19BF94D4E5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C7A7-C221-44DC-BFD9-BA34F3A142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A676D-4D51-4C20-98B9-478E6D4E1FE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2B09-3ECC-4F88-B2AD-E32B4C0375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6AA593-64B5-426C-BA7F-B1EE6A8DD8D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AB291A4-2600-418D-A959-6A7E237BF69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image.so.com/v?ie=utf-8&amp;src=hao_360so&amp;q=%E4%B8%8A%E7%AE%AD%E5%A4%B4&amp;fromurl=http%3A%2F%2Fwww.iconpng.com%2Fsearch%2Ftag%253D%25E4%25B8%258A%25E7%25AE%25AD%25E5%25A4%25B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95139" y="980726"/>
            <a:ext cx="880789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7200" b="1" dirty="0">
                <a:solidFill>
                  <a:srgbClr val="FF0000"/>
                </a:solidFill>
              </a:rPr>
              <a:t>Unit 5 Art world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1322487" y="2852936"/>
            <a:ext cx="655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Reading (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Ⅰ)</a:t>
            </a:r>
          </a:p>
        </p:txBody>
      </p:sp>
      <p:sp>
        <p:nvSpPr>
          <p:cNvPr id="7" name="矩形 6"/>
          <p:cNvSpPr/>
          <p:nvPr/>
        </p:nvSpPr>
        <p:spPr>
          <a:xfrm>
            <a:off x="2951841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0" y="838200"/>
            <a:ext cx="899160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/>
              <a:t>                                   </a:t>
            </a:r>
            <a:r>
              <a:rPr lang="en-US" altLang="zh-CN" sz="3200" dirty="0"/>
              <a:t>studied at the Central Conservatory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dirty="0"/>
              <a:t>                    of Music in Beijing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Education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              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                    </a:t>
            </a:r>
            <a:r>
              <a:rPr lang="en-US" altLang="zh-CN" sz="3200" dirty="0"/>
              <a:t>went on to study in the USA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200" dirty="0"/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 dirty="0"/>
          </a:p>
        </p:txBody>
      </p:sp>
      <p:sp>
        <p:nvSpPr>
          <p:cNvPr id="24579" name="AutoShape 4"/>
          <p:cNvSpPr/>
          <p:nvPr/>
        </p:nvSpPr>
        <p:spPr bwMode="auto">
          <a:xfrm>
            <a:off x="2209800" y="1066800"/>
            <a:ext cx="76200" cy="2209800"/>
          </a:xfrm>
          <a:prstGeom prst="leftBracket">
            <a:avLst>
              <a:gd name="adj" fmla="val 24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4587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22534" name="Picture 6" descr="t01593a7258d6d443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90800" y="1828800"/>
            <a:ext cx="45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t01593a7258d6d44324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81400" y="1828800"/>
            <a:ext cx="457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6" name="Picture 8" descr="t01593a7258d6d44324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67000" y="3276600"/>
            <a:ext cx="461963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3276600" y="2133600"/>
            <a:ext cx="5867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Eastern and Western music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/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3352800" y="3962400"/>
            <a:ext cx="510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Won an Oscar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/>
          </a:p>
        </p:txBody>
      </p:sp>
      <p:sp>
        <p:nvSpPr>
          <p:cNvPr id="24586" name="Text Box 11"/>
          <p:cNvSpPr txBox="1">
            <a:spLocks noChangeArrowheads="1"/>
          </p:cNvSpPr>
          <p:nvPr/>
        </p:nvSpPr>
        <p:spPr bwMode="auto">
          <a:xfrm>
            <a:off x="3276600" y="4419600"/>
            <a:ext cx="5867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00"/>
                </a:solidFill>
              </a:rPr>
              <a:t>Crouching Tiger, Hidden Dragon</a:t>
            </a:r>
          </a:p>
        </p:txBody>
      </p:sp>
      <p:sp>
        <p:nvSpPr>
          <p:cNvPr id="24587" name="Text Box 12"/>
          <p:cNvSpPr txBox="1">
            <a:spLocks noChangeArrowheads="1"/>
          </p:cNvSpPr>
          <p:nvPr/>
        </p:nvSpPr>
        <p:spPr bwMode="auto">
          <a:xfrm>
            <a:off x="3048000" y="5478463"/>
            <a:ext cx="6096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/>
              <a:t>Eastern and Western music</a:t>
            </a:r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381000" y="0"/>
            <a:ext cx="8763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Task3: Read the third paragraph carefully and say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            something about his education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           </a:t>
            </a:r>
            <a:endParaRPr lang="en-US" altLang="zh-C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65325" y="2266652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 b="1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" y="1258986"/>
            <a:ext cx="8820472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His piece of music </a:t>
            </a:r>
            <a:r>
              <a:rPr lang="en-US" altLang="zh-CN" sz="2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Water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uses many musical</a:t>
            </a:r>
            <a:r>
              <a:rPr lang="en-US" altLang="zh-CN" sz="2800" i="1" dirty="0">
                <a:solidFill>
                  <a:srgbClr val="0000FF"/>
                </a:solidFill>
                <a:latin typeface="Comic Sans MS" panose="030F0702030302020204" pitchFamily="66" charset="0"/>
              </a:rPr>
              <a:t>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  instruments.             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Tan makes over 50 sounds from water by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  controlling the speed of water flow.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 i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3.Tan has helped build a bridge between the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   North and the South.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28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4. The music for the Beijing Olympics is in a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   Chinese style.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0000FF"/>
                </a:solidFill>
                <a:latin typeface="Comic Sans MS" panose="030F0702030302020204" pitchFamily="66" charset="0"/>
              </a:rPr>
              <a:t>  </a:t>
            </a:r>
            <a:endParaRPr lang="en-US" altLang="zh-CN" sz="28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241002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Task4: Read the fourth and fifth paragraph     carefully and do True or False questions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4343400" y="1155402"/>
            <a:ext cx="1371600" cy="838200"/>
          </a:xfrm>
          <a:prstGeom prst="line">
            <a:avLst/>
          </a:prstGeom>
          <a:noFill/>
          <a:ln w="41275">
            <a:solidFill>
              <a:srgbClr val="FF0066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733800" y="1765002"/>
            <a:ext cx="21224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Monotype Corsiva" panose="03010101010201010101" pitchFamily="66" charset="0"/>
              </a:rPr>
              <a:t>does not use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V="1">
            <a:off x="990600" y="4279602"/>
            <a:ext cx="457200" cy="53340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505200" y="4279602"/>
            <a:ext cx="7620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1143000" y="4584402"/>
            <a:ext cx="4035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Monotype Corsiva" panose="03010101010201010101" pitchFamily="66" charset="0"/>
              </a:rPr>
              <a:t>East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191000" y="4508202"/>
            <a:ext cx="1169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Monotype Corsiva" panose="03010101010201010101" pitchFamily="66" charset="0"/>
                <a:ea typeface="隶书" panose="02010509060101010101" pitchFamily="49" charset="-122"/>
              </a:rPr>
              <a:t>West</a:t>
            </a:r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 flipV="1">
            <a:off x="1143000" y="5498802"/>
            <a:ext cx="762000" cy="83820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1600200" y="5956002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66"/>
                </a:solidFill>
                <a:latin typeface="Monotype Corsiva" panose="03010101010201010101" pitchFamily="66" charset="0"/>
              </a:rPr>
              <a:t>Western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-152400" y="2527002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folHlink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5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  <p:bldP spid="23559" grpId="0" animBg="1"/>
      <p:bldP spid="23560" grpId="0" animBg="1"/>
      <p:bldP spid="25609" grpId="0"/>
      <p:bldP spid="2356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1016719"/>
            <a:ext cx="914400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/>
              <a:t>Tan Dun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Year of birth:  (1)________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Place of birth: (2)____________________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Interest (s):     (3)________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Job:                 (4)__________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Education: studied music at a university in (5) 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                  went on to study in (6)_______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Best known for: winning an (7)______ for the music in a film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His music: uses (8) ______________________ a lot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/>
              <a:t>                builds a bridge (9)________________________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438400" y="1626319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in 1958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14600" y="2235919"/>
            <a:ext cx="3887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in central Hunan, China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484438" y="2670894"/>
            <a:ext cx="1079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music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2411413" y="3320182"/>
            <a:ext cx="2879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a composer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781800" y="3912319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Beijing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4800600" y="4445719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the USA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343400" y="4979119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Oscar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771775" y="5479182"/>
            <a:ext cx="338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the sounds of nature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114800" y="6045919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Comic Sans MS" panose="030F0702030302020204" pitchFamily="66" charset="0"/>
              </a:rPr>
              <a:t>between the East and the West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78519"/>
            <a:ext cx="80962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Task5: Help Sandy fill in the card according to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            your memory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0" y="243606"/>
            <a:ext cx="8604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</a:rPr>
              <a:t>Task6: Finish their conversation</a:t>
            </a:r>
            <a:r>
              <a:rPr lang="en-US" altLang="zh-CN" dirty="0"/>
              <a:t> </a:t>
            </a:r>
            <a:r>
              <a:rPr lang="en-US" altLang="zh-CN" sz="2400" b="1" dirty="0">
                <a:solidFill>
                  <a:srgbClr val="FF0000"/>
                </a:solidFill>
              </a:rPr>
              <a:t>according to the text 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0" y="792881"/>
            <a:ext cx="914400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Daniel: Tan Dun is one of the greatest___________ in the world.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             Could you tell me more about him?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Sandy: Sure. He wrote the________ music for the Beijing 2008 Olympic Games.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Daniel: I know he loves the sounds of_________. Have they influenced his works?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Sandy: Yes. He uses them a lot in his music, and in one of his works, Water,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            he doesn’t use any musical____________.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Daniel: Really? How does he make music, then?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Sandy: He makes over 50 sounds from water by__________ the speed of water______.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Daniel: That’s really amazing!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Sandy: Yes. When he was young, he used to make music with__________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             objects like stones and paper.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Daniel: Wow! His music for the Beijing Olympics must be very special.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Sandy: Yes. It uses_________ Chinese music and an_________ Chinese bell, but it’s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             in a_________ style. 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924300" y="792881"/>
            <a:ext cx="15843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composers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771775" y="1585044"/>
            <a:ext cx="936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award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962400" y="1996206"/>
            <a:ext cx="1081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nature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563938" y="2809006"/>
            <a:ext cx="16557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instruments</a:t>
            </a: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4953000" y="3672606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controlling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8172450" y="3672606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flow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6372225" y="4464769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common</a:t>
            </a: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1981200" y="5730006"/>
            <a:ext cx="143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traditional</a:t>
            </a: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5562600" y="5730006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ancient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1187450" y="6120531"/>
            <a:ext cx="1152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Western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134317"/>
            <a:ext cx="952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51987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Post- reading: </a:t>
            </a:r>
            <a:r>
              <a:rPr lang="en-US" altLang="zh-CN" sz="3200" b="1" i="1" dirty="0">
                <a:solidFill>
                  <a:srgbClr val="FF0000"/>
                </a:solidFill>
              </a:rPr>
              <a:t>Finish</a:t>
            </a:r>
            <a:r>
              <a:rPr lang="en-US" altLang="zh-CN" sz="3200" b="1" dirty="0">
                <a:solidFill>
                  <a:srgbClr val="FF0000"/>
                </a:solidFill>
              </a:rPr>
              <a:t> the summary of the text</a:t>
            </a:r>
            <a:endParaRPr lang="en-US" altLang="zh-CN" sz="3200" dirty="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667717"/>
            <a:ext cx="86582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dirty="0"/>
              <a:t>    </a:t>
            </a: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Tan Dun, one of the world’s greatest _________, was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born in China in 1958. He has been _______ in music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since he was very young.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  In 1978, Tan Dun entered the Central Conservatory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of Music in Beijing. Eight years later, he went on to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_____ in the USA.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  Tan Dun uses a lot of sounds of _____ in his works. It is ______ that his piece of music </a:t>
            </a:r>
            <a:r>
              <a:rPr lang="en-US" altLang="zh-CN" sz="2400" b="1" i="1" dirty="0">
                <a:solidFill>
                  <a:srgbClr val="9900CC"/>
                </a:solidFill>
                <a:latin typeface="Times New Roman" panose="02020603050405020304" pitchFamily="18" charset="0"/>
              </a:rPr>
              <a:t>Water </a:t>
            </a: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doesn’t use any musical instruments. The sounds all come from nature and they create different _______ in different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minds. His music for the Beijing Olympics uses_______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Chinese music and the sounds of an ancient Chinese bell,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though it is in a ________ style.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    Tan Dun’s music has successfully ______ Chinese and Western music together and helped build a ____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b="1" i="1" dirty="0">
                <a:solidFill>
                  <a:srgbClr val="9900CC"/>
                </a:solidFill>
                <a:latin typeface="Comic Sans MS" panose="030F0702030302020204" pitchFamily="66" charset="0"/>
              </a:rPr>
              <a:t>between the East and the West</a:t>
            </a:r>
            <a:r>
              <a:rPr lang="en-US" altLang="zh-CN" sz="2400" b="1" i="1" dirty="0" smtClean="0">
                <a:solidFill>
                  <a:srgbClr val="9900CC"/>
                </a:solidFill>
                <a:latin typeface="Comic Sans MS" panose="030F0702030302020204" pitchFamily="66" charset="0"/>
              </a:rPr>
              <a:t>.</a:t>
            </a:r>
            <a:endParaRPr lang="en-US" altLang="zh-CN" sz="2400" b="1" i="1" dirty="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019800" y="6677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composers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486400" y="9725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interested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800" y="2496517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study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257800" y="2801317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nature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762000" y="31823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amazing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181600" y="39443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pictures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010400" y="43253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traditional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743200" y="5011117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Western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486400" y="5392117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brought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289800" y="5773117"/>
            <a:ext cx="185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66FF"/>
                </a:solidFill>
              </a:rPr>
              <a:t>bridge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8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057400" y="381000"/>
            <a:ext cx="5791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30580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1.Get more information about Tan Dun and his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    works after class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2. Recite the new words and phrases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3. Read the text again and again until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/>
              <a:t>   you can </a:t>
            </a:r>
            <a:r>
              <a:rPr lang="en-US" altLang="zh-CN" sz="2800" dirty="0" smtClean="0"/>
              <a:t>retell 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27987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Revision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41325" y="730250"/>
            <a:ext cx="3910013" cy="569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令人愉快的事情</a:t>
            </a:r>
          </a:p>
          <a:p>
            <a:pPr>
              <a:buFont typeface="Arial" panose="020B0604020202020204" pitchFamily="34" charset="0"/>
              <a:buAutoNum type="arabicPeriod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举行艺术节</a:t>
            </a:r>
          </a:p>
          <a:p>
            <a:pPr>
              <a:buFont typeface="Arial" panose="020B0604020202020204" pitchFamily="34" charset="0"/>
              <a:buAutoNum type="arabicPeriod" startAt="2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音乐才能</a:t>
            </a:r>
          </a:p>
          <a:p>
            <a:pPr>
              <a:buFont typeface="Arial" panose="020B0604020202020204" pitchFamily="34" charset="0"/>
              <a:buAutoNum type="arabicPeriod" startAt="2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不同的艺术形式</a:t>
            </a:r>
          </a:p>
          <a:p>
            <a:pPr>
              <a:buFont typeface="Arial" panose="020B0604020202020204" pitchFamily="34" charset="0"/>
              <a:buAutoNum type="arabicPeriod" startAt="2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 流行音乐之王</a:t>
            </a:r>
          </a:p>
          <a:p>
            <a:pPr>
              <a:buFont typeface="Arial" panose="020B0604020202020204" pitchFamily="34" charset="0"/>
              <a:buAutoNum type="arabicPeriod" startAt="2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一幅令人惊叹的绘画</a:t>
            </a:r>
          </a:p>
          <a:p>
            <a:pPr>
              <a:buFont typeface="Arial" panose="020B0604020202020204" pitchFamily="34" charset="0"/>
              <a:buAutoNum type="arabicPeriod" startAt="2"/>
            </a:pPr>
            <a:endParaRPr lang="zh-CN" altLang="en-US" sz="28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>
              <a:buFont typeface="Arial" panose="020B0604020202020204" pitchFamily="34" charset="0"/>
              <a:buAutoNum type="arabicPeriod" startAt="2"/>
            </a:pPr>
            <a:r>
              <a:rPr lang="zh-CN" altLang="en-US" sz="2800" b="1" dirty="0">
                <a:solidFill>
                  <a:srgbClr val="CC0099"/>
                </a:solidFill>
                <a:latin typeface="Arial Black" panose="020B0A04020102020204" pitchFamily="34" charset="0"/>
              </a:rPr>
              <a:t> 比金钱更重要的事情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56125" y="682625"/>
            <a:ext cx="3644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something  </a:t>
            </a:r>
            <a:r>
              <a:rPr lang="en-US" altLang="zh-CN" sz="2800" b="1" dirty="0">
                <a:latin typeface="Comic Sans MS" panose="030F0702030302020204" pitchFamily="66" charset="0"/>
                <a:ea typeface="MS UI Gothic" panose="020B0600070205080204" pitchFamily="34" charset="-128"/>
              </a:rPr>
              <a:t>pleasant</a:t>
            </a:r>
            <a:r>
              <a:rPr lang="en-US" altLang="zh-CN" b="1" dirty="0"/>
              <a:t>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0" y="1516063"/>
            <a:ext cx="3781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have an art festival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572000" y="2286000"/>
            <a:ext cx="2625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musical talent</a:t>
            </a:r>
            <a:r>
              <a:rPr lang="en-US" altLang="zh-CN" b="1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572000" y="3124200"/>
            <a:ext cx="3829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different art forms </a:t>
            </a:r>
            <a:r>
              <a:rPr lang="en-US" altLang="zh-CN" b="1" dirty="0"/>
              <a:t> 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419600" y="4038600"/>
            <a:ext cx="3781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the King of Pop</a:t>
            </a:r>
            <a:r>
              <a:rPr lang="en-US" altLang="zh-CN" b="1" dirty="0"/>
              <a:t> 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495800" y="4953000"/>
            <a:ext cx="36814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an amazing  painting</a:t>
            </a:r>
            <a:endParaRPr lang="en-US" altLang="zh-CN" b="1" dirty="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029200" y="5715000"/>
            <a:ext cx="43370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something more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Comic Sans MS" panose="030F0702030302020204" pitchFamily="66" charset="0"/>
              </a:rPr>
              <a:t>important than money </a:t>
            </a:r>
            <a:endParaRPr lang="en-US" altLang="zh-CN" b="1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  <p:bldP spid="16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1" descr="T01EB5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2600"/>
            <a:ext cx="27717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13" descr="T01814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4292600"/>
            <a:ext cx="3240088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15" descr="T017AB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292600"/>
            <a:ext cx="32035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16"/>
          <p:cNvSpPr txBox="1">
            <a:spLocks noChangeArrowheads="1"/>
          </p:cNvSpPr>
          <p:nvPr/>
        </p:nvSpPr>
        <p:spPr bwMode="auto">
          <a:xfrm>
            <a:off x="1619250" y="333375"/>
            <a:ext cx="4968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C2D04"/>
                </a:solidFill>
              </a:rPr>
              <a:t>What art form do you like best? Why?</a:t>
            </a:r>
          </a:p>
        </p:txBody>
      </p:sp>
      <p:pic>
        <p:nvPicPr>
          <p:cNvPr id="17414" name="Picture 9" descr="T01C92~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1557338"/>
            <a:ext cx="2843212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T01671~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557338"/>
            <a:ext cx="2843213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7" descr="T01147~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32138" y="1557338"/>
            <a:ext cx="29527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T01A17~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4871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7" descr="T0119C~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05038"/>
            <a:ext cx="4500563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9" descr="T016EF~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2205038"/>
            <a:ext cx="46434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0" y="5300663"/>
            <a:ext cx="5867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C2D04"/>
                </a:solidFill>
              </a:rPr>
              <a:t>Have you heard of  this piece of music?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-184150"/>
            <a:ext cx="1082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 sz="2800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0" y="0"/>
            <a:ext cx="320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Pre – reading</a:t>
            </a:r>
            <a:r>
              <a:rPr lang="en-US" altLang="zh-CN" sz="2800" b="1" dirty="0"/>
              <a:t>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609600"/>
            <a:ext cx="76390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5292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Task 1 :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 through the text quickly and answer some easy questions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28600" y="1600200"/>
            <a:ext cx="85344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1. Who is the article about?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2. What  is he?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3. What is he famous for?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en-US" sz="3200" b="1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14400" y="22860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Tan Dun.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62000" y="37338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A composer.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62000" y="5257800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</a:rPr>
              <a:t>Music.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0" y="373063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Task 2:</a:t>
            </a:r>
            <a:r>
              <a:rPr lang="en-US" altLang="zh-CN" sz="3200" dirty="0"/>
              <a:t> </a:t>
            </a:r>
            <a:r>
              <a:rPr lang="en-US" altLang="zh-CN" sz="3200" dirty="0">
                <a:solidFill>
                  <a:srgbClr val="0000FF"/>
                </a:solidFill>
              </a:rPr>
              <a:t>Read the article again and pick out Tan Dun’s music works as quickly as you can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Crouching Tiger, Hidden Dragon (Para. 3)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3344863"/>
            <a:ext cx="8001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Music called Water (Para. 4)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85800" y="4572000"/>
            <a:ext cx="655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Award music for the Beijing Olympics (Para. 1,5)</a:t>
            </a:r>
          </a:p>
        </p:txBody>
      </p:sp>
      <p:pic>
        <p:nvPicPr>
          <p:cNvPr id="20486" name="Picture 8" descr="C:\Documents and Settings\Owner\Local Settings\Temporary Internet Files\Content.IE5\WQQIBLF4\MC900441798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033694">
            <a:off x="6172200" y="3886200"/>
            <a:ext cx="2743200" cy="274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zh-CN" sz="2800" smtClean="0">
                <a:solidFill>
                  <a:schemeClr val="accent2"/>
                </a:solidFill>
              </a:rPr>
              <a:t>Page 68 B1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11188" y="908050"/>
            <a:ext cx="8229600" cy="4525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smtClean="0"/>
              <a:t>1</a:t>
            </a:r>
            <a:r>
              <a:rPr lang="en-US" altLang="zh-CN" sz="2400" smtClean="0"/>
              <a:t>. present (line 1)      ______       a.  a dividing line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2. composer (line 5) ______        b.  not special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3. central ( line 6)     _______      c. make something work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                                                       in the way you want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4. common ( line 11)  ______     d. a person who writes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                                                          music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5. control  (line 20)    _______     e. in the centre of an area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6. boundary ( line 28) ________    f. give something to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                                                        someone especially at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400" smtClean="0"/>
              <a:t>                                                         an important event</a:t>
            </a:r>
            <a:endParaRPr lang="en-US" altLang="zh-CN" sz="2400" b="1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779838" y="83661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f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779838" y="126841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d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779838" y="170021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e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779838" y="2492375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b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51275" y="3284538"/>
            <a:ext cx="143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c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51275" y="3933825"/>
            <a:ext cx="1439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C2D04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/>
      <p:bldP spid="21510" grpId="0"/>
      <p:bldP spid="21511" grpId="0"/>
      <p:bldP spid="21512" grpId="0"/>
      <p:bldP spid="215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5496" y="1220763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99"/>
                </a:solidFill>
                <a:latin typeface="Times New Roman" panose="02020603050405020304" pitchFamily="18" charset="0"/>
              </a:rPr>
              <a:t>Para.1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1371" y="1992288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99"/>
                </a:solidFill>
                <a:latin typeface="Times New Roman" panose="02020603050405020304" pitchFamily="18" charset="0"/>
              </a:rPr>
              <a:t>Para.2 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371" y="2754288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99"/>
                </a:solidFill>
                <a:latin typeface="Times New Roman" panose="02020603050405020304" pitchFamily="18" charset="0"/>
              </a:rPr>
              <a:t>Para.3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1371" y="3592488"/>
            <a:ext cx="127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99"/>
                </a:solidFill>
                <a:latin typeface="Times New Roman" panose="02020603050405020304" pitchFamily="18" charset="0"/>
              </a:rPr>
              <a:t>Para.4 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1371" y="4506888"/>
            <a:ext cx="1566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CC0099"/>
                </a:solidFill>
                <a:latin typeface="Times New Roman" panose="02020603050405020304" pitchFamily="18" charset="0"/>
              </a:rPr>
              <a:t>Para.5-6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51771" y="4354488"/>
            <a:ext cx="495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e. An introduction to Tan Dun.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251771" y="3668688"/>
            <a:ext cx="52578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d. Special interest in music.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800" b="1" i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51771" y="1992288"/>
            <a:ext cx="49688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b. Education.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800" b="1" i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275856" y="2743200"/>
            <a:ext cx="6784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c. His music-</a:t>
            </a:r>
            <a:r>
              <a:rPr lang="en-US" altLang="zh-CN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-without 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musical instruments.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175571" y="1230288"/>
            <a:ext cx="5486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a. Role and achievements.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b="1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1041971" y="1458888"/>
            <a:ext cx="236220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118171" y="2373288"/>
            <a:ext cx="23622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1422971" y="1535088"/>
            <a:ext cx="18288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1118171" y="2297088"/>
            <a:ext cx="2209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1118171" y="3059088"/>
            <a:ext cx="2209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0" y="0"/>
            <a:ext cx="3736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 i="1">
                <a:solidFill>
                  <a:srgbClr val="FF0000"/>
                </a:solidFill>
                <a:latin typeface="Comic Sans MS" panose="030F0702030302020204" pitchFamily="66" charset="0"/>
              </a:rPr>
              <a:t>While – reading</a:t>
            </a:r>
            <a:r>
              <a:rPr lang="en-US" altLang="zh-CN" sz="2800" b="1"/>
              <a:t> 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127571" y="620688"/>
            <a:ext cx="7092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</a:rPr>
              <a:t>Task1: Listen to the tape and then 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 animBg="1"/>
      <p:bldP spid="20494" grpId="0" animBg="1"/>
      <p:bldP spid="20495" grpId="0" animBg="1"/>
      <p:bldP spid="20496" grpId="0" animBg="1"/>
      <p:bldP spid="2049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1143000" y="2971800"/>
            <a:ext cx="92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45487" y="188640"/>
            <a:ext cx="89916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Task2: Read the second paragraph carefully and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            answer three questions 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321675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AutoNum type="arabicPeriod"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What did Tan show interest in when he was very young?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Music.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2. Where does Tan Dun think the best music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  come from?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  </a:t>
            </a:r>
            <a:r>
              <a:rPr lang="en-US" altLang="zh-CN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He thinks the best music comes from     nature.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3. What did Tan Dun make music with when he had no musical instruments?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9900CC"/>
                </a:solidFill>
                <a:latin typeface="Comic Sans MS" panose="030F0702030302020204" pitchFamily="66" charset="0"/>
              </a:rPr>
              <a:t>  </a:t>
            </a:r>
            <a:r>
              <a:rPr lang="en-US" altLang="zh-CN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He made music with common objects like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66FF"/>
                </a:solidFill>
                <a:latin typeface="Comic Sans MS" panose="030F0702030302020204" pitchFamily="66" charset="0"/>
              </a:rPr>
              <a:t>   stones and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1067</Words>
  <Application>Microsoft Office PowerPoint</Application>
  <PresentationFormat>全屏显示(4:3)</PresentationFormat>
  <Paragraphs>188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MS UI Gothic</vt:lpstr>
      <vt:lpstr>隶书</vt:lpstr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Page 68 B1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2023-01-16T14:26:53Z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53C78B8A8652417D955ADDE57533FEE3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