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10" r:id="rId2"/>
    <p:sldId id="2966" r:id="rId3"/>
    <p:sldId id="2944" r:id="rId4"/>
    <p:sldId id="2929" r:id="rId5"/>
    <p:sldId id="2945" r:id="rId6"/>
    <p:sldId id="2946" r:id="rId7"/>
    <p:sldId id="2947" r:id="rId8"/>
    <p:sldId id="2965" r:id="rId9"/>
    <p:sldId id="2949" r:id="rId10"/>
    <p:sldId id="2950" r:id="rId11"/>
    <p:sldId id="2967" r:id="rId12"/>
    <p:sldId id="2968" r:id="rId13"/>
    <p:sldId id="2964" r:id="rId14"/>
    <p:sldId id="2952" r:id="rId15"/>
    <p:sldId id="2960" r:id="rId16"/>
    <p:sldId id="2961" r:id="rId17"/>
    <p:sldId id="2962" r:id="rId18"/>
    <p:sldId id="2953" r:id="rId19"/>
    <p:sldId id="2959" r:id="rId20"/>
    <p:sldId id="2943" r:id="rId21"/>
    <p:sldId id="2955" r:id="rId22"/>
    <p:sldId id="2956" r:id="rId23"/>
    <p:sldId id="2954" r:id="rId24"/>
    <p:sldId id="2957" r:id="rId25"/>
    <p:sldId id="2958" r:id="rId26"/>
    <p:sldId id="296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73"/>
    <a:srgbClr val="5BC460"/>
    <a:srgbClr val="FFF10D"/>
    <a:srgbClr val="A15D27"/>
    <a:srgbClr val="ECFAF8"/>
    <a:srgbClr val="DAF6F3"/>
    <a:srgbClr val="29A596"/>
    <a:srgbClr val="EC5973"/>
    <a:srgbClr val="1F417E"/>
    <a:srgbClr val="E7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5317" autoAdjust="0"/>
  </p:normalViewPr>
  <p:slideViewPr>
    <p:cSldViewPr>
      <p:cViewPr>
        <p:scale>
          <a:sx n="66" d="100"/>
          <a:sy n="66" d="100"/>
        </p:scale>
        <p:origin x="-2328" y="-948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818A2-C988-4947-ACF3-BC4AFB7946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涂豆思  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" y="3256285"/>
            <a:ext cx="12861559" cy="3976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71" y="3400301"/>
            <a:ext cx="4104456" cy="3899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6090" y="0"/>
            <a:ext cx="2853743" cy="318962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769869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7" y="15874"/>
            <a:ext cx="12859926" cy="260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/>
          <p:cNvSpPr txBox="1"/>
          <p:nvPr/>
        </p:nvSpPr>
        <p:spPr>
          <a:xfrm>
            <a:off x="2626090" y="2026084"/>
            <a:ext cx="760657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b="1" dirty="0">
                <a:ln w="38100">
                  <a:noFill/>
                </a:ln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8000" b="1" dirty="0">
                <a:ln w="38100">
                  <a:noFill/>
                </a:ln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节气主题班会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424583" y="150271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10698061" y="3358547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小满、芒种、夏至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164403" y="1833052"/>
            <a:ext cx="0" cy="401701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460053" y="1833052"/>
            <a:ext cx="0" cy="401701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6"/>
          <p:cNvSpPr txBox="1"/>
          <p:nvPr/>
        </p:nvSpPr>
        <p:spPr>
          <a:xfrm>
            <a:off x="2395253" y="3868227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小满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78938" y="4279072"/>
            <a:ext cx="28727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斗指甲。太阳黄经为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。从小满开始，大麦、冬小麦等夏收作物，已经结果、籽粒饱满，但尚未成熟，所以叫小满。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5690268" y="3868227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芒种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373953" y="4279072"/>
            <a:ext cx="2872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北斗指向己。太阳黄经为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75°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。这时最适合播种有芒的谷类作物，如晚谷、黍、稷等。如过了这个时候再种有芒和作物就不好成熟了。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8986553" y="3868227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夏至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670238" y="4279072"/>
            <a:ext cx="28727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北斗指向乙。太阳黄经为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。太阳在黄经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90°“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夏至点”时，阳光几乎直射北回归线上空，北半球正午太阳最高。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1881605" y="1600101"/>
            <a:ext cx="2889175" cy="2241455"/>
          </a:xfrm>
          <a:prstGeom prst="roundRect">
            <a:avLst>
              <a:gd name="adj" fmla="val 272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373432" y="1943557"/>
            <a:ext cx="2994508" cy="20428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667957" y="1848315"/>
            <a:ext cx="3010833" cy="2138078"/>
          </a:xfrm>
          <a:custGeom>
            <a:avLst/>
            <a:gdLst>
              <a:gd name="connsiteX0" fmla="*/ 0 w 1785425"/>
              <a:gd name="connsiteY0" fmla="*/ 892713 h 1785425"/>
              <a:gd name="connsiteX1" fmla="*/ 892713 w 1785425"/>
              <a:gd name="connsiteY1" fmla="*/ 0 h 1785425"/>
              <a:gd name="connsiteX2" fmla="*/ 1785426 w 1785425"/>
              <a:gd name="connsiteY2" fmla="*/ 892713 h 1785425"/>
              <a:gd name="connsiteX3" fmla="*/ 892713 w 1785425"/>
              <a:gd name="connsiteY3" fmla="*/ 1785426 h 1785425"/>
              <a:gd name="connsiteX4" fmla="*/ 0 w 1785425"/>
              <a:gd name="connsiteY4" fmla="*/ 892713 h 1785425"/>
              <a:gd name="connsiteX0-1" fmla="*/ 0 w 2255326"/>
              <a:gd name="connsiteY0-2" fmla="*/ 530319 h 1809887"/>
              <a:gd name="connsiteX1-3" fmla="*/ 1362613 w 2255326"/>
              <a:gd name="connsiteY1-4" fmla="*/ 18606 h 1809887"/>
              <a:gd name="connsiteX2-5" fmla="*/ 2255326 w 2255326"/>
              <a:gd name="connsiteY2-6" fmla="*/ 911319 h 1809887"/>
              <a:gd name="connsiteX3-7" fmla="*/ 1362613 w 2255326"/>
              <a:gd name="connsiteY3-8" fmla="*/ 1804032 h 1809887"/>
              <a:gd name="connsiteX4-9" fmla="*/ 0 w 2255326"/>
              <a:gd name="connsiteY4-10" fmla="*/ 530319 h 1809887"/>
              <a:gd name="connsiteX0-11" fmla="*/ 94399 w 2349725"/>
              <a:gd name="connsiteY0-12" fmla="*/ 521556 h 1952207"/>
              <a:gd name="connsiteX1-13" fmla="*/ 1457012 w 2349725"/>
              <a:gd name="connsiteY1-14" fmla="*/ 9843 h 1952207"/>
              <a:gd name="connsiteX2-15" fmla="*/ 2349725 w 2349725"/>
              <a:gd name="connsiteY2-16" fmla="*/ 902556 h 1952207"/>
              <a:gd name="connsiteX3-17" fmla="*/ 364812 w 2349725"/>
              <a:gd name="connsiteY3-18" fmla="*/ 1947669 h 1952207"/>
              <a:gd name="connsiteX4-19" fmla="*/ 94399 w 2349725"/>
              <a:gd name="connsiteY4-20" fmla="*/ 521556 h 1952207"/>
              <a:gd name="connsiteX0-21" fmla="*/ 854366 w 3119822"/>
              <a:gd name="connsiteY0-22" fmla="*/ 521556 h 1948478"/>
              <a:gd name="connsiteX1-23" fmla="*/ 2216979 w 3119822"/>
              <a:gd name="connsiteY1-24" fmla="*/ 9843 h 1948478"/>
              <a:gd name="connsiteX2-25" fmla="*/ 3109692 w 3119822"/>
              <a:gd name="connsiteY2-26" fmla="*/ 902556 h 1948478"/>
              <a:gd name="connsiteX3-27" fmla="*/ 1124779 w 3119822"/>
              <a:gd name="connsiteY3-28" fmla="*/ 1947669 h 1948478"/>
              <a:gd name="connsiteX4-29" fmla="*/ 854366 w 3119822"/>
              <a:gd name="connsiteY4-30" fmla="*/ 521556 h 1948478"/>
              <a:gd name="connsiteX0-31" fmla="*/ 39563 w 2294889"/>
              <a:gd name="connsiteY0-32" fmla="*/ 521556 h 2028234"/>
              <a:gd name="connsiteX1-33" fmla="*/ 1402176 w 2294889"/>
              <a:gd name="connsiteY1-34" fmla="*/ 9843 h 2028234"/>
              <a:gd name="connsiteX2-35" fmla="*/ 2294889 w 2294889"/>
              <a:gd name="connsiteY2-36" fmla="*/ 902556 h 2028234"/>
              <a:gd name="connsiteX3-37" fmla="*/ 309976 w 2294889"/>
              <a:gd name="connsiteY3-38" fmla="*/ 1947669 h 2028234"/>
              <a:gd name="connsiteX4-39" fmla="*/ 39563 w 2294889"/>
              <a:gd name="connsiteY4-40" fmla="*/ 521556 h 2028234"/>
              <a:gd name="connsiteX0-41" fmla="*/ 107419 w 2311945"/>
              <a:gd name="connsiteY0-42" fmla="*/ 356635 h 1982662"/>
              <a:gd name="connsiteX1-43" fmla="*/ 1419232 w 2311945"/>
              <a:gd name="connsiteY1-44" fmla="*/ 35422 h 1982662"/>
              <a:gd name="connsiteX2-45" fmla="*/ 2311945 w 2311945"/>
              <a:gd name="connsiteY2-46" fmla="*/ 928135 h 1982662"/>
              <a:gd name="connsiteX3-47" fmla="*/ 327032 w 2311945"/>
              <a:gd name="connsiteY3-48" fmla="*/ 1973248 h 1982662"/>
              <a:gd name="connsiteX4-49" fmla="*/ 107419 w 2311945"/>
              <a:gd name="connsiteY4-50" fmla="*/ 356635 h 1982662"/>
              <a:gd name="connsiteX0-51" fmla="*/ 109483 w 2528911"/>
              <a:gd name="connsiteY0-52" fmla="*/ 356635 h 2068067"/>
              <a:gd name="connsiteX1-53" fmla="*/ 1421296 w 2528911"/>
              <a:gd name="connsiteY1-54" fmla="*/ 35422 h 2068067"/>
              <a:gd name="connsiteX2-55" fmla="*/ 2314009 w 2528911"/>
              <a:gd name="connsiteY2-56" fmla="*/ 928135 h 2068067"/>
              <a:gd name="connsiteX3-57" fmla="*/ 2359480 w 2528911"/>
              <a:gd name="connsiteY3-58" fmla="*/ 1776007 h 2068067"/>
              <a:gd name="connsiteX4-59" fmla="*/ 329096 w 2528911"/>
              <a:gd name="connsiteY4-60" fmla="*/ 1973248 h 2068067"/>
              <a:gd name="connsiteX5" fmla="*/ 109483 w 2528911"/>
              <a:gd name="connsiteY5" fmla="*/ 356635 h 2068067"/>
              <a:gd name="connsiteX0-61" fmla="*/ 109483 w 2373932"/>
              <a:gd name="connsiteY0-62" fmla="*/ 356635 h 2068067"/>
              <a:gd name="connsiteX1-63" fmla="*/ 1421296 w 2373932"/>
              <a:gd name="connsiteY1-64" fmla="*/ 35422 h 2068067"/>
              <a:gd name="connsiteX2-65" fmla="*/ 2314009 w 2373932"/>
              <a:gd name="connsiteY2-66" fmla="*/ 928135 h 2068067"/>
              <a:gd name="connsiteX3-67" fmla="*/ 2359480 w 2373932"/>
              <a:gd name="connsiteY3-68" fmla="*/ 1776007 h 2068067"/>
              <a:gd name="connsiteX4-69" fmla="*/ 329096 w 2373932"/>
              <a:gd name="connsiteY4-70" fmla="*/ 1973248 h 2068067"/>
              <a:gd name="connsiteX5-71" fmla="*/ 109483 w 2373932"/>
              <a:gd name="connsiteY5-72" fmla="*/ 356635 h 2068067"/>
              <a:gd name="connsiteX0-73" fmla="*/ 116651 w 2631994"/>
              <a:gd name="connsiteY0-74" fmla="*/ 356635 h 2168820"/>
              <a:gd name="connsiteX1-75" fmla="*/ 1428464 w 2631994"/>
              <a:gd name="connsiteY1-76" fmla="*/ 35422 h 2168820"/>
              <a:gd name="connsiteX2-77" fmla="*/ 2321177 w 2631994"/>
              <a:gd name="connsiteY2-78" fmla="*/ 928135 h 2168820"/>
              <a:gd name="connsiteX3-79" fmla="*/ 2366648 w 2631994"/>
              <a:gd name="connsiteY3-80" fmla="*/ 1776007 h 2168820"/>
              <a:gd name="connsiteX4-81" fmla="*/ 2519048 w 2631994"/>
              <a:gd name="connsiteY4-82" fmla="*/ 2118907 h 2168820"/>
              <a:gd name="connsiteX5-83" fmla="*/ 336264 w 2631994"/>
              <a:gd name="connsiteY5-84" fmla="*/ 1973248 h 2168820"/>
              <a:gd name="connsiteX6" fmla="*/ 116651 w 2631994"/>
              <a:gd name="connsiteY6" fmla="*/ 356635 h 2168820"/>
              <a:gd name="connsiteX0-85" fmla="*/ 177495 w 2692838"/>
              <a:gd name="connsiteY0-86" fmla="*/ 313491 h 2125676"/>
              <a:gd name="connsiteX1-87" fmla="*/ 2327508 w 2692838"/>
              <a:gd name="connsiteY1-88" fmla="*/ 43078 h 2125676"/>
              <a:gd name="connsiteX2-89" fmla="*/ 2382021 w 2692838"/>
              <a:gd name="connsiteY2-90" fmla="*/ 884991 h 2125676"/>
              <a:gd name="connsiteX3-91" fmla="*/ 2427492 w 2692838"/>
              <a:gd name="connsiteY3-92" fmla="*/ 1732863 h 2125676"/>
              <a:gd name="connsiteX4-93" fmla="*/ 2579892 w 2692838"/>
              <a:gd name="connsiteY4-94" fmla="*/ 2075763 h 2125676"/>
              <a:gd name="connsiteX5-95" fmla="*/ 397108 w 2692838"/>
              <a:gd name="connsiteY5-96" fmla="*/ 1930104 h 2125676"/>
              <a:gd name="connsiteX6-97" fmla="*/ 177495 w 2692838"/>
              <a:gd name="connsiteY6-98" fmla="*/ 313491 h 2125676"/>
              <a:gd name="connsiteX0-99" fmla="*/ 177495 w 2709491"/>
              <a:gd name="connsiteY0-100" fmla="*/ 323726 h 2135911"/>
              <a:gd name="connsiteX1-101" fmla="*/ 2327508 w 2709491"/>
              <a:gd name="connsiteY1-102" fmla="*/ 53313 h 2135911"/>
              <a:gd name="connsiteX2-103" fmla="*/ 2674121 w 2709491"/>
              <a:gd name="connsiteY2-104" fmla="*/ 1034926 h 2135911"/>
              <a:gd name="connsiteX3-105" fmla="*/ 2427492 w 2709491"/>
              <a:gd name="connsiteY3-106" fmla="*/ 1743098 h 2135911"/>
              <a:gd name="connsiteX4-107" fmla="*/ 2579892 w 2709491"/>
              <a:gd name="connsiteY4-108" fmla="*/ 2085998 h 2135911"/>
              <a:gd name="connsiteX5-109" fmla="*/ 397108 w 2709491"/>
              <a:gd name="connsiteY5-110" fmla="*/ 1940339 h 2135911"/>
              <a:gd name="connsiteX6-111" fmla="*/ 177495 w 2709491"/>
              <a:gd name="connsiteY6-112" fmla="*/ 323726 h 2135911"/>
              <a:gd name="connsiteX0-113" fmla="*/ 177495 w 2847963"/>
              <a:gd name="connsiteY0-114" fmla="*/ 323726 h 2135911"/>
              <a:gd name="connsiteX1-115" fmla="*/ 2327508 w 2847963"/>
              <a:gd name="connsiteY1-116" fmla="*/ 53313 h 2135911"/>
              <a:gd name="connsiteX2-117" fmla="*/ 2674121 w 2847963"/>
              <a:gd name="connsiteY2-118" fmla="*/ 1034926 h 2135911"/>
              <a:gd name="connsiteX3-119" fmla="*/ 2833892 w 2847963"/>
              <a:gd name="connsiteY3-120" fmla="*/ 1717698 h 2135911"/>
              <a:gd name="connsiteX4-121" fmla="*/ 2579892 w 2847963"/>
              <a:gd name="connsiteY4-122" fmla="*/ 2085998 h 2135911"/>
              <a:gd name="connsiteX5-123" fmla="*/ 397108 w 2847963"/>
              <a:gd name="connsiteY5-124" fmla="*/ 1940339 h 2135911"/>
              <a:gd name="connsiteX6-125" fmla="*/ 177495 w 2847963"/>
              <a:gd name="connsiteY6-126" fmla="*/ 323726 h 2135911"/>
              <a:gd name="connsiteX0-127" fmla="*/ 177495 w 2981082"/>
              <a:gd name="connsiteY0-128" fmla="*/ 315350 h 2127535"/>
              <a:gd name="connsiteX1-129" fmla="*/ 2327508 w 2981082"/>
              <a:gd name="connsiteY1-130" fmla="*/ 44937 h 2127535"/>
              <a:gd name="connsiteX2-131" fmla="*/ 2928121 w 2981082"/>
              <a:gd name="connsiteY2-132" fmla="*/ 912250 h 2127535"/>
              <a:gd name="connsiteX3-133" fmla="*/ 2833892 w 2981082"/>
              <a:gd name="connsiteY3-134" fmla="*/ 1709322 h 2127535"/>
              <a:gd name="connsiteX4-135" fmla="*/ 2579892 w 2981082"/>
              <a:gd name="connsiteY4-136" fmla="*/ 2077622 h 2127535"/>
              <a:gd name="connsiteX5-137" fmla="*/ 397108 w 2981082"/>
              <a:gd name="connsiteY5-138" fmla="*/ 1931963 h 2127535"/>
              <a:gd name="connsiteX6-139" fmla="*/ 177495 w 2981082"/>
              <a:gd name="connsiteY6-140" fmla="*/ 315350 h 2127535"/>
              <a:gd name="connsiteX0-141" fmla="*/ 207246 w 3010833"/>
              <a:gd name="connsiteY0-142" fmla="*/ 325893 h 2138078"/>
              <a:gd name="connsiteX1-143" fmla="*/ 2763659 w 3010833"/>
              <a:gd name="connsiteY1-144" fmla="*/ 42780 h 2138078"/>
              <a:gd name="connsiteX2-145" fmla="*/ 2957872 w 3010833"/>
              <a:gd name="connsiteY2-146" fmla="*/ 922793 h 2138078"/>
              <a:gd name="connsiteX3-147" fmla="*/ 2863643 w 3010833"/>
              <a:gd name="connsiteY3-148" fmla="*/ 1719865 h 2138078"/>
              <a:gd name="connsiteX4-149" fmla="*/ 2609643 w 3010833"/>
              <a:gd name="connsiteY4-150" fmla="*/ 2088165 h 2138078"/>
              <a:gd name="connsiteX5-151" fmla="*/ 426859 w 3010833"/>
              <a:gd name="connsiteY5-152" fmla="*/ 1942506 h 2138078"/>
              <a:gd name="connsiteX6-153" fmla="*/ 207246 w 3010833"/>
              <a:gd name="connsiteY6-154" fmla="*/ 325893 h 21380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97" y="connsiteY6-98"/>
              </a:cxn>
            </a:cxnLst>
            <a:rect l="l" t="t" r="r" b="b"/>
            <a:pathLst>
              <a:path w="3010833" h="2138078">
                <a:moveTo>
                  <a:pt x="207246" y="325893"/>
                </a:moveTo>
                <a:cubicBezTo>
                  <a:pt x="596713" y="9272"/>
                  <a:pt x="2305221" y="-56703"/>
                  <a:pt x="2763659" y="42780"/>
                </a:cubicBezTo>
                <a:cubicBezTo>
                  <a:pt x="3222097" y="142263"/>
                  <a:pt x="2812091" y="766046"/>
                  <a:pt x="2957872" y="922793"/>
                </a:cubicBezTo>
                <a:cubicBezTo>
                  <a:pt x="3103653" y="1079540"/>
                  <a:pt x="2906865" y="1559503"/>
                  <a:pt x="2863643" y="1719865"/>
                </a:cubicBezTo>
                <a:cubicBezTo>
                  <a:pt x="2820422" y="1880227"/>
                  <a:pt x="2948040" y="2055292"/>
                  <a:pt x="2609643" y="2088165"/>
                </a:cubicBezTo>
                <a:cubicBezTo>
                  <a:pt x="2271246" y="2121038"/>
                  <a:pt x="827259" y="2236218"/>
                  <a:pt x="426859" y="1942506"/>
                </a:cubicBezTo>
                <a:cubicBezTo>
                  <a:pt x="26459" y="1648794"/>
                  <a:pt x="-182221" y="642514"/>
                  <a:pt x="207246" y="325893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六月节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58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XIAOSHU</a:t>
            </a:r>
          </a:p>
        </p:txBody>
      </p:sp>
      <p:sp>
        <p:nvSpPr>
          <p:cNvPr id="10" name="矩形 9"/>
          <p:cNvSpPr/>
          <p:nvPr/>
        </p:nvSpPr>
        <p:spPr>
          <a:xfrm>
            <a:off x="6077198" y="3292646"/>
            <a:ext cx="5599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小暑：斗指辛。太阳黄经为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105°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。天气已经很热了，但还不到最热的时候，所以叫小暑。此时，已是初伏前后。</a:t>
            </a: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 rot="1512477">
            <a:off x="2089508" y="2079669"/>
            <a:ext cx="2493051" cy="350968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六月气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29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DASHU</a:t>
            </a:r>
          </a:p>
        </p:txBody>
      </p:sp>
      <p:sp>
        <p:nvSpPr>
          <p:cNvPr id="10" name="矩形 9"/>
          <p:cNvSpPr/>
          <p:nvPr/>
        </p:nvSpPr>
        <p:spPr>
          <a:xfrm>
            <a:off x="1595371" y="3292646"/>
            <a:ext cx="5599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大暑：斗指丙。太阳黄经为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。大暑是一年中最热的节气，正值勤二伏前后，长江流域的许多地方，经常出现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高温天气。</a:t>
            </a: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1587508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8229575" y="2220557"/>
            <a:ext cx="3240360" cy="3086129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1214541" y="6640661"/>
            <a:ext cx="3766552" cy="619704"/>
          </a:xfrm>
          <a:prstGeom prst="rect">
            <a:avLst/>
          </a:prstGeom>
        </p:spPr>
      </p:pic>
      <p:sp>
        <p:nvSpPr>
          <p:cNvPr id="33" name="TextBox 35"/>
          <p:cNvSpPr txBox="1"/>
          <p:nvPr/>
        </p:nvSpPr>
        <p:spPr>
          <a:xfrm>
            <a:off x="4773191" y="1812806"/>
            <a:ext cx="2756942" cy="229327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en-US" sz="16600" b="1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秋</a:t>
            </a:r>
          </a:p>
        </p:txBody>
      </p:sp>
      <p:sp>
        <p:nvSpPr>
          <p:cNvPr id="8" name="矩形 7"/>
          <p:cNvSpPr/>
          <p:nvPr/>
        </p:nvSpPr>
        <p:spPr>
          <a:xfrm>
            <a:off x="4552905" y="89464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中华节气文化</a:t>
            </a:r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dirty="0">
              <a:solidFill>
                <a:srgbClr val="5BC4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3445250" y="112242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8897860" y="2824744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小满、芒种、夏至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七月节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LIQIU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169532" y="2968253"/>
            <a:ext cx="4565276" cy="2312894"/>
          </a:xfrm>
          <a:prstGeom prst="roundRect">
            <a:avLst>
              <a:gd name="adj" fmla="val 27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47563" y="3294825"/>
            <a:ext cx="5599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立秋：北斗指向西南。太阳黄经为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135°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。从这一天起秋天开始，秋高气爽，月明风清。此后，气温由最热逐渐下降</a:t>
            </a:r>
          </a:p>
        </p:txBody>
      </p:sp>
      <p:sp>
        <p:nvSpPr>
          <p:cNvPr id="10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处暑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08849" y="138407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七月气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9525719" y="1712723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CHUSHU</a:t>
            </a:r>
          </a:p>
        </p:txBody>
      </p:sp>
      <p:sp>
        <p:nvSpPr>
          <p:cNvPr id="7" name="矩形 6"/>
          <p:cNvSpPr/>
          <p:nvPr/>
        </p:nvSpPr>
        <p:spPr>
          <a:xfrm>
            <a:off x="1017895" y="3472309"/>
            <a:ext cx="5599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处暑：斗指戊。太阳黄经为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。这时夏季火热已经到头了。暑气就要散了。它是温度下降的一个转折点。是气候变凉的象征，表示暑天终止。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069334" y="2392189"/>
            <a:ext cx="5836505" cy="3889747"/>
          </a:xfrm>
          <a:prstGeom prst="roundRect">
            <a:avLst>
              <a:gd name="adj" fmla="val 27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1017895" y="2917410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白露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八月节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06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BAILU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7058752" y="2248813"/>
            <a:ext cx="1491874" cy="1499242"/>
            <a:chOff x="5029200" y="1634187"/>
            <a:chExt cx="1492068" cy="1498894"/>
          </a:xfrm>
        </p:grpSpPr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9685002" y="2252225"/>
            <a:ext cx="1491874" cy="1499242"/>
            <a:chOff x="6966132" y="1634187"/>
            <a:chExt cx="1492068" cy="1498894"/>
          </a:xfrm>
          <a:solidFill>
            <a:srgbClr val="94C273"/>
          </a:solidFill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198131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7625736" y="2964768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6966132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8292163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8239850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8101105" y="2762337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789640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7011622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159463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735507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7011622" y="2057243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7159463" y="1834343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7355070" y="1695599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7625736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7907773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8098831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8244399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Group 41"/>
          <p:cNvGrpSpPr/>
          <p:nvPr/>
        </p:nvGrpSpPr>
        <p:grpSpPr>
          <a:xfrm>
            <a:off x="4352903" y="2264738"/>
            <a:ext cx="1491874" cy="1499242"/>
            <a:chOff x="5029200" y="1634187"/>
            <a:chExt cx="1492068" cy="1498894"/>
          </a:xfrm>
        </p:grpSpPr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Group 60"/>
          <p:cNvGrpSpPr/>
          <p:nvPr/>
        </p:nvGrpSpPr>
        <p:grpSpPr>
          <a:xfrm>
            <a:off x="1642876" y="2245402"/>
            <a:ext cx="1491874" cy="1499242"/>
            <a:chOff x="5029200" y="1634187"/>
            <a:chExt cx="1492068" cy="1498894"/>
          </a:xfrm>
        </p:grpSpPr>
        <p:sp>
          <p:nvSpPr>
            <p:cNvPr id="65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94C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2172197" y="2767803"/>
            <a:ext cx="415882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19" tIns="22859" rIns="45719" bIns="22859">
            <a:spAutoFit/>
          </a:bodyPr>
          <a:lstStyle/>
          <a:p>
            <a:pPr algn="ctr" defTabSz="1088390"/>
            <a:r>
              <a:rPr lang="en-US" altLang="zh-CN" sz="2400" spc="-15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en-CA" sz="2400" spc="-15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877612" y="2779158"/>
            <a:ext cx="415881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19" tIns="22859" rIns="45719" bIns="22859">
            <a:spAutoFit/>
          </a:bodyPr>
          <a:lstStyle/>
          <a:p>
            <a:pPr algn="ctr" defTabSz="1088390"/>
            <a:r>
              <a:rPr lang="en-US" altLang="zh-CN" sz="2400" spc="-15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CA" sz="2400" spc="-15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7612317" y="2791670"/>
            <a:ext cx="415881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19" tIns="22859" rIns="45719" bIns="22859">
            <a:spAutoFit/>
          </a:bodyPr>
          <a:lstStyle/>
          <a:p>
            <a:pPr algn="ctr" defTabSz="1088390"/>
            <a:r>
              <a:rPr lang="en-US" altLang="zh-CN" sz="2400" spc="-15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CA" sz="2400" spc="-15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10236505" y="2752229"/>
            <a:ext cx="415881" cy="415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19" tIns="22859" rIns="45719" bIns="22859">
            <a:spAutoFit/>
          </a:bodyPr>
          <a:lstStyle/>
          <a:p>
            <a:pPr algn="ctr" defTabSz="1088390"/>
            <a:r>
              <a:rPr lang="en-US" altLang="zh-CN" sz="2400" spc="-15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CA" sz="2400" spc="-15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31253" y="4236406"/>
            <a:ext cx="232175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露是由于温度降低，水汽在地面或近地物体上凝结而成的水珠。所以，白露实际上是表征天气已经转凉。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935691" y="4236406"/>
            <a:ext cx="232175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我省盆地二十四节气的气候中，白露有着气温迅速下降、绵雨开始、日照骤减的明显特点，深刻地反映出由夏到秋的季节转换。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9380" y="4225958"/>
            <a:ext cx="232175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按气候学划分四季的标准，时序开始进入秋季。盆地秋雨多出现于白露至霜降前，以岷江、青衣江中下游地区最多，盆地中部相对较少。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26857" y="4225958"/>
            <a:ext cx="232175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“滥了白露，天天走溜路”的农谚，虽然不能以白露这一天是否有雨水来作天气预报，但是，一般白露节前后确实常有一段连阴雨天气；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2" y="2583172"/>
            <a:ext cx="4611771" cy="27678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69336" y="3371602"/>
            <a:ext cx="62646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是表征季节变化的节气。秋分这天，太阳位于黄经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180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度，阳光几乎直射赤道，昼夜几乎等长。这时，四川盆地候温普遍降至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22℃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以下，进入了凉爽的秋季。“一场秋雨一场寒”。一股股南下的冷空气，与逐渐衰减的暖湿空气相遇，产生一次次降雨，气温也一次次下降。在川西高原北部，日最低气温降到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以下，已经可见到漫天絮飞舞、大地素裹银装的壮丽雪景。</a:t>
            </a:r>
          </a:p>
        </p:txBody>
      </p:sp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秋分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6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八月气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QIUFEN</a:t>
            </a: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寒露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九月节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273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HANLU</a:t>
            </a:r>
          </a:p>
        </p:txBody>
      </p:sp>
      <p:sp>
        <p:nvSpPr>
          <p:cNvPr id="10" name="椭圆 9"/>
          <p:cNvSpPr/>
          <p:nvPr/>
        </p:nvSpPr>
        <p:spPr>
          <a:xfrm>
            <a:off x="8229575" y="1745645"/>
            <a:ext cx="3694202" cy="369420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7895" y="3400301"/>
            <a:ext cx="6873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古代把露作为天气转凉变冷的表征。仲秋白露节气“露凝而白”，至季秋寒露时已是“露气寒冷，将凝结”为霜了。这时，四川省各地气温继续下降。盆地日平均气温多不到20℃，即使在长江沿岸地区，水银柱也很难升到30℃以上，而最低气温却可降至10℃以下。</a:t>
            </a:r>
          </a:p>
        </p:txBody>
      </p:sp>
      <p:sp>
        <p:nvSpPr>
          <p:cNvPr id="13" name="Freeform 45"/>
          <p:cNvSpPr>
            <a:spLocks noEditPoints="1"/>
          </p:cNvSpPr>
          <p:nvPr/>
        </p:nvSpPr>
        <p:spPr bwMode="auto">
          <a:xfrm>
            <a:off x="1017895" y="2917410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霜降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九月气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SHANGJIANG</a:t>
            </a:r>
          </a:p>
        </p:txBody>
      </p:sp>
      <p:sp>
        <p:nvSpPr>
          <p:cNvPr id="13" name="对角圆角矩形 12"/>
          <p:cNvSpPr/>
          <p:nvPr/>
        </p:nvSpPr>
        <p:spPr>
          <a:xfrm>
            <a:off x="1316807" y="2758110"/>
            <a:ext cx="3821430" cy="2693365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69335" y="3328293"/>
            <a:ext cx="5599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霜降节气含有天气渐冷、开始降霜的意思。纬度偏南的四川盆地，平均气温多在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左右，离初霜日期还有三个节气。在盆地南部河谷地带，则要到隆冬时节，才能见霜。当然，即使在纬度相同的地方，由于海拔高度和地形不同，贴地层空气的温度和湿度有差异，初霜期和霜日数也就不一样了。</a:t>
            </a:r>
          </a:p>
        </p:txBody>
      </p:sp>
      <p:sp>
        <p:nvSpPr>
          <p:cNvPr id="10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1214541" y="6640661"/>
            <a:ext cx="3766552" cy="619704"/>
          </a:xfrm>
          <a:prstGeom prst="rect">
            <a:avLst/>
          </a:prstGeom>
        </p:spPr>
      </p:pic>
      <p:sp>
        <p:nvSpPr>
          <p:cNvPr id="33" name="TextBox 35"/>
          <p:cNvSpPr txBox="1"/>
          <p:nvPr/>
        </p:nvSpPr>
        <p:spPr>
          <a:xfrm>
            <a:off x="4773191" y="1812806"/>
            <a:ext cx="2756942" cy="229327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en-US" sz="16600" b="1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春</a:t>
            </a:r>
          </a:p>
        </p:txBody>
      </p:sp>
      <p:sp>
        <p:nvSpPr>
          <p:cNvPr id="8" name="矩形 7"/>
          <p:cNvSpPr/>
          <p:nvPr/>
        </p:nvSpPr>
        <p:spPr>
          <a:xfrm>
            <a:off x="4552905" y="89464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中华节气文化</a:t>
            </a:r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dirty="0">
              <a:solidFill>
                <a:srgbClr val="5BC4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3445250" y="112242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8897860" y="2824744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1214541" y="6640661"/>
            <a:ext cx="3766552" cy="619704"/>
          </a:xfrm>
          <a:prstGeom prst="rect">
            <a:avLst/>
          </a:prstGeom>
        </p:spPr>
      </p:pic>
      <p:sp>
        <p:nvSpPr>
          <p:cNvPr id="33" name="TextBox 35"/>
          <p:cNvSpPr txBox="1"/>
          <p:nvPr/>
        </p:nvSpPr>
        <p:spPr>
          <a:xfrm>
            <a:off x="4773191" y="1812806"/>
            <a:ext cx="2756942" cy="229327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en-US" sz="16600" b="1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冬</a:t>
            </a:r>
          </a:p>
        </p:txBody>
      </p:sp>
      <p:sp>
        <p:nvSpPr>
          <p:cNvPr id="8" name="矩形 7"/>
          <p:cNvSpPr/>
          <p:nvPr/>
        </p:nvSpPr>
        <p:spPr>
          <a:xfrm>
            <a:off x="4552905" y="89464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中华节气文化</a:t>
            </a:r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dirty="0">
              <a:solidFill>
                <a:srgbClr val="5BC4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3445250" y="112242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8897860" y="2824744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立冬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7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LIDONG</a:t>
            </a:r>
          </a:p>
        </p:txBody>
      </p:sp>
      <p:sp>
        <p:nvSpPr>
          <p:cNvPr id="25" name="矩形 24"/>
          <p:cNvSpPr/>
          <p:nvPr/>
        </p:nvSpPr>
        <p:spPr>
          <a:xfrm>
            <a:off x="5774856" y="3328293"/>
            <a:ext cx="55995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，建始也”，表示冬季自此开始。“立冬之日立冬立冬，水始冰，地始冻”。人们常以凛冽北风，寒冷的霜雪，作为冬天的象征。我省盆地亦霜雪稀少，所以，在气候学上，不固定以“立冬”这天作为各地冬季的开始，而是以气温来划分季节，即候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天）平均气温低于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为冬季，这样就比较节合当时的物候景观。</a:t>
            </a:r>
          </a:p>
        </p:txBody>
      </p:sp>
      <p:sp>
        <p:nvSpPr>
          <p:cNvPr id="10" name="菱形 9"/>
          <p:cNvSpPr/>
          <p:nvPr/>
        </p:nvSpPr>
        <p:spPr>
          <a:xfrm>
            <a:off x="1169532" y="2263786"/>
            <a:ext cx="3852000" cy="38520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小雪、大雪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054" y="84581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2200043" y="1712723"/>
            <a:ext cx="293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XIAOXU &amp; DAXUE</a:t>
            </a:r>
          </a:p>
        </p:txBody>
      </p:sp>
      <p:sp>
        <p:nvSpPr>
          <p:cNvPr id="11" name="矩形 5"/>
          <p:cNvSpPr/>
          <p:nvPr/>
        </p:nvSpPr>
        <p:spPr>
          <a:xfrm>
            <a:off x="2290862" y="2642672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5BC4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42"/>
          <p:cNvSpPr/>
          <p:nvPr/>
        </p:nvSpPr>
        <p:spPr>
          <a:xfrm flipH="1">
            <a:off x="2306821" y="2742345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小雪</a:t>
            </a:r>
          </a:p>
        </p:txBody>
      </p:sp>
      <p:sp>
        <p:nvSpPr>
          <p:cNvPr id="13" name="Rectangle 42"/>
          <p:cNvSpPr/>
          <p:nvPr/>
        </p:nvSpPr>
        <p:spPr>
          <a:xfrm flipH="1">
            <a:off x="1067250" y="3795333"/>
            <a:ext cx="5074092" cy="226926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雪表示降雪的起始时间和程度。雪是寒冷天气的产物。小雪节气，四川盆地北部开始进入冬季。“荷尽已无擎雨盖，菊残犹有傲霜枝”,已呈初冬景象。因为北面有秦岭、大巴山屏障，阻挡冷空气入侵，刹减了寒潮的严威，致使盆地“冬暖”显著。全年降雪日数多在5天以下，比同纬度的长江中、下游地区少得多。</a:t>
            </a:r>
          </a:p>
        </p:txBody>
      </p:sp>
      <p:sp>
        <p:nvSpPr>
          <p:cNvPr id="14" name="矩形 5"/>
          <p:cNvSpPr/>
          <p:nvPr/>
        </p:nvSpPr>
        <p:spPr>
          <a:xfrm>
            <a:off x="8373590" y="2642672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94C2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Rectangle 42"/>
          <p:cNvSpPr/>
          <p:nvPr/>
        </p:nvSpPr>
        <p:spPr>
          <a:xfrm flipH="1">
            <a:off x="8389548" y="2742345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大雪</a:t>
            </a:r>
          </a:p>
        </p:txBody>
      </p:sp>
      <p:sp>
        <p:nvSpPr>
          <p:cNvPr id="16" name="Rectangle 42"/>
          <p:cNvSpPr/>
          <p:nvPr/>
        </p:nvSpPr>
        <p:spPr>
          <a:xfrm flipH="1">
            <a:off x="6861420" y="3795333"/>
            <a:ext cx="4392611" cy="215268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“大雪”表明这时降雪开始大起来了。四川盆地冬季气候温和而少雨雪，平均气温较长江中下游地区约高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4℃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，雨量仅占全年的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左右。偶有降雪，大多出现在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月份；地面积雪三、五年难见到一次。如果能够目睹大地白雪皑垲，绿树披银饰玉，常是终身难忘的趣事。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067253" y="845819"/>
            <a:ext cx="677108" cy="1733808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十一月节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3" grpId="0"/>
      <p:bldP spid="14" grpId="0" animBg="1"/>
      <p:bldP spid="15" grpId="0"/>
      <p:bldP spid="16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冬至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0784" y="2009624"/>
            <a:ext cx="8087966" cy="316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009624"/>
            <a:ext cx="4890052" cy="3168000"/>
          </a:xfrm>
          <a:prstGeom prst="rect">
            <a:avLst/>
          </a:prstGeom>
          <a:solidFill>
            <a:srgbClr val="5BC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6889" y="2494111"/>
            <a:ext cx="3663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冬至是按天文划分的节气，古称“日短”、“日短至”。冬至这天，太阳位于黄经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270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度，阳光几乎直射南回归线，是北半球一年中白昼最短的一天。四川省各地日出到日没有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小时左右。冬至以后，随着地球在绕日轨道上运行，阳光直射地带便逐渐北移，使北半球白天渐增长，夜晚逐渐缩短。</a:t>
            </a:r>
          </a:p>
        </p:txBody>
      </p:sp>
      <p:sp>
        <p:nvSpPr>
          <p:cNvPr id="8" name="矩形 7"/>
          <p:cNvSpPr/>
          <p:nvPr/>
        </p:nvSpPr>
        <p:spPr>
          <a:xfrm>
            <a:off x="429780" y="1187376"/>
            <a:ext cx="677108" cy="1733808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十一</a:t>
            </a: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83367" y="205428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DONGZHI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09032" y="330747"/>
            <a:ext cx="3858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小寒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71568" y="1625676"/>
            <a:ext cx="5150616" cy="4737679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64639" y="3857925"/>
            <a:ext cx="1728192" cy="169678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2264" y="3070656"/>
            <a:ext cx="55995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寒即寒冷，小寒表示寒冷的程度。俗话说，“冷在三九”。“三九”多在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日，也恰在小寒节气内。但这只是一般规律，少数年份大寒也可能比小寒冷。而人们记忆犹新的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1975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年冬，气温最低的节气竟是大雪呢！</a:t>
            </a:r>
          </a:p>
        </p:txBody>
      </p:sp>
      <p:sp>
        <p:nvSpPr>
          <p:cNvPr id="14" name="矩形 13"/>
          <p:cNvSpPr/>
          <p:nvPr/>
        </p:nvSpPr>
        <p:spPr>
          <a:xfrm>
            <a:off x="391157" y="1076653"/>
            <a:ext cx="677108" cy="1733808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十二月节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1169532" y="1758892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XIAOHAN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大寒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320336" y="926626"/>
            <a:ext cx="677108" cy="1733808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十二月气</a:t>
            </a:r>
          </a:p>
        </p:txBody>
      </p:sp>
      <p:sp>
        <p:nvSpPr>
          <p:cNvPr id="51" name="文本框 5"/>
          <p:cNvSpPr txBox="1"/>
          <p:nvPr/>
        </p:nvSpPr>
        <p:spPr>
          <a:xfrm>
            <a:off x="10115807" y="15626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大寒</a:t>
            </a:r>
          </a:p>
        </p:txBody>
      </p:sp>
      <p:sp>
        <p:nvSpPr>
          <p:cNvPr id="23" name="菱形 22"/>
          <p:cNvSpPr/>
          <p:nvPr/>
        </p:nvSpPr>
        <p:spPr>
          <a:xfrm>
            <a:off x="7479816" y="2000598"/>
            <a:ext cx="3894544" cy="3894544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8190" y="3391075"/>
            <a:ext cx="5965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小寒一样，大寒也是表征天气寒冷程度的节气。近代气象观测几记录虽然表明，在中国绝大部分地区，大寒不如小寒冷，但是，在某些年份和沿海少数地方，全年最低气温仍然会出现在大寒节气内。</a:t>
            </a:r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1017895" y="2917410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1" grpId="0"/>
      <p:bldP spid="24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5"/>
          <p:cNvSpPr txBox="1"/>
          <p:nvPr/>
        </p:nvSpPr>
        <p:spPr>
          <a:xfrm>
            <a:off x="4649495" y="1456085"/>
            <a:ext cx="3724096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3800" b="1" dirty="0">
                <a:ln w="38100">
                  <a:noFill/>
                </a:ln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谢谢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424583" y="150271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10698061" y="3358547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388815" y="1279036"/>
            <a:ext cx="4047565" cy="5002305"/>
          </a:xfrm>
          <a:prstGeom prst="roundRect">
            <a:avLst>
              <a:gd name="adj" fmla="val 4243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69335" y="3256285"/>
            <a:ext cx="5599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立春斗指东北。太阳黄经为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315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度。是二十四个节气的头一个节气。其含义是开始进入春天，“阳和起蛰，品物皆春”，过了立春，万物复苏生机勃勃，一年四季从此开始了。</a:t>
            </a:r>
          </a:p>
        </p:txBody>
      </p:sp>
      <p:sp>
        <p:nvSpPr>
          <p:cNvPr id="38" name="矩形 37"/>
          <p:cNvSpPr/>
          <p:nvPr/>
        </p:nvSpPr>
        <p:spPr>
          <a:xfrm>
            <a:off x="5582083" y="33301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立春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正月节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1169532" y="175889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LICHUN</a:t>
            </a:r>
          </a:p>
        </p:txBody>
      </p:sp>
      <p:sp>
        <p:nvSpPr>
          <p:cNvPr id="10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7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雨水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6893320" y="2464197"/>
            <a:ext cx="4249270" cy="3415552"/>
          </a:xfrm>
          <a:prstGeom prst="roundRect">
            <a:avLst>
              <a:gd name="adj" fmla="val 585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320336" y="1131810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正月气</a:t>
            </a:r>
          </a:p>
        </p:txBody>
      </p:sp>
      <p:sp>
        <p:nvSpPr>
          <p:cNvPr id="51" name="文本框 5"/>
          <p:cNvSpPr txBox="1"/>
          <p:nvPr/>
        </p:nvSpPr>
        <p:spPr>
          <a:xfrm>
            <a:off x="10115807" y="1562696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YUSHUI</a:t>
            </a:r>
          </a:p>
        </p:txBody>
      </p:sp>
      <p:sp>
        <p:nvSpPr>
          <p:cNvPr id="52" name="矩形 51"/>
          <p:cNvSpPr/>
          <p:nvPr/>
        </p:nvSpPr>
        <p:spPr>
          <a:xfrm>
            <a:off x="968190" y="3391075"/>
            <a:ext cx="51560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雨水：斗指壬。太阳黄经为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330°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。这时春风遍吹，冰雪融化，空气湿润，雨水增多，所以叫雨水。人们常说：“立春天渐暖，雨水送肥忙”。</a:t>
            </a: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1017895" y="2917410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51" grpId="0"/>
      <p:bldP spid="52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4759" y="2333823"/>
            <a:ext cx="5181600" cy="39803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二月节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JINGZHE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69335" y="3263536"/>
            <a:ext cx="55995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斗指丁。太阳黄经为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345°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。这个节气表示“立春”以后天气转暖，春雷开始震响，蛰伏在泥土里的各种冬眠动物将苏醒过来开始活动起来，所以叫惊蛰。这个时期过冬的虫排卵也要开始孵化。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我国部分地区进入了春耕季节。</a:t>
            </a:r>
          </a:p>
        </p:txBody>
      </p:sp>
      <p:sp>
        <p:nvSpPr>
          <p:cNvPr id="10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春分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二月气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CHUNFEN</a:t>
            </a:r>
          </a:p>
        </p:txBody>
      </p:sp>
      <p:grpSp>
        <p:nvGrpSpPr>
          <p:cNvPr id="63" name="Group 3"/>
          <p:cNvGrpSpPr/>
          <p:nvPr/>
        </p:nvGrpSpPr>
        <p:grpSpPr>
          <a:xfrm>
            <a:off x="1523423" y="2462197"/>
            <a:ext cx="1266196" cy="1610347"/>
            <a:chOff x="1319414" y="2066160"/>
            <a:chExt cx="1831575" cy="2328552"/>
          </a:xfrm>
        </p:grpSpPr>
        <p:sp>
          <p:nvSpPr>
            <p:cNvPr id="64" name="Freeform 5"/>
            <p:cNvSpPr/>
            <p:nvPr/>
          </p:nvSpPr>
          <p:spPr bwMode="auto">
            <a:xfrm>
              <a:off x="1954082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2599508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1700933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1669378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5"/>
            <p:cNvSpPr/>
            <p:nvPr/>
          </p:nvSpPr>
          <p:spPr bwMode="auto">
            <a:xfrm>
              <a:off x="1319414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6"/>
            <p:cNvSpPr/>
            <p:nvPr/>
          </p:nvSpPr>
          <p:spPr bwMode="auto">
            <a:xfrm>
              <a:off x="1710255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3045351" y="307921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3508005" y="2435665"/>
            <a:ext cx="1520030" cy="1536946"/>
            <a:chOff x="3675826" y="2172298"/>
            <a:chExt cx="2198749" cy="2222415"/>
          </a:xfrm>
        </p:grpSpPr>
        <p:sp>
          <p:nvSpPr>
            <p:cNvPr id="72" name="Freeform 6"/>
            <p:cNvSpPr/>
            <p:nvPr/>
          </p:nvSpPr>
          <p:spPr bwMode="auto">
            <a:xfrm>
              <a:off x="4955919" y="217229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7"/>
            <p:cNvSpPr/>
            <p:nvPr/>
          </p:nvSpPr>
          <p:spPr bwMode="auto">
            <a:xfrm>
              <a:off x="4057345" y="235516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5064924" y="246991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9"/>
            <p:cNvSpPr/>
            <p:nvPr/>
          </p:nvSpPr>
          <p:spPr bwMode="auto">
            <a:xfrm>
              <a:off x="5435686" y="277899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47350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14"/>
            <p:cNvSpPr/>
            <p:nvPr/>
          </p:nvSpPr>
          <p:spPr bwMode="auto">
            <a:xfrm>
              <a:off x="40257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15"/>
            <p:cNvSpPr/>
            <p:nvPr/>
          </p:nvSpPr>
          <p:spPr bwMode="auto">
            <a:xfrm>
              <a:off x="36758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16"/>
            <p:cNvSpPr/>
            <p:nvPr/>
          </p:nvSpPr>
          <p:spPr bwMode="auto">
            <a:xfrm>
              <a:off x="4066667" y="306872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4BACC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Group 19"/>
          <p:cNvGrpSpPr/>
          <p:nvPr/>
        </p:nvGrpSpPr>
        <p:grpSpPr>
          <a:xfrm flipH="1">
            <a:off x="5589986" y="2435665"/>
            <a:ext cx="1520030" cy="1610347"/>
            <a:chOff x="6419026" y="2066160"/>
            <a:chExt cx="2198749" cy="2328552"/>
          </a:xfrm>
        </p:grpSpPr>
        <p:sp>
          <p:nvSpPr>
            <p:cNvPr id="81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4" name="Group 33"/>
          <p:cNvGrpSpPr/>
          <p:nvPr/>
        </p:nvGrpSpPr>
        <p:grpSpPr>
          <a:xfrm>
            <a:off x="7625178" y="2435665"/>
            <a:ext cx="1520030" cy="1610347"/>
            <a:chOff x="8959026" y="2066160"/>
            <a:chExt cx="2198749" cy="2328552"/>
          </a:xfrm>
        </p:grpSpPr>
        <p:sp>
          <p:nvSpPr>
            <p:cNvPr id="95" name="Freeform 5"/>
            <p:cNvSpPr/>
            <p:nvPr/>
          </p:nvSpPr>
          <p:spPr bwMode="auto">
            <a:xfrm>
              <a:off x="959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1023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934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9"/>
            <p:cNvSpPr/>
            <p:nvPr/>
          </p:nvSpPr>
          <p:spPr bwMode="auto">
            <a:xfrm>
              <a:off x="1071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1070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930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895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919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Group 42"/>
          <p:cNvGrpSpPr/>
          <p:nvPr/>
        </p:nvGrpSpPr>
        <p:grpSpPr>
          <a:xfrm>
            <a:off x="1446305" y="4548047"/>
            <a:ext cx="1343314" cy="1158294"/>
            <a:chOff x="5942011" y="2933595"/>
            <a:chExt cx="1343489" cy="1158021"/>
          </a:xfrm>
        </p:grpSpPr>
        <p:sp>
          <p:nvSpPr>
            <p:cNvPr id="104" name="TextBox 103"/>
            <p:cNvSpPr txBox="1"/>
            <p:nvPr/>
          </p:nvSpPr>
          <p:spPr>
            <a:xfrm>
              <a:off x="6187678" y="2933595"/>
              <a:ext cx="800323" cy="461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广东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44"/>
            <p:cNvSpPr/>
            <p:nvPr/>
          </p:nvSpPr>
          <p:spPr>
            <a:xfrm>
              <a:off x="5942011" y="3217415"/>
              <a:ext cx="1343489" cy="874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春分在前，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斗米斗钱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6" name="Group 45"/>
          <p:cNvGrpSpPr/>
          <p:nvPr/>
        </p:nvGrpSpPr>
        <p:grpSpPr>
          <a:xfrm>
            <a:off x="3185554" y="4567339"/>
            <a:ext cx="1947676" cy="1163090"/>
            <a:chOff x="5678192" y="2933595"/>
            <a:chExt cx="1947930" cy="1162821"/>
          </a:xfrm>
        </p:grpSpPr>
        <p:sp>
          <p:nvSpPr>
            <p:cNvPr id="107" name="TextBox 106"/>
            <p:cNvSpPr txBox="1"/>
            <p:nvPr/>
          </p:nvSpPr>
          <p:spPr>
            <a:xfrm>
              <a:off x="6187676" y="2933595"/>
              <a:ext cx="800323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四川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47"/>
            <p:cNvSpPr/>
            <p:nvPr/>
          </p:nvSpPr>
          <p:spPr>
            <a:xfrm>
              <a:off x="5678192" y="3222211"/>
              <a:ext cx="1947930" cy="874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春分甲子雨绵绵，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夏分甲子火烧天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9" name="Group 48"/>
          <p:cNvGrpSpPr/>
          <p:nvPr/>
        </p:nvGrpSpPr>
        <p:grpSpPr>
          <a:xfrm>
            <a:off x="5509583" y="4567340"/>
            <a:ext cx="1840967" cy="1178174"/>
            <a:chOff x="5673958" y="2933595"/>
            <a:chExt cx="1841207" cy="1177901"/>
          </a:xfrm>
        </p:grpSpPr>
        <p:sp>
          <p:nvSpPr>
            <p:cNvPr id="110" name="TextBox 109"/>
            <p:cNvSpPr txBox="1"/>
            <p:nvPr/>
          </p:nvSpPr>
          <p:spPr>
            <a:xfrm>
              <a:off x="6187678" y="2933595"/>
              <a:ext cx="800323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湖北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Rectangle 50"/>
            <p:cNvSpPr/>
            <p:nvPr/>
          </p:nvSpPr>
          <p:spPr>
            <a:xfrm>
              <a:off x="5673958" y="3237291"/>
              <a:ext cx="1841207" cy="874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春分有雨家家忙，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先种瓜豆后插秧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2" name="Group 51"/>
          <p:cNvGrpSpPr/>
          <p:nvPr/>
        </p:nvGrpSpPr>
        <p:grpSpPr>
          <a:xfrm>
            <a:off x="7821472" y="4567337"/>
            <a:ext cx="1460397" cy="1163090"/>
            <a:chOff x="6084408" y="2933595"/>
            <a:chExt cx="1460587" cy="1162821"/>
          </a:xfrm>
        </p:grpSpPr>
        <p:sp>
          <p:nvSpPr>
            <p:cNvPr id="113" name="TextBox 112"/>
            <p:cNvSpPr txBox="1"/>
            <p:nvPr/>
          </p:nvSpPr>
          <p:spPr>
            <a:xfrm>
              <a:off x="6187679" y="2933595"/>
              <a:ext cx="800323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湖南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Rectangle 53"/>
            <p:cNvSpPr/>
            <p:nvPr/>
          </p:nvSpPr>
          <p:spPr>
            <a:xfrm>
              <a:off x="6084408" y="3222211"/>
              <a:ext cx="1460587" cy="874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春分种菜，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大暑摘瓜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" name="Group 19"/>
          <p:cNvGrpSpPr/>
          <p:nvPr/>
        </p:nvGrpSpPr>
        <p:grpSpPr>
          <a:xfrm flipH="1">
            <a:off x="9697555" y="2435665"/>
            <a:ext cx="1520030" cy="1610347"/>
            <a:chOff x="6419026" y="2066160"/>
            <a:chExt cx="2198749" cy="2328552"/>
          </a:xfrm>
        </p:grpSpPr>
        <p:sp>
          <p:nvSpPr>
            <p:cNvPr id="116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94C27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9" name="Group 51"/>
          <p:cNvGrpSpPr/>
          <p:nvPr/>
        </p:nvGrpSpPr>
        <p:grpSpPr>
          <a:xfrm>
            <a:off x="9849260" y="4525439"/>
            <a:ext cx="1742115" cy="1171474"/>
            <a:chOff x="5817699" y="2933595"/>
            <a:chExt cx="1742342" cy="1171203"/>
          </a:xfrm>
        </p:grpSpPr>
        <p:sp>
          <p:nvSpPr>
            <p:cNvPr id="130" name="TextBox 129"/>
            <p:cNvSpPr txBox="1"/>
            <p:nvPr/>
          </p:nvSpPr>
          <p:spPr>
            <a:xfrm>
              <a:off x="6187679" y="2933595"/>
              <a:ext cx="800323" cy="461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安徽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Rectangle 53"/>
            <p:cNvSpPr/>
            <p:nvPr/>
          </p:nvSpPr>
          <p:spPr>
            <a:xfrm>
              <a:off x="5817699" y="3230593"/>
              <a:ext cx="1742342" cy="874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春分种麻种豆，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秋分种麦种蒜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圆角矩形 141"/>
          <p:cNvSpPr/>
          <p:nvPr/>
        </p:nvSpPr>
        <p:spPr>
          <a:xfrm>
            <a:off x="3344869" y="2654943"/>
            <a:ext cx="2892605" cy="174810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77877" y="330748"/>
            <a:ext cx="3034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&amp;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773339" y="1758892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QINGMING &amp; GUYU</a:t>
            </a:r>
          </a:p>
        </p:txBody>
      </p:sp>
      <p:sp>
        <p:nvSpPr>
          <p:cNvPr id="132" name="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027" y="2283358"/>
            <a:ext cx="45020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清明：斗指丁。太阳黄经为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15°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。此时气候清爽温暖，草木始发新枝芽，万物开始生长，农民忙于春耕春种</a:t>
            </a:r>
          </a:p>
        </p:txBody>
      </p:sp>
      <p:sp>
        <p:nvSpPr>
          <p:cNvPr id="133" name="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7173563" y="4059127"/>
            <a:ext cx="4320480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9901" y="4556015"/>
            <a:ext cx="463016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谷雨：斗指癸。太阳黄经为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30°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。就是雨水生五谷的意思，由于雨水滋润大地五谷得以生长，所以，谷雨就是“雨生百谷”。谚云“谷雨前后，种瓜种豆”。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511480" y="2608213"/>
            <a:ext cx="4740044" cy="3664264"/>
            <a:chOff x="1334536" y="2977748"/>
            <a:chExt cx="11918757" cy="9213724"/>
          </a:xfrm>
        </p:grpSpPr>
        <p:sp>
          <p:nvSpPr>
            <p:cNvPr id="137" name="Rectangle 11"/>
            <p:cNvSpPr/>
            <p:nvPr/>
          </p:nvSpPr>
          <p:spPr>
            <a:xfrm>
              <a:off x="7828368" y="7560886"/>
              <a:ext cx="5389597" cy="4630586"/>
            </a:xfrm>
            <a:prstGeom prst="rect">
              <a:avLst/>
            </a:prstGeom>
            <a:solidFill>
              <a:srgbClr val="94C2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85" tIns="121892" rIns="243785" bIns="121892" rtlCol="0" anchor="ctr"/>
            <a:lstStyle/>
            <a:p>
              <a:pPr algn="ctr"/>
              <a:endParaRPr lang="en-US" sz="1050" dirty="0">
                <a:cs typeface="+mn-ea"/>
                <a:sym typeface="+mn-lt"/>
              </a:endParaRPr>
            </a:p>
          </p:txBody>
        </p:sp>
        <p:sp>
          <p:nvSpPr>
            <p:cNvPr id="138" name="Rectangle 10"/>
            <p:cNvSpPr/>
            <p:nvPr/>
          </p:nvSpPr>
          <p:spPr>
            <a:xfrm>
              <a:off x="1447728" y="2977748"/>
              <a:ext cx="4631752" cy="4630586"/>
            </a:xfrm>
            <a:prstGeom prst="rect">
              <a:avLst/>
            </a:prstGeom>
            <a:solidFill>
              <a:srgbClr val="5BC4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85" tIns="121892" rIns="243785" bIns="121892" rtlCol="0" anchor="ctr"/>
            <a:lstStyle/>
            <a:p>
              <a:pPr algn="ctr"/>
              <a:endParaRPr lang="en-US" sz="1050" dirty="0">
                <a:cs typeface="+mn-ea"/>
                <a:sym typeface="+mn-lt"/>
              </a:endParaRPr>
            </a:p>
          </p:txBody>
        </p:sp>
        <p:sp>
          <p:nvSpPr>
            <p:cNvPr id="140" name="Subtitle 2"/>
            <p:cNvSpPr txBox="1"/>
            <p:nvPr/>
          </p:nvSpPr>
          <p:spPr>
            <a:xfrm>
              <a:off x="1334536" y="4209723"/>
              <a:ext cx="4631754" cy="2166631"/>
            </a:xfrm>
            <a:prstGeom prst="rect">
              <a:avLst/>
            </a:prstGeom>
          </p:spPr>
          <p:txBody>
            <a:bodyPr vert="horz" wrap="square" lIns="243731" tIns="121864" rIns="243731" bIns="121864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914400">
                <a:spcBef>
                  <a:spcPts val="0"/>
                </a:spcBef>
                <a:buNone/>
              </a:pPr>
              <a:r>
                <a:rPr lang="zh-CN" altLang="en-US" sz="4000" dirty="0">
                  <a:solidFill>
                    <a:srgbClr val="FFFFFF"/>
                  </a:solidFill>
                  <a:cs typeface="+mn-ea"/>
                  <a:sym typeface="+mn-lt"/>
                </a:rPr>
                <a:t>清明</a:t>
              </a:r>
              <a:endParaRPr lang="en-US" altLang="zh-CN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1" name="Subtitle 2"/>
            <p:cNvSpPr txBox="1"/>
            <p:nvPr/>
          </p:nvSpPr>
          <p:spPr>
            <a:xfrm>
              <a:off x="8106324" y="9113402"/>
              <a:ext cx="5146969" cy="2166631"/>
            </a:xfrm>
            <a:prstGeom prst="rect">
              <a:avLst/>
            </a:prstGeom>
          </p:spPr>
          <p:txBody>
            <a:bodyPr vert="horz" wrap="square" lIns="243731" tIns="121864" rIns="243731" bIns="121864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914400">
                <a:spcBef>
                  <a:spcPts val="0"/>
                </a:spcBef>
                <a:buNone/>
              </a:pPr>
              <a:r>
                <a:rPr lang="zh-CN" altLang="en-US" sz="4000" dirty="0">
                  <a:solidFill>
                    <a:srgbClr val="FFFFFF"/>
                  </a:solidFill>
                  <a:cs typeface="+mn-ea"/>
                  <a:sym typeface="+mn-lt"/>
                </a:rPr>
                <a:t>谷雨</a:t>
              </a:r>
              <a:endParaRPr lang="en-US" altLang="zh-CN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4" name="圆角矩形 143"/>
          <p:cNvSpPr/>
          <p:nvPr/>
        </p:nvSpPr>
        <p:spPr>
          <a:xfrm>
            <a:off x="1523026" y="4449780"/>
            <a:ext cx="2571026" cy="1889708"/>
          </a:xfrm>
          <a:prstGeom prst="roundRect">
            <a:avLst>
              <a:gd name="adj" fmla="val 5856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956767" y="1284774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三月气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2" grpId="0"/>
      <p:bldP spid="133" grpId="0" animBg="1" autoUpdateAnimBg="0"/>
      <p:bldP spid="134" grpId="0"/>
      <p:bldP spid="144" grpId="0" animBg="1"/>
      <p:bldP spid="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1214541" y="6640661"/>
            <a:ext cx="3766552" cy="619704"/>
          </a:xfrm>
          <a:prstGeom prst="rect">
            <a:avLst/>
          </a:prstGeom>
        </p:spPr>
      </p:pic>
      <p:sp>
        <p:nvSpPr>
          <p:cNvPr id="33" name="TextBox 35"/>
          <p:cNvSpPr txBox="1"/>
          <p:nvPr/>
        </p:nvSpPr>
        <p:spPr>
          <a:xfrm>
            <a:off x="4773191" y="1812806"/>
            <a:ext cx="2756942" cy="229327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en-US" sz="16600" b="1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夏</a:t>
            </a:r>
          </a:p>
        </p:txBody>
      </p:sp>
      <p:sp>
        <p:nvSpPr>
          <p:cNvPr id="8" name="矩形 7"/>
          <p:cNvSpPr/>
          <p:nvPr/>
        </p:nvSpPr>
        <p:spPr>
          <a:xfrm>
            <a:off x="4552905" y="89464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中华节气文化</a:t>
            </a:r>
            <a:r>
              <a:rPr lang="en-US" altLang="zh-CN" sz="3200" dirty="0">
                <a:solidFill>
                  <a:srgbClr val="5BC460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dirty="0">
              <a:solidFill>
                <a:srgbClr val="5BC4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668">
            <a:off x="3445250" y="1122423"/>
            <a:ext cx="810022" cy="6373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795" flipH="1">
            <a:off x="8897860" y="2824744"/>
            <a:ext cx="810022" cy="63739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5"/>
          <p:cNvSpPr txBox="1"/>
          <p:nvPr/>
        </p:nvSpPr>
        <p:spPr>
          <a:xfrm>
            <a:off x="4977877" y="381057"/>
            <a:ext cx="3034552" cy="565880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51037" y="3307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立夏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157" y="1281839"/>
            <a:ext cx="677108" cy="1323439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四月节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169532" y="175889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LIXIA</a:t>
            </a:r>
          </a:p>
        </p:txBody>
      </p:sp>
      <p:sp>
        <p:nvSpPr>
          <p:cNvPr id="10" name="矩形 9"/>
          <p:cNvSpPr/>
          <p:nvPr/>
        </p:nvSpPr>
        <p:spPr>
          <a:xfrm>
            <a:off x="6077198" y="3292646"/>
            <a:ext cx="55995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谷雨：斗指癸。太阳黄经为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30°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。就是雨水生五谷的意思，由于雨水滋润大地五谷得以生长，所以，谷雨就是“雨生百谷”。谚云“谷雨前后，种瓜种豆”。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070607" y="2464197"/>
            <a:ext cx="4391310" cy="29957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45"/>
          <p:cNvSpPr>
            <a:spLocks noEditPoints="1"/>
          </p:cNvSpPr>
          <p:nvPr/>
        </p:nvSpPr>
        <p:spPr bwMode="auto">
          <a:xfrm>
            <a:off x="6069335" y="2752229"/>
            <a:ext cx="414570" cy="4147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94C273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sz="16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 www.2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ghpayqd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Microsoft Office PowerPoint</Application>
  <PresentationFormat>自定义</PresentationFormat>
  <Paragraphs>149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2022-03-08T03:43:16Z</dcterms:created>
  <dcterms:modified xsi:type="dcterms:W3CDTF">2023-01-10T05:10:18Z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37BB464C5D324AE78C90CFB9009BC958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