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EA45A-B4EE-4BE6-932B-9D9EB9930182}"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5F9B6F-1555-4F24-AA31-588FA2BC524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95F9B6F-1555-4F24-AA31-588FA2BC5242}"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F0B98EA-13DB-4306-A967-2A90178A5DFC}"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A1BA4BF-0026-450C-B5CE-AECBB8A61FE7}"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081AEA3-3B55-4058-9BF8-66D9194B5641}"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8B7E166-159D-4B28-BC32-5445AADA1C26}"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E0BF938-3AB2-41BD-BB66-5AE72C5783CB}"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23131BF-9DF5-4A49-A18B-5C278B08109A}"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918D4012-E8DA-4891-9E6D-8FB3FB27EEBF}"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F3A1E22C-A98D-4003-A88D-5826998022A2}"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60364099-8300-485E-9CFD-B059384FE287}"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6A6DAAD-724D-429B-ACAD-77FC59A34635}"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5FCBB48-785E-482F-A10D-492361CC9720}"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0E5FC5-2F96-45A1-A62F-82A585F14AAE}"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06" name="矩形 10"/>
          <p:cNvSpPr>
            <a:spLocks noChangeArrowheads="1"/>
          </p:cNvSpPr>
          <p:nvPr/>
        </p:nvSpPr>
        <p:spPr bwMode="auto">
          <a:xfrm>
            <a:off x="2971799" y="3124200"/>
            <a:ext cx="29642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anose="020B0604020202020204" pitchFamily="34" charset="0"/>
              <a:buNone/>
            </a:pPr>
            <a:r>
              <a:rPr lang="zh-CN" altLang="en-US" sz="3600" b="1" dirty="0" smtClean="0">
                <a:solidFill>
                  <a:srgbClr val="000000"/>
                </a:solidFill>
                <a:latin typeface="Times New Roman" panose="02020603050405020304" pitchFamily="18" charset="0"/>
              </a:rPr>
              <a:t>单</a:t>
            </a:r>
            <a:r>
              <a:rPr lang="zh-CN" altLang="en-US" sz="3600" b="1" dirty="0">
                <a:solidFill>
                  <a:srgbClr val="000000"/>
                </a:solidFill>
                <a:latin typeface="Times New Roman" panose="02020603050405020304" pitchFamily="18" charset="0"/>
              </a:rPr>
              <a:t>元能力测试</a:t>
            </a:r>
          </a:p>
        </p:txBody>
      </p:sp>
      <p:sp>
        <p:nvSpPr>
          <p:cNvPr id="72707" name="矩形 8"/>
          <p:cNvSpPr>
            <a:spLocks noChangeArrowheads="1"/>
          </p:cNvSpPr>
          <p:nvPr/>
        </p:nvSpPr>
        <p:spPr bwMode="auto">
          <a:xfrm>
            <a:off x="0" y="1600200"/>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5400" b="1" dirty="0">
                <a:solidFill>
                  <a:srgbClr val="C00000"/>
                </a:solidFill>
                <a:latin typeface="Calibri" panose="020F0502020204030204" pitchFamily="34" charset="0"/>
              </a:rPr>
              <a:t>Unit 6  </a:t>
            </a:r>
            <a:r>
              <a:rPr lang="en-US" altLang="zh-CN" sz="5400" b="1" dirty="0" smtClean="0"/>
              <a:t>I</a:t>
            </a:r>
            <a:r>
              <a:rPr lang="en-US" altLang="zh-CN" sz="5400" b="1" dirty="0" smtClean="0">
                <a:latin typeface="Calibri" panose="020F0502020204030204"/>
              </a:rPr>
              <a:t>’</a:t>
            </a:r>
            <a:r>
              <a:rPr lang="en-US" altLang="zh-CN" sz="5400" b="1" dirty="0" smtClean="0"/>
              <a:t>m </a:t>
            </a:r>
            <a:r>
              <a:rPr lang="en-US" altLang="zh-CN" sz="5400" b="1" dirty="0"/>
              <a:t>watching TV.</a:t>
            </a:r>
          </a:p>
        </p:txBody>
      </p:sp>
      <p:sp>
        <p:nvSpPr>
          <p:cNvPr id="4" name="矩形 3"/>
          <p:cNvSpPr/>
          <p:nvPr/>
        </p:nvSpPr>
        <p:spPr>
          <a:xfrm>
            <a:off x="2779267" y="537215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22" name="矩形 1"/>
          <p:cNvSpPr>
            <a:spLocks noChangeArrowheads="1"/>
          </p:cNvSpPr>
          <p:nvPr/>
        </p:nvSpPr>
        <p:spPr bwMode="auto">
          <a:xfrm>
            <a:off x="0" y="355600"/>
            <a:ext cx="9197975"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19. I _____ to go shopping now. Do you go with me?</a:t>
            </a:r>
          </a:p>
          <a:p>
            <a:pPr algn="l">
              <a:buFont typeface="Arial" panose="020B0604020202020204" pitchFamily="34" charset="0"/>
              <a:buNone/>
            </a:pPr>
            <a:r>
              <a:rPr lang="en-US" altLang="zh-CN" sz="3200">
                <a:sym typeface="Arial" panose="020B0604020202020204" pitchFamily="34" charset="0"/>
              </a:rPr>
              <a:t>      A. want		B. wants	        </a:t>
            </a:r>
          </a:p>
          <a:p>
            <a:pPr algn="l">
              <a:buFont typeface="Arial" panose="020B0604020202020204" pitchFamily="34" charset="0"/>
              <a:buNone/>
            </a:pPr>
            <a:r>
              <a:rPr lang="en-US" altLang="zh-CN" sz="3200">
                <a:sym typeface="Arial" panose="020B0604020202020204" pitchFamily="34" charset="0"/>
              </a:rPr>
              <a:t>      C. to want		D. am wanting</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20. Tom is good ______ football. He is _______ the football team</a:t>
            </a:r>
          </a:p>
          <a:p>
            <a:pPr algn="l">
              <a:buFont typeface="Arial" panose="020B0604020202020204" pitchFamily="34" charset="0"/>
              <a:buNone/>
            </a:pPr>
            <a:r>
              <a:rPr lang="en-US" altLang="zh-CN" sz="3200">
                <a:sym typeface="Arial" panose="020B0604020202020204" pitchFamily="34" charset="0"/>
              </a:rPr>
              <a:t>      A. in; on 		B. at; on	       	</a:t>
            </a:r>
          </a:p>
          <a:p>
            <a:pPr algn="l">
              <a:buFont typeface="Arial" panose="020B0604020202020204" pitchFamily="34" charset="0"/>
              <a:buNone/>
            </a:pPr>
            <a:r>
              <a:rPr lang="en-US" altLang="zh-CN" sz="3200">
                <a:sym typeface="Arial" panose="020B0604020202020204" pitchFamily="34" charset="0"/>
              </a:rPr>
              <a:t>      C. on; in 	         D. in, in </a:t>
            </a:r>
          </a:p>
        </p:txBody>
      </p:sp>
      <p:sp>
        <p:nvSpPr>
          <p:cNvPr id="81923" name="TextBox 13"/>
          <p:cNvSpPr txBox="1">
            <a:spLocks noChangeArrowheads="1"/>
          </p:cNvSpPr>
          <p:nvPr/>
        </p:nvSpPr>
        <p:spPr bwMode="auto">
          <a:xfrm>
            <a:off x="250825" y="476250"/>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1924" name="TextBox 14"/>
          <p:cNvSpPr txBox="1">
            <a:spLocks noChangeArrowheads="1"/>
          </p:cNvSpPr>
          <p:nvPr/>
        </p:nvSpPr>
        <p:spPr bwMode="auto">
          <a:xfrm>
            <a:off x="179388" y="2779713"/>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blinds(horizontal)">
                                      <p:cBhvr>
                                        <p:cTn id="7" dur="500"/>
                                        <p:tgtEl>
                                          <p:spTgt spid="819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4"/>
                                        </p:tgtEl>
                                        <p:attrNameLst>
                                          <p:attrName>style.visibility</p:attrName>
                                        </p:attrNameLst>
                                      </p:cBhvr>
                                      <p:to>
                                        <p:strVal val="visible"/>
                                      </p:to>
                                    </p:set>
                                    <p:animEffect transition="in" filter="blinds(horizontal)">
                                      <p:cBhvr>
                                        <p:cTn id="12" dur="500"/>
                                        <p:tgtEl>
                                          <p:spTgt spid="81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P spid="8192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文本框 99"/>
          <p:cNvSpPr txBox="1">
            <a:spLocks noChangeArrowheads="1"/>
          </p:cNvSpPr>
          <p:nvPr/>
        </p:nvSpPr>
        <p:spPr bwMode="auto">
          <a:xfrm>
            <a:off x="34925" y="44450"/>
            <a:ext cx="9128125" cy="691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二、完形填空</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15</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rPr>
              <a:t>          It</a:t>
            </a:r>
            <a:r>
              <a:rPr lang="en-US" altLang="zh-CN" sz="3200" dirty="0">
                <a:solidFill>
                  <a:srgbClr val="000000"/>
                </a:solidFill>
                <a:latin typeface="Calibri" panose="020F0502020204030204"/>
              </a:rPr>
              <a:t>’</a:t>
            </a:r>
            <a:r>
              <a:rPr lang="en-US" altLang="zh-CN" sz="3200" dirty="0">
                <a:solidFill>
                  <a:srgbClr val="000000"/>
                </a:solidFill>
              </a:rPr>
              <a:t>s a Sunday morning. Jack and his father ____21____ on a big bus. There are ____22____ people on it. Some of ____23___ come from America and some ____24____ England and Canada. They are all friends. They are going to the Summer Palace (</a:t>
            </a:r>
            <a:r>
              <a:rPr lang="zh-CN" altLang="en-US" sz="3200" dirty="0">
                <a:solidFill>
                  <a:srgbClr val="000000"/>
                </a:solidFill>
              </a:rPr>
              <a:t>颐和园</a:t>
            </a:r>
            <a:r>
              <a:rPr lang="en-US" altLang="zh-CN" sz="3200" dirty="0">
                <a:solidFill>
                  <a:srgbClr val="000000"/>
                </a:solidFill>
              </a:rPr>
              <a:t>). There are two ____25____ on the bus. One is a man. He is a driver. He   ____26____ the bus.____27____ is a young woman. She ____28____ good English. She is talking about the Summer Palace. All the passengers are listening ____29____ her. They like the Summer Palace. They want ____30____ it very much.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3970" name="文本框 99"/>
          <p:cNvSpPr txBox="1">
            <a:spLocks noChangeArrowheads="1"/>
          </p:cNvSpPr>
          <p:nvPr/>
        </p:nvSpPr>
        <p:spPr bwMode="auto">
          <a:xfrm>
            <a:off x="-57150" y="-25400"/>
            <a:ext cx="9348788" cy="607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dirty="0">
                <a:solidFill>
                  <a:srgbClr val="000000"/>
                </a:solidFill>
                <a:latin typeface="Times New Roman" panose="02020603050405020304" pitchFamily="18" charset="0"/>
              </a:rPr>
              <a:t>(    ) 21. A. am		B. is           C. are	 D. be</a:t>
            </a:r>
          </a:p>
          <a:p>
            <a:pPr>
              <a:buFont typeface="Arial" panose="020B0604020202020204" pitchFamily="34" charset="0"/>
              <a:buNone/>
            </a:pPr>
            <a:r>
              <a:rPr lang="en-US" altLang="zh-CN" sz="2800" dirty="0">
                <a:solidFill>
                  <a:srgbClr val="000000"/>
                </a:solidFill>
                <a:latin typeface="Times New Roman" panose="02020603050405020304" pitchFamily="18" charset="0"/>
              </a:rPr>
              <a:t>(    ) 22. A. many	B. much	C. a lot        D. a little</a:t>
            </a:r>
          </a:p>
          <a:p>
            <a:pPr>
              <a:buFont typeface="Arial" panose="020B0604020202020204" pitchFamily="34" charset="0"/>
              <a:buNone/>
            </a:pPr>
            <a:r>
              <a:rPr lang="en-US" altLang="zh-CN" sz="2800" dirty="0">
                <a:solidFill>
                  <a:srgbClr val="000000"/>
                </a:solidFill>
                <a:latin typeface="Times New Roman" panose="02020603050405020304" pitchFamily="18" charset="0"/>
              </a:rPr>
              <a:t>(    ) 23. A. they	B. them	C. their	  D. theirs</a:t>
            </a:r>
          </a:p>
          <a:p>
            <a:pPr>
              <a:buFont typeface="Arial" panose="020B0604020202020204" pitchFamily="34" charset="0"/>
              <a:buNone/>
            </a:pPr>
            <a:r>
              <a:rPr lang="en-US" altLang="zh-CN" sz="2800" dirty="0">
                <a:solidFill>
                  <a:srgbClr val="000000"/>
                </a:solidFill>
                <a:latin typeface="Times New Roman" panose="02020603050405020304" pitchFamily="18" charset="0"/>
              </a:rPr>
              <a:t>(    ) 24. A. comes from 	          B. is from		</a:t>
            </a:r>
          </a:p>
          <a:p>
            <a:pPr>
              <a:buFont typeface="Arial" panose="020B0604020202020204" pitchFamily="34" charset="0"/>
              <a:buNone/>
            </a:pPr>
            <a:r>
              <a:rPr lang="en-US" altLang="zh-CN" sz="2800" dirty="0">
                <a:solidFill>
                  <a:srgbClr val="000000"/>
                </a:solidFill>
                <a:latin typeface="Times New Roman" panose="02020603050405020304" pitchFamily="18" charset="0"/>
              </a:rPr>
              <a:t>             C. are from		          D. be come from</a:t>
            </a:r>
          </a:p>
          <a:p>
            <a:pPr>
              <a:buFont typeface="Arial" panose="020B0604020202020204" pitchFamily="34" charset="0"/>
              <a:buNone/>
            </a:pPr>
            <a:r>
              <a:rPr lang="en-US" altLang="zh-CN" sz="2800" dirty="0">
                <a:solidFill>
                  <a:srgbClr val="000000"/>
                </a:solidFill>
                <a:latin typeface="Times New Roman" panose="02020603050405020304" pitchFamily="18" charset="0"/>
              </a:rPr>
              <a:t>(    ) 25. A. China	       B. Chinese	 </a:t>
            </a:r>
          </a:p>
          <a:p>
            <a:pPr>
              <a:buFont typeface="Arial" panose="020B0604020202020204" pitchFamily="34" charset="0"/>
              <a:buNone/>
            </a:pPr>
            <a:r>
              <a:rPr lang="en-US" altLang="zh-CN" sz="2800" dirty="0">
                <a:solidFill>
                  <a:srgbClr val="000000"/>
                </a:solidFill>
                <a:latin typeface="Times New Roman" panose="02020603050405020304" pitchFamily="18" charset="0"/>
              </a:rPr>
              <a:t>              C. </a:t>
            </a:r>
            <a:r>
              <a:rPr lang="en-US" altLang="zh-CN" sz="2800" dirty="0" err="1">
                <a:solidFill>
                  <a:srgbClr val="000000"/>
                </a:solidFill>
                <a:latin typeface="Times New Roman" panose="02020603050405020304" pitchFamily="18" charset="0"/>
              </a:rPr>
              <a:t>Chineses</a:t>
            </a:r>
            <a:r>
              <a:rPr lang="en-US" altLang="zh-CN" sz="2800" dirty="0">
                <a:solidFill>
                  <a:srgbClr val="000000"/>
                </a:solidFill>
                <a:latin typeface="Times New Roman" panose="02020603050405020304" pitchFamily="18" charset="0"/>
              </a:rPr>
              <a:t>       D. English</a:t>
            </a:r>
          </a:p>
          <a:p>
            <a:pPr>
              <a:buFont typeface="Arial" panose="020B0604020202020204" pitchFamily="34" charset="0"/>
              <a:buNone/>
            </a:pPr>
            <a:r>
              <a:rPr lang="en-US" altLang="zh-CN" sz="2800" dirty="0">
                <a:solidFill>
                  <a:srgbClr val="000000"/>
                </a:solidFill>
                <a:latin typeface="Times New Roman" panose="02020603050405020304" pitchFamily="18" charset="0"/>
              </a:rPr>
              <a:t>(    ) 26. A. is drive	       B. drive	</a:t>
            </a:r>
          </a:p>
          <a:p>
            <a:pPr>
              <a:buFont typeface="Arial" panose="020B0604020202020204" pitchFamily="34" charset="0"/>
              <a:buNone/>
            </a:pPr>
            <a:r>
              <a:rPr lang="en-US" altLang="zh-CN" sz="2800" dirty="0">
                <a:solidFill>
                  <a:srgbClr val="000000"/>
                </a:solidFill>
                <a:latin typeface="Times New Roman" panose="02020603050405020304" pitchFamily="18" charset="0"/>
              </a:rPr>
              <a:t>              C. is </a:t>
            </a:r>
            <a:r>
              <a:rPr lang="en-US" altLang="zh-CN" sz="2800" dirty="0" err="1">
                <a:solidFill>
                  <a:srgbClr val="000000"/>
                </a:solidFill>
                <a:latin typeface="Times New Roman" panose="02020603050405020304" pitchFamily="18" charset="0"/>
              </a:rPr>
              <a:t>driveing</a:t>
            </a:r>
            <a:r>
              <a:rPr lang="en-US" altLang="zh-CN" sz="2800" dirty="0">
                <a:solidFill>
                  <a:srgbClr val="000000"/>
                </a:solidFill>
                <a:latin typeface="Times New Roman" panose="02020603050405020304" pitchFamily="18" charset="0"/>
              </a:rPr>
              <a:t>     D. is driving</a:t>
            </a:r>
          </a:p>
          <a:p>
            <a:pPr>
              <a:buFont typeface="Arial" panose="020B0604020202020204" pitchFamily="34" charset="0"/>
              <a:buNone/>
            </a:pPr>
            <a:r>
              <a:rPr lang="en-US" altLang="zh-CN" sz="2800" dirty="0">
                <a:solidFill>
                  <a:srgbClr val="000000"/>
                </a:solidFill>
                <a:latin typeface="Times New Roman" panose="02020603050405020304" pitchFamily="18" charset="0"/>
              </a:rPr>
              <a:t>(    ) 27. A. Other             B. The others   </a:t>
            </a:r>
          </a:p>
          <a:p>
            <a:pPr>
              <a:buFont typeface="Arial" panose="020B0604020202020204" pitchFamily="34" charset="0"/>
              <a:buNone/>
            </a:pPr>
            <a:r>
              <a:rPr lang="en-US" altLang="zh-CN" sz="2800" dirty="0">
                <a:solidFill>
                  <a:srgbClr val="000000"/>
                </a:solidFill>
                <a:latin typeface="Times New Roman" panose="02020603050405020304" pitchFamily="18" charset="0"/>
              </a:rPr>
              <a:t>             C. Another          D. The other</a:t>
            </a:r>
          </a:p>
          <a:p>
            <a:pPr>
              <a:buFont typeface="Arial" panose="020B0604020202020204" pitchFamily="34" charset="0"/>
              <a:buNone/>
            </a:pPr>
            <a:r>
              <a:rPr lang="en-US" altLang="zh-CN" sz="2800" dirty="0">
                <a:solidFill>
                  <a:srgbClr val="000000"/>
                </a:solidFill>
                <a:latin typeface="Times New Roman" panose="02020603050405020304" pitchFamily="18" charset="0"/>
              </a:rPr>
              <a:t>(    ) 28. A. talk	         B. talks	C. speak    D. speaks</a:t>
            </a:r>
          </a:p>
          <a:p>
            <a:pPr>
              <a:buFont typeface="Arial" panose="020B0604020202020204" pitchFamily="34" charset="0"/>
              <a:buNone/>
            </a:pPr>
            <a:r>
              <a:rPr lang="en-US" altLang="zh-CN" sz="2800" dirty="0">
                <a:solidFill>
                  <a:srgbClr val="000000"/>
                </a:solidFill>
                <a:latin typeface="Times New Roman" panose="02020603050405020304" pitchFamily="18" charset="0"/>
              </a:rPr>
              <a:t>(    ) 29. A. with	B. to		C. for	D. of</a:t>
            </a:r>
          </a:p>
          <a:p>
            <a:pPr>
              <a:buFont typeface="Arial" panose="020B0604020202020204" pitchFamily="34" charset="0"/>
              <a:buNone/>
            </a:pPr>
            <a:r>
              <a:rPr lang="en-US" altLang="zh-CN" sz="2800" dirty="0">
                <a:solidFill>
                  <a:srgbClr val="000000"/>
                </a:solidFill>
                <a:latin typeface="Times New Roman" panose="02020603050405020304" pitchFamily="18" charset="0"/>
              </a:rPr>
              <a:t>(    ) 30. A. see		B. seeing	C. to see     D. to look</a:t>
            </a:r>
          </a:p>
        </p:txBody>
      </p:sp>
      <p:sp>
        <p:nvSpPr>
          <p:cNvPr id="83971" name="TextBox 14"/>
          <p:cNvSpPr txBox="1">
            <a:spLocks noChangeArrowheads="1"/>
          </p:cNvSpPr>
          <p:nvPr/>
        </p:nvSpPr>
        <p:spPr bwMode="auto">
          <a:xfrm>
            <a:off x="395288" y="44450"/>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C</a:t>
            </a:r>
          </a:p>
        </p:txBody>
      </p:sp>
      <p:sp>
        <p:nvSpPr>
          <p:cNvPr id="83972" name="TextBox 14"/>
          <p:cNvSpPr txBox="1">
            <a:spLocks noChangeArrowheads="1"/>
          </p:cNvSpPr>
          <p:nvPr/>
        </p:nvSpPr>
        <p:spPr bwMode="auto">
          <a:xfrm>
            <a:off x="395288" y="381000"/>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A</a:t>
            </a:r>
          </a:p>
        </p:txBody>
      </p:sp>
      <p:sp>
        <p:nvSpPr>
          <p:cNvPr id="83973" name="TextBox 14"/>
          <p:cNvSpPr txBox="1">
            <a:spLocks noChangeArrowheads="1"/>
          </p:cNvSpPr>
          <p:nvPr/>
        </p:nvSpPr>
        <p:spPr bwMode="auto">
          <a:xfrm>
            <a:off x="323850" y="914400"/>
            <a:ext cx="719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B</a:t>
            </a:r>
          </a:p>
        </p:txBody>
      </p:sp>
      <p:sp>
        <p:nvSpPr>
          <p:cNvPr id="83974" name="TextBox 14"/>
          <p:cNvSpPr txBox="1">
            <a:spLocks noChangeArrowheads="1"/>
          </p:cNvSpPr>
          <p:nvPr/>
        </p:nvSpPr>
        <p:spPr bwMode="auto">
          <a:xfrm>
            <a:off x="323850" y="1295400"/>
            <a:ext cx="719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C</a:t>
            </a:r>
          </a:p>
        </p:txBody>
      </p:sp>
      <p:sp>
        <p:nvSpPr>
          <p:cNvPr id="83975" name="TextBox 14"/>
          <p:cNvSpPr txBox="1">
            <a:spLocks noChangeArrowheads="1"/>
          </p:cNvSpPr>
          <p:nvPr/>
        </p:nvSpPr>
        <p:spPr bwMode="auto">
          <a:xfrm>
            <a:off x="395288" y="2057400"/>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B</a:t>
            </a:r>
          </a:p>
        </p:txBody>
      </p:sp>
      <p:sp>
        <p:nvSpPr>
          <p:cNvPr id="83976" name="TextBox 14"/>
          <p:cNvSpPr txBox="1">
            <a:spLocks noChangeArrowheads="1"/>
          </p:cNvSpPr>
          <p:nvPr/>
        </p:nvSpPr>
        <p:spPr bwMode="auto">
          <a:xfrm>
            <a:off x="323850" y="2994025"/>
            <a:ext cx="719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D</a:t>
            </a:r>
          </a:p>
        </p:txBody>
      </p:sp>
      <p:sp>
        <p:nvSpPr>
          <p:cNvPr id="83977" name="TextBox 14"/>
          <p:cNvSpPr txBox="1">
            <a:spLocks noChangeArrowheads="1"/>
          </p:cNvSpPr>
          <p:nvPr/>
        </p:nvSpPr>
        <p:spPr bwMode="auto">
          <a:xfrm>
            <a:off x="323850" y="3733800"/>
            <a:ext cx="719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D</a:t>
            </a:r>
          </a:p>
        </p:txBody>
      </p:sp>
      <p:sp>
        <p:nvSpPr>
          <p:cNvPr id="83978" name="TextBox 14"/>
          <p:cNvSpPr txBox="1">
            <a:spLocks noChangeArrowheads="1"/>
          </p:cNvSpPr>
          <p:nvPr/>
        </p:nvSpPr>
        <p:spPr bwMode="auto">
          <a:xfrm>
            <a:off x="322263" y="4670425"/>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D</a:t>
            </a:r>
          </a:p>
        </p:txBody>
      </p:sp>
      <p:sp>
        <p:nvSpPr>
          <p:cNvPr id="83979" name="TextBox 14"/>
          <p:cNvSpPr txBox="1">
            <a:spLocks noChangeArrowheads="1"/>
          </p:cNvSpPr>
          <p:nvPr/>
        </p:nvSpPr>
        <p:spPr bwMode="auto">
          <a:xfrm>
            <a:off x="322263" y="5102225"/>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B</a:t>
            </a:r>
          </a:p>
        </p:txBody>
      </p:sp>
      <p:sp>
        <p:nvSpPr>
          <p:cNvPr id="83980" name="TextBox 14"/>
          <p:cNvSpPr txBox="1">
            <a:spLocks noChangeArrowheads="1"/>
          </p:cNvSpPr>
          <p:nvPr/>
        </p:nvSpPr>
        <p:spPr bwMode="auto">
          <a:xfrm>
            <a:off x="322263" y="5678488"/>
            <a:ext cx="719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blinds(horizontal)">
                                      <p:cBhvr>
                                        <p:cTn id="7" dur="500"/>
                                        <p:tgtEl>
                                          <p:spTgt spid="839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2"/>
                                        </p:tgtEl>
                                        <p:attrNameLst>
                                          <p:attrName>style.visibility</p:attrName>
                                        </p:attrNameLst>
                                      </p:cBhvr>
                                      <p:to>
                                        <p:strVal val="visible"/>
                                      </p:to>
                                    </p:set>
                                    <p:animEffect transition="in" filter="blinds(horizontal)">
                                      <p:cBhvr>
                                        <p:cTn id="12" dur="500"/>
                                        <p:tgtEl>
                                          <p:spTgt spid="8397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3"/>
                                        </p:tgtEl>
                                        <p:attrNameLst>
                                          <p:attrName>style.visibility</p:attrName>
                                        </p:attrNameLst>
                                      </p:cBhvr>
                                      <p:to>
                                        <p:strVal val="visible"/>
                                      </p:to>
                                    </p:set>
                                    <p:animEffect transition="in" filter="blinds(horizontal)">
                                      <p:cBhvr>
                                        <p:cTn id="17" dur="500"/>
                                        <p:tgtEl>
                                          <p:spTgt spid="8397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974"/>
                                        </p:tgtEl>
                                        <p:attrNameLst>
                                          <p:attrName>style.visibility</p:attrName>
                                        </p:attrNameLst>
                                      </p:cBhvr>
                                      <p:to>
                                        <p:strVal val="visible"/>
                                      </p:to>
                                    </p:set>
                                    <p:animEffect transition="in" filter="blinds(horizontal)">
                                      <p:cBhvr>
                                        <p:cTn id="22" dur="500"/>
                                        <p:tgtEl>
                                          <p:spTgt spid="8397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975"/>
                                        </p:tgtEl>
                                        <p:attrNameLst>
                                          <p:attrName>style.visibility</p:attrName>
                                        </p:attrNameLst>
                                      </p:cBhvr>
                                      <p:to>
                                        <p:strVal val="visible"/>
                                      </p:to>
                                    </p:set>
                                    <p:animEffect transition="in" filter="blinds(horizontal)">
                                      <p:cBhvr>
                                        <p:cTn id="27" dur="500"/>
                                        <p:tgtEl>
                                          <p:spTgt spid="8397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3976"/>
                                        </p:tgtEl>
                                        <p:attrNameLst>
                                          <p:attrName>style.visibility</p:attrName>
                                        </p:attrNameLst>
                                      </p:cBhvr>
                                      <p:to>
                                        <p:strVal val="visible"/>
                                      </p:to>
                                    </p:set>
                                    <p:animEffect transition="in" filter="blinds(horizontal)">
                                      <p:cBhvr>
                                        <p:cTn id="32" dur="500"/>
                                        <p:tgtEl>
                                          <p:spTgt spid="8397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3977"/>
                                        </p:tgtEl>
                                        <p:attrNameLst>
                                          <p:attrName>style.visibility</p:attrName>
                                        </p:attrNameLst>
                                      </p:cBhvr>
                                      <p:to>
                                        <p:strVal val="visible"/>
                                      </p:to>
                                    </p:set>
                                    <p:animEffect transition="in" filter="blinds(horizontal)">
                                      <p:cBhvr>
                                        <p:cTn id="37" dur="500"/>
                                        <p:tgtEl>
                                          <p:spTgt spid="8397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3978"/>
                                        </p:tgtEl>
                                        <p:attrNameLst>
                                          <p:attrName>style.visibility</p:attrName>
                                        </p:attrNameLst>
                                      </p:cBhvr>
                                      <p:to>
                                        <p:strVal val="visible"/>
                                      </p:to>
                                    </p:set>
                                    <p:animEffect transition="in" filter="blinds(horizontal)">
                                      <p:cBhvr>
                                        <p:cTn id="42" dur="500"/>
                                        <p:tgtEl>
                                          <p:spTgt spid="8397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3979"/>
                                        </p:tgtEl>
                                        <p:attrNameLst>
                                          <p:attrName>style.visibility</p:attrName>
                                        </p:attrNameLst>
                                      </p:cBhvr>
                                      <p:to>
                                        <p:strVal val="visible"/>
                                      </p:to>
                                    </p:set>
                                    <p:animEffect transition="in" filter="blinds(horizontal)">
                                      <p:cBhvr>
                                        <p:cTn id="47" dur="500"/>
                                        <p:tgtEl>
                                          <p:spTgt spid="8397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3980"/>
                                        </p:tgtEl>
                                        <p:attrNameLst>
                                          <p:attrName>style.visibility</p:attrName>
                                        </p:attrNameLst>
                                      </p:cBhvr>
                                      <p:to>
                                        <p:strVal val="visible"/>
                                      </p:to>
                                    </p:set>
                                    <p:animEffect transition="in" filter="blinds(horizontal)">
                                      <p:cBhvr>
                                        <p:cTn id="52" dur="500"/>
                                        <p:tgtEl>
                                          <p:spTgt spid="83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2" grpId="0"/>
      <p:bldP spid="83973" grpId="0"/>
      <p:bldP spid="83974" grpId="0"/>
      <p:bldP spid="83975" grpId="0"/>
      <p:bldP spid="83976" grpId="0"/>
      <p:bldP spid="83977" grpId="0"/>
      <p:bldP spid="83978" grpId="0"/>
      <p:bldP spid="83979" grpId="0"/>
      <p:bldP spid="8398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4994" name="文本框 99"/>
          <p:cNvSpPr txBox="1">
            <a:spLocks noChangeArrowheads="1"/>
          </p:cNvSpPr>
          <p:nvPr/>
        </p:nvSpPr>
        <p:spPr bwMode="auto">
          <a:xfrm>
            <a:off x="25400" y="556419"/>
            <a:ext cx="8996363"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rPr>
              <a:t>三、短文填空（</a:t>
            </a:r>
            <a:r>
              <a:rPr lang="en-US" altLang="zh-CN" sz="3200" b="1" dirty="0">
                <a:solidFill>
                  <a:srgbClr val="000000"/>
                </a:solidFill>
              </a:rPr>
              <a:t>10</a:t>
            </a:r>
            <a:r>
              <a:rPr lang="zh-CN" altLang="en-US" sz="3200" b="1" dirty="0">
                <a:solidFill>
                  <a:srgbClr val="000000"/>
                </a:solidFill>
              </a:rPr>
              <a:t>小题</a:t>
            </a:r>
            <a:r>
              <a:rPr lang="en-US" altLang="zh-CN" sz="3200" b="1" dirty="0">
                <a:solidFill>
                  <a:srgbClr val="000000"/>
                </a:solidFill>
              </a:rPr>
              <a:t>15</a:t>
            </a:r>
            <a:r>
              <a:rPr lang="zh-CN" altLang="en-US" sz="3200" b="1" dirty="0">
                <a:solidFill>
                  <a:srgbClr val="000000"/>
                </a:solidFill>
              </a:rPr>
              <a:t>分）</a:t>
            </a:r>
            <a:endParaRPr lang="zh-CN" altLang="en-US" sz="3200" b="1"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zh-CN" altLang="en-US" sz="3200" dirty="0">
                <a:solidFill>
                  <a:srgbClr val="000000"/>
                </a:solidFill>
              </a:rPr>
              <a:t>        </a:t>
            </a:r>
            <a:r>
              <a:rPr lang="en-US" altLang="zh-CN" sz="3200" dirty="0">
                <a:solidFill>
                  <a:srgbClr val="000000"/>
                </a:solidFill>
              </a:rPr>
              <a:t>It is Sunday today. Steve is 31. ________ TV. He thinks the TV 32. ___________ are interesting. Liu Mei likes 33. ___________. Look! She is playing tennis 34.___________ her friends now. Kate is a nice 35. ___________. She is doing 36. ___________ homework. And Jack is 37. ___________ to his parents on the phone. Wei Ling likes 38. ______________ very much. She is reading 39. ___________ interesting book. It</a:t>
            </a:r>
            <a:r>
              <a:rPr lang="en-US" altLang="zh-CN" sz="3200" dirty="0">
                <a:solidFill>
                  <a:srgbClr val="000000"/>
                </a:solidFill>
                <a:latin typeface="Calibri" panose="020F0502020204030204"/>
              </a:rPr>
              <a:t>’</a:t>
            </a:r>
            <a:r>
              <a:rPr lang="en-US" altLang="zh-CN" sz="3200" dirty="0">
                <a:solidFill>
                  <a:srgbClr val="000000"/>
                </a:solidFill>
              </a:rPr>
              <a:t>s 40.____________ history.</a:t>
            </a:r>
          </a:p>
        </p:txBody>
      </p:sp>
      <p:sp>
        <p:nvSpPr>
          <p:cNvPr id="84995" name="TextBox 14"/>
          <p:cNvSpPr txBox="1">
            <a:spLocks noChangeArrowheads="1"/>
          </p:cNvSpPr>
          <p:nvPr/>
        </p:nvSpPr>
        <p:spPr bwMode="auto">
          <a:xfrm>
            <a:off x="6650038" y="918369"/>
            <a:ext cx="25495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watching</a:t>
            </a:r>
          </a:p>
        </p:txBody>
      </p:sp>
      <p:sp>
        <p:nvSpPr>
          <p:cNvPr id="84996" name="TextBox 14"/>
          <p:cNvSpPr txBox="1">
            <a:spLocks noChangeArrowheads="1"/>
          </p:cNvSpPr>
          <p:nvPr/>
        </p:nvSpPr>
        <p:spPr bwMode="auto">
          <a:xfrm>
            <a:off x="4921250" y="1493044"/>
            <a:ext cx="15446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shows</a:t>
            </a:r>
          </a:p>
        </p:txBody>
      </p:sp>
      <p:sp>
        <p:nvSpPr>
          <p:cNvPr id="84997" name="TextBox 14"/>
          <p:cNvSpPr txBox="1">
            <a:spLocks noChangeArrowheads="1"/>
          </p:cNvSpPr>
          <p:nvPr/>
        </p:nvSpPr>
        <p:spPr bwMode="auto">
          <a:xfrm>
            <a:off x="5568950" y="1924844"/>
            <a:ext cx="1543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sports</a:t>
            </a:r>
          </a:p>
        </p:txBody>
      </p:sp>
      <p:sp>
        <p:nvSpPr>
          <p:cNvPr id="84998" name="TextBox 14"/>
          <p:cNvSpPr txBox="1">
            <a:spLocks noChangeArrowheads="1"/>
          </p:cNvSpPr>
          <p:nvPr/>
        </p:nvSpPr>
        <p:spPr bwMode="auto">
          <a:xfrm>
            <a:off x="4849813" y="2429669"/>
            <a:ext cx="2041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with</a:t>
            </a:r>
          </a:p>
        </p:txBody>
      </p:sp>
      <p:sp>
        <p:nvSpPr>
          <p:cNvPr id="84999" name="TextBox 14"/>
          <p:cNvSpPr txBox="1">
            <a:spLocks noChangeArrowheads="1"/>
          </p:cNvSpPr>
          <p:nvPr/>
        </p:nvSpPr>
        <p:spPr bwMode="auto">
          <a:xfrm>
            <a:off x="5784850" y="2932907"/>
            <a:ext cx="2397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girl</a:t>
            </a:r>
          </a:p>
        </p:txBody>
      </p:sp>
      <p:sp>
        <p:nvSpPr>
          <p:cNvPr id="85000" name="TextBox 14"/>
          <p:cNvSpPr txBox="1">
            <a:spLocks noChangeArrowheads="1"/>
          </p:cNvSpPr>
          <p:nvPr/>
        </p:nvSpPr>
        <p:spPr bwMode="auto">
          <a:xfrm>
            <a:off x="3481388" y="3437732"/>
            <a:ext cx="15430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her</a:t>
            </a:r>
          </a:p>
        </p:txBody>
      </p:sp>
      <p:sp>
        <p:nvSpPr>
          <p:cNvPr id="85001" name="TextBox 14"/>
          <p:cNvSpPr txBox="1">
            <a:spLocks noChangeArrowheads="1"/>
          </p:cNvSpPr>
          <p:nvPr/>
        </p:nvSpPr>
        <p:spPr bwMode="auto">
          <a:xfrm>
            <a:off x="2328863" y="3869532"/>
            <a:ext cx="20478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talking</a:t>
            </a:r>
          </a:p>
        </p:txBody>
      </p:sp>
      <p:sp>
        <p:nvSpPr>
          <p:cNvPr id="85002" name="TextBox 14"/>
          <p:cNvSpPr txBox="1">
            <a:spLocks noChangeArrowheads="1"/>
          </p:cNvSpPr>
          <p:nvPr/>
        </p:nvSpPr>
        <p:spPr bwMode="auto">
          <a:xfrm>
            <a:off x="4633913" y="4374357"/>
            <a:ext cx="37242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reading</a:t>
            </a:r>
          </a:p>
        </p:txBody>
      </p:sp>
      <p:sp>
        <p:nvSpPr>
          <p:cNvPr id="85003" name="TextBox 14"/>
          <p:cNvSpPr txBox="1">
            <a:spLocks noChangeArrowheads="1"/>
          </p:cNvSpPr>
          <p:nvPr/>
        </p:nvSpPr>
        <p:spPr bwMode="auto">
          <a:xfrm>
            <a:off x="5065713" y="4949032"/>
            <a:ext cx="20478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an</a:t>
            </a:r>
          </a:p>
        </p:txBody>
      </p:sp>
      <p:sp>
        <p:nvSpPr>
          <p:cNvPr id="85004" name="TextBox 14"/>
          <p:cNvSpPr txBox="1">
            <a:spLocks noChangeArrowheads="1"/>
          </p:cNvSpPr>
          <p:nvPr/>
        </p:nvSpPr>
        <p:spPr bwMode="auto">
          <a:xfrm>
            <a:off x="4849813" y="5309394"/>
            <a:ext cx="2047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about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blinds(horizontal)">
                                      <p:cBhvr>
                                        <p:cTn id="7" dur="500"/>
                                        <p:tgtEl>
                                          <p:spTgt spid="849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blinds(horizontal)">
                                      <p:cBhvr>
                                        <p:cTn id="12" dur="500"/>
                                        <p:tgtEl>
                                          <p:spTgt spid="8499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4997"/>
                                        </p:tgtEl>
                                        <p:attrNameLst>
                                          <p:attrName>style.visibility</p:attrName>
                                        </p:attrNameLst>
                                      </p:cBhvr>
                                      <p:to>
                                        <p:strVal val="visible"/>
                                      </p:to>
                                    </p:set>
                                    <p:animEffect transition="in" filter="blinds(horizontal)">
                                      <p:cBhvr>
                                        <p:cTn id="17" dur="500"/>
                                        <p:tgtEl>
                                          <p:spTgt spid="8499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4998"/>
                                        </p:tgtEl>
                                        <p:attrNameLst>
                                          <p:attrName>style.visibility</p:attrName>
                                        </p:attrNameLst>
                                      </p:cBhvr>
                                      <p:to>
                                        <p:strVal val="visible"/>
                                      </p:to>
                                    </p:set>
                                    <p:animEffect transition="in" filter="blinds(horizontal)">
                                      <p:cBhvr>
                                        <p:cTn id="22" dur="500"/>
                                        <p:tgtEl>
                                          <p:spTgt spid="8499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4999"/>
                                        </p:tgtEl>
                                        <p:attrNameLst>
                                          <p:attrName>style.visibility</p:attrName>
                                        </p:attrNameLst>
                                      </p:cBhvr>
                                      <p:to>
                                        <p:strVal val="visible"/>
                                      </p:to>
                                    </p:set>
                                    <p:animEffect transition="in" filter="blinds(horizontal)">
                                      <p:cBhvr>
                                        <p:cTn id="27" dur="500"/>
                                        <p:tgtEl>
                                          <p:spTgt spid="8499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5000"/>
                                        </p:tgtEl>
                                        <p:attrNameLst>
                                          <p:attrName>style.visibility</p:attrName>
                                        </p:attrNameLst>
                                      </p:cBhvr>
                                      <p:to>
                                        <p:strVal val="visible"/>
                                      </p:to>
                                    </p:set>
                                    <p:animEffect transition="in" filter="blinds(horizontal)">
                                      <p:cBhvr>
                                        <p:cTn id="32" dur="500"/>
                                        <p:tgtEl>
                                          <p:spTgt spid="8500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5001"/>
                                        </p:tgtEl>
                                        <p:attrNameLst>
                                          <p:attrName>style.visibility</p:attrName>
                                        </p:attrNameLst>
                                      </p:cBhvr>
                                      <p:to>
                                        <p:strVal val="visible"/>
                                      </p:to>
                                    </p:set>
                                    <p:animEffect transition="in" filter="blinds(horizontal)">
                                      <p:cBhvr>
                                        <p:cTn id="37" dur="500"/>
                                        <p:tgtEl>
                                          <p:spTgt spid="8500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5002"/>
                                        </p:tgtEl>
                                        <p:attrNameLst>
                                          <p:attrName>style.visibility</p:attrName>
                                        </p:attrNameLst>
                                      </p:cBhvr>
                                      <p:to>
                                        <p:strVal val="visible"/>
                                      </p:to>
                                    </p:set>
                                    <p:animEffect transition="in" filter="blinds(horizontal)">
                                      <p:cBhvr>
                                        <p:cTn id="42" dur="500"/>
                                        <p:tgtEl>
                                          <p:spTgt spid="8500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5003"/>
                                        </p:tgtEl>
                                        <p:attrNameLst>
                                          <p:attrName>style.visibility</p:attrName>
                                        </p:attrNameLst>
                                      </p:cBhvr>
                                      <p:to>
                                        <p:strVal val="visible"/>
                                      </p:to>
                                    </p:set>
                                    <p:animEffect transition="in" filter="blinds(horizontal)">
                                      <p:cBhvr>
                                        <p:cTn id="47" dur="500"/>
                                        <p:tgtEl>
                                          <p:spTgt spid="8500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5004"/>
                                        </p:tgtEl>
                                        <p:attrNameLst>
                                          <p:attrName>style.visibility</p:attrName>
                                        </p:attrNameLst>
                                      </p:cBhvr>
                                      <p:to>
                                        <p:strVal val="visible"/>
                                      </p:to>
                                    </p:set>
                                    <p:animEffect transition="in" filter="blinds(horizontal)">
                                      <p:cBhvr>
                                        <p:cTn id="52" dur="500"/>
                                        <p:tgtEl>
                                          <p:spTgt spid="85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P spid="84996" grpId="0"/>
      <p:bldP spid="84997" grpId="0"/>
      <p:bldP spid="84998" grpId="0"/>
      <p:bldP spid="84999" grpId="0"/>
      <p:bldP spid="85000" grpId="0"/>
      <p:bldP spid="85001" grpId="0"/>
      <p:bldP spid="85002" grpId="0"/>
      <p:bldP spid="85003" grpId="0"/>
      <p:bldP spid="8500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36513" y="468313"/>
          <a:ext cx="9123363" cy="6456362"/>
        </p:xfrm>
        <a:graphic>
          <a:graphicData uri="http://schemas.openxmlformats.org/drawingml/2006/table">
            <a:tbl>
              <a:tblPr firstRow="1" bandRow="1">
                <a:tableStyleId>{5940675A-B579-460E-94D1-54222C63F5DA}</a:tableStyleId>
              </a:tblPr>
              <a:tblGrid>
                <a:gridCol w="4529613">
                  <a:extLst>
                    <a:ext uri="{9D8B030D-6E8A-4147-A177-3AD203B41FA5}">
                      <a16:colId xmlns:a16="http://schemas.microsoft.com/office/drawing/2014/main" val="20000"/>
                    </a:ext>
                  </a:extLst>
                </a:gridCol>
                <a:gridCol w="4593750">
                  <a:extLst>
                    <a:ext uri="{9D8B030D-6E8A-4147-A177-3AD203B41FA5}">
                      <a16:colId xmlns:a16="http://schemas.microsoft.com/office/drawing/2014/main" val="20001"/>
                    </a:ext>
                  </a:extLst>
                </a:gridCol>
              </a:tblGrid>
              <a:tr h="6456362">
                <a:tc>
                  <a:txBody>
                    <a:bodyPr/>
                    <a:lstStyle/>
                    <a:p>
                      <a:pPr marL="0" algn="l">
                        <a:buNone/>
                      </a:pPr>
                      <a:r>
                        <a:rPr lang="en-US" altLang="zh-CN" sz="21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41. Ferry wants to know something about lions, bears, kangaroos and birds.</a:t>
                      </a:r>
                    </a:p>
                    <a:p>
                      <a:pPr marL="0" algn="l">
                        <a:buNone/>
                      </a:pPr>
                      <a:r>
                        <a:rPr lang="en-US" altLang="zh-CN" sz="21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42. Keller is six years old. There is something wrong with her eyes and ears. She couldn’t see or hear since she was two.</a:t>
                      </a:r>
                    </a:p>
                    <a:p>
                      <a:pPr marL="0" algn="l">
                        <a:buNone/>
                      </a:pPr>
                      <a:r>
                        <a:rPr lang="en-US" altLang="zh-CN" sz="21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43. Oliver is from Canada. He is now in China. He wants to know more about Chinese customs(</a:t>
                      </a:r>
                      <a:r>
                        <a:rPr lang="en-US" altLang="zh-CN" sz="2100" b="0" u="none"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风俗</a:t>
                      </a:r>
                      <a:r>
                        <a:rPr lang="en-US" altLang="zh-CN" sz="21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p>
                    <a:p>
                      <a:pPr marL="0" algn="l">
                        <a:buNone/>
                      </a:pPr>
                      <a:r>
                        <a:rPr lang="en-US" altLang="zh-CN" sz="21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44. Paul is a basketball fan(迷). He plays basketball every day and he watches basketball matches on TV in the evening. </a:t>
                      </a:r>
                    </a:p>
                    <a:p>
                      <a:pPr marL="0" algn="l">
                        <a:buNone/>
                      </a:pPr>
                      <a:r>
                        <a:rPr lang="en-US" altLang="zh-CN" sz="21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45. </a:t>
                      </a:r>
                      <a:r>
                        <a:rPr lang="en-US" altLang="zh-CN" sz="2100" b="0" u="none"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Ronin</a:t>
                      </a:r>
                      <a:r>
                        <a:rPr lang="en-US" altLang="zh-CN" sz="21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and Joe will get married(</a:t>
                      </a:r>
                      <a:r>
                        <a:rPr lang="en-US" altLang="zh-CN" sz="2100" b="0" u="none"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结婚</a:t>
                      </a:r>
                      <a:r>
                        <a:rPr lang="en-US" altLang="zh-CN" sz="21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next month. They need much money to buy a house and a car. </a:t>
                      </a:r>
                    </a:p>
                  </a:txBody>
                  <a:tcPr marL="333387"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21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A.  CCTV-1: 18:30 Children’s World, 19:30 News. 19:45 Around the World</a:t>
                      </a:r>
                    </a:p>
                    <a:p>
                      <a:pPr marL="0" indent="0" algn="l">
                        <a:buNone/>
                      </a:pPr>
                      <a:r>
                        <a:rPr lang="en-US" altLang="zh-CN" sz="21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B. Asian Basketball Championship (锦标赛) at 8:00 this Saturday evening. </a:t>
                      </a:r>
                    </a:p>
                    <a:p>
                      <a:pPr marL="0" indent="0" algn="l">
                        <a:buNone/>
                      </a:pPr>
                      <a:r>
                        <a:rPr lang="en-US" altLang="zh-CN" sz="21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C. International Bank (国际银行)</a:t>
                      </a:r>
                    </a:p>
                    <a:p>
                      <a:pPr marL="0" indent="0" algn="l">
                        <a:buNone/>
                      </a:pPr>
                      <a:r>
                        <a:rPr lang="en-US" altLang="zh-CN" sz="21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D. New Life School. (The teachers there are very friendly and they can bring new hope to many blind(盲的) and deaf(聋的) people.)</a:t>
                      </a:r>
                    </a:p>
                    <a:p>
                      <a:pPr marL="0" indent="0" algn="l">
                        <a:buNone/>
                      </a:pPr>
                      <a:r>
                        <a:rPr lang="en-US" altLang="zh-CN" sz="21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E. YCSXTV: 18:30 World News, 19:00 Pop Songs, 19:30 Animal World</a:t>
                      </a:r>
                    </a:p>
                    <a:p>
                      <a:pPr marL="0" indent="0" algn="l">
                        <a:buNone/>
                      </a:pPr>
                      <a:r>
                        <a:rPr lang="en-US" altLang="zh-CN" sz="21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F. Chinese Dragon Boat Festival (People eat rice dumplings and have dragon boat races.)</a:t>
                      </a:r>
                    </a:p>
                    <a:p>
                      <a:pPr marL="0" indent="0" algn="l">
                        <a:buNone/>
                      </a:pPr>
                      <a:r>
                        <a:rPr lang="en-US" altLang="zh-CN" sz="2100" u="none">
                          <a:solidFill>
                            <a:srgbClr val="000000"/>
                          </a:solidFill>
                          <a:latin typeface="Arial" panose="020B0604020202020204" pitchFamily="34" charset="0"/>
                          <a:ea typeface="Times New Roman" panose="02020603050405020304" pitchFamily="18" charset="0"/>
                          <a:cs typeface="Times New Roman" panose="02020603050405020304" pitchFamily="18" charset="0"/>
                        </a:rPr>
                        <a:t>G.  Blue Sky Hotel (A newly(最新) open hotel that has 150 rooms and swimming pools.)</a:t>
                      </a:r>
                    </a:p>
                  </a:txBody>
                  <a:tcPr marL="0" marR="0" marT="0" marB="1">
                    <a:lnL w="635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6026" name="TextBox 14"/>
          <p:cNvSpPr txBox="1">
            <a:spLocks noChangeArrowheads="1"/>
          </p:cNvSpPr>
          <p:nvPr/>
        </p:nvSpPr>
        <p:spPr bwMode="auto">
          <a:xfrm>
            <a:off x="250825" y="404813"/>
            <a:ext cx="7731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E</a:t>
            </a:r>
          </a:p>
        </p:txBody>
      </p:sp>
      <p:sp>
        <p:nvSpPr>
          <p:cNvPr id="86027" name="TextBox 14"/>
          <p:cNvSpPr txBox="1">
            <a:spLocks noChangeArrowheads="1"/>
          </p:cNvSpPr>
          <p:nvPr/>
        </p:nvSpPr>
        <p:spPr bwMode="auto">
          <a:xfrm>
            <a:off x="323850" y="1146175"/>
            <a:ext cx="7747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D</a:t>
            </a:r>
          </a:p>
        </p:txBody>
      </p:sp>
      <p:sp>
        <p:nvSpPr>
          <p:cNvPr id="86028" name="TextBox 14"/>
          <p:cNvSpPr txBox="1">
            <a:spLocks noChangeArrowheads="1"/>
          </p:cNvSpPr>
          <p:nvPr/>
        </p:nvSpPr>
        <p:spPr bwMode="auto">
          <a:xfrm>
            <a:off x="250825" y="2370138"/>
            <a:ext cx="7747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F</a:t>
            </a:r>
          </a:p>
        </p:txBody>
      </p:sp>
      <p:sp>
        <p:nvSpPr>
          <p:cNvPr id="86029" name="TextBox 14"/>
          <p:cNvSpPr txBox="1">
            <a:spLocks noChangeArrowheads="1"/>
          </p:cNvSpPr>
          <p:nvPr/>
        </p:nvSpPr>
        <p:spPr bwMode="auto">
          <a:xfrm>
            <a:off x="250825" y="3522663"/>
            <a:ext cx="7747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B</a:t>
            </a:r>
          </a:p>
        </p:txBody>
      </p:sp>
      <p:sp>
        <p:nvSpPr>
          <p:cNvPr id="86030" name="TextBox 14"/>
          <p:cNvSpPr txBox="1">
            <a:spLocks noChangeArrowheads="1"/>
          </p:cNvSpPr>
          <p:nvPr/>
        </p:nvSpPr>
        <p:spPr bwMode="auto">
          <a:xfrm>
            <a:off x="323850" y="4648200"/>
            <a:ext cx="7747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C</a:t>
            </a:r>
          </a:p>
        </p:txBody>
      </p:sp>
      <p:sp>
        <p:nvSpPr>
          <p:cNvPr id="86031" name="文本框 99"/>
          <p:cNvSpPr txBox="1">
            <a:spLocks noChangeArrowheads="1"/>
          </p:cNvSpPr>
          <p:nvPr/>
        </p:nvSpPr>
        <p:spPr bwMode="auto">
          <a:xfrm>
            <a:off x="323850" y="44450"/>
            <a:ext cx="508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2000" b="1">
                <a:solidFill>
                  <a:srgbClr val="000000"/>
                </a:solidFill>
                <a:latin typeface="宋体" panose="02010600030101010101" pitchFamily="2" charset="-122"/>
              </a:rPr>
              <a:t>四、阅读理解（</a:t>
            </a:r>
            <a:r>
              <a:rPr lang="en-US" altLang="zh-CN" sz="2000" b="1">
                <a:solidFill>
                  <a:srgbClr val="000000"/>
                </a:solidFill>
                <a:latin typeface="Times New Roman" panose="02020603050405020304" pitchFamily="18" charset="0"/>
                <a:cs typeface="Times New Roman" panose="02020603050405020304" pitchFamily="18" charset="0"/>
              </a:rPr>
              <a:t>1</a:t>
            </a:r>
            <a:r>
              <a:rPr lang="zh-CN" altLang="en-US" sz="2000" b="1">
                <a:solidFill>
                  <a:srgbClr val="000000"/>
                </a:solidFill>
                <a:latin typeface="宋体" panose="02010600030101010101" pitchFamily="2" charset="-122"/>
              </a:rPr>
              <a:t>小题，</a:t>
            </a:r>
            <a:r>
              <a:rPr lang="en-US" altLang="zh-CN" sz="2000" b="1">
                <a:solidFill>
                  <a:srgbClr val="000000"/>
                </a:solidFill>
                <a:latin typeface="Times New Roman" panose="02020603050405020304" pitchFamily="18" charset="0"/>
                <a:cs typeface="Times New Roman" panose="02020603050405020304" pitchFamily="18" charset="0"/>
              </a:rPr>
              <a:t>10</a:t>
            </a:r>
            <a:r>
              <a:rPr lang="zh-CN" altLang="en-US" sz="2000" b="1">
                <a:solidFill>
                  <a:srgbClr val="000000"/>
                </a:solidFill>
                <a:latin typeface="宋体" panose="02010600030101010101" pitchFamily="2" charset="-122"/>
              </a:rPr>
              <a:t>分）信息匹配。</a:t>
            </a:r>
            <a:endParaRPr lang="zh-CN" altLang="en-US"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26"/>
                                        </p:tgtEl>
                                        <p:attrNameLst>
                                          <p:attrName>style.visibility</p:attrName>
                                        </p:attrNameLst>
                                      </p:cBhvr>
                                      <p:to>
                                        <p:strVal val="visible"/>
                                      </p:to>
                                    </p:set>
                                    <p:animEffect transition="in" filter="blinds(horizontal)">
                                      <p:cBhvr>
                                        <p:cTn id="7" dur="500"/>
                                        <p:tgtEl>
                                          <p:spTgt spid="860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7"/>
                                        </p:tgtEl>
                                        <p:attrNameLst>
                                          <p:attrName>style.visibility</p:attrName>
                                        </p:attrNameLst>
                                      </p:cBhvr>
                                      <p:to>
                                        <p:strVal val="visible"/>
                                      </p:to>
                                    </p:set>
                                    <p:animEffect transition="in" filter="blinds(horizontal)">
                                      <p:cBhvr>
                                        <p:cTn id="12" dur="500"/>
                                        <p:tgtEl>
                                          <p:spTgt spid="860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8"/>
                                        </p:tgtEl>
                                        <p:attrNameLst>
                                          <p:attrName>style.visibility</p:attrName>
                                        </p:attrNameLst>
                                      </p:cBhvr>
                                      <p:to>
                                        <p:strVal val="visible"/>
                                      </p:to>
                                    </p:set>
                                    <p:animEffect transition="in" filter="blinds(horizontal)">
                                      <p:cBhvr>
                                        <p:cTn id="17" dur="500"/>
                                        <p:tgtEl>
                                          <p:spTgt spid="860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29"/>
                                        </p:tgtEl>
                                        <p:attrNameLst>
                                          <p:attrName>style.visibility</p:attrName>
                                        </p:attrNameLst>
                                      </p:cBhvr>
                                      <p:to>
                                        <p:strVal val="visible"/>
                                      </p:to>
                                    </p:set>
                                    <p:animEffect transition="in" filter="blinds(horizontal)">
                                      <p:cBhvr>
                                        <p:cTn id="22" dur="500"/>
                                        <p:tgtEl>
                                          <p:spTgt spid="8602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6030"/>
                                        </p:tgtEl>
                                        <p:attrNameLst>
                                          <p:attrName>style.visibility</p:attrName>
                                        </p:attrNameLst>
                                      </p:cBhvr>
                                      <p:to>
                                        <p:strVal val="visible"/>
                                      </p:to>
                                    </p:set>
                                    <p:animEffect transition="in" filter="blinds(horizontal)">
                                      <p:cBhvr>
                                        <p:cTn id="27" dur="500"/>
                                        <p:tgtEl>
                                          <p:spTgt spid="86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6" grpId="0"/>
      <p:bldP spid="86027" grpId="0"/>
      <p:bldP spid="86028" grpId="0"/>
      <p:bldP spid="86029" grpId="0"/>
      <p:bldP spid="8603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7042" name="文本框 99"/>
          <p:cNvSpPr txBox="1">
            <a:spLocks noChangeArrowheads="1"/>
          </p:cNvSpPr>
          <p:nvPr/>
        </p:nvSpPr>
        <p:spPr bwMode="auto">
          <a:xfrm>
            <a:off x="179388" y="403225"/>
            <a:ext cx="86741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五、根据所给单词的中文意思或者根据所给单词的适当形式完成句子。</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rPr>
              <a:t>46. My brother is too __________________ (</a:t>
            </a:r>
            <a:r>
              <a:rPr lang="zh-CN" altLang="en-US" sz="3200" dirty="0">
                <a:solidFill>
                  <a:srgbClr val="000000"/>
                </a:solidFill>
              </a:rPr>
              <a:t>年轻的</a:t>
            </a:r>
            <a:r>
              <a:rPr lang="en-US" altLang="zh-CN" sz="3200" dirty="0">
                <a:solidFill>
                  <a:srgbClr val="000000"/>
                </a:solidFill>
              </a:rPr>
              <a:t>) to go to school.</a:t>
            </a:r>
          </a:p>
          <a:p>
            <a:pPr algn="l">
              <a:buFont typeface="Arial" panose="020B0604020202020204" pitchFamily="34" charset="0"/>
              <a:buNone/>
            </a:pPr>
            <a:r>
              <a:rPr lang="en-US" altLang="zh-CN" sz="3200" dirty="0">
                <a:solidFill>
                  <a:srgbClr val="000000"/>
                </a:solidFill>
              </a:rPr>
              <a:t>47. Mary is good at __________________ (</a:t>
            </a:r>
            <a:r>
              <a:rPr lang="zh-CN" altLang="en-US" sz="3200" dirty="0">
                <a:solidFill>
                  <a:srgbClr val="000000"/>
                </a:solidFill>
              </a:rPr>
              <a:t>使用</a:t>
            </a:r>
            <a:r>
              <a:rPr lang="en-US" altLang="zh-CN" sz="3200" dirty="0">
                <a:solidFill>
                  <a:srgbClr val="000000"/>
                </a:solidFill>
              </a:rPr>
              <a:t>) the computer.</a:t>
            </a:r>
          </a:p>
          <a:p>
            <a:pPr algn="l">
              <a:buFont typeface="Arial" panose="020B0604020202020204" pitchFamily="34" charset="0"/>
              <a:buNone/>
            </a:pPr>
            <a:r>
              <a:rPr lang="en-US" altLang="zh-CN" sz="3200" dirty="0">
                <a:solidFill>
                  <a:srgbClr val="000000"/>
                </a:solidFill>
              </a:rPr>
              <a:t>48. We like to watch the boat _____________ (</a:t>
            </a:r>
            <a:r>
              <a:rPr lang="zh-CN" altLang="en-US" sz="3200" dirty="0">
                <a:solidFill>
                  <a:srgbClr val="000000"/>
                </a:solidFill>
              </a:rPr>
              <a:t>比赛</a:t>
            </a:r>
            <a:r>
              <a:rPr lang="en-US" altLang="zh-CN" sz="3200" dirty="0">
                <a:solidFill>
                  <a:srgbClr val="000000"/>
                </a:solidFill>
              </a:rPr>
              <a:t>) on TV.</a:t>
            </a:r>
          </a:p>
          <a:p>
            <a:pPr algn="l">
              <a:buFont typeface="Arial" panose="020B0604020202020204" pitchFamily="34" charset="0"/>
              <a:buNone/>
            </a:pPr>
            <a:r>
              <a:rPr lang="en-US" altLang="zh-CN" sz="3200" dirty="0">
                <a:solidFill>
                  <a:srgbClr val="000000"/>
                </a:solidFill>
              </a:rPr>
              <a:t>49. He is ____________________ (</a:t>
            </a:r>
            <a:r>
              <a:rPr lang="zh-CN" altLang="en-US" sz="3200" dirty="0">
                <a:solidFill>
                  <a:srgbClr val="000000"/>
                </a:solidFill>
              </a:rPr>
              <a:t>学习</a:t>
            </a:r>
            <a:r>
              <a:rPr lang="en-US" altLang="zh-CN" sz="3200" dirty="0">
                <a:solidFill>
                  <a:srgbClr val="000000"/>
                </a:solidFill>
              </a:rPr>
              <a:t>) in No. 1 Middle School.</a:t>
            </a:r>
          </a:p>
          <a:p>
            <a:pPr algn="l">
              <a:buFont typeface="Arial" panose="020B0604020202020204" pitchFamily="34" charset="0"/>
              <a:buNone/>
            </a:pPr>
            <a:r>
              <a:rPr lang="en-US" altLang="zh-CN" sz="3200" dirty="0">
                <a:solidFill>
                  <a:srgbClr val="000000"/>
                </a:solidFill>
              </a:rPr>
              <a:t>50. I like the food, because it is ____________ (</a:t>
            </a:r>
            <a:r>
              <a:rPr lang="zh-CN" altLang="en-US" sz="3200" dirty="0">
                <a:solidFill>
                  <a:srgbClr val="000000"/>
                </a:solidFill>
              </a:rPr>
              <a:t>美味的</a:t>
            </a:r>
            <a:r>
              <a:rPr lang="en-US" altLang="zh-CN" sz="3200" dirty="0" smtClean="0">
                <a:solidFill>
                  <a:srgbClr val="000000"/>
                </a:solidFill>
              </a:rPr>
              <a:t>).</a:t>
            </a:r>
            <a:endParaRPr lang="en-US" altLang="zh-CN" sz="3200" dirty="0">
              <a:solidFill>
                <a:srgbClr val="000000"/>
              </a:solidFill>
            </a:endParaRPr>
          </a:p>
        </p:txBody>
      </p:sp>
      <p:sp>
        <p:nvSpPr>
          <p:cNvPr id="87043" name="TextBox 14"/>
          <p:cNvSpPr txBox="1">
            <a:spLocks noChangeArrowheads="1"/>
          </p:cNvSpPr>
          <p:nvPr/>
        </p:nvSpPr>
        <p:spPr bwMode="auto">
          <a:xfrm>
            <a:off x="5938838" y="1268413"/>
            <a:ext cx="23637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young</a:t>
            </a:r>
          </a:p>
        </p:txBody>
      </p:sp>
      <p:sp>
        <p:nvSpPr>
          <p:cNvPr id="87044" name="TextBox 14"/>
          <p:cNvSpPr txBox="1">
            <a:spLocks noChangeArrowheads="1"/>
          </p:cNvSpPr>
          <p:nvPr/>
        </p:nvSpPr>
        <p:spPr bwMode="auto">
          <a:xfrm>
            <a:off x="4932363" y="2205038"/>
            <a:ext cx="16843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using</a:t>
            </a:r>
          </a:p>
        </p:txBody>
      </p:sp>
      <p:sp>
        <p:nvSpPr>
          <p:cNvPr id="87045" name="TextBox 14"/>
          <p:cNvSpPr txBox="1">
            <a:spLocks noChangeArrowheads="1"/>
          </p:cNvSpPr>
          <p:nvPr/>
        </p:nvSpPr>
        <p:spPr bwMode="auto">
          <a:xfrm>
            <a:off x="5795963" y="3213100"/>
            <a:ext cx="2073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 race(s)  </a:t>
            </a:r>
          </a:p>
        </p:txBody>
      </p:sp>
      <p:sp>
        <p:nvSpPr>
          <p:cNvPr id="87046" name="TextBox 14"/>
          <p:cNvSpPr txBox="1">
            <a:spLocks noChangeArrowheads="1"/>
          </p:cNvSpPr>
          <p:nvPr/>
        </p:nvSpPr>
        <p:spPr bwMode="auto">
          <a:xfrm>
            <a:off x="4138613" y="4221163"/>
            <a:ext cx="2692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studying</a:t>
            </a:r>
          </a:p>
        </p:txBody>
      </p:sp>
      <p:sp>
        <p:nvSpPr>
          <p:cNvPr id="87047" name="TextBox 14"/>
          <p:cNvSpPr txBox="1">
            <a:spLocks noChangeArrowheads="1"/>
          </p:cNvSpPr>
          <p:nvPr/>
        </p:nvSpPr>
        <p:spPr bwMode="auto">
          <a:xfrm>
            <a:off x="6011863" y="5229225"/>
            <a:ext cx="2790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delicious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blinds(horizontal)">
                                      <p:cBhvr>
                                        <p:cTn id="7" dur="500"/>
                                        <p:tgtEl>
                                          <p:spTgt spid="870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blinds(horizontal)">
                                      <p:cBhvr>
                                        <p:cTn id="12" dur="500"/>
                                        <p:tgtEl>
                                          <p:spTgt spid="870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blinds(horizontal)">
                                      <p:cBhvr>
                                        <p:cTn id="17" dur="500"/>
                                        <p:tgtEl>
                                          <p:spTgt spid="8704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7046"/>
                                        </p:tgtEl>
                                        <p:attrNameLst>
                                          <p:attrName>style.visibility</p:attrName>
                                        </p:attrNameLst>
                                      </p:cBhvr>
                                      <p:to>
                                        <p:strVal val="visible"/>
                                      </p:to>
                                    </p:set>
                                    <p:animEffect transition="in" filter="blinds(horizontal)">
                                      <p:cBhvr>
                                        <p:cTn id="22" dur="500"/>
                                        <p:tgtEl>
                                          <p:spTgt spid="8704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7047"/>
                                        </p:tgtEl>
                                        <p:attrNameLst>
                                          <p:attrName>style.visibility</p:attrName>
                                        </p:attrNameLst>
                                      </p:cBhvr>
                                      <p:to>
                                        <p:strVal val="visible"/>
                                      </p:to>
                                    </p:set>
                                    <p:animEffect transition="in" filter="blinds(horizontal)">
                                      <p:cBhvr>
                                        <p:cTn id="27" dur="500"/>
                                        <p:tgtEl>
                                          <p:spTgt spid="87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p:bldP spid="87044" grpId="0"/>
      <p:bldP spid="87045" grpId="0"/>
      <p:bldP spid="87046" grpId="0"/>
      <p:bldP spid="8704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8066" name="文本框 99"/>
          <p:cNvSpPr txBox="1">
            <a:spLocks noChangeArrowheads="1"/>
          </p:cNvSpPr>
          <p:nvPr/>
        </p:nvSpPr>
        <p:spPr bwMode="auto">
          <a:xfrm>
            <a:off x="179388" y="188913"/>
            <a:ext cx="8674100"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sym typeface="Arial" panose="020B0604020202020204" pitchFamily="34" charset="0"/>
              </a:rPr>
              <a:t>51. Ann is in China now, but she is an _____________________ (America).</a:t>
            </a:r>
          </a:p>
          <a:p>
            <a:pPr algn="l">
              <a:buFont typeface="Arial" panose="020B0604020202020204" pitchFamily="34" charset="0"/>
              <a:buNone/>
            </a:pPr>
            <a:r>
              <a:rPr lang="en-US" altLang="zh-CN" sz="3200">
                <a:solidFill>
                  <a:srgbClr val="000000"/>
                </a:solidFill>
                <a:sym typeface="Arial" panose="020B0604020202020204" pitchFamily="34" charset="0"/>
              </a:rPr>
              <a:t>52. Many __________________ (child) are playing games in the garden happily.</a:t>
            </a:r>
          </a:p>
          <a:p>
            <a:pPr algn="l">
              <a:buFont typeface="Arial" panose="020B0604020202020204" pitchFamily="34" charset="0"/>
              <a:buNone/>
            </a:pPr>
            <a:r>
              <a:rPr lang="en-US" altLang="zh-CN" sz="3200">
                <a:solidFill>
                  <a:srgbClr val="000000"/>
                </a:solidFill>
                <a:sym typeface="Arial" panose="020B0604020202020204" pitchFamily="34" charset="0"/>
              </a:rPr>
              <a:t>53. Look! They are __________________ (shop) in the supermarket.</a:t>
            </a:r>
          </a:p>
          <a:p>
            <a:pPr algn="l">
              <a:buFont typeface="Arial" panose="020B0604020202020204" pitchFamily="34" charset="0"/>
              <a:buNone/>
            </a:pPr>
            <a:r>
              <a:rPr lang="en-US" altLang="zh-CN" sz="3200">
                <a:solidFill>
                  <a:srgbClr val="000000"/>
                </a:solidFill>
                <a:sym typeface="Arial" panose="020B0604020202020204" pitchFamily="34" charset="0"/>
              </a:rPr>
              <a:t>54. He ____________________ (wish) to go into a good middle school.</a:t>
            </a:r>
          </a:p>
          <a:p>
            <a:pPr algn="l">
              <a:buFont typeface="Arial" panose="020B0604020202020204" pitchFamily="34" charset="0"/>
              <a:buNone/>
            </a:pPr>
            <a:r>
              <a:rPr lang="en-US" altLang="zh-CN" sz="3200">
                <a:solidFill>
                  <a:srgbClr val="000000"/>
                </a:solidFill>
                <a:sym typeface="Arial" panose="020B0604020202020204" pitchFamily="34" charset="0"/>
              </a:rPr>
              <a:t>55. ---What are the two __________________ (man) doing?</a:t>
            </a:r>
          </a:p>
          <a:p>
            <a:pPr algn="l">
              <a:buFont typeface="Arial" panose="020B0604020202020204" pitchFamily="34" charset="0"/>
              <a:buNone/>
            </a:pPr>
            <a:r>
              <a:rPr lang="en-US" altLang="zh-CN" sz="3200">
                <a:solidFill>
                  <a:srgbClr val="000000"/>
                </a:solidFill>
                <a:sym typeface="Arial" panose="020B0604020202020204" pitchFamily="34" charset="0"/>
              </a:rPr>
              <a:t>      ---They are watching the football game.</a:t>
            </a:r>
          </a:p>
        </p:txBody>
      </p:sp>
      <p:sp>
        <p:nvSpPr>
          <p:cNvPr id="88067" name="TextBox 14"/>
          <p:cNvSpPr txBox="1">
            <a:spLocks noChangeArrowheads="1"/>
          </p:cNvSpPr>
          <p:nvPr/>
        </p:nvSpPr>
        <p:spPr bwMode="auto">
          <a:xfrm>
            <a:off x="1835150" y="547688"/>
            <a:ext cx="2255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American </a:t>
            </a:r>
          </a:p>
        </p:txBody>
      </p:sp>
      <p:sp>
        <p:nvSpPr>
          <p:cNvPr id="88068" name="TextBox 14"/>
          <p:cNvSpPr txBox="1">
            <a:spLocks noChangeArrowheads="1"/>
          </p:cNvSpPr>
          <p:nvPr/>
        </p:nvSpPr>
        <p:spPr bwMode="auto">
          <a:xfrm>
            <a:off x="3348038" y="1052513"/>
            <a:ext cx="2117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children</a:t>
            </a:r>
          </a:p>
        </p:txBody>
      </p:sp>
      <p:sp>
        <p:nvSpPr>
          <p:cNvPr id="88069" name="TextBox 14"/>
          <p:cNvSpPr txBox="1">
            <a:spLocks noChangeArrowheads="1"/>
          </p:cNvSpPr>
          <p:nvPr/>
        </p:nvSpPr>
        <p:spPr bwMode="auto">
          <a:xfrm>
            <a:off x="5435600" y="2060575"/>
            <a:ext cx="3511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shopping</a:t>
            </a:r>
          </a:p>
        </p:txBody>
      </p:sp>
      <p:sp>
        <p:nvSpPr>
          <p:cNvPr id="88070" name="TextBox 14"/>
          <p:cNvSpPr txBox="1">
            <a:spLocks noChangeArrowheads="1"/>
          </p:cNvSpPr>
          <p:nvPr/>
        </p:nvSpPr>
        <p:spPr bwMode="auto">
          <a:xfrm>
            <a:off x="3419475" y="2995613"/>
            <a:ext cx="3562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wishes</a:t>
            </a:r>
          </a:p>
        </p:txBody>
      </p:sp>
      <p:sp>
        <p:nvSpPr>
          <p:cNvPr id="88071" name="TextBox 14"/>
          <p:cNvSpPr txBox="1">
            <a:spLocks noChangeArrowheads="1"/>
          </p:cNvSpPr>
          <p:nvPr/>
        </p:nvSpPr>
        <p:spPr bwMode="auto">
          <a:xfrm>
            <a:off x="5219700" y="4005263"/>
            <a:ext cx="14890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blinds(horizontal)">
                                      <p:cBhvr>
                                        <p:cTn id="7" dur="500"/>
                                        <p:tgtEl>
                                          <p:spTgt spid="8806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8"/>
                                        </p:tgtEl>
                                        <p:attrNameLst>
                                          <p:attrName>style.visibility</p:attrName>
                                        </p:attrNameLst>
                                      </p:cBhvr>
                                      <p:to>
                                        <p:strVal val="visible"/>
                                      </p:to>
                                    </p:set>
                                    <p:animEffect transition="in" filter="blinds(horizontal)">
                                      <p:cBhvr>
                                        <p:cTn id="12" dur="500"/>
                                        <p:tgtEl>
                                          <p:spTgt spid="8806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8069"/>
                                        </p:tgtEl>
                                        <p:attrNameLst>
                                          <p:attrName>style.visibility</p:attrName>
                                        </p:attrNameLst>
                                      </p:cBhvr>
                                      <p:to>
                                        <p:strVal val="visible"/>
                                      </p:to>
                                    </p:set>
                                    <p:animEffect transition="in" filter="blinds(horizontal)">
                                      <p:cBhvr>
                                        <p:cTn id="17" dur="500"/>
                                        <p:tgtEl>
                                          <p:spTgt spid="880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8070"/>
                                        </p:tgtEl>
                                        <p:attrNameLst>
                                          <p:attrName>style.visibility</p:attrName>
                                        </p:attrNameLst>
                                      </p:cBhvr>
                                      <p:to>
                                        <p:strVal val="visible"/>
                                      </p:to>
                                    </p:set>
                                    <p:animEffect transition="in" filter="blinds(horizontal)">
                                      <p:cBhvr>
                                        <p:cTn id="22" dur="500"/>
                                        <p:tgtEl>
                                          <p:spTgt spid="8807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8071"/>
                                        </p:tgtEl>
                                        <p:attrNameLst>
                                          <p:attrName>style.visibility</p:attrName>
                                        </p:attrNameLst>
                                      </p:cBhvr>
                                      <p:to>
                                        <p:strVal val="visible"/>
                                      </p:to>
                                    </p:set>
                                    <p:animEffect transition="in" filter="blinds(horizontal)">
                                      <p:cBhvr>
                                        <p:cTn id="27" dur="500"/>
                                        <p:tgtEl>
                                          <p:spTgt spid="88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p:bldP spid="88068" grpId="0"/>
      <p:bldP spid="88069" grpId="0"/>
      <p:bldP spid="88070" grpId="0"/>
      <p:bldP spid="88071"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9090" name="文本框 99"/>
          <p:cNvSpPr txBox="1">
            <a:spLocks noChangeArrowheads="1"/>
          </p:cNvSpPr>
          <p:nvPr/>
        </p:nvSpPr>
        <p:spPr bwMode="auto">
          <a:xfrm>
            <a:off x="-34925" y="260350"/>
            <a:ext cx="9271000"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六、完成句子</a:t>
            </a:r>
            <a:r>
              <a:rPr lang="en-US" altLang="zh-CN" sz="3200" b="1" dirty="0">
                <a:solidFill>
                  <a:srgbClr val="000000"/>
                </a:solidFill>
                <a:latin typeface="Times New Roman" panose="02020603050405020304" pitchFamily="18" charset="0"/>
                <a:cs typeface="Times New Roman" panose="02020603050405020304" pitchFamily="18" charset="0"/>
              </a:rPr>
              <a:t>(5</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rPr>
              <a:t>56. </a:t>
            </a:r>
            <a:r>
              <a:rPr lang="zh-CN" altLang="en-US" sz="3200" dirty="0">
                <a:solidFill>
                  <a:srgbClr val="000000"/>
                </a:solidFill>
              </a:rPr>
              <a:t>我妈妈正在厨房做汤。</a:t>
            </a:r>
          </a:p>
          <a:p>
            <a:pPr algn="l">
              <a:buFont typeface="Arial" panose="020B0604020202020204" pitchFamily="34" charset="0"/>
              <a:buNone/>
            </a:pPr>
            <a:r>
              <a:rPr lang="zh-CN" altLang="en-US" sz="3200" dirty="0">
                <a:solidFill>
                  <a:srgbClr val="000000"/>
                </a:solidFill>
              </a:rPr>
              <a:t> </a:t>
            </a:r>
            <a:r>
              <a:rPr lang="en-US" altLang="zh-CN" sz="3200" dirty="0">
                <a:solidFill>
                  <a:srgbClr val="000000"/>
                </a:solidFill>
              </a:rPr>
              <a:t>My mother ___________________ in the kitchen.</a:t>
            </a:r>
          </a:p>
          <a:p>
            <a:pPr algn="l">
              <a:buFont typeface="Arial" panose="020B0604020202020204" pitchFamily="34" charset="0"/>
              <a:buNone/>
            </a:pPr>
            <a:r>
              <a:rPr lang="en-US" altLang="zh-CN" sz="3200" dirty="0">
                <a:solidFill>
                  <a:srgbClr val="000000"/>
                </a:solidFill>
              </a:rPr>
              <a:t>57. </a:t>
            </a:r>
            <a:r>
              <a:rPr lang="zh-CN" altLang="en-US" sz="3200" dirty="0">
                <a:solidFill>
                  <a:srgbClr val="000000"/>
                </a:solidFill>
              </a:rPr>
              <a:t>他喜欢在晚饭后看报纸。</a:t>
            </a:r>
          </a:p>
          <a:p>
            <a:pPr algn="l">
              <a:buFont typeface="Arial" panose="020B0604020202020204" pitchFamily="34" charset="0"/>
              <a:buNone/>
            </a:pPr>
            <a:r>
              <a:rPr lang="zh-CN" altLang="en-US" sz="3200" dirty="0">
                <a:solidFill>
                  <a:srgbClr val="000000"/>
                </a:solidFill>
              </a:rPr>
              <a:t> </a:t>
            </a:r>
            <a:r>
              <a:rPr lang="en-US" altLang="zh-CN" sz="3200" dirty="0">
                <a:solidFill>
                  <a:srgbClr val="000000"/>
                </a:solidFill>
              </a:rPr>
              <a:t>He likes ______________________after dinner.</a:t>
            </a:r>
          </a:p>
          <a:p>
            <a:pPr algn="l">
              <a:buFont typeface="Arial" panose="020B0604020202020204" pitchFamily="34" charset="0"/>
              <a:buNone/>
            </a:pPr>
            <a:r>
              <a:rPr lang="en-US" altLang="zh-CN" sz="3200" dirty="0">
                <a:solidFill>
                  <a:srgbClr val="000000"/>
                </a:solidFill>
              </a:rPr>
              <a:t>58. </a:t>
            </a:r>
            <a:r>
              <a:rPr lang="zh-CN" altLang="en-US" sz="3200" dirty="0">
                <a:solidFill>
                  <a:srgbClr val="000000"/>
                </a:solidFill>
              </a:rPr>
              <a:t>我们经常出去吃饭。</a:t>
            </a:r>
          </a:p>
          <a:p>
            <a:pPr algn="l">
              <a:buFont typeface="Arial" panose="020B0604020202020204" pitchFamily="34" charset="0"/>
              <a:buNone/>
            </a:pPr>
            <a:r>
              <a:rPr lang="en-US" altLang="zh-CN" sz="3200" dirty="0">
                <a:solidFill>
                  <a:srgbClr val="000000"/>
                </a:solidFill>
              </a:rPr>
              <a:t>We often _____________________________.</a:t>
            </a:r>
          </a:p>
          <a:p>
            <a:pPr algn="l">
              <a:buFont typeface="Arial" panose="020B0604020202020204" pitchFamily="34" charset="0"/>
              <a:buNone/>
            </a:pPr>
            <a:r>
              <a:rPr lang="en-US" altLang="zh-CN" sz="3200" dirty="0">
                <a:solidFill>
                  <a:srgbClr val="000000"/>
                </a:solidFill>
              </a:rPr>
              <a:t>59. </a:t>
            </a:r>
            <a:r>
              <a:rPr lang="zh-CN" altLang="en-US" sz="3200" dirty="0">
                <a:solidFill>
                  <a:srgbClr val="000000"/>
                </a:solidFill>
              </a:rPr>
              <a:t>李明在美国很想念他的父母。</a:t>
            </a:r>
          </a:p>
          <a:p>
            <a:pPr algn="l">
              <a:buFont typeface="Arial" panose="020B0604020202020204" pitchFamily="34" charset="0"/>
              <a:buNone/>
            </a:pPr>
            <a:r>
              <a:rPr lang="en-US" altLang="zh-CN" sz="3200" dirty="0">
                <a:solidFill>
                  <a:srgbClr val="000000"/>
                </a:solidFill>
              </a:rPr>
              <a:t>Li Ming _________________</a:t>
            </a:r>
            <a:r>
              <a:rPr lang="en-US" altLang="en-US" sz="3200" dirty="0">
                <a:solidFill>
                  <a:srgbClr val="000000"/>
                </a:solidFill>
              </a:rPr>
              <a:t>____________</a:t>
            </a:r>
            <a:r>
              <a:rPr lang="en-US" altLang="zh-CN" sz="3200" dirty="0">
                <a:solidFill>
                  <a:srgbClr val="000000"/>
                </a:solidFill>
              </a:rPr>
              <a:t>__ in __</a:t>
            </a:r>
            <a:r>
              <a:rPr lang="en-US" altLang="en-US" sz="3200" dirty="0">
                <a:solidFill>
                  <a:srgbClr val="000000"/>
                </a:solidFill>
              </a:rPr>
              <a:t>____________</a:t>
            </a:r>
            <a:r>
              <a:rPr lang="en-US" altLang="zh-CN" sz="3200" dirty="0">
                <a:solidFill>
                  <a:srgbClr val="000000"/>
                </a:solidFill>
              </a:rPr>
              <a:t>_________.</a:t>
            </a:r>
          </a:p>
          <a:p>
            <a:pPr algn="l">
              <a:buFont typeface="Arial" panose="020B0604020202020204" pitchFamily="34" charset="0"/>
              <a:buNone/>
            </a:pPr>
            <a:r>
              <a:rPr lang="en-US" altLang="zh-CN" sz="3200" dirty="0">
                <a:solidFill>
                  <a:srgbClr val="000000"/>
                </a:solidFill>
              </a:rPr>
              <a:t>60. </a:t>
            </a:r>
            <a:r>
              <a:rPr lang="zh-CN" altLang="en-US" sz="3200" dirty="0">
                <a:solidFill>
                  <a:srgbClr val="000000"/>
                </a:solidFill>
              </a:rPr>
              <a:t>让我们到客厅去喝茶吧。 </a:t>
            </a:r>
          </a:p>
          <a:p>
            <a:pPr algn="l">
              <a:buFont typeface="Arial" panose="020B0604020202020204" pitchFamily="34" charset="0"/>
              <a:buNone/>
            </a:pPr>
            <a:r>
              <a:rPr lang="en-US" altLang="zh-CN" sz="3200" dirty="0">
                <a:solidFill>
                  <a:srgbClr val="000000"/>
                </a:solidFill>
              </a:rPr>
              <a:t>Let</a:t>
            </a:r>
            <a:r>
              <a:rPr lang="en-US" altLang="zh-CN" sz="3200" dirty="0">
                <a:solidFill>
                  <a:srgbClr val="000000"/>
                </a:solidFill>
                <a:latin typeface="Calibri" panose="020F0502020204030204"/>
              </a:rPr>
              <a:t>’</a:t>
            </a:r>
            <a:r>
              <a:rPr lang="en-US" altLang="zh-CN" sz="3200" dirty="0">
                <a:solidFill>
                  <a:srgbClr val="000000"/>
                </a:solidFill>
              </a:rPr>
              <a:t>s ______________ in the ________________.</a:t>
            </a:r>
          </a:p>
          <a:p>
            <a:pPr algn="l">
              <a:buFont typeface="Arial" panose="020B0604020202020204" pitchFamily="34" charset="0"/>
              <a:buNone/>
            </a:pPr>
            <a:endParaRPr lang="en-US" altLang="zh-CN" sz="3200" dirty="0">
              <a:latin typeface="Times New Roman" panose="02020603050405020304" pitchFamily="18" charset="0"/>
            </a:endParaRPr>
          </a:p>
        </p:txBody>
      </p:sp>
      <p:sp>
        <p:nvSpPr>
          <p:cNvPr id="89091" name="TextBox 14"/>
          <p:cNvSpPr txBox="1">
            <a:spLocks noChangeArrowheads="1"/>
          </p:cNvSpPr>
          <p:nvPr/>
        </p:nvSpPr>
        <p:spPr bwMode="auto">
          <a:xfrm>
            <a:off x="2051050" y="1123950"/>
            <a:ext cx="4210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is making soup	   </a:t>
            </a:r>
          </a:p>
        </p:txBody>
      </p:sp>
      <p:sp>
        <p:nvSpPr>
          <p:cNvPr id="89092" name="TextBox 14"/>
          <p:cNvSpPr txBox="1">
            <a:spLocks noChangeArrowheads="1"/>
          </p:cNvSpPr>
          <p:nvPr/>
        </p:nvSpPr>
        <p:spPr bwMode="auto">
          <a:xfrm>
            <a:off x="2627313" y="2060575"/>
            <a:ext cx="48529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reading a newspaper</a:t>
            </a:r>
          </a:p>
        </p:txBody>
      </p:sp>
      <p:sp>
        <p:nvSpPr>
          <p:cNvPr id="89093" name="TextBox 14"/>
          <p:cNvSpPr txBox="1">
            <a:spLocks noChangeArrowheads="1"/>
          </p:cNvSpPr>
          <p:nvPr/>
        </p:nvSpPr>
        <p:spPr bwMode="auto">
          <a:xfrm>
            <a:off x="3419475" y="3068638"/>
            <a:ext cx="2209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eat out</a:t>
            </a:r>
          </a:p>
        </p:txBody>
      </p:sp>
      <p:sp>
        <p:nvSpPr>
          <p:cNvPr id="89094" name="TextBox 14"/>
          <p:cNvSpPr txBox="1">
            <a:spLocks noChangeArrowheads="1"/>
          </p:cNvSpPr>
          <p:nvPr/>
        </p:nvSpPr>
        <p:spPr bwMode="auto">
          <a:xfrm>
            <a:off x="1547813" y="4076700"/>
            <a:ext cx="6883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 misses his parents very much</a:t>
            </a:r>
          </a:p>
        </p:txBody>
      </p:sp>
      <p:sp>
        <p:nvSpPr>
          <p:cNvPr id="89095" name="TextBox 14"/>
          <p:cNvSpPr txBox="1">
            <a:spLocks noChangeArrowheads="1"/>
          </p:cNvSpPr>
          <p:nvPr/>
        </p:nvSpPr>
        <p:spPr bwMode="auto">
          <a:xfrm>
            <a:off x="179388" y="4579938"/>
            <a:ext cx="64563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America / the United States</a:t>
            </a:r>
          </a:p>
        </p:txBody>
      </p:sp>
      <p:sp>
        <p:nvSpPr>
          <p:cNvPr id="89096" name="TextBox 14"/>
          <p:cNvSpPr txBox="1">
            <a:spLocks noChangeArrowheads="1"/>
          </p:cNvSpPr>
          <p:nvPr/>
        </p:nvSpPr>
        <p:spPr bwMode="auto">
          <a:xfrm>
            <a:off x="1044575" y="5516563"/>
            <a:ext cx="27955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drink tea</a:t>
            </a:r>
          </a:p>
        </p:txBody>
      </p:sp>
      <p:sp>
        <p:nvSpPr>
          <p:cNvPr id="89097" name="TextBox 14"/>
          <p:cNvSpPr txBox="1">
            <a:spLocks noChangeArrowheads="1"/>
          </p:cNvSpPr>
          <p:nvPr/>
        </p:nvSpPr>
        <p:spPr bwMode="auto">
          <a:xfrm>
            <a:off x="5580063" y="5516563"/>
            <a:ext cx="27955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living room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blinds(horizontal)">
                                      <p:cBhvr>
                                        <p:cTn id="7" dur="500"/>
                                        <p:tgtEl>
                                          <p:spTgt spid="8909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blinds(horizontal)">
                                      <p:cBhvr>
                                        <p:cTn id="12" dur="500"/>
                                        <p:tgtEl>
                                          <p:spTgt spid="890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093"/>
                                        </p:tgtEl>
                                        <p:attrNameLst>
                                          <p:attrName>style.visibility</p:attrName>
                                        </p:attrNameLst>
                                      </p:cBhvr>
                                      <p:to>
                                        <p:strVal val="visible"/>
                                      </p:to>
                                    </p:set>
                                    <p:animEffect transition="in" filter="blinds(horizontal)">
                                      <p:cBhvr>
                                        <p:cTn id="17" dur="500"/>
                                        <p:tgtEl>
                                          <p:spTgt spid="8909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9094"/>
                                        </p:tgtEl>
                                        <p:attrNameLst>
                                          <p:attrName>style.visibility</p:attrName>
                                        </p:attrNameLst>
                                      </p:cBhvr>
                                      <p:to>
                                        <p:strVal val="visible"/>
                                      </p:to>
                                    </p:set>
                                    <p:animEffect transition="in" filter="blinds(horizontal)">
                                      <p:cBhvr>
                                        <p:cTn id="22" dur="500"/>
                                        <p:tgtEl>
                                          <p:spTgt spid="8909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9095"/>
                                        </p:tgtEl>
                                        <p:attrNameLst>
                                          <p:attrName>style.visibility</p:attrName>
                                        </p:attrNameLst>
                                      </p:cBhvr>
                                      <p:to>
                                        <p:strVal val="visible"/>
                                      </p:to>
                                    </p:set>
                                    <p:animEffect transition="in" filter="blinds(horizontal)">
                                      <p:cBhvr>
                                        <p:cTn id="27" dur="500"/>
                                        <p:tgtEl>
                                          <p:spTgt spid="8909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9096"/>
                                        </p:tgtEl>
                                        <p:attrNameLst>
                                          <p:attrName>style.visibility</p:attrName>
                                        </p:attrNameLst>
                                      </p:cBhvr>
                                      <p:to>
                                        <p:strVal val="visible"/>
                                      </p:to>
                                    </p:set>
                                    <p:animEffect transition="in" filter="blinds(horizontal)">
                                      <p:cBhvr>
                                        <p:cTn id="32" dur="500"/>
                                        <p:tgtEl>
                                          <p:spTgt spid="8909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9097"/>
                                        </p:tgtEl>
                                        <p:attrNameLst>
                                          <p:attrName>style.visibility</p:attrName>
                                        </p:attrNameLst>
                                      </p:cBhvr>
                                      <p:to>
                                        <p:strVal val="visible"/>
                                      </p:to>
                                    </p:set>
                                    <p:animEffect transition="in" filter="blinds(horizontal)">
                                      <p:cBhvr>
                                        <p:cTn id="37" dur="500"/>
                                        <p:tgtEl>
                                          <p:spTgt spid="89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092" grpId="0"/>
      <p:bldP spid="89093" grpId="0"/>
      <p:bldP spid="89094" grpId="0"/>
      <p:bldP spid="89095" grpId="0"/>
      <p:bldP spid="89096" grpId="0"/>
      <p:bldP spid="8909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文本框 99"/>
          <p:cNvSpPr txBox="1">
            <a:spLocks noChangeArrowheads="1"/>
          </p:cNvSpPr>
          <p:nvPr/>
        </p:nvSpPr>
        <p:spPr bwMode="auto">
          <a:xfrm>
            <a:off x="187325" y="236538"/>
            <a:ext cx="86487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a:solidFill>
                  <a:srgbClr val="000000"/>
                </a:solidFill>
              </a:rPr>
              <a:t>七、读写综合</a:t>
            </a:r>
            <a:r>
              <a:rPr lang="en-US" altLang="zh-CN" sz="3200" b="1">
                <a:solidFill>
                  <a:srgbClr val="000000"/>
                </a:solidFill>
              </a:rPr>
              <a:t>(</a:t>
            </a:r>
            <a:r>
              <a:rPr lang="zh-CN" altLang="en-US" sz="3200" b="1">
                <a:solidFill>
                  <a:srgbClr val="000000"/>
                </a:solidFill>
              </a:rPr>
              <a:t>本大题分</a:t>
            </a:r>
            <a:r>
              <a:rPr lang="en-US" altLang="zh-CN" sz="3200" b="1">
                <a:solidFill>
                  <a:srgbClr val="000000"/>
                </a:solidFill>
              </a:rPr>
              <a:t>A</a:t>
            </a:r>
            <a:r>
              <a:rPr lang="zh-CN" altLang="en-US" sz="3200" b="1">
                <a:solidFill>
                  <a:srgbClr val="000000"/>
                </a:solidFill>
              </a:rPr>
              <a:t>、</a:t>
            </a:r>
            <a:r>
              <a:rPr lang="en-US" altLang="zh-CN" sz="3200" b="1">
                <a:solidFill>
                  <a:srgbClr val="000000"/>
                </a:solidFill>
              </a:rPr>
              <a:t>B</a:t>
            </a:r>
            <a:r>
              <a:rPr lang="zh-CN" altLang="en-US" sz="3200" b="1">
                <a:solidFill>
                  <a:srgbClr val="000000"/>
                </a:solidFill>
              </a:rPr>
              <a:t>两部分，共</a:t>
            </a:r>
            <a:r>
              <a:rPr lang="en-US" altLang="zh-CN" sz="3200" b="1">
                <a:solidFill>
                  <a:srgbClr val="000000"/>
                </a:solidFill>
              </a:rPr>
              <a:t>20</a:t>
            </a:r>
            <a:r>
              <a:rPr lang="zh-CN" altLang="en-US" sz="3200" b="1">
                <a:solidFill>
                  <a:srgbClr val="000000"/>
                </a:solidFill>
              </a:rPr>
              <a:t>分</a:t>
            </a:r>
            <a:r>
              <a:rPr lang="en-US" altLang="zh-CN" sz="3200" b="1">
                <a:solidFill>
                  <a:srgbClr val="000000"/>
                </a:solidFill>
              </a:rPr>
              <a:t>)</a:t>
            </a:r>
            <a:endParaRPr lang="en-US" altLang="zh-CN" sz="3200">
              <a:solidFill>
                <a:srgbClr val="000000"/>
              </a:solidFill>
            </a:endParaRPr>
          </a:p>
          <a:p>
            <a:pPr algn="l">
              <a:buFont typeface="Arial" panose="020B0604020202020204" pitchFamily="34" charset="0"/>
              <a:buNone/>
            </a:pPr>
            <a:r>
              <a:rPr lang="en-US" altLang="zh-CN" sz="3200" b="1">
                <a:solidFill>
                  <a:srgbClr val="000000"/>
                </a:solidFill>
              </a:rPr>
              <a:t>A. </a:t>
            </a:r>
            <a:r>
              <a:rPr lang="zh-CN" altLang="en-US" sz="3200" b="1">
                <a:solidFill>
                  <a:srgbClr val="000000"/>
                </a:solidFill>
              </a:rPr>
              <a:t>信息归纳</a:t>
            </a:r>
            <a:r>
              <a:rPr lang="en-US" altLang="zh-CN" sz="3200" b="1">
                <a:solidFill>
                  <a:srgbClr val="000000"/>
                </a:solidFill>
              </a:rPr>
              <a:t>(5</a:t>
            </a:r>
            <a:r>
              <a:rPr lang="zh-CN" altLang="en-US" sz="3200" b="1">
                <a:solidFill>
                  <a:srgbClr val="000000"/>
                </a:solidFill>
              </a:rPr>
              <a:t>小题，共</a:t>
            </a:r>
            <a:r>
              <a:rPr lang="en-US" altLang="zh-CN" sz="3200" b="1">
                <a:solidFill>
                  <a:srgbClr val="000000"/>
                </a:solidFill>
              </a:rPr>
              <a:t>10</a:t>
            </a:r>
            <a:r>
              <a:rPr lang="zh-CN" altLang="en-US" sz="3200" b="1">
                <a:solidFill>
                  <a:srgbClr val="000000"/>
                </a:solidFill>
              </a:rPr>
              <a:t>分</a:t>
            </a:r>
            <a:r>
              <a:rPr lang="en-US" altLang="zh-CN" sz="3200" b="1">
                <a:solidFill>
                  <a:srgbClr val="000000"/>
                </a:solidFill>
              </a:rPr>
              <a:t>)</a:t>
            </a:r>
          </a:p>
          <a:p>
            <a:pPr algn="l">
              <a:buFont typeface="Arial" panose="020B0604020202020204" pitchFamily="34" charset="0"/>
              <a:buNone/>
            </a:pPr>
            <a:r>
              <a:rPr lang="en-US" altLang="zh-CN" sz="3200">
                <a:solidFill>
                  <a:srgbClr val="000000"/>
                </a:solidFill>
              </a:rPr>
              <a:t>       Today is the first day of the Mid-Autumn Festival(</a:t>
            </a:r>
            <a:r>
              <a:rPr lang="zh-CN" altLang="en-US" sz="3200">
                <a:solidFill>
                  <a:srgbClr val="000000"/>
                </a:solidFill>
              </a:rPr>
              <a:t>中秋节</a:t>
            </a:r>
            <a:r>
              <a:rPr lang="en-US" altLang="zh-CN" sz="3200">
                <a:solidFill>
                  <a:srgbClr val="000000"/>
                </a:solidFill>
              </a:rPr>
              <a:t>) . Let</a:t>
            </a:r>
            <a:r>
              <a:rPr lang="en-US" altLang="zh-CN" sz="3200">
                <a:solidFill>
                  <a:srgbClr val="000000"/>
                </a:solidFill>
                <a:latin typeface="Calibri" panose="020F0502020204030204"/>
              </a:rPr>
              <a:t>’</a:t>
            </a:r>
            <a:r>
              <a:rPr lang="en-US" altLang="zh-CN" sz="3200">
                <a:solidFill>
                  <a:srgbClr val="000000"/>
                </a:solidFill>
              </a:rPr>
              <a:t>s see what my friends are doing now.</a:t>
            </a:r>
          </a:p>
        </p:txBody>
      </p:sp>
      <p:graphicFrame>
        <p:nvGraphicFramePr>
          <p:cNvPr id="2" name="表格 -1"/>
          <p:cNvGraphicFramePr/>
          <p:nvPr/>
        </p:nvGraphicFramePr>
        <p:xfrm>
          <a:off x="128588" y="2781300"/>
          <a:ext cx="8886825" cy="3688083"/>
        </p:xfrm>
        <a:graphic>
          <a:graphicData uri="http://schemas.openxmlformats.org/drawingml/2006/table">
            <a:tbl>
              <a:tblPr firstRow="1" bandRow="1">
                <a:tableStyleId>{5940675A-B579-460E-94D1-54222C63F5DA}</a:tableStyleId>
              </a:tblPr>
              <a:tblGrid>
                <a:gridCol w="866078">
                  <a:extLst>
                    <a:ext uri="{9D8B030D-6E8A-4147-A177-3AD203B41FA5}">
                      <a16:colId xmlns:a16="http://schemas.microsoft.com/office/drawing/2014/main" val="20000"/>
                    </a:ext>
                  </a:extLst>
                </a:gridCol>
                <a:gridCol w="8020747">
                  <a:extLst>
                    <a:ext uri="{9D8B030D-6E8A-4147-A177-3AD203B41FA5}">
                      <a16:colId xmlns:a16="http://schemas.microsoft.com/office/drawing/2014/main" val="20001"/>
                    </a:ext>
                  </a:extLst>
                </a:gridCol>
              </a:tblGrid>
              <a:tr h="1005754">
                <a:tc>
                  <a:txBody>
                    <a:bodyPr/>
                    <a:lstStyle/>
                    <a:p>
                      <a:pPr marL="0" algn="l" fontAlgn="base">
                        <a:buNone/>
                      </a:pPr>
                      <a:r>
                        <a:rPr lang="en-US" altLang="zh-CN" sz="2200" b="0" u="none">
                          <a:solidFill>
                            <a:srgbClr val="000000"/>
                          </a:solidFill>
                          <a:latin typeface="Arial" panose="020B0604020202020204" pitchFamily="34" charset="0"/>
                          <a:ea typeface="宋体" panose="02010600030101010101" pitchFamily="2" charset="-122"/>
                          <a:cs typeface="+mn-ea"/>
                        </a:rPr>
                        <a:t>Peter</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2200" b="0" u="none">
                          <a:solidFill>
                            <a:srgbClr val="000000"/>
                          </a:solidFill>
                          <a:latin typeface="Arial" panose="020B0604020202020204" pitchFamily="34" charset="0"/>
                          <a:ea typeface="宋体" panose="02010600030101010101" pitchFamily="2" charset="-122"/>
                          <a:cs typeface="+mn-ea"/>
                        </a:rPr>
                        <a:t>I’m visiting my uncle and aunt with my parents. They live in the countryside(乡村). It乡村). It’s far from our city, Beijing. We take the train there. And I am fishing with my brother now.</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41005">
                <a:tc>
                  <a:txBody>
                    <a:bodyPr/>
                    <a:lstStyle/>
                    <a:p>
                      <a:pPr marL="0" indent="0" algn="l">
                        <a:buNone/>
                      </a:pPr>
                      <a:r>
                        <a:rPr lang="en-US" altLang="zh-CN" sz="2200" b="0" u="none">
                          <a:solidFill>
                            <a:srgbClr val="000000"/>
                          </a:solidFill>
                          <a:latin typeface="Arial" panose="020B0604020202020204" pitchFamily="34" charset="0"/>
                          <a:ea typeface="宋体" panose="02010600030101010101" pitchFamily="2" charset="-122"/>
                          <a:cs typeface="+mn-ea"/>
                        </a:rPr>
                        <a:t>Eliza</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2200" b="0" u="none">
                          <a:solidFill>
                            <a:srgbClr val="000000"/>
                          </a:solidFill>
                          <a:latin typeface="Arial" panose="020B0604020202020204" pitchFamily="34" charset="0"/>
                          <a:ea typeface="宋体" panose="02010600030101010101" pitchFamily="2" charset="-122"/>
                          <a:cs typeface="+mn-ea"/>
                        </a:rPr>
                        <a:t>I’m visiting my grandparents with my parents. They live in a small town(镇). It takes us one hour to get there by car. On the second day, 镇). It takes us one hour to get there by car. On the second day, I will have a party with my friends. </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41005">
                <a:tc>
                  <a:txBody>
                    <a:bodyPr/>
                    <a:lstStyle/>
                    <a:p>
                      <a:pPr marL="0" indent="0" algn="l">
                        <a:buNone/>
                      </a:pPr>
                      <a:r>
                        <a:rPr lang="en-US" altLang="zh-CN" sz="2200" b="0" u="none">
                          <a:solidFill>
                            <a:srgbClr val="000000"/>
                          </a:solidFill>
                          <a:latin typeface="Arial" panose="020B0604020202020204" pitchFamily="34" charset="0"/>
                          <a:ea typeface="宋体" panose="02010600030101010101" pitchFamily="2" charset="-122"/>
                          <a:cs typeface="+mn-ea"/>
                        </a:rPr>
                        <a:t>Gina</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2200" b="0" u="none">
                          <a:solidFill>
                            <a:srgbClr val="000000"/>
                          </a:solidFill>
                          <a:latin typeface="Arial" panose="020B0604020202020204" pitchFamily="34" charset="0"/>
                          <a:ea typeface="宋体" panose="02010600030101010101" pitchFamily="2" charset="-122"/>
                          <a:cs typeface="+mn-ea"/>
                        </a:rPr>
                        <a:t>My sister is visiting us. She lives in Tianjin. She comes here by bus. I’m playing ping-pong with her now. On the second day, I will take her to Eliza’s party. On the third day, my sister will go back and I will do some shopping with my parents.</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34925" y="1082561"/>
          <a:ext cx="9045575" cy="5394439"/>
        </p:xfrm>
        <a:graphic>
          <a:graphicData uri="http://schemas.openxmlformats.org/drawingml/2006/table">
            <a:tbl>
              <a:tblPr firstRow="1" bandRow="1">
                <a:tableStyleId>{5940675A-B579-460E-94D1-54222C63F5DA}</a:tableStyleId>
              </a:tblPr>
              <a:tblGrid>
                <a:gridCol w="4425004">
                  <a:extLst>
                    <a:ext uri="{9D8B030D-6E8A-4147-A177-3AD203B41FA5}">
                      <a16:colId xmlns:a16="http://schemas.microsoft.com/office/drawing/2014/main" val="20000"/>
                    </a:ext>
                  </a:extLst>
                </a:gridCol>
                <a:gridCol w="4620571">
                  <a:extLst>
                    <a:ext uri="{9D8B030D-6E8A-4147-A177-3AD203B41FA5}">
                      <a16:colId xmlns:a16="http://schemas.microsoft.com/office/drawing/2014/main" val="20001"/>
                    </a:ext>
                  </a:extLst>
                </a:gridCol>
              </a:tblGrid>
              <a:tr h="1096516">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place Peter’s uncle and aunt live</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61.________________. </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2230">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thing Peter is doing with his brother now</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62. ________________</a:t>
                      </a: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________________</a:t>
                      </a: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90166">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person Gina will take to Eliza’s party</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63. _______________</a:t>
                      </a:r>
                    </a:p>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75246">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way Gina’s sister gets to visit her </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64. _______________.</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90166">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time Gina will go shopping with her parents</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65. ________________</a:t>
                      </a: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 </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1158" name="文本框 99"/>
          <p:cNvSpPr txBox="1">
            <a:spLocks noChangeArrowheads="1"/>
          </p:cNvSpPr>
          <p:nvPr/>
        </p:nvSpPr>
        <p:spPr bwMode="auto">
          <a:xfrm>
            <a:off x="1905000" y="228600"/>
            <a:ext cx="5080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4400" dirty="0">
                <a:solidFill>
                  <a:srgbClr val="000000"/>
                </a:solidFill>
                <a:latin typeface="Times New Roman" panose="02020603050405020304" pitchFamily="18" charset="0"/>
                <a:cs typeface="Times New Roman" panose="02020603050405020304" pitchFamily="18" charset="0"/>
              </a:rPr>
              <a:t>Information Card</a:t>
            </a:r>
          </a:p>
        </p:txBody>
      </p:sp>
      <p:sp>
        <p:nvSpPr>
          <p:cNvPr id="91159" name="TextBox 14"/>
          <p:cNvSpPr txBox="1">
            <a:spLocks noChangeArrowheads="1"/>
          </p:cNvSpPr>
          <p:nvPr/>
        </p:nvSpPr>
        <p:spPr bwMode="auto">
          <a:xfrm>
            <a:off x="5221288" y="1042874"/>
            <a:ext cx="39068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In the countryside</a:t>
            </a:r>
          </a:p>
        </p:txBody>
      </p:sp>
      <p:sp>
        <p:nvSpPr>
          <p:cNvPr id="91160" name="TextBox 14"/>
          <p:cNvSpPr txBox="1">
            <a:spLocks noChangeArrowheads="1"/>
          </p:cNvSpPr>
          <p:nvPr/>
        </p:nvSpPr>
        <p:spPr bwMode="auto">
          <a:xfrm>
            <a:off x="5075238" y="2195399"/>
            <a:ext cx="40147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Going fishing</a:t>
            </a:r>
          </a:p>
        </p:txBody>
      </p:sp>
      <p:sp>
        <p:nvSpPr>
          <p:cNvPr id="91161" name="TextBox 14"/>
          <p:cNvSpPr txBox="1">
            <a:spLocks noChangeArrowheads="1"/>
          </p:cNvSpPr>
          <p:nvPr/>
        </p:nvSpPr>
        <p:spPr bwMode="auto">
          <a:xfrm>
            <a:off x="5003800" y="3346336"/>
            <a:ext cx="3676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Her sister</a:t>
            </a:r>
          </a:p>
        </p:txBody>
      </p:sp>
      <p:sp>
        <p:nvSpPr>
          <p:cNvPr id="91162" name="TextBox 14"/>
          <p:cNvSpPr txBox="1">
            <a:spLocks noChangeArrowheads="1"/>
          </p:cNvSpPr>
          <p:nvPr/>
        </p:nvSpPr>
        <p:spPr bwMode="auto">
          <a:xfrm>
            <a:off x="5219700" y="4355986"/>
            <a:ext cx="3371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By bus</a:t>
            </a:r>
          </a:p>
        </p:txBody>
      </p:sp>
      <p:sp>
        <p:nvSpPr>
          <p:cNvPr id="91163" name="TextBox 14"/>
          <p:cNvSpPr txBox="1">
            <a:spLocks noChangeArrowheads="1"/>
          </p:cNvSpPr>
          <p:nvPr/>
        </p:nvSpPr>
        <p:spPr bwMode="auto">
          <a:xfrm>
            <a:off x="5003800" y="5433899"/>
            <a:ext cx="439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On the third day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59"/>
                                        </p:tgtEl>
                                        <p:attrNameLst>
                                          <p:attrName>style.visibility</p:attrName>
                                        </p:attrNameLst>
                                      </p:cBhvr>
                                      <p:to>
                                        <p:strVal val="visible"/>
                                      </p:to>
                                    </p:set>
                                    <p:animEffect transition="in" filter="blinds(horizontal)">
                                      <p:cBhvr>
                                        <p:cTn id="7" dur="500"/>
                                        <p:tgtEl>
                                          <p:spTgt spid="911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1160"/>
                                        </p:tgtEl>
                                        <p:attrNameLst>
                                          <p:attrName>style.visibility</p:attrName>
                                        </p:attrNameLst>
                                      </p:cBhvr>
                                      <p:to>
                                        <p:strVal val="visible"/>
                                      </p:to>
                                    </p:set>
                                    <p:animEffect transition="in" filter="blinds(horizontal)">
                                      <p:cBhvr>
                                        <p:cTn id="12" dur="500"/>
                                        <p:tgtEl>
                                          <p:spTgt spid="911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1161"/>
                                        </p:tgtEl>
                                        <p:attrNameLst>
                                          <p:attrName>style.visibility</p:attrName>
                                        </p:attrNameLst>
                                      </p:cBhvr>
                                      <p:to>
                                        <p:strVal val="visible"/>
                                      </p:to>
                                    </p:set>
                                    <p:animEffect transition="in" filter="blinds(horizontal)">
                                      <p:cBhvr>
                                        <p:cTn id="17" dur="500"/>
                                        <p:tgtEl>
                                          <p:spTgt spid="9116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1162"/>
                                        </p:tgtEl>
                                        <p:attrNameLst>
                                          <p:attrName>style.visibility</p:attrName>
                                        </p:attrNameLst>
                                      </p:cBhvr>
                                      <p:to>
                                        <p:strVal val="visible"/>
                                      </p:to>
                                    </p:set>
                                    <p:animEffect transition="in" filter="blinds(horizontal)">
                                      <p:cBhvr>
                                        <p:cTn id="22" dur="500"/>
                                        <p:tgtEl>
                                          <p:spTgt spid="9116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1163"/>
                                        </p:tgtEl>
                                        <p:attrNameLst>
                                          <p:attrName>style.visibility</p:attrName>
                                        </p:attrNameLst>
                                      </p:cBhvr>
                                      <p:to>
                                        <p:strVal val="visible"/>
                                      </p:to>
                                    </p:set>
                                    <p:animEffect transition="in" filter="blinds(horizontal)">
                                      <p:cBhvr>
                                        <p:cTn id="27" dur="500"/>
                                        <p:tgtEl>
                                          <p:spTgt spid="91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9" grpId="0"/>
      <p:bldP spid="91160" grpId="0"/>
      <p:bldP spid="91161" grpId="0"/>
      <p:bldP spid="91162" grpId="0"/>
      <p:bldP spid="9116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3730" name="矩形 1"/>
          <p:cNvSpPr>
            <a:spLocks noChangeArrowheads="1"/>
          </p:cNvSpPr>
          <p:nvPr/>
        </p:nvSpPr>
        <p:spPr bwMode="auto">
          <a:xfrm>
            <a:off x="12700" y="685800"/>
            <a:ext cx="907256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一、单项选择 </a:t>
            </a:r>
            <a:r>
              <a:rPr lang="en-US" altLang="zh-CN" sz="3200" b="1" dirty="0"/>
              <a:t>(20</a:t>
            </a:r>
            <a:r>
              <a:rPr lang="zh-CN" altLang="en-US" sz="3200" b="1" dirty="0"/>
              <a:t>小题，共</a:t>
            </a:r>
            <a:r>
              <a:rPr lang="en-US" altLang="zh-CN" sz="3200" b="1" dirty="0"/>
              <a:t>20</a:t>
            </a:r>
            <a:r>
              <a:rPr lang="zh-CN" altLang="en-US" sz="3200" b="1" dirty="0"/>
              <a:t>分</a:t>
            </a:r>
            <a:r>
              <a:rPr lang="en-US" altLang="zh-CN" sz="3200" b="1" dirty="0"/>
              <a:t>)</a:t>
            </a:r>
          </a:p>
          <a:p>
            <a:pPr algn="l">
              <a:buFont typeface="Arial" panose="020B0604020202020204" pitchFamily="34" charset="0"/>
              <a:buNone/>
            </a:pPr>
            <a:r>
              <a:rPr lang="en-US" altLang="zh-CN" sz="3200" dirty="0"/>
              <a:t>(    ) 1. ---Is your brother running in the park?  </a:t>
            </a:r>
          </a:p>
          <a:p>
            <a:pPr algn="l">
              <a:buFont typeface="Arial" panose="020B0604020202020204" pitchFamily="34" charset="0"/>
              <a:buNone/>
            </a:pPr>
            <a:r>
              <a:rPr lang="en-US" altLang="zh-CN" sz="3200" dirty="0"/>
              <a:t>           </a:t>
            </a:r>
            <a:r>
              <a:rPr lang="en-US" altLang="zh-CN" sz="3200" dirty="0" smtClean="0"/>
              <a:t>--- </a:t>
            </a:r>
            <a:r>
              <a:rPr lang="en-US" altLang="zh-CN" sz="3200" dirty="0"/>
              <a:t>No, he </a:t>
            </a:r>
            <a:r>
              <a:rPr lang="en-US" altLang="zh-CN" sz="3200" dirty="0" smtClean="0"/>
              <a:t>___ </a:t>
            </a:r>
            <a:r>
              <a:rPr lang="en-US" altLang="zh-CN" sz="3200" dirty="0"/>
              <a:t>in the river. (2012·</a:t>
            </a:r>
            <a:r>
              <a:rPr lang="zh-CN" altLang="en-US" sz="3200" dirty="0"/>
              <a:t>山东济南</a:t>
            </a:r>
            <a:r>
              <a:rPr lang="en-US" altLang="zh-CN" sz="3200" dirty="0"/>
              <a:t>)</a:t>
            </a:r>
          </a:p>
          <a:p>
            <a:pPr algn="l">
              <a:buFont typeface="Arial" panose="020B0604020202020204" pitchFamily="34" charset="0"/>
              <a:buNone/>
            </a:pPr>
            <a:r>
              <a:rPr lang="en-US" altLang="zh-CN" sz="3200" dirty="0"/>
              <a:t>      A. swim		B. swims			</a:t>
            </a:r>
          </a:p>
          <a:p>
            <a:pPr algn="l">
              <a:buFont typeface="Arial" panose="020B0604020202020204" pitchFamily="34" charset="0"/>
              <a:buNone/>
            </a:pPr>
            <a:r>
              <a:rPr lang="en-US" altLang="zh-CN" sz="3200" dirty="0"/>
              <a:t>      C. swimming	D. is swimming</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2. --- Where is Mary? </a:t>
            </a:r>
          </a:p>
          <a:p>
            <a:pPr algn="l">
              <a:buFont typeface="Arial" panose="020B0604020202020204" pitchFamily="34" charset="0"/>
              <a:buNone/>
            </a:pPr>
            <a:r>
              <a:rPr lang="en-US" altLang="zh-CN" sz="3200" dirty="0"/>
              <a:t>           ---She is busy </a:t>
            </a:r>
            <a:r>
              <a:rPr lang="en-US" altLang="zh-CN" sz="3200" dirty="0" smtClean="0"/>
              <a:t>___ </a:t>
            </a:r>
            <a:r>
              <a:rPr lang="en-US" altLang="zh-CN" sz="3200" dirty="0"/>
              <a:t>for the tests.</a:t>
            </a:r>
          </a:p>
          <a:p>
            <a:pPr algn="l">
              <a:buFont typeface="Arial" panose="020B0604020202020204" pitchFamily="34" charset="0"/>
              <a:buNone/>
            </a:pPr>
            <a:r>
              <a:rPr lang="en-US" altLang="zh-CN" sz="3200" dirty="0"/>
              <a:t>      A. study		B. studies			</a:t>
            </a:r>
          </a:p>
          <a:p>
            <a:pPr algn="l">
              <a:buFont typeface="Arial" panose="020B0604020202020204" pitchFamily="34" charset="0"/>
              <a:buNone/>
            </a:pPr>
            <a:r>
              <a:rPr lang="en-US" altLang="zh-CN" sz="3200" dirty="0"/>
              <a:t>     C. studying		D. to </a:t>
            </a:r>
            <a:r>
              <a:rPr lang="en-US" altLang="zh-CN" sz="3200" dirty="0" smtClean="0"/>
              <a:t>study</a:t>
            </a:r>
            <a:endParaRPr lang="en-US" altLang="zh-CN" sz="3200" dirty="0"/>
          </a:p>
        </p:txBody>
      </p:sp>
      <p:sp>
        <p:nvSpPr>
          <p:cNvPr id="73731" name="TextBox 13"/>
          <p:cNvSpPr txBox="1">
            <a:spLocks noChangeArrowheads="1"/>
          </p:cNvSpPr>
          <p:nvPr/>
        </p:nvSpPr>
        <p:spPr bwMode="auto">
          <a:xfrm>
            <a:off x="263525" y="1238250"/>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3732" name="TextBox 14"/>
          <p:cNvSpPr txBox="1">
            <a:spLocks noChangeArrowheads="1"/>
          </p:cNvSpPr>
          <p:nvPr/>
        </p:nvSpPr>
        <p:spPr bwMode="auto">
          <a:xfrm>
            <a:off x="228600" y="3657600"/>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dirty="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blinds(horizontal)">
                                      <p:cBhvr>
                                        <p:cTn id="7" dur="500"/>
                                        <p:tgtEl>
                                          <p:spTgt spid="737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732"/>
                                        </p:tgtEl>
                                        <p:attrNameLst>
                                          <p:attrName>style.visibility</p:attrName>
                                        </p:attrNameLst>
                                      </p:cBhvr>
                                      <p:to>
                                        <p:strVal val="visible"/>
                                      </p:to>
                                    </p:set>
                                    <p:animEffect transition="in" filter="blinds(horizontal)">
                                      <p:cBhvr>
                                        <p:cTn id="12"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文本框 99"/>
          <p:cNvSpPr txBox="1">
            <a:spLocks noChangeArrowheads="1"/>
          </p:cNvSpPr>
          <p:nvPr/>
        </p:nvSpPr>
        <p:spPr bwMode="auto">
          <a:xfrm>
            <a:off x="250825" y="476250"/>
            <a:ext cx="857091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000000"/>
                </a:solidFill>
              </a:rPr>
              <a:t>B. </a:t>
            </a:r>
            <a:r>
              <a:rPr lang="zh-CN" altLang="en-US" sz="3200" b="1" dirty="0">
                <a:solidFill>
                  <a:srgbClr val="000000"/>
                </a:solidFill>
              </a:rPr>
              <a:t>书面表达</a:t>
            </a:r>
            <a:r>
              <a:rPr lang="en-US" altLang="zh-CN" sz="3200" b="1" dirty="0">
                <a:solidFill>
                  <a:srgbClr val="000000"/>
                </a:solidFill>
              </a:rPr>
              <a:t>(1</a:t>
            </a:r>
            <a:r>
              <a:rPr lang="zh-CN" altLang="en-US" sz="3200" b="1" dirty="0">
                <a:solidFill>
                  <a:srgbClr val="000000"/>
                </a:solidFill>
              </a:rPr>
              <a:t>小题，</a:t>
            </a:r>
            <a:r>
              <a:rPr lang="en-US" altLang="zh-CN" sz="3200" b="1" dirty="0">
                <a:solidFill>
                  <a:srgbClr val="000000"/>
                </a:solidFill>
              </a:rPr>
              <a:t>20</a:t>
            </a:r>
            <a:r>
              <a:rPr lang="zh-CN" altLang="en-US" sz="3200" b="1" dirty="0">
                <a:solidFill>
                  <a:srgbClr val="000000"/>
                </a:solidFill>
              </a:rPr>
              <a:t>分</a:t>
            </a:r>
            <a:r>
              <a:rPr lang="en-US" altLang="zh-CN" sz="3200" b="1" dirty="0">
                <a:solidFill>
                  <a:srgbClr val="000000"/>
                </a:solidFill>
              </a:rPr>
              <a:t>)</a:t>
            </a:r>
          </a:p>
          <a:p>
            <a:pPr algn="l">
              <a:buFont typeface="Arial" panose="020B0604020202020204" pitchFamily="34" charset="0"/>
              <a:buNone/>
            </a:pPr>
            <a:r>
              <a:rPr lang="en-US" altLang="zh-CN" sz="3200" dirty="0">
                <a:solidFill>
                  <a:srgbClr val="000000"/>
                </a:solidFill>
              </a:rPr>
              <a:t>  </a:t>
            </a:r>
            <a:r>
              <a:rPr lang="zh-CN" altLang="en-US" sz="3200" dirty="0">
                <a:solidFill>
                  <a:srgbClr val="000000"/>
                </a:solidFill>
              </a:rPr>
              <a:t>从上面的文章我们知道作者的三位朋友在中秋节假期里过得非常的充实和愉快，现请根据以下信息，写一篇文章介绍你和你家人在端午节早上</a:t>
            </a:r>
            <a:r>
              <a:rPr lang="en-US" altLang="zh-CN" sz="3200" dirty="0">
                <a:solidFill>
                  <a:srgbClr val="000000"/>
                </a:solidFill>
              </a:rPr>
              <a:t>9</a:t>
            </a:r>
            <a:r>
              <a:rPr lang="zh-CN" altLang="en-US" sz="3200" dirty="0">
                <a:solidFill>
                  <a:srgbClr val="000000"/>
                </a:solidFill>
              </a:rPr>
              <a:t>点钟正在做的事情。</a:t>
            </a:r>
          </a:p>
          <a:p>
            <a:pPr algn="l">
              <a:buFont typeface="Arial" panose="020B0604020202020204" pitchFamily="34" charset="0"/>
              <a:buNone/>
            </a:pPr>
            <a:r>
              <a:rPr lang="en-US" altLang="zh-CN" sz="3200" dirty="0">
                <a:solidFill>
                  <a:srgbClr val="000000"/>
                </a:solidFill>
              </a:rPr>
              <a:t>1. </a:t>
            </a:r>
            <a:r>
              <a:rPr lang="zh-CN" altLang="en-US" sz="3200" dirty="0">
                <a:solidFill>
                  <a:srgbClr val="000000"/>
                </a:solidFill>
              </a:rPr>
              <a:t>我和婶婶在包粽子；           </a:t>
            </a:r>
          </a:p>
          <a:p>
            <a:pPr algn="l">
              <a:buFont typeface="Arial" panose="020B0604020202020204" pitchFamily="34" charset="0"/>
              <a:buNone/>
            </a:pPr>
            <a:r>
              <a:rPr lang="en-US" altLang="zh-CN" sz="3200" dirty="0">
                <a:solidFill>
                  <a:srgbClr val="000000"/>
                </a:solidFill>
              </a:rPr>
              <a:t>2. </a:t>
            </a:r>
            <a:r>
              <a:rPr lang="zh-CN" altLang="en-US" sz="3200" dirty="0">
                <a:solidFill>
                  <a:srgbClr val="000000"/>
                </a:solidFill>
              </a:rPr>
              <a:t>爸爸和叔叔坐在沙发上看龙舟赛；</a:t>
            </a:r>
          </a:p>
          <a:p>
            <a:pPr algn="l">
              <a:buFont typeface="Arial" panose="020B0604020202020204" pitchFamily="34" charset="0"/>
              <a:buNone/>
            </a:pPr>
            <a:r>
              <a:rPr lang="en-US" altLang="zh-CN" sz="3200" dirty="0">
                <a:solidFill>
                  <a:srgbClr val="000000"/>
                </a:solidFill>
              </a:rPr>
              <a:t>3. </a:t>
            </a:r>
            <a:r>
              <a:rPr lang="zh-CN" altLang="en-US" sz="3200" dirty="0">
                <a:solidFill>
                  <a:srgbClr val="000000"/>
                </a:solidFill>
              </a:rPr>
              <a:t>妈妈在厨房里煮汤和做饭；     </a:t>
            </a:r>
          </a:p>
          <a:p>
            <a:pPr algn="l">
              <a:buFont typeface="Arial" panose="020B0604020202020204" pitchFamily="34" charset="0"/>
              <a:buNone/>
            </a:pPr>
            <a:r>
              <a:rPr lang="en-US" altLang="zh-CN" sz="3200" dirty="0">
                <a:solidFill>
                  <a:srgbClr val="000000"/>
                </a:solidFill>
              </a:rPr>
              <a:t>4. </a:t>
            </a:r>
            <a:r>
              <a:rPr lang="zh-CN" altLang="en-US" sz="3200" dirty="0">
                <a:solidFill>
                  <a:srgbClr val="000000"/>
                </a:solidFill>
              </a:rPr>
              <a:t>妹妹在电话里和爷爷奶奶聊天；</a:t>
            </a:r>
          </a:p>
          <a:p>
            <a:pPr algn="l">
              <a:buFont typeface="Arial" panose="020B0604020202020204" pitchFamily="34" charset="0"/>
              <a:buNone/>
            </a:pPr>
            <a:r>
              <a:rPr lang="en-US" altLang="zh-CN" sz="3200" dirty="0">
                <a:solidFill>
                  <a:srgbClr val="000000"/>
                </a:solidFill>
              </a:rPr>
              <a:t>5. </a:t>
            </a:r>
            <a:r>
              <a:rPr lang="zh-CN" altLang="en-US" sz="3200" dirty="0">
                <a:solidFill>
                  <a:srgbClr val="000000"/>
                </a:solidFill>
              </a:rPr>
              <a:t>弟弟在花园里和他朋友踢足球；   </a:t>
            </a:r>
          </a:p>
          <a:p>
            <a:pPr algn="l">
              <a:buFont typeface="Arial" panose="020B0604020202020204" pitchFamily="34" charset="0"/>
              <a:buNone/>
            </a:pPr>
            <a:r>
              <a:rPr lang="zh-CN" altLang="en-US" sz="3200" dirty="0">
                <a:solidFill>
                  <a:srgbClr val="000000"/>
                </a:solidFill>
              </a:rPr>
              <a:t>要求：</a:t>
            </a:r>
            <a:r>
              <a:rPr lang="en-US" altLang="zh-CN" sz="3200" dirty="0">
                <a:solidFill>
                  <a:srgbClr val="000000"/>
                </a:solidFill>
              </a:rPr>
              <a:t>1. </a:t>
            </a:r>
            <a:r>
              <a:rPr lang="zh-CN" altLang="en-US" sz="3200" dirty="0">
                <a:solidFill>
                  <a:srgbClr val="000000"/>
                </a:solidFill>
              </a:rPr>
              <a:t>语句通顺，可适当发挥；</a:t>
            </a:r>
          </a:p>
          <a:p>
            <a:pPr algn="l">
              <a:buFont typeface="Arial" panose="020B0604020202020204" pitchFamily="34" charset="0"/>
              <a:buNone/>
            </a:pPr>
            <a:r>
              <a:rPr lang="zh-CN" altLang="en-US" sz="3200" dirty="0">
                <a:solidFill>
                  <a:srgbClr val="000000"/>
                </a:solidFill>
              </a:rPr>
              <a:t>           </a:t>
            </a:r>
            <a:r>
              <a:rPr lang="en-US" altLang="zh-CN" sz="3200" dirty="0">
                <a:solidFill>
                  <a:srgbClr val="000000"/>
                </a:solidFill>
              </a:rPr>
              <a:t>2. 70</a:t>
            </a:r>
            <a:r>
              <a:rPr lang="zh-CN" altLang="en-US" sz="3200" dirty="0">
                <a:solidFill>
                  <a:srgbClr val="000000"/>
                </a:solidFill>
              </a:rPr>
              <a:t>词左</a:t>
            </a:r>
            <a:r>
              <a:rPr lang="zh-CN" altLang="en-US" sz="3200" dirty="0" smtClean="0">
                <a:solidFill>
                  <a:srgbClr val="000000"/>
                </a:solidFill>
              </a:rPr>
              <a:t>右</a:t>
            </a:r>
            <a:endParaRPr lang="zh-CN" altLang="en-US" sz="3200" dirty="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3186" name="文本框 99"/>
          <p:cNvSpPr txBox="1">
            <a:spLocks noChangeArrowheads="1"/>
          </p:cNvSpPr>
          <p:nvPr/>
        </p:nvSpPr>
        <p:spPr bwMode="auto">
          <a:xfrm>
            <a:off x="179388" y="586800"/>
            <a:ext cx="862488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a:t>
            </a:r>
          </a:p>
          <a:p>
            <a:pPr algn="l">
              <a:buFont typeface="Arial" panose="020B0604020202020204" pitchFamily="34" charset="0"/>
              <a:buNone/>
            </a:pPr>
            <a:r>
              <a:rPr lang="en-US" altLang="zh-CN" sz="3200" dirty="0" smtClean="0">
                <a:solidFill>
                  <a:srgbClr val="000000"/>
                </a:solidFill>
                <a:latin typeface="Times New Roman" panose="02020603050405020304" pitchFamily="18" charset="0"/>
                <a:cs typeface="Times New Roman" panose="02020603050405020304" pitchFamily="18" charset="0"/>
                <a:sym typeface="Arial" panose="020B0604020202020204" pitchFamily="34" charset="0"/>
              </a:rPr>
              <a:t>_________________________________________</a:t>
            </a:r>
            <a:endParaRPr lang="en-US" altLang="zh-CN" sz="3200" dirty="0">
              <a:solidFill>
                <a:srgbClr val="000000"/>
              </a:solidFill>
              <a:latin typeface="Times New Roman" panose="02020603050405020304" pitchFamily="18" charset="0"/>
              <a:cs typeface="Times New Roman" panose="02020603050405020304" pitchFamily="18" charset="0"/>
            </a:endParaRPr>
          </a:p>
        </p:txBody>
      </p:sp>
      <p:sp>
        <p:nvSpPr>
          <p:cNvPr id="93187" name="TextBox 14"/>
          <p:cNvSpPr txBox="1">
            <a:spLocks noChangeArrowheads="1"/>
          </p:cNvSpPr>
          <p:nvPr/>
        </p:nvSpPr>
        <p:spPr bwMode="auto">
          <a:xfrm>
            <a:off x="179388" y="1161476"/>
            <a:ext cx="8955087"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100" b="1" dirty="0">
                <a:solidFill>
                  <a:srgbClr val="FF0000"/>
                </a:solidFill>
              </a:rPr>
              <a:t>        Today is the Dragon Boat Festival. It</a:t>
            </a:r>
            <a:r>
              <a:rPr lang="en-US" altLang="en-US" sz="3100" b="1" dirty="0">
                <a:solidFill>
                  <a:srgbClr val="FF0000"/>
                </a:solidFill>
                <a:latin typeface="Calibri" panose="020F0502020204030204"/>
              </a:rPr>
              <a:t>’</a:t>
            </a:r>
            <a:r>
              <a:rPr lang="en-US" altLang="en-US" sz="3100" b="1" dirty="0">
                <a:solidFill>
                  <a:srgbClr val="FF0000"/>
                </a:solidFill>
              </a:rPr>
              <a:t>s 9 o</a:t>
            </a:r>
            <a:r>
              <a:rPr lang="en-US" altLang="en-US" sz="3100" b="1" dirty="0">
                <a:solidFill>
                  <a:srgbClr val="FF0000"/>
                </a:solidFill>
                <a:latin typeface="Calibri" panose="020F0502020204030204"/>
              </a:rPr>
              <a:t>’</a:t>
            </a:r>
            <a:r>
              <a:rPr lang="en-US" altLang="en-US" sz="3100" b="1" dirty="0">
                <a:solidFill>
                  <a:srgbClr val="FF0000"/>
                </a:solidFill>
              </a:rPr>
              <a:t>clock in the morning, I am making </a:t>
            </a:r>
            <a:r>
              <a:rPr lang="en-US" altLang="en-US" sz="3100" b="1" dirty="0" err="1">
                <a:solidFill>
                  <a:srgbClr val="FF0000"/>
                </a:solidFill>
              </a:rPr>
              <a:t>zongzi</a:t>
            </a:r>
            <a:r>
              <a:rPr lang="en-US" altLang="en-US" sz="3100" b="1" dirty="0">
                <a:solidFill>
                  <a:srgbClr val="FF0000"/>
                </a:solidFill>
              </a:rPr>
              <a:t> with my aunt. My dad and my uncle are sitting on the sofa. They are watching the boat races on TV. My mom is in the kitchen. She is making soup. Where is my little sister? She is talking on the phone to my grandparents. And my brother is playing soccer with his friends in the garden. We have a good time during the Dragon Boat Festival. What about you</a:t>
            </a:r>
            <a:r>
              <a:rPr lang="en-US" altLang="en-US" sz="3100" b="1" dirty="0" smtClean="0">
                <a:solidFill>
                  <a:srgbClr val="FF0000"/>
                </a:solidFill>
              </a:rPr>
              <a:t>?  </a:t>
            </a:r>
            <a:endParaRPr lang="en-US" altLang="en-US" sz="31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7"/>
                                        </p:tgtEl>
                                        <p:attrNameLst>
                                          <p:attrName>style.visibility</p:attrName>
                                        </p:attrNameLst>
                                      </p:cBhvr>
                                      <p:to>
                                        <p:strVal val="visible"/>
                                      </p:to>
                                    </p:set>
                                    <p:animEffect transition="in" filter="blinds(horizontal)">
                                      <p:cBhvr>
                                        <p:cTn id="7" dur="500"/>
                                        <p:tgtEl>
                                          <p:spTgt spid="93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矩形 1"/>
          <p:cNvSpPr>
            <a:spLocks noChangeArrowheads="1"/>
          </p:cNvSpPr>
          <p:nvPr/>
        </p:nvSpPr>
        <p:spPr bwMode="auto">
          <a:xfrm>
            <a:off x="0" y="-3175"/>
            <a:ext cx="9072563" cy="643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3. ---Does the soup taste nice?  (2012</a:t>
            </a:r>
            <a:r>
              <a:rPr lang="en-US" altLang="zh-CN" sz="3200" dirty="0">
                <a:latin typeface="Calibri" panose="020F0502020204030204"/>
              </a:rPr>
              <a:t>·</a:t>
            </a:r>
            <a:r>
              <a:rPr lang="zh-CN" altLang="en-US" sz="3200" dirty="0"/>
              <a:t>山东潍坊</a:t>
            </a:r>
            <a:r>
              <a:rPr lang="en-US" altLang="zh-CN" sz="3200" dirty="0"/>
              <a:t>)</a:t>
            </a:r>
          </a:p>
          <a:p>
            <a:pPr algn="l">
              <a:buFont typeface="Arial" panose="020B0604020202020204" pitchFamily="34" charset="0"/>
              <a:buNone/>
            </a:pPr>
            <a:r>
              <a:rPr lang="en-US" altLang="zh-CN" sz="3200" dirty="0"/>
              <a:t>           ---Yes, it is __________. But it is too hot.</a:t>
            </a:r>
          </a:p>
          <a:p>
            <a:pPr algn="l">
              <a:buFont typeface="Arial" panose="020B0604020202020204" pitchFamily="34" charset="0"/>
              <a:buNone/>
            </a:pPr>
            <a:r>
              <a:rPr lang="en-US" altLang="zh-CN" sz="3200" dirty="0"/>
              <a:t>      A. beautiful		    B. interesting		</a:t>
            </a:r>
          </a:p>
          <a:p>
            <a:pPr algn="l">
              <a:buFont typeface="Arial" panose="020B0604020202020204" pitchFamily="34" charset="0"/>
              <a:buNone/>
            </a:pPr>
            <a:r>
              <a:rPr lang="en-US" altLang="zh-CN" sz="3200" dirty="0"/>
              <a:t>      C. delicious            D. boring</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4. The clothing store _________ a sale. The clothes are very cheap. (2012</a:t>
            </a:r>
            <a:r>
              <a:rPr lang="en-US" altLang="zh-CN" sz="3200" dirty="0">
                <a:latin typeface="Calibri" panose="020F0502020204030204"/>
              </a:rPr>
              <a:t>·</a:t>
            </a:r>
            <a:r>
              <a:rPr lang="zh-CN" altLang="en-US" sz="3200" dirty="0"/>
              <a:t>河北</a:t>
            </a:r>
            <a:r>
              <a:rPr lang="en-US" altLang="zh-CN" sz="3200" dirty="0"/>
              <a:t>)</a:t>
            </a:r>
          </a:p>
          <a:p>
            <a:pPr algn="l">
              <a:buFont typeface="Arial" panose="020B0604020202020204" pitchFamily="34" charset="0"/>
              <a:buNone/>
            </a:pPr>
            <a:r>
              <a:rPr lang="en-US" altLang="zh-CN" sz="3200" dirty="0"/>
              <a:t>A. has	B. had	C. is having    D. was having</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5.There ________ many trees in front of my house now. (2013</a:t>
            </a:r>
            <a:r>
              <a:rPr lang="en-US" altLang="zh-CN" sz="3200" dirty="0">
                <a:latin typeface="Calibri" panose="020F0502020204030204"/>
              </a:rPr>
              <a:t>·</a:t>
            </a:r>
            <a:r>
              <a:rPr lang="zh-CN" altLang="en-US" sz="3200" dirty="0"/>
              <a:t>北京</a:t>
            </a:r>
            <a:r>
              <a:rPr lang="en-US" altLang="zh-CN" sz="3200" dirty="0"/>
              <a:t>)</a:t>
            </a:r>
          </a:p>
          <a:p>
            <a:pPr algn="l">
              <a:buFont typeface="Arial" panose="020B0604020202020204" pitchFamily="34" charset="0"/>
              <a:buNone/>
            </a:pPr>
            <a:r>
              <a:rPr lang="en-US" altLang="zh-CN" sz="3200" dirty="0"/>
              <a:t>      A. is		B. are	C. was	  D. were</a:t>
            </a:r>
          </a:p>
        </p:txBody>
      </p:sp>
      <p:sp>
        <p:nvSpPr>
          <p:cNvPr id="74755" name="TextBox 13"/>
          <p:cNvSpPr txBox="1">
            <a:spLocks noChangeArrowheads="1"/>
          </p:cNvSpPr>
          <p:nvPr/>
        </p:nvSpPr>
        <p:spPr bwMode="auto">
          <a:xfrm>
            <a:off x="179388" y="0"/>
            <a:ext cx="7381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4756" name="TextBox 14"/>
          <p:cNvSpPr txBox="1">
            <a:spLocks noChangeArrowheads="1"/>
          </p:cNvSpPr>
          <p:nvPr/>
        </p:nvSpPr>
        <p:spPr bwMode="auto">
          <a:xfrm>
            <a:off x="179388" y="2995613"/>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4757" name="TextBox 14"/>
          <p:cNvSpPr txBox="1">
            <a:spLocks noChangeArrowheads="1"/>
          </p:cNvSpPr>
          <p:nvPr/>
        </p:nvSpPr>
        <p:spPr bwMode="auto">
          <a:xfrm>
            <a:off x="179388" y="4868863"/>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blinds(horizontal)">
                                      <p:cBhvr>
                                        <p:cTn id="12" dur="5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7"/>
                                        </p:tgtEl>
                                        <p:attrNameLst>
                                          <p:attrName>style.visibility</p:attrName>
                                        </p:attrNameLst>
                                      </p:cBhvr>
                                      <p:to>
                                        <p:strVal val="visible"/>
                                      </p:to>
                                    </p:set>
                                    <p:animEffect transition="in" filter="blinds(horizontal)">
                                      <p:cBhvr>
                                        <p:cTn id="17"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74756" grpId="0"/>
      <p:bldP spid="7475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778" name="矩形 1"/>
          <p:cNvSpPr>
            <a:spLocks noChangeArrowheads="1"/>
          </p:cNvSpPr>
          <p:nvPr/>
        </p:nvSpPr>
        <p:spPr bwMode="auto">
          <a:xfrm>
            <a:off x="0" y="355600"/>
            <a:ext cx="907256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6. ---Hello, this is Wendy. Can I speak to Mike?      ---Yes, _________.  (2011</a:t>
            </a:r>
            <a:r>
              <a:rPr lang="en-US" altLang="zh-CN" sz="3200">
                <a:latin typeface="Calibri" panose="020F0502020204030204"/>
              </a:rPr>
              <a:t>·</a:t>
            </a:r>
            <a:r>
              <a:rPr lang="zh-CN" altLang="en-US" sz="3200"/>
              <a:t>武汉</a:t>
            </a:r>
            <a:r>
              <a:rPr lang="en-US" altLang="zh-CN" sz="3200"/>
              <a:t>)</a:t>
            </a:r>
          </a:p>
          <a:p>
            <a:pPr algn="l">
              <a:buFont typeface="Arial" panose="020B0604020202020204" pitchFamily="34" charset="0"/>
              <a:buNone/>
            </a:pPr>
            <a:r>
              <a:rPr lang="en-US" altLang="zh-CN" sz="3200"/>
              <a:t>      A. My name is Mike		B. Mike, please</a:t>
            </a:r>
          </a:p>
          <a:p>
            <a:pPr algn="l">
              <a:buFont typeface="Arial" panose="020B0604020202020204" pitchFamily="34" charset="0"/>
              <a:buNone/>
            </a:pPr>
            <a:r>
              <a:rPr lang="en-US" altLang="zh-CN" sz="3200"/>
              <a:t>      C. Mike is me	   	D. this is Mike speaking</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7. ---Nancy, I buy you a new bike.      (2011</a:t>
            </a:r>
            <a:r>
              <a:rPr lang="en-US" altLang="zh-CN" sz="3200">
                <a:latin typeface="Calibri" panose="020F0502020204030204"/>
              </a:rPr>
              <a:t>·</a:t>
            </a:r>
            <a:r>
              <a:rPr lang="zh-CN" altLang="en-US" sz="3200"/>
              <a:t>山东东营</a:t>
            </a:r>
            <a:r>
              <a:rPr lang="en-US" altLang="zh-CN" sz="3200"/>
              <a:t>)</a:t>
            </a:r>
          </a:p>
          <a:p>
            <a:pPr algn="l">
              <a:buFont typeface="Arial" panose="020B0604020202020204" pitchFamily="34" charset="0"/>
              <a:buNone/>
            </a:pPr>
            <a:r>
              <a:rPr lang="en-US" altLang="zh-CN" sz="3200"/>
              <a:t>---Thank you, dad. It</a:t>
            </a:r>
            <a:r>
              <a:rPr lang="en-US" altLang="zh-CN" sz="3200">
                <a:latin typeface="Calibri" panose="020F0502020204030204"/>
              </a:rPr>
              <a:t>’</a:t>
            </a:r>
            <a:r>
              <a:rPr lang="en-US" altLang="zh-CN" sz="3200"/>
              <a:t>s ________ what I want.</a:t>
            </a:r>
          </a:p>
          <a:p>
            <a:pPr algn="l">
              <a:buFont typeface="Arial" panose="020B0604020202020204" pitchFamily="34" charset="0"/>
              <a:buNone/>
            </a:pPr>
            <a:r>
              <a:rPr lang="en-US" altLang="zh-CN" sz="3200"/>
              <a:t>      A. just		B. still	C. only	D. almost</a:t>
            </a:r>
          </a:p>
          <a:p>
            <a:pPr algn="l">
              <a:buFont typeface="Arial" panose="020B0604020202020204" pitchFamily="34" charset="0"/>
              <a:buNone/>
            </a:pPr>
            <a:endParaRPr lang="en-US" altLang="zh-CN" sz="3200"/>
          </a:p>
        </p:txBody>
      </p:sp>
      <p:sp>
        <p:nvSpPr>
          <p:cNvPr id="75779" name="TextBox 13"/>
          <p:cNvSpPr txBox="1">
            <a:spLocks noChangeArrowheads="1"/>
          </p:cNvSpPr>
          <p:nvPr/>
        </p:nvSpPr>
        <p:spPr bwMode="auto">
          <a:xfrm>
            <a:off x="107950" y="476250"/>
            <a:ext cx="736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D</a:t>
            </a:r>
          </a:p>
        </p:txBody>
      </p:sp>
      <p:sp>
        <p:nvSpPr>
          <p:cNvPr id="75780" name="TextBox 14"/>
          <p:cNvSpPr txBox="1">
            <a:spLocks noChangeArrowheads="1"/>
          </p:cNvSpPr>
          <p:nvPr/>
        </p:nvSpPr>
        <p:spPr bwMode="auto">
          <a:xfrm>
            <a:off x="179388" y="28527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blinds(horizontal)">
                                      <p:cBhvr>
                                        <p:cTn id="7" dur="500"/>
                                        <p:tgtEl>
                                          <p:spTgt spid="7577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780"/>
                                        </p:tgtEl>
                                        <p:attrNameLst>
                                          <p:attrName>style.visibility</p:attrName>
                                        </p:attrNameLst>
                                      </p:cBhvr>
                                      <p:to>
                                        <p:strVal val="visible"/>
                                      </p:to>
                                    </p:set>
                                    <p:animEffect transition="in" filter="blinds(horizontal)">
                                      <p:cBhvr>
                                        <p:cTn id="12" dur="500"/>
                                        <p:tgtEl>
                                          <p:spTgt spid="75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P spid="7578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6802" name="矩形 1"/>
          <p:cNvSpPr>
            <a:spLocks noChangeArrowheads="1"/>
          </p:cNvSpPr>
          <p:nvPr/>
        </p:nvSpPr>
        <p:spPr bwMode="auto">
          <a:xfrm>
            <a:off x="-71438" y="355600"/>
            <a:ext cx="924401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8. --- Ben, would you like to play soccer with us? (2013</a:t>
            </a:r>
            <a:r>
              <a:rPr lang="en-US" altLang="zh-CN" sz="3200">
                <a:latin typeface="Calibri" panose="020F0502020204030204"/>
                <a:sym typeface="Arial" panose="020B0604020202020204" pitchFamily="34" charset="0"/>
              </a:rPr>
              <a:t>·</a:t>
            </a:r>
            <a:r>
              <a:rPr lang="zh-CN" altLang="en-US" sz="3200">
                <a:sym typeface="Arial" panose="020B0604020202020204" pitchFamily="34" charset="0"/>
              </a:rPr>
              <a:t>重庆</a:t>
            </a:r>
            <a:r>
              <a:rPr lang="en-US" altLang="zh-CN" sz="3200">
                <a:sym typeface="Arial" panose="020B0604020202020204" pitchFamily="34" charset="0"/>
              </a:rPr>
              <a:t>)</a:t>
            </a:r>
            <a:endParaRPr lang="en-US" altLang="zh-CN" sz="3200"/>
          </a:p>
          <a:p>
            <a:pPr algn="l">
              <a:buFont typeface="Arial" panose="020B0604020202020204" pitchFamily="34" charset="0"/>
              <a:buNone/>
            </a:pPr>
            <a:r>
              <a:rPr lang="en-US" altLang="zh-CN" sz="3200">
                <a:sym typeface="Arial" panose="020B0604020202020204" pitchFamily="34" charset="0"/>
              </a:rPr>
              <a:t>        ---________, but I have to wash my clothes first.</a:t>
            </a:r>
            <a:endParaRPr lang="en-US" altLang="zh-CN" sz="3200"/>
          </a:p>
          <a:p>
            <a:pPr algn="l">
              <a:buFont typeface="Arial" panose="020B0604020202020204" pitchFamily="34" charset="0"/>
              <a:buNone/>
            </a:pPr>
            <a:r>
              <a:rPr lang="en-US" altLang="zh-CN" sz="3200">
                <a:sym typeface="Arial" panose="020B0604020202020204" pitchFamily="34" charset="0"/>
              </a:rPr>
              <a:t>      A. No, I can</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t		B. I don</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t want to 	</a:t>
            </a:r>
          </a:p>
          <a:p>
            <a:pPr algn="l">
              <a:buFont typeface="Arial" panose="020B0604020202020204" pitchFamily="34" charset="0"/>
              <a:buNone/>
            </a:pPr>
            <a:r>
              <a:rPr lang="en-US" altLang="zh-CN" sz="3200">
                <a:sym typeface="Arial" panose="020B0604020202020204" pitchFamily="34" charset="0"/>
              </a:rPr>
              <a:t>      C. Yes, please		D. I</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d love to</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9. We have two foreign teachers here. One is from England, and ______ is from America.</a:t>
            </a:r>
          </a:p>
          <a:p>
            <a:pPr algn="l">
              <a:buFont typeface="Arial" panose="020B0604020202020204" pitchFamily="34" charset="0"/>
              <a:buNone/>
            </a:pPr>
            <a:r>
              <a:rPr lang="en-US" altLang="zh-CN" sz="3200">
                <a:sym typeface="Arial" panose="020B0604020202020204" pitchFamily="34" charset="0"/>
              </a:rPr>
              <a:t>      A. another		B. the other		</a:t>
            </a:r>
          </a:p>
          <a:p>
            <a:pPr algn="l">
              <a:buFont typeface="Arial" panose="020B0604020202020204" pitchFamily="34" charset="0"/>
              <a:buNone/>
            </a:pPr>
            <a:r>
              <a:rPr lang="en-US" altLang="zh-CN" sz="3200">
                <a:sym typeface="Arial" panose="020B0604020202020204" pitchFamily="34" charset="0"/>
              </a:rPr>
              <a:t>      C. the others	D. other </a:t>
            </a:r>
          </a:p>
          <a:p>
            <a:pPr algn="l">
              <a:buFont typeface="Arial" panose="020B0604020202020204" pitchFamily="34" charset="0"/>
              <a:buNone/>
            </a:pPr>
            <a:endParaRPr lang="en-US" altLang="zh-CN" sz="3200">
              <a:sym typeface="Arial" panose="020B0604020202020204" pitchFamily="34" charset="0"/>
            </a:endParaRPr>
          </a:p>
        </p:txBody>
      </p:sp>
      <p:sp>
        <p:nvSpPr>
          <p:cNvPr id="76803" name="TextBox 13"/>
          <p:cNvSpPr txBox="1">
            <a:spLocks noChangeArrowheads="1"/>
          </p:cNvSpPr>
          <p:nvPr/>
        </p:nvSpPr>
        <p:spPr bwMode="auto">
          <a:xfrm>
            <a:off x="179388" y="404813"/>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6804" name="TextBox 14"/>
          <p:cNvSpPr txBox="1">
            <a:spLocks noChangeArrowheads="1"/>
          </p:cNvSpPr>
          <p:nvPr/>
        </p:nvSpPr>
        <p:spPr bwMode="auto">
          <a:xfrm>
            <a:off x="107950" y="3860800"/>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blinds(horizontal)">
                                      <p:cBhvr>
                                        <p:cTn id="7" dur="500"/>
                                        <p:tgtEl>
                                          <p:spTgt spid="768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4"/>
                                        </p:tgtEl>
                                        <p:attrNameLst>
                                          <p:attrName>style.visibility</p:attrName>
                                        </p:attrNameLst>
                                      </p:cBhvr>
                                      <p:to>
                                        <p:strVal val="visible"/>
                                      </p:to>
                                    </p:set>
                                    <p:animEffect transition="in" filter="blinds(horizontal)">
                                      <p:cBhvr>
                                        <p:cTn id="12" dur="500"/>
                                        <p:tgtEl>
                                          <p:spTgt spid="76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p:bldP spid="7680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7826" name="矩形 1"/>
          <p:cNvSpPr>
            <a:spLocks noChangeArrowheads="1"/>
          </p:cNvSpPr>
          <p:nvPr/>
        </p:nvSpPr>
        <p:spPr bwMode="auto">
          <a:xfrm>
            <a:off x="0" y="355600"/>
            <a:ext cx="9072563"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10. The Chinese ping-pong players will join in the match. Let</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s ______ them to win. </a:t>
            </a:r>
          </a:p>
          <a:p>
            <a:pPr algn="l">
              <a:buFont typeface="Arial" panose="020B0604020202020204" pitchFamily="34" charset="0"/>
              <a:buNone/>
            </a:pPr>
            <a:r>
              <a:rPr lang="en-US" altLang="zh-CN" sz="3200">
                <a:sym typeface="Arial" panose="020B0604020202020204" pitchFamily="34" charset="0"/>
              </a:rPr>
              <a:t>      A. wish    B. to wish	C. hope	D. to hope</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11. ---What about the red sweater?  </a:t>
            </a:r>
          </a:p>
          <a:p>
            <a:pPr algn="l">
              <a:buFont typeface="Arial" panose="020B0604020202020204" pitchFamily="34" charset="0"/>
              <a:buNone/>
            </a:pPr>
            <a:r>
              <a:rPr lang="en-US" altLang="zh-CN" sz="3200"/>
              <a:t>---It is too small. Could you please show me __________ one?</a:t>
            </a:r>
          </a:p>
          <a:p>
            <a:pPr algn="l">
              <a:buFont typeface="Arial" panose="020B0604020202020204" pitchFamily="34" charset="0"/>
              <a:buNone/>
            </a:pPr>
            <a:r>
              <a:rPr lang="en-US" altLang="zh-CN" sz="3200"/>
              <a:t>      A. any		      B. any other		</a:t>
            </a:r>
          </a:p>
          <a:p>
            <a:pPr algn="l">
              <a:buFont typeface="Arial" panose="020B0604020202020204" pitchFamily="34" charset="0"/>
              <a:buNone/>
            </a:pPr>
            <a:r>
              <a:rPr lang="en-US" altLang="zh-CN" sz="3200"/>
              <a:t>     C. other	      D. another</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12. --- Jane, do you often _________online? (2014</a:t>
            </a:r>
            <a:r>
              <a:rPr lang="en-US" altLang="zh-CN" sz="3200">
                <a:latin typeface="Calibri" panose="020F0502020204030204"/>
              </a:rPr>
              <a:t>·</a:t>
            </a:r>
            <a:r>
              <a:rPr lang="zh-CN" altLang="en-US" sz="3200"/>
              <a:t>济南</a:t>
            </a:r>
            <a:r>
              <a:rPr lang="en-US" altLang="zh-CN" sz="3200"/>
              <a:t>)	--- Yes, I often buy clothes online.</a:t>
            </a:r>
          </a:p>
          <a:p>
            <a:pPr algn="l">
              <a:buFont typeface="Arial" panose="020B0604020202020204" pitchFamily="34" charset="0"/>
              <a:buNone/>
            </a:pPr>
            <a:r>
              <a:rPr lang="en-US" altLang="zh-CN" sz="3200"/>
              <a:t>      A. cook	B. exercise    C. shop      D. drive</a:t>
            </a:r>
          </a:p>
        </p:txBody>
      </p:sp>
      <p:sp>
        <p:nvSpPr>
          <p:cNvPr id="77827" name="TextBox 13"/>
          <p:cNvSpPr txBox="1">
            <a:spLocks noChangeArrowheads="1"/>
          </p:cNvSpPr>
          <p:nvPr/>
        </p:nvSpPr>
        <p:spPr bwMode="auto">
          <a:xfrm>
            <a:off x="179388" y="404813"/>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7828" name="TextBox 14"/>
          <p:cNvSpPr txBox="1">
            <a:spLocks noChangeArrowheads="1"/>
          </p:cNvSpPr>
          <p:nvPr/>
        </p:nvSpPr>
        <p:spPr bwMode="auto">
          <a:xfrm>
            <a:off x="179388" y="24209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7829" name="TextBox 14"/>
          <p:cNvSpPr txBox="1">
            <a:spLocks noChangeArrowheads="1"/>
          </p:cNvSpPr>
          <p:nvPr/>
        </p:nvSpPr>
        <p:spPr bwMode="auto">
          <a:xfrm>
            <a:off x="179388" y="5229225"/>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blinds(horizontal)">
                                      <p:cBhvr>
                                        <p:cTn id="7" dur="500"/>
                                        <p:tgtEl>
                                          <p:spTgt spid="778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blinds(horizontal)">
                                      <p:cBhvr>
                                        <p:cTn id="12" dur="500"/>
                                        <p:tgtEl>
                                          <p:spTgt spid="778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29"/>
                                        </p:tgtEl>
                                        <p:attrNameLst>
                                          <p:attrName>style.visibility</p:attrName>
                                        </p:attrNameLst>
                                      </p:cBhvr>
                                      <p:to>
                                        <p:strVal val="visible"/>
                                      </p:to>
                                    </p:set>
                                    <p:animEffect transition="in" filter="blinds(horizontal)">
                                      <p:cBhvr>
                                        <p:cTn id="17" dur="500"/>
                                        <p:tgtEl>
                                          <p:spTgt spid="77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8" grpId="0"/>
      <p:bldP spid="7782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8850" name="矩形 1"/>
          <p:cNvSpPr>
            <a:spLocks noChangeArrowheads="1"/>
          </p:cNvSpPr>
          <p:nvPr/>
        </p:nvSpPr>
        <p:spPr bwMode="auto">
          <a:xfrm>
            <a:off x="0" y="355600"/>
            <a:ext cx="907256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13.---Maybe you should call him up. (2012</a:t>
            </a:r>
            <a:r>
              <a:rPr lang="en-US" altLang="zh-CN" sz="3200">
                <a:latin typeface="Calibri" panose="020F0502020204030204"/>
              </a:rPr>
              <a:t>·</a:t>
            </a:r>
            <a:r>
              <a:rPr lang="zh-CN" altLang="en-US" sz="3200"/>
              <a:t>山东潍坊</a:t>
            </a:r>
            <a:r>
              <a:rPr lang="en-US" altLang="zh-CN" sz="3200"/>
              <a:t>)</a:t>
            </a:r>
          </a:p>
          <a:p>
            <a:pPr algn="l">
              <a:buFont typeface="Arial" panose="020B0604020202020204" pitchFamily="34" charset="0"/>
              <a:buNone/>
            </a:pPr>
            <a:r>
              <a:rPr lang="en-US" altLang="zh-CN" sz="3200"/>
              <a:t>        ---But I don</a:t>
            </a:r>
            <a:r>
              <a:rPr lang="en-US" altLang="zh-CN" sz="3200">
                <a:latin typeface="Calibri" panose="020F0502020204030204"/>
              </a:rPr>
              <a:t>’</a:t>
            </a:r>
            <a:r>
              <a:rPr lang="en-US" altLang="zh-CN" sz="3200"/>
              <a:t>t want to talk with him ______</a:t>
            </a:r>
          </a:p>
          <a:p>
            <a:pPr algn="l">
              <a:buFont typeface="Arial" panose="020B0604020202020204" pitchFamily="34" charset="0"/>
              <a:buNone/>
            </a:pPr>
            <a:r>
              <a:rPr lang="en-US" altLang="zh-CN" sz="3200"/>
              <a:t>the phone.</a:t>
            </a:r>
          </a:p>
          <a:p>
            <a:pPr algn="l">
              <a:buFont typeface="Arial" panose="020B0604020202020204" pitchFamily="34" charset="0"/>
              <a:buNone/>
            </a:pPr>
            <a:r>
              <a:rPr lang="en-US" altLang="zh-CN" sz="3200"/>
              <a:t>      A. on		B. at    	 C. in	D. with</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14. At _________, we eat rice dumplings and have a boat race. (2014</a:t>
            </a:r>
            <a:r>
              <a:rPr lang="en-US" altLang="zh-CN" sz="3200">
                <a:latin typeface="Calibri" panose="020F0502020204030204"/>
              </a:rPr>
              <a:t>·</a:t>
            </a:r>
            <a:r>
              <a:rPr lang="zh-CN" altLang="en-US" sz="3200"/>
              <a:t>徐州</a:t>
            </a:r>
            <a:r>
              <a:rPr lang="en-US" altLang="zh-CN" sz="3200"/>
              <a:t>)</a:t>
            </a:r>
          </a:p>
          <a:p>
            <a:pPr algn="l">
              <a:buFont typeface="Arial" panose="020B0604020202020204" pitchFamily="34" charset="0"/>
              <a:buNone/>
            </a:pPr>
            <a:r>
              <a:rPr lang="en-US" altLang="zh-CN" sz="3200"/>
              <a:t>      A. the Mid-Autumn Festival		  	</a:t>
            </a:r>
          </a:p>
          <a:p>
            <a:pPr algn="l">
              <a:buFont typeface="Arial" panose="020B0604020202020204" pitchFamily="34" charset="0"/>
              <a:buNone/>
            </a:pPr>
            <a:r>
              <a:rPr lang="en-US" altLang="zh-CN" sz="3200"/>
              <a:t>      B. the Spring Festival	  			</a:t>
            </a:r>
          </a:p>
          <a:p>
            <a:pPr algn="l">
              <a:buFont typeface="Arial" panose="020B0604020202020204" pitchFamily="34" charset="0"/>
              <a:buNone/>
            </a:pPr>
            <a:r>
              <a:rPr lang="en-US" altLang="zh-CN" sz="3200"/>
              <a:t>      C. the Dragon Boat Festival	      	</a:t>
            </a:r>
          </a:p>
          <a:p>
            <a:pPr algn="l">
              <a:buFont typeface="Arial" panose="020B0604020202020204" pitchFamily="34" charset="0"/>
              <a:buNone/>
            </a:pPr>
            <a:r>
              <a:rPr lang="en-US" altLang="zh-CN" sz="3200"/>
              <a:t>      D. Halloween</a:t>
            </a:r>
          </a:p>
        </p:txBody>
      </p:sp>
      <p:sp>
        <p:nvSpPr>
          <p:cNvPr id="78851"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8852" name="TextBox 14"/>
          <p:cNvSpPr txBox="1">
            <a:spLocks noChangeArrowheads="1"/>
          </p:cNvSpPr>
          <p:nvPr/>
        </p:nvSpPr>
        <p:spPr bwMode="auto">
          <a:xfrm>
            <a:off x="179388" y="32845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blinds(horizontal)">
                                      <p:cBhvr>
                                        <p:cTn id="7" dur="500"/>
                                        <p:tgtEl>
                                          <p:spTgt spid="788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52"/>
                                        </p:tgtEl>
                                        <p:attrNameLst>
                                          <p:attrName>style.visibility</p:attrName>
                                        </p:attrNameLst>
                                      </p:cBhvr>
                                      <p:to>
                                        <p:strVal val="visible"/>
                                      </p:to>
                                    </p:set>
                                    <p:animEffect transition="in" filter="blinds(horizontal)">
                                      <p:cBhvr>
                                        <p:cTn id="12" dur="500"/>
                                        <p:tgtEl>
                                          <p:spTgt spid="78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9874" name="矩形 1"/>
          <p:cNvSpPr>
            <a:spLocks noChangeArrowheads="1"/>
          </p:cNvSpPr>
          <p:nvPr/>
        </p:nvSpPr>
        <p:spPr bwMode="auto">
          <a:xfrm>
            <a:off x="0" y="355600"/>
            <a:ext cx="9197975" cy="497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15. ---May I speak to Tina, please. (2014</a:t>
            </a:r>
            <a:r>
              <a:rPr lang="en-US" altLang="zh-CN" sz="3200">
                <a:latin typeface="Calibri" panose="020F0502020204030204"/>
                <a:sym typeface="Arial" panose="020B0604020202020204" pitchFamily="34" charset="0"/>
              </a:rPr>
              <a:t>·</a:t>
            </a:r>
            <a:r>
              <a:rPr lang="zh-CN" altLang="en-US" sz="3200">
                <a:sym typeface="Arial" panose="020B0604020202020204" pitchFamily="34" charset="0"/>
              </a:rPr>
              <a:t>来宾</a:t>
            </a:r>
            <a:r>
              <a:rPr lang="en-US" altLang="zh-CN" sz="3200">
                <a:sym typeface="Arial" panose="020B0604020202020204" pitchFamily="34" charset="0"/>
              </a:rPr>
              <a:t>)</a:t>
            </a:r>
          </a:p>
          <a:p>
            <a:pPr algn="l">
              <a:buFont typeface="Arial" panose="020B0604020202020204" pitchFamily="34" charset="0"/>
              <a:buNone/>
            </a:pPr>
            <a:r>
              <a:rPr lang="en-US" altLang="zh-CN" sz="3200">
                <a:sym typeface="Arial" panose="020B0604020202020204" pitchFamily="34" charset="0"/>
              </a:rPr>
              <a:t>         ---_____________________________.</a:t>
            </a:r>
          </a:p>
          <a:p>
            <a:pPr algn="l">
              <a:buFont typeface="Arial" panose="020B0604020202020204" pitchFamily="34" charset="0"/>
              <a:buNone/>
            </a:pPr>
            <a:r>
              <a:rPr lang="en-US" altLang="zh-CN" sz="3200">
                <a:sym typeface="Arial" panose="020B0604020202020204" pitchFamily="34" charset="0"/>
              </a:rPr>
              <a:t>      A. Yes, I am Tina.		B. Who are you? </a:t>
            </a:r>
          </a:p>
          <a:p>
            <a:pPr algn="l">
              <a:buFont typeface="Arial" panose="020B0604020202020204" pitchFamily="34" charset="0"/>
              <a:buNone/>
            </a:pPr>
            <a:r>
              <a:rPr lang="en-US" altLang="zh-CN" sz="3200">
                <a:sym typeface="Arial" panose="020B0604020202020204" pitchFamily="34" charset="0"/>
              </a:rPr>
              <a:t>      C. Yes, you may.	  D. Speaking, please.</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16. Tony can ______ the guitar. Now he _______ the guitar.          </a:t>
            </a:r>
          </a:p>
          <a:p>
            <a:pPr algn="l">
              <a:buFont typeface="Arial" panose="020B0604020202020204" pitchFamily="34" charset="0"/>
              <a:buNone/>
            </a:pPr>
            <a:r>
              <a:rPr lang="en-US" altLang="zh-CN" sz="3200">
                <a:sym typeface="Arial" panose="020B0604020202020204" pitchFamily="34" charset="0"/>
              </a:rPr>
              <a:t>        A. play; plays	       B. playing; playing	</a:t>
            </a:r>
          </a:p>
          <a:p>
            <a:pPr algn="l">
              <a:buFont typeface="Arial" panose="020B0604020202020204" pitchFamily="34" charset="0"/>
              <a:buNone/>
            </a:pPr>
            <a:r>
              <a:rPr lang="en-US" altLang="zh-CN" sz="3200">
                <a:sym typeface="Arial" panose="020B0604020202020204" pitchFamily="34" charset="0"/>
              </a:rPr>
              <a:t>       C. plays; is playing   	D. play; is playing</a:t>
            </a:r>
          </a:p>
        </p:txBody>
      </p:sp>
      <p:sp>
        <p:nvSpPr>
          <p:cNvPr id="79875"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9876" name="TextBox 14"/>
          <p:cNvSpPr txBox="1">
            <a:spLocks noChangeArrowheads="1"/>
          </p:cNvSpPr>
          <p:nvPr/>
        </p:nvSpPr>
        <p:spPr bwMode="auto">
          <a:xfrm>
            <a:off x="179388" y="335597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blinds(horizontal)">
                                      <p:cBhvr>
                                        <p:cTn id="7" dur="500"/>
                                        <p:tgtEl>
                                          <p:spTgt spid="798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blinds(horizontal)">
                                      <p:cBhvr>
                                        <p:cTn id="12" dur="5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0898" name="矩形 1"/>
          <p:cNvSpPr>
            <a:spLocks noChangeArrowheads="1"/>
          </p:cNvSpPr>
          <p:nvPr/>
        </p:nvSpPr>
        <p:spPr bwMode="auto">
          <a:xfrm>
            <a:off x="0" y="355600"/>
            <a:ext cx="919797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17. ---_____________________?      </a:t>
            </a:r>
          </a:p>
          <a:p>
            <a:pPr algn="l">
              <a:buFont typeface="Arial" panose="020B0604020202020204" pitchFamily="34" charset="0"/>
              <a:buNone/>
            </a:pPr>
            <a:r>
              <a:rPr lang="en-US" altLang="zh-CN" sz="3200">
                <a:sym typeface="Arial" panose="020B0604020202020204" pitchFamily="34" charset="0"/>
              </a:rPr>
              <a:t>             ---Yes, she is. </a:t>
            </a:r>
          </a:p>
          <a:p>
            <a:pPr algn="l">
              <a:buFont typeface="Arial" panose="020B0604020202020204" pitchFamily="34" charset="0"/>
              <a:buNone/>
            </a:pPr>
            <a:r>
              <a:rPr lang="en-US" altLang="zh-CN" sz="3200">
                <a:sym typeface="Arial" panose="020B0604020202020204" pitchFamily="34" charset="0"/>
              </a:rPr>
              <a:t>      A. What</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 s he doing now		     	</a:t>
            </a:r>
          </a:p>
          <a:p>
            <a:pPr algn="l">
              <a:buFont typeface="Arial" panose="020B0604020202020204" pitchFamily="34" charset="0"/>
              <a:buNone/>
            </a:pPr>
            <a:r>
              <a:rPr lang="en-US" altLang="zh-CN" sz="3200">
                <a:sym typeface="Arial" panose="020B0604020202020204" pitchFamily="34" charset="0"/>
              </a:rPr>
              <a:t>      B. Is the girl singing now		</a:t>
            </a:r>
          </a:p>
          <a:p>
            <a:pPr algn="l">
              <a:buFont typeface="Arial" panose="020B0604020202020204" pitchFamily="34" charset="0"/>
              <a:buNone/>
            </a:pPr>
            <a:r>
              <a:rPr lang="en-US" altLang="zh-CN" sz="3200">
                <a:sym typeface="Arial" panose="020B0604020202020204" pitchFamily="34" charset="0"/>
              </a:rPr>
              <a:t>      C. How old is she	D. Are you singing now</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18. --- Alice, turn down the TV, please. I _________ on the phone. (</a:t>
            </a:r>
            <a:r>
              <a:rPr lang="zh-CN" altLang="en-US" sz="3200">
                <a:sym typeface="Arial" panose="020B0604020202020204" pitchFamily="34" charset="0"/>
              </a:rPr>
              <a:t>安徽中考</a:t>
            </a:r>
            <a:r>
              <a:rPr lang="en-US" altLang="zh-CN" sz="3200">
                <a:sym typeface="Arial" panose="020B0604020202020204" pitchFamily="34" charset="0"/>
              </a:rPr>
              <a:t>)</a:t>
            </a:r>
          </a:p>
          <a:p>
            <a:pPr algn="l">
              <a:buFont typeface="Arial" panose="020B0604020202020204" pitchFamily="34" charset="0"/>
              <a:buNone/>
            </a:pPr>
            <a:r>
              <a:rPr lang="en-US" altLang="zh-CN" sz="3200">
                <a:sym typeface="Arial" panose="020B0604020202020204" pitchFamily="34" charset="0"/>
              </a:rPr>
              <a:t>         --- Oh, sorry.</a:t>
            </a:r>
          </a:p>
          <a:p>
            <a:pPr algn="l">
              <a:buFont typeface="Arial" panose="020B0604020202020204" pitchFamily="34" charset="0"/>
              <a:buNone/>
            </a:pPr>
            <a:r>
              <a:rPr lang="en-US" altLang="zh-CN" sz="3200">
                <a:sym typeface="Arial" panose="020B0604020202020204" pitchFamily="34" charset="0"/>
              </a:rPr>
              <a:t>      A. have talked	       B. talked 	   	</a:t>
            </a:r>
          </a:p>
          <a:p>
            <a:pPr algn="l">
              <a:buFont typeface="Arial" panose="020B0604020202020204" pitchFamily="34" charset="0"/>
              <a:buNone/>
            </a:pPr>
            <a:r>
              <a:rPr lang="en-US" altLang="zh-CN" sz="3200">
                <a:sym typeface="Arial" panose="020B0604020202020204" pitchFamily="34" charset="0"/>
              </a:rPr>
              <a:t>      C. am talking		D. talk</a:t>
            </a:r>
          </a:p>
          <a:p>
            <a:pPr algn="l">
              <a:buFont typeface="Arial" panose="020B0604020202020204" pitchFamily="34" charset="0"/>
              <a:buNone/>
            </a:pPr>
            <a:endParaRPr lang="en-US" altLang="zh-CN" sz="3200">
              <a:sym typeface="Arial" panose="020B0604020202020204" pitchFamily="34" charset="0"/>
            </a:endParaRPr>
          </a:p>
        </p:txBody>
      </p:sp>
      <p:sp>
        <p:nvSpPr>
          <p:cNvPr id="80899"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80900" name="TextBox 14"/>
          <p:cNvSpPr txBox="1">
            <a:spLocks noChangeArrowheads="1"/>
          </p:cNvSpPr>
          <p:nvPr/>
        </p:nvSpPr>
        <p:spPr bwMode="auto">
          <a:xfrm>
            <a:off x="179388" y="335597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0899"/>
                                        </p:tgtEl>
                                        <p:attrNameLst>
                                          <p:attrName>style.visibility</p:attrName>
                                        </p:attrNameLst>
                                      </p:cBhvr>
                                      <p:to>
                                        <p:strVal val="visible"/>
                                      </p:to>
                                    </p:set>
                                    <p:animEffect transition="in" filter="blinds(horizontal)">
                                      <p:cBhvr>
                                        <p:cTn id="7" dur="500"/>
                                        <p:tgtEl>
                                          <p:spTgt spid="808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0900"/>
                                        </p:tgtEl>
                                        <p:attrNameLst>
                                          <p:attrName>style.visibility</p:attrName>
                                        </p:attrNameLst>
                                      </p:cBhvr>
                                      <p:to>
                                        <p:strVal val="visible"/>
                                      </p:to>
                                    </p:set>
                                    <p:animEffect transition="in" filter="blinds(horizontal)">
                                      <p:cBhvr>
                                        <p:cTn id="12" dur="5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P spid="80900"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1585</Words>
  <Application>Microsoft Office PowerPoint</Application>
  <PresentationFormat>全屏显示(4:3)</PresentationFormat>
  <Paragraphs>245</Paragraphs>
  <Slides>21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2023-01-16T14:27:09Z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BF2A4BB62DA04C35A13EFCDF722E698D</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