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61" r:id="rId3"/>
    <p:sldId id="257" r:id="rId4"/>
    <p:sldId id="258" r:id="rId5"/>
    <p:sldId id="266" r:id="rId6"/>
    <p:sldId id="267" r:id="rId7"/>
    <p:sldId id="268" r:id="rId8"/>
    <p:sldId id="269" r:id="rId9"/>
    <p:sldId id="271" r:id="rId10"/>
    <p:sldId id="272" r:id="rId11"/>
    <p:sldId id="273" r:id="rId12"/>
    <p:sldId id="270" r:id="rId13"/>
    <p:sldId id="262" r:id="rId14"/>
    <p:sldId id="263" r:id="rId15"/>
    <p:sldId id="274" r:id="rId16"/>
    <p:sldId id="275" r:id="rId17"/>
    <p:sldId id="276" r:id="rId18"/>
    <p:sldId id="277" r:id="rId19"/>
    <p:sldId id="278" r:id="rId20"/>
    <p:sldId id="279" r:id="rId21"/>
    <p:sldId id="264" r:id="rId22"/>
    <p:sldId id="265" r:id="rId2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C3A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3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1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思源宋体 CN Light" panose="02020300000000000000" pitchFamily="18" charset="-122"/>
                <a:ea typeface="思源宋体 CN Light" panose="02020300000000000000" pitchFamily="18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思源宋体 CN Light" panose="02020300000000000000" pitchFamily="18" charset="-122"/>
                <a:ea typeface="思源宋体 CN Light" panose="02020300000000000000" pitchFamily="18" charset="-122"/>
              </a:defRPr>
            </a:lvl1pPr>
          </a:lstStyle>
          <a:p>
            <a:fld id="{EE0DC904-B9DE-42BF-B1EF-11B9969BD69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思源宋体 CN Light" panose="02020300000000000000" pitchFamily="18" charset="-122"/>
                <a:ea typeface="思源宋体 CN Light" panose="02020300000000000000" pitchFamily="18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思源宋体 CN Light" panose="02020300000000000000" pitchFamily="18" charset="-122"/>
                <a:ea typeface="思源宋体 CN Light" panose="02020300000000000000" pitchFamily="18" charset="-122"/>
              </a:defRPr>
            </a:lvl1pPr>
          </a:lstStyle>
          <a:p>
            <a:fld id="{A1FD3E94-22ED-43E7-AB1F-87ED3BE59D1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思源宋体 CN Light" panose="02020300000000000000" pitchFamily="18" charset="-122"/>
        <a:ea typeface="思源宋体 CN Light" panose="02020300000000000000" pitchFamily="18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思源宋体 CN Light" panose="02020300000000000000" pitchFamily="18" charset="-122"/>
        <a:ea typeface="思源宋体 CN Light" panose="02020300000000000000" pitchFamily="18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思源宋体 CN Light" panose="02020300000000000000" pitchFamily="18" charset="-122"/>
        <a:ea typeface="思源宋体 CN Light" panose="02020300000000000000" pitchFamily="18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思源宋体 CN Light" panose="02020300000000000000" pitchFamily="18" charset="-122"/>
        <a:ea typeface="思源宋体 CN Light" panose="02020300000000000000" pitchFamily="18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思源宋体 CN Light" panose="02020300000000000000" pitchFamily="18" charset="-122"/>
        <a:ea typeface="思源宋体 CN Light" panose="02020300000000000000" pitchFamily="18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D5218-BD8C-4CCA-B2DC-B1613B706AF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D649-5BD1-46FE-B989-A8D97432BE8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D5218-BD8C-4CCA-B2DC-B1613B706AF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D649-5BD1-46FE-B989-A8D97432BE8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思源宋体 CN Light" panose="02020300000000000000" pitchFamily="18" charset="-122"/>
                <a:ea typeface="思源宋体 CN Light" panose="02020300000000000000" pitchFamily="18" charset="-122"/>
              </a:defRPr>
            </a:lvl1pPr>
          </a:lstStyle>
          <a:p>
            <a:fld id="{A9BD5218-BD8C-4CCA-B2DC-B1613B706AF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思源宋体 CN Light" panose="02020300000000000000" pitchFamily="18" charset="-122"/>
                <a:ea typeface="思源宋体 CN Light" panose="02020300000000000000" pitchFamily="18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思源宋体 CN Light" panose="02020300000000000000" pitchFamily="18" charset="-122"/>
                <a:ea typeface="思源宋体 CN Light" panose="02020300000000000000" pitchFamily="18" charset="-122"/>
              </a:defRPr>
            </a:lvl1pPr>
          </a:lstStyle>
          <a:p>
            <a:fld id="{32F3D649-5BD1-46FE-B989-A8D97432BE8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思源宋体 CN Light" panose="02020300000000000000" pitchFamily="18" charset="-122"/>
          <a:ea typeface="思源宋体 CN Light" panose="02020300000000000000" pitchFamily="18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思源宋体 CN Light" panose="02020300000000000000" pitchFamily="18" charset="-122"/>
          <a:ea typeface="思源宋体 CN Light" panose="02020300000000000000" pitchFamily="18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思源宋体 CN Light" panose="02020300000000000000" pitchFamily="18" charset="-122"/>
          <a:ea typeface="思源宋体 CN Light" panose="02020300000000000000" pitchFamily="18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思源宋体 CN Light" panose="02020300000000000000" pitchFamily="18" charset="-122"/>
          <a:ea typeface="思源宋体 CN Light" panose="02020300000000000000" pitchFamily="18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思源宋体 CN Light" panose="02020300000000000000" pitchFamily="18" charset="-122"/>
          <a:ea typeface="思源宋体 CN Light" panose="02020300000000000000" pitchFamily="18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思源宋体 CN Light" panose="02020300000000000000" pitchFamily="18" charset="-122"/>
          <a:ea typeface="思源宋体 CN Light" panose="02020300000000000000" pitchFamily="18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-209159"/>
            <a:ext cx="12192000" cy="6858000"/>
          </a:xfrm>
          <a:prstGeom prst="rect">
            <a:avLst/>
          </a:prstGeom>
        </p:spPr>
      </p:pic>
      <p:grpSp>
        <p:nvGrpSpPr>
          <p:cNvPr id="17" name="组合 16"/>
          <p:cNvGrpSpPr/>
          <p:nvPr/>
        </p:nvGrpSpPr>
        <p:grpSpPr>
          <a:xfrm>
            <a:off x="1856257" y="4746211"/>
            <a:ext cx="3101294" cy="364914"/>
            <a:chOff x="4545353" y="4846437"/>
            <a:chExt cx="3101294" cy="364914"/>
          </a:xfrm>
        </p:grpSpPr>
        <p:sp>
          <p:nvSpPr>
            <p:cNvPr id="18" name="矩形 17"/>
            <p:cNvSpPr/>
            <p:nvPr/>
          </p:nvSpPr>
          <p:spPr>
            <a:xfrm>
              <a:off x="4545353" y="4890395"/>
              <a:ext cx="3101294" cy="2755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defTabSz="457200">
                <a:defRPr/>
              </a:pPr>
              <a:r>
                <a:rPr lang="zh-CN" altLang="en-US" sz="1200" kern="0" smtClean="0">
                  <a:solidFill>
                    <a:prstClr val="white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主讲老师：</a:t>
              </a:r>
              <a:r>
                <a:rPr lang="en-US" altLang="zh-CN" sz="1200" kern="0" smtClean="0">
                  <a:solidFill>
                    <a:prstClr val="white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PPT818       </a:t>
              </a:r>
              <a:r>
                <a:rPr lang="zh-CN" altLang="en-US" sz="1200" kern="0" smtClean="0">
                  <a:solidFill>
                    <a:prstClr val="white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讲课时间：</a:t>
              </a:r>
              <a:r>
                <a:rPr lang="en-US" altLang="zh-CN" sz="1200" kern="0" smtClean="0">
                  <a:solidFill>
                    <a:prstClr val="white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20XX</a:t>
              </a:r>
              <a:endParaRPr lang="zh-CN" altLang="en-US" sz="1200" kern="0" dirty="0">
                <a:solidFill>
                  <a:prstClr val="white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9" name="矩形: 圆角 18"/>
            <p:cNvSpPr/>
            <p:nvPr/>
          </p:nvSpPr>
          <p:spPr>
            <a:xfrm>
              <a:off x="4545353" y="4846437"/>
              <a:ext cx="3101294" cy="364914"/>
            </a:xfrm>
            <a:prstGeom prst="roundRect">
              <a:avLst>
                <a:gd name="adj" fmla="val 50000"/>
              </a:avLst>
            </a:prstGeom>
            <a:noFill/>
            <a:ln w="635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grpSp>
        <p:nvGrpSpPr>
          <p:cNvPr id="1024" name="组合 1023"/>
          <p:cNvGrpSpPr/>
          <p:nvPr/>
        </p:nvGrpSpPr>
        <p:grpSpPr>
          <a:xfrm>
            <a:off x="1742956" y="2230871"/>
            <a:ext cx="6261314" cy="1562477"/>
            <a:chOff x="1742956" y="2230871"/>
            <a:chExt cx="6261314" cy="1562477"/>
          </a:xfrm>
        </p:grpSpPr>
        <p:sp>
          <p:nvSpPr>
            <p:cNvPr id="21" name="矩形 20"/>
            <p:cNvSpPr/>
            <p:nvPr/>
          </p:nvSpPr>
          <p:spPr bwMode="auto">
            <a:xfrm>
              <a:off x="1742956" y="2230871"/>
              <a:ext cx="5724644" cy="9233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457200">
                <a:defRPr/>
              </a:pPr>
              <a:r>
                <a:rPr lang="zh-CN" altLang="en-US" sz="5400" b="1" kern="10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思源黑体 CN Bold" panose="020B0800000000000000" pitchFamily="34" charset="-122"/>
                  <a:ea typeface="思源黑体 CN Bold" panose="020B0800000000000000" pitchFamily="34" charset="-122"/>
                  <a:cs typeface="Times New Roman" panose="02020603050405020304" pitchFamily="18" charset="0"/>
                </a:rPr>
                <a:t>相似三角形的判定</a:t>
              </a:r>
            </a:p>
          </p:txBody>
        </p:sp>
        <p:sp>
          <p:nvSpPr>
            <p:cNvPr id="22" name="矩形 21"/>
            <p:cNvSpPr/>
            <p:nvPr/>
          </p:nvSpPr>
          <p:spPr>
            <a:xfrm>
              <a:off x="1776745" y="3516349"/>
              <a:ext cx="5381720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/>
              <a:r>
                <a:rPr lang="en-US" altLang="zh-CN" sz="1200" dirty="0">
                  <a:solidFill>
                    <a:prstClr val="white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DETERMINATION OF SIMILAR TRIANGLE</a:t>
              </a:r>
              <a:endParaRPr lang="zh-CN" altLang="en-US" sz="1200" dirty="0">
                <a:solidFill>
                  <a:prstClr val="white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cxnSp>
          <p:nvCxnSpPr>
            <p:cNvPr id="23" name="直接连接符 22"/>
            <p:cNvCxnSpPr/>
            <p:nvPr/>
          </p:nvCxnSpPr>
          <p:spPr>
            <a:xfrm>
              <a:off x="1877240" y="3312813"/>
              <a:ext cx="6127030" cy="0"/>
            </a:xfrm>
            <a:prstGeom prst="line">
              <a:avLst/>
            </a:prstGeom>
            <a:noFill/>
            <a:ln w="635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</p:cxnSp>
      </p:grpSp>
      <p:sp>
        <p:nvSpPr>
          <p:cNvPr id="24" name="文本框 23"/>
          <p:cNvSpPr txBox="1"/>
          <p:nvPr/>
        </p:nvSpPr>
        <p:spPr>
          <a:xfrm>
            <a:off x="7865186" y="6279509"/>
            <a:ext cx="3794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zh-CN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某某中小学 九年级数学下册 第</a:t>
            </a:r>
            <a:r>
              <a:rPr lang="en-US" altLang="zh-CN" dirty="0">
                <a:solidFill>
                  <a:prstClr val="black">
                    <a:lumMod val="75000"/>
                    <a:lumOff val="25000"/>
                  </a:prst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27</a:t>
            </a:r>
            <a:r>
              <a:rPr lang="zh-CN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章</a:t>
            </a:r>
          </a:p>
        </p:txBody>
      </p:sp>
      <p:sp>
        <p:nvSpPr>
          <p:cNvPr id="25" name="矩形 24"/>
          <p:cNvSpPr/>
          <p:nvPr/>
        </p:nvSpPr>
        <p:spPr bwMode="auto">
          <a:xfrm>
            <a:off x="1768357" y="1628472"/>
            <a:ext cx="33874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457200">
              <a:defRPr/>
            </a:pPr>
            <a:r>
              <a:rPr lang="zh-CN" altLang="en-US" sz="2800" b="1" kern="1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第二十七章    </a:t>
            </a:r>
            <a:r>
              <a:rPr lang="en-US" altLang="zh-CN" sz="2800" b="1" kern="1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27.2.2</a:t>
            </a:r>
            <a:endParaRPr lang="zh-CN" altLang="en-US" sz="2800" b="1" kern="1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思源黑体 CN Bold" panose="020B0800000000000000" pitchFamily="34" charset="-122"/>
              <a:ea typeface="思源黑体 CN Bold" panose="020B0800000000000000" pitchFamily="34" charset="-122"/>
              <a:cs typeface="Times New Roman" panose="02020603050405020304" pitchFamily="18" charset="0"/>
            </a:endParaRPr>
          </a:p>
        </p:txBody>
      </p:sp>
      <p:sp>
        <p:nvSpPr>
          <p:cNvPr id="28" name="矩形 27"/>
          <p:cNvSpPr/>
          <p:nvPr/>
        </p:nvSpPr>
        <p:spPr bwMode="auto">
          <a:xfrm>
            <a:off x="1565180" y="3928354"/>
            <a:ext cx="41344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kern="100" dirty="0">
                <a:solidFill>
                  <a:prstClr val="white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Times New Roman" panose="02020603050405020304" pitchFamily="18" charset="0"/>
              </a:rPr>
              <a:t>（平行线分线段成比例）</a:t>
            </a:r>
          </a:p>
        </p:txBody>
      </p:sp>
      <p:pic>
        <p:nvPicPr>
          <p:cNvPr id="1026" name="Picture 2" descr="建筑师计算概念-书桌,办公室,学习,学校,学生,尺子,工作,建筑师,数学,概念,素描,纸张,线框,绘图,绘画,计算,设计,钢笔-海量高质量免版权图片素材-设计师素材-摄影图片-sitapix-西田图像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39" r="29710"/>
          <a:stretch>
            <a:fillRect/>
          </a:stretch>
        </p:blipFill>
        <p:spPr bwMode="auto">
          <a:xfrm>
            <a:off x="7954575" y="765420"/>
            <a:ext cx="3615852" cy="5327159"/>
          </a:xfrm>
          <a:prstGeom prst="rect">
            <a:avLst/>
          </a:prstGeom>
          <a:noFill/>
          <a:ln w="31750">
            <a:solidFill>
              <a:srgbClr val="7C3AC5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210705" y="105395"/>
            <a:ext cx="1732120" cy="865006"/>
            <a:chOff x="210705" y="105395"/>
            <a:chExt cx="1732120" cy="865006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705" y="105395"/>
              <a:ext cx="817995" cy="865006"/>
            </a:xfrm>
            <a:prstGeom prst="rect">
              <a:avLst/>
            </a:prstGeom>
          </p:spPr>
        </p:pic>
        <p:sp>
          <p:nvSpPr>
            <p:cNvPr id="6" name="文本框 5"/>
            <p:cNvSpPr txBox="1"/>
            <p:nvPr/>
          </p:nvSpPr>
          <p:spPr>
            <a:xfrm>
              <a:off x="1142606" y="296288"/>
              <a:ext cx="80021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600">
                <a:defRPr/>
              </a:pPr>
              <a:r>
                <a:rPr kumimoji="1" lang="zh-CN" altLang="en-US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小结</a:t>
              </a:r>
            </a:p>
          </p:txBody>
        </p:sp>
        <p:sp>
          <p:nvSpPr>
            <p:cNvPr id="7" name="矩形 6"/>
            <p:cNvSpPr/>
            <p:nvPr/>
          </p:nvSpPr>
          <p:spPr>
            <a:xfrm>
              <a:off x="384329" y="296287"/>
              <a:ext cx="54694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457200">
                <a:defRPr/>
              </a:pPr>
              <a:r>
                <a:rPr lang="en-US" altLang="zh-CN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01</a:t>
              </a:r>
              <a:endParaRPr lang="zh-CN" altLang="en-US" sz="2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1691184" y="1423525"/>
            <a:ext cx="7488832" cy="5053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宋体" panose="02010600030101010101" pitchFamily="2" charset="-122"/>
              </a:rPr>
              <a:t>一般地，我们有</a:t>
            </a:r>
            <a:r>
              <a:rPr lang="zh-CN" altLang="en-US" sz="20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宋体" panose="02010600030101010101" pitchFamily="2" charset="-122"/>
              </a:rPr>
              <a:t>平行线分线段成比例</a:t>
            </a:r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宋体" panose="02010600030101010101" pitchFamily="2" charset="-122"/>
              </a:rPr>
              <a:t>的</a:t>
            </a:r>
            <a:r>
              <a:rPr lang="zh-CN" altLang="en-US" sz="20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宋体" panose="02010600030101010101" pitchFamily="2" charset="-122"/>
              </a:rPr>
              <a:t>基本事实</a:t>
            </a:r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宋体" panose="02010600030101010101" pitchFamily="2" charset="-122"/>
              </a:rPr>
              <a:t>：</a:t>
            </a:r>
          </a:p>
        </p:txBody>
      </p:sp>
      <p:sp>
        <p:nvSpPr>
          <p:cNvPr id="9" name="矩形 8"/>
          <p:cNvSpPr/>
          <p:nvPr/>
        </p:nvSpPr>
        <p:spPr>
          <a:xfrm>
            <a:off x="1691184" y="2069033"/>
            <a:ext cx="6340197" cy="5053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zh-CN" altLang="en-US" sz="20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宋体" panose="02010600030101010101" pitchFamily="2" charset="-122"/>
              </a:rPr>
              <a:t>两条直线被一组平行线所截，所得的对应线段成比例。</a:t>
            </a:r>
            <a:endParaRPr lang="zh-CN" altLang="en-US" sz="2000" b="1" dirty="0">
              <a:solidFill>
                <a:prstClr val="black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6768116" y="3431377"/>
            <a:ext cx="3366023" cy="2435768"/>
            <a:chOff x="5904516" y="2072477"/>
            <a:chExt cx="3366023" cy="2435768"/>
          </a:xfrm>
        </p:grpSpPr>
        <p:grpSp>
          <p:nvGrpSpPr>
            <p:cNvPr id="11" name="组合 23"/>
            <p:cNvGrpSpPr/>
            <p:nvPr/>
          </p:nvGrpSpPr>
          <p:grpSpPr bwMode="auto">
            <a:xfrm>
              <a:off x="5904516" y="2168002"/>
              <a:ext cx="3366023" cy="2340243"/>
              <a:chOff x="4861" y="5809"/>
              <a:chExt cx="6579" cy="4151"/>
            </a:xfrm>
          </p:grpSpPr>
          <p:cxnSp>
            <p:nvCxnSpPr>
              <p:cNvPr id="13" name="直接连接符 7"/>
              <p:cNvCxnSpPr>
                <a:cxnSpLocks noChangeShapeType="1"/>
              </p:cNvCxnSpPr>
              <p:nvPr/>
            </p:nvCxnSpPr>
            <p:spPr bwMode="auto">
              <a:xfrm flipV="1">
                <a:off x="5369" y="6081"/>
                <a:ext cx="1150" cy="3879"/>
              </a:xfrm>
              <a:prstGeom prst="line">
                <a:avLst/>
              </a:prstGeom>
              <a:noFill/>
              <a:ln w="38100">
                <a:solidFill>
                  <a:srgbClr val="FF66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4" name="直接连接符 8"/>
              <p:cNvCxnSpPr>
                <a:cxnSpLocks noChangeShapeType="1"/>
              </p:cNvCxnSpPr>
              <p:nvPr/>
            </p:nvCxnSpPr>
            <p:spPr bwMode="auto">
              <a:xfrm flipH="1" flipV="1">
                <a:off x="8140" y="6081"/>
                <a:ext cx="1619" cy="3728"/>
              </a:xfrm>
              <a:prstGeom prst="line">
                <a:avLst/>
              </a:prstGeom>
              <a:noFill/>
              <a:ln w="38100">
                <a:solidFill>
                  <a:srgbClr val="99CC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5" name="直接连接符 10"/>
              <p:cNvCxnSpPr>
                <a:cxnSpLocks noChangeShapeType="1"/>
              </p:cNvCxnSpPr>
              <p:nvPr/>
            </p:nvCxnSpPr>
            <p:spPr bwMode="auto">
              <a:xfrm>
                <a:off x="5111" y="7413"/>
                <a:ext cx="4208" cy="0"/>
              </a:xfrm>
              <a:prstGeom prst="line">
                <a:avLst/>
              </a:prstGeom>
              <a:noFill/>
              <a:ln w="38100">
                <a:solidFill>
                  <a:sysClr val="windowText" lastClr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6" name="直接连接符 11"/>
              <p:cNvCxnSpPr>
                <a:cxnSpLocks noChangeShapeType="1"/>
              </p:cNvCxnSpPr>
              <p:nvPr/>
            </p:nvCxnSpPr>
            <p:spPr bwMode="auto">
              <a:xfrm>
                <a:off x="5285" y="6509"/>
                <a:ext cx="3794" cy="0"/>
              </a:xfrm>
              <a:prstGeom prst="line">
                <a:avLst/>
              </a:prstGeom>
              <a:noFill/>
              <a:ln w="38100">
                <a:solidFill>
                  <a:sysClr val="windowText" lastClr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7" name="直接连接符 12"/>
              <p:cNvCxnSpPr>
                <a:cxnSpLocks noChangeShapeType="1"/>
              </p:cNvCxnSpPr>
              <p:nvPr/>
            </p:nvCxnSpPr>
            <p:spPr bwMode="auto">
              <a:xfrm>
                <a:off x="5025" y="8956"/>
                <a:ext cx="5156" cy="0"/>
              </a:xfrm>
              <a:prstGeom prst="line">
                <a:avLst/>
              </a:prstGeom>
              <a:noFill/>
              <a:ln w="38100">
                <a:solidFill>
                  <a:sysClr val="windowText" lastClr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8" name="文本框 13"/>
              <p:cNvSpPr txBox="1">
                <a:spLocks noChangeArrowheads="1"/>
              </p:cNvSpPr>
              <p:nvPr/>
            </p:nvSpPr>
            <p:spPr bwMode="auto">
              <a:xfrm>
                <a:off x="5491" y="5819"/>
                <a:ext cx="1016" cy="7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0" i="1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</a:t>
                </a:r>
                <a:r>
                  <a:rPr kumimoji="0" lang="en-US" altLang="zh-CN" sz="2000" b="0" i="0" u="none" strike="noStrike" kern="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1</a:t>
                </a:r>
              </a:p>
            </p:txBody>
          </p:sp>
          <p:sp>
            <p:nvSpPr>
              <p:cNvPr id="19" name="文本框 14"/>
              <p:cNvSpPr txBox="1">
                <a:spLocks noChangeArrowheads="1"/>
              </p:cNvSpPr>
              <p:nvPr/>
            </p:nvSpPr>
            <p:spPr bwMode="auto">
              <a:xfrm>
                <a:off x="5111" y="6660"/>
                <a:ext cx="1016" cy="7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0" i="1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</a:t>
                </a:r>
                <a:r>
                  <a:rPr kumimoji="0" lang="en-US" altLang="zh-CN" sz="2000" b="0" i="0" u="none" strike="noStrike" kern="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2</a:t>
                </a:r>
              </a:p>
            </p:txBody>
          </p:sp>
          <p:sp>
            <p:nvSpPr>
              <p:cNvPr id="20" name="文本框 15"/>
              <p:cNvSpPr txBox="1">
                <a:spLocks noChangeArrowheads="1"/>
              </p:cNvSpPr>
              <p:nvPr/>
            </p:nvSpPr>
            <p:spPr bwMode="auto">
              <a:xfrm>
                <a:off x="4861" y="8115"/>
                <a:ext cx="1016" cy="7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0" i="1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</a:t>
                </a:r>
                <a:r>
                  <a:rPr kumimoji="0" lang="en-US" altLang="zh-CN" sz="2000" b="0" i="0" u="none" strike="noStrike" kern="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3</a:t>
                </a:r>
              </a:p>
            </p:txBody>
          </p:sp>
          <p:sp>
            <p:nvSpPr>
              <p:cNvPr id="21" name="文本框 16"/>
              <p:cNvSpPr txBox="1">
                <a:spLocks noChangeArrowheads="1"/>
              </p:cNvSpPr>
              <p:nvPr/>
            </p:nvSpPr>
            <p:spPr bwMode="auto">
              <a:xfrm>
                <a:off x="8327" y="5809"/>
                <a:ext cx="1016" cy="7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0" i="1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B</a:t>
                </a:r>
                <a:r>
                  <a:rPr kumimoji="0" lang="en-US" altLang="zh-CN" sz="2000" b="0" i="0" u="none" strike="noStrike" kern="0" cap="none" spc="0" normalizeH="0" baseline="-2500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1</a:t>
                </a:r>
              </a:p>
            </p:txBody>
          </p:sp>
          <p:sp>
            <p:nvSpPr>
              <p:cNvPr id="22" name="文本框 17"/>
              <p:cNvSpPr txBox="1">
                <a:spLocks noChangeArrowheads="1"/>
              </p:cNvSpPr>
              <p:nvPr/>
            </p:nvSpPr>
            <p:spPr bwMode="auto">
              <a:xfrm>
                <a:off x="8714" y="6648"/>
                <a:ext cx="1016" cy="7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0" i="1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B</a:t>
                </a:r>
                <a:r>
                  <a:rPr kumimoji="0" lang="en-US" altLang="zh-CN" sz="2000" b="0" i="0" u="none" strike="noStrike" kern="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2</a:t>
                </a:r>
              </a:p>
            </p:txBody>
          </p:sp>
          <p:sp>
            <p:nvSpPr>
              <p:cNvPr id="23" name="文本框 18"/>
              <p:cNvSpPr txBox="1">
                <a:spLocks noChangeArrowheads="1"/>
              </p:cNvSpPr>
              <p:nvPr/>
            </p:nvSpPr>
            <p:spPr bwMode="auto">
              <a:xfrm>
                <a:off x="9285" y="8158"/>
                <a:ext cx="1016" cy="7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0" i="1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B</a:t>
                </a:r>
                <a:r>
                  <a:rPr kumimoji="0" lang="en-US" altLang="zh-CN" sz="2000" b="0" i="0" u="none" strike="noStrike" kern="0" cap="none" spc="0" normalizeH="0" baseline="-2500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3</a:t>
                </a:r>
              </a:p>
            </p:txBody>
          </p:sp>
          <p:sp>
            <p:nvSpPr>
              <p:cNvPr id="24" name="文本框 23"/>
              <p:cNvSpPr txBox="1">
                <a:spLocks noChangeArrowheads="1"/>
              </p:cNvSpPr>
              <p:nvPr/>
            </p:nvSpPr>
            <p:spPr bwMode="auto">
              <a:xfrm>
                <a:off x="10107" y="6902"/>
                <a:ext cx="1016" cy="9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800" b="0" i="1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b</a:t>
                </a:r>
                <a:endParaRPr kumimoji="0" lang="en-US" altLang="zh-CN" sz="2800" b="0" i="0" u="none" strike="noStrike" kern="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sp>
            <p:nvSpPr>
              <p:cNvPr id="25" name="文本框 24"/>
              <p:cNvSpPr txBox="1">
                <a:spLocks noChangeArrowheads="1"/>
              </p:cNvSpPr>
              <p:nvPr/>
            </p:nvSpPr>
            <p:spPr bwMode="auto">
              <a:xfrm>
                <a:off x="10424" y="8445"/>
                <a:ext cx="1016" cy="9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800" b="0" i="1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c</a:t>
                </a:r>
                <a:endParaRPr kumimoji="0" lang="en-US" altLang="zh-CN" sz="2800" b="0" i="0" u="none" strike="noStrike" kern="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p:grpSp>
        <p:sp>
          <p:nvSpPr>
            <p:cNvPr id="12" name="文本框 11"/>
            <p:cNvSpPr txBox="1">
              <a:spLocks noChangeArrowheads="1"/>
            </p:cNvSpPr>
            <p:nvPr/>
          </p:nvSpPr>
          <p:spPr bwMode="auto">
            <a:xfrm>
              <a:off x="8422210" y="2072477"/>
              <a:ext cx="51981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600" b="0" i="0" u="none" strike="noStrike" kern="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a</a:t>
              </a:r>
            </a:p>
          </p:txBody>
        </p:sp>
      </p:grpSp>
      <p:sp>
        <p:nvSpPr>
          <p:cNvPr id="26" name="矩形 25"/>
          <p:cNvSpPr/>
          <p:nvPr/>
        </p:nvSpPr>
        <p:spPr>
          <a:xfrm>
            <a:off x="1721780" y="3193681"/>
            <a:ext cx="1481608" cy="5053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宋体" panose="02010600030101010101" pitchFamily="2" charset="-122"/>
              </a:rPr>
              <a:t>几何语言：</a:t>
            </a:r>
            <a:endParaRPr lang="en-US" altLang="zh-CN" sz="2000" b="1" dirty="0">
              <a:solidFill>
                <a:srgbClr val="50742F">
                  <a:lumMod val="50000"/>
                </a:srgb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sym typeface="宋体" panose="02010600030101010101" pitchFamily="2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矩形 26"/>
              <p:cNvSpPr/>
              <p:nvPr/>
            </p:nvSpPr>
            <p:spPr>
              <a:xfrm>
                <a:off x="1718077" y="3650159"/>
                <a:ext cx="4214546" cy="18296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685800">
                  <a:lnSpc>
                    <a:spcPct val="150000"/>
                  </a:lnSpc>
                </a:pPr>
                <a:r>
                  <a:rPr lang="zh-CN" altLang="en-US" sz="2000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sym typeface="宋体" panose="02010600030101010101" pitchFamily="2" charset="-122"/>
                  </a:rPr>
                  <a:t>若</a:t>
                </a:r>
                <a:r>
                  <a:rPr lang="en-US" altLang="zh-CN" sz="2000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sym typeface="宋体" panose="02010600030101010101" pitchFamily="2" charset="-122"/>
                  </a:rPr>
                  <a:t>a</a:t>
                </a:r>
                <a:r>
                  <a:rPr lang="zh-CN" altLang="en-US" sz="2000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sym typeface="宋体" panose="02010600030101010101" pitchFamily="2" charset="-122"/>
                  </a:rPr>
                  <a:t>∥</a:t>
                </a:r>
                <a:r>
                  <a:rPr lang="en-US" altLang="zh-CN" sz="2000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sym typeface="宋体" panose="02010600030101010101" pitchFamily="2" charset="-122"/>
                  </a:rPr>
                  <a:t>b</a:t>
                </a:r>
                <a:r>
                  <a:rPr lang="zh-CN" altLang="en-US" sz="2000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sym typeface="宋体" panose="02010600030101010101" pitchFamily="2" charset="-122"/>
                  </a:rPr>
                  <a:t>∥</a:t>
                </a:r>
                <a:r>
                  <a:rPr lang="en-US" altLang="zh-CN" sz="2000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sym typeface="宋体" panose="02010600030101010101" pitchFamily="2" charset="-122"/>
                  </a:rPr>
                  <a:t>c</a:t>
                </a: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sz="2000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sym typeface="宋体" panose="02010600030101010101" pitchFamily="2" charset="-122"/>
                  </a:rPr>
                  <a:t>则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altLang="zh-CN" sz="2000" baseline="-25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altLang="zh-CN" sz="2000" i="1" baseline="-25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altLang="zh-CN" sz="2000" baseline="-25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altLang="zh-CN" sz="2000" baseline="-25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m:rPr>
                        <m:nor/>
                      </m:rPr>
                      <a:rPr lang="en-US" altLang="zh-CN" sz="2000" b="1" baseline="-25000" smtClean="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rPr>
                      <m:t> </m:t>
                    </m:r>
                    <m:r>
                      <m:rPr>
                        <m:nor/>
                      </m:rPr>
                      <a:rPr lang="en-US" altLang="zh-CN" sz="2000" b="1" dirty="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sym typeface="宋体" panose="02010600030101010101" pitchFamily="2" charset="-122"/>
                      </a:rPr>
                      <m:t>=</m:t>
                    </m:r>
                    <m:f>
                      <m:fPr>
                        <m:ctrlP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altLang="zh-CN" sz="2000" baseline="-25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altLang="zh-CN" sz="2000" i="1" baseline="-25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altLang="zh-CN" sz="2000" baseline="-25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altLang="zh-CN" sz="2000" baseline="-25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zh-CN" altLang="en-US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宋体" panose="02010600030101010101" pitchFamily="2" charset="-122"/>
                      </a:rPr>
                      <m:t>，</m:t>
                    </m:r>
                    <m:f>
                      <m:fPr>
                        <m:ctrlP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altLang="zh-CN" sz="2000" baseline="-25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altLang="zh-CN" sz="2000" i="1" baseline="-25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altLang="zh-CN" sz="2000" baseline="-25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altLang="zh-CN" sz="2000" baseline="-25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m:rPr>
                        <m:nor/>
                      </m:rPr>
                      <a:rPr lang="en-US" altLang="zh-CN" sz="2000" b="1" baseline="-2500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rPr>
                      <m:t> </m:t>
                    </m:r>
                    <m:r>
                      <m:rPr>
                        <m:nor/>
                      </m:rPr>
                      <a:rPr lang="en-US" altLang="zh-CN" sz="2000" b="1" dirty="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sym typeface="宋体" panose="02010600030101010101" pitchFamily="2" charset="-122"/>
                      </a:rPr>
                      <m:t>=</m:t>
                    </m:r>
                    <m:f>
                      <m:fPr>
                        <m:ctrlP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altLang="zh-CN" sz="2000" baseline="-25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altLang="zh-CN" sz="2000" i="1" baseline="-25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altLang="zh-CN" sz="2000" baseline="-25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altLang="zh-CN" sz="2000" baseline="-25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altLang="zh-CN" sz="2000" baseline="-25000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altLang="zh-CN" sz="20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      </m:t>
                    </m:r>
                    <m:f>
                      <m:fPr>
                        <m:ctrlP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altLang="zh-CN" sz="2000" baseline="-25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altLang="zh-CN" sz="2000" i="1" baseline="-25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altLang="zh-CN" sz="2000" baseline="-25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altLang="zh-CN" sz="2000" i="1" baseline="-25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m:rPr>
                        <m:nor/>
                      </m:rPr>
                      <a:rPr lang="en-US" altLang="zh-CN" sz="2000" b="1" baseline="-2500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rPr>
                      <m:t> </m:t>
                    </m:r>
                    <m:r>
                      <m:rPr>
                        <m:nor/>
                      </m:rPr>
                      <a:rPr lang="en-US" altLang="zh-CN" sz="2000" b="1" dirty="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sym typeface="宋体" panose="02010600030101010101" pitchFamily="2" charset="-122"/>
                      </a:rPr>
                      <m:t>=</m:t>
                    </m:r>
                    <m:f>
                      <m:fPr>
                        <m:ctrlP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altLang="zh-CN" sz="2000" baseline="-25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altLang="zh-CN" sz="2000" i="1" baseline="-25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altLang="zh-CN" sz="2000" baseline="-25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altLang="zh-CN" sz="2000" baseline="-25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zh-CN" altLang="en-US" sz="20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宋体" panose="02010600030101010101" pitchFamily="2" charset="-122"/>
                      </a:rPr>
                      <m:t>，</m:t>
                    </m:r>
                    <m:f>
                      <m:fPr>
                        <m:ctrlP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altLang="zh-CN" sz="2000" baseline="-25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altLang="zh-CN" sz="2000" i="1" baseline="-25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altLang="zh-CN" sz="2000" baseline="-25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altLang="zh-CN" sz="2000" baseline="-25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m:rPr>
                        <m:nor/>
                      </m:rPr>
                      <a:rPr lang="en-US" altLang="zh-CN" sz="2000" b="1" baseline="-2500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rPr>
                      <m:t> </m:t>
                    </m:r>
                    <m:r>
                      <m:rPr>
                        <m:nor/>
                      </m:rPr>
                      <a:rPr lang="en-US" altLang="zh-CN" sz="2000" b="1" dirty="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sym typeface="宋体" panose="02010600030101010101" pitchFamily="2" charset="-122"/>
                      </a:rPr>
                      <m:t>=</m:t>
                    </m:r>
                    <m:f>
                      <m:fPr>
                        <m:ctrlP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altLang="zh-CN" sz="2000" baseline="-25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altLang="zh-CN" sz="2000" i="1" baseline="-25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altLang="zh-CN" sz="2000" baseline="-25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altLang="zh-CN" sz="2000" baseline="-25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zh-CN" altLang="en-US" sz="2000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sym typeface="宋体" panose="02010600030101010101" pitchFamily="2" charset="-122"/>
                  </a:rPr>
                  <a:t>  等</a:t>
                </a:r>
                <a:endParaRPr lang="en-US" altLang="zh-CN" sz="2000" b="1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宋体" panose="02010600030101010101" pitchFamily="2" charset="-122"/>
                </a:endParaRPr>
              </a:p>
            </p:txBody>
          </p:sp>
        </mc:Choice>
        <mc:Fallback xmlns="">
          <p:sp>
            <p:nvSpPr>
              <p:cNvPr id="27" name="矩形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8077" y="3650159"/>
                <a:ext cx="4214546" cy="1829603"/>
              </a:xfrm>
              <a:prstGeom prst="rect">
                <a:avLst/>
              </a:prstGeom>
              <a:blipFill rotWithShape="1">
                <a:blip r:embed="rId3"/>
                <a:stretch>
                  <a:fillRect l="-10" t="-10" r="11" b="-133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文本框 13"/>
          <p:cNvSpPr txBox="1">
            <a:spLocks noChangeArrowheads="1"/>
          </p:cNvSpPr>
          <p:nvPr/>
        </p:nvSpPr>
        <p:spPr bwMode="auto">
          <a:xfrm>
            <a:off x="7523287" y="3125494"/>
            <a:ext cx="51981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685800"/>
            <a:r>
              <a:rPr lang="en-US" altLang="zh-CN" sz="28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m</a:t>
            </a:r>
          </a:p>
        </p:txBody>
      </p:sp>
      <p:sp>
        <p:nvSpPr>
          <p:cNvPr id="29" name="文本框 13"/>
          <p:cNvSpPr txBox="1">
            <a:spLocks noChangeArrowheads="1"/>
          </p:cNvSpPr>
          <p:nvPr/>
        </p:nvSpPr>
        <p:spPr bwMode="auto">
          <a:xfrm>
            <a:off x="8173016" y="3136964"/>
            <a:ext cx="51981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685800"/>
            <a:r>
              <a:rPr lang="en-US" altLang="zh-CN" sz="28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n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210705" y="105395"/>
            <a:ext cx="2655450" cy="865006"/>
            <a:chOff x="210705" y="105395"/>
            <a:chExt cx="2655450" cy="865006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705" y="105395"/>
              <a:ext cx="817995" cy="865006"/>
            </a:xfrm>
            <a:prstGeom prst="rect">
              <a:avLst/>
            </a:prstGeom>
          </p:spPr>
        </p:pic>
        <p:sp>
          <p:nvSpPr>
            <p:cNvPr id="6" name="文本框 5"/>
            <p:cNvSpPr txBox="1"/>
            <p:nvPr/>
          </p:nvSpPr>
          <p:spPr>
            <a:xfrm>
              <a:off x="1142606" y="296288"/>
              <a:ext cx="17235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600">
                <a:defRPr/>
              </a:pPr>
              <a:r>
                <a:rPr kumimoji="1" lang="zh-CN" altLang="en-US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观察与思考</a:t>
              </a:r>
            </a:p>
          </p:txBody>
        </p:sp>
        <p:sp>
          <p:nvSpPr>
            <p:cNvPr id="7" name="矩形 6"/>
            <p:cNvSpPr/>
            <p:nvPr/>
          </p:nvSpPr>
          <p:spPr>
            <a:xfrm>
              <a:off x="384329" y="296287"/>
              <a:ext cx="54694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457200">
                <a:defRPr/>
              </a:pPr>
              <a:r>
                <a:rPr lang="en-US" altLang="zh-CN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01</a:t>
              </a:r>
              <a:endParaRPr lang="zh-CN" altLang="en-US" sz="2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8" name="文本框 13"/>
          <p:cNvSpPr txBox="1">
            <a:spLocks noChangeArrowheads="1"/>
          </p:cNvSpPr>
          <p:nvPr/>
        </p:nvSpPr>
        <p:spPr bwMode="auto">
          <a:xfrm>
            <a:off x="2055759" y="2746616"/>
            <a:ext cx="51981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685800"/>
            <a:r>
              <a:rPr lang="en-US" altLang="zh-CN" sz="28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m</a:t>
            </a:r>
          </a:p>
        </p:txBody>
      </p:sp>
      <p:sp>
        <p:nvSpPr>
          <p:cNvPr id="9" name="文本框 13"/>
          <p:cNvSpPr txBox="1">
            <a:spLocks noChangeArrowheads="1"/>
          </p:cNvSpPr>
          <p:nvPr/>
        </p:nvSpPr>
        <p:spPr bwMode="auto">
          <a:xfrm>
            <a:off x="2906638" y="2791521"/>
            <a:ext cx="51981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685800"/>
            <a:r>
              <a:rPr lang="en-US" altLang="zh-CN" sz="28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n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1420335" y="3085127"/>
            <a:ext cx="3366023" cy="2387108"/>
            <a:chOff x="216410" y="1105884"/>
            <a:chExt cx="3366023" cy="2387108"/>
          </a:xfrm>
        </p:grpSpPr>
        <p:grpSp>
          <p:nvGrpSpPr>
            <p:cNvPr id="11" name="组合 23"/>
            <p:cNvGrpSpPr/>
            <p:nvPr/>
          </p:nvGrpSpPr>
          <p:grpSpPr bwMode="auto">
            <a:xfrm>
              <a:off x="216410" y="1152749"/>
              <a:ext cx="3366023" cy="2340243"/>
              <a:chOff x="4861" y="5809"/>
              <a:chExt cx="6579" cy="4151"/>
            </a:xfrm>
          </p:grpSpPr>
          <p:cxnSp>
            <p:nvCxnSpPr>
              <p:cNvPr id="13" name="直接连接符 7"/>
              <p:cNvCxnSpPr>
                <a:cxnSpLocks noChangeShapeType="1"/>
              </p:cNvCxnSpPr>
              <p:nvPr/>
            </p:nvCxnSpPr>
            <p:spPr bwMode="auto">
              <a:xfrm flipV="1">
                <a:off x="5369" y="6081"/>
                <a:ext cx="1150" cy="3879"/>
              </a:xfrm>
              <a:prstGeom prst="line">
                <a:avLst/>
              </a:prstGeom>
              <a:noFill/>
              <a:ln w="38100">
                <a:solidFill>
                  <a:srgbClr val="FF66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4" name="直接连接符 8"/>
              <p:cNvCxnSpPr>
                <a:cxnSpLocks noChangeShapeType="1"/>
              </p:cNvCxnSpPr>
              <p:nvPr/>
            </p:nvCxnSpPr>
            <p:spPr bwMode="auto">
              <a:xfrm flipH="1" flipV="1">
                <a:off x="8140" y="6081"/>
                <a:ext cx="1619" cy="3728"/>
              </a:xfrm>
              <a:prstGeom prst="line">
                <a:avLst/>
              </a:prstGeom>
              <a:noFill/>
              <a:ln w="38100">
                <a:solidFill>
                  <a:srgbClr val="99CC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5" name="直接连接符 10"/>
              <p:cNvCxnSpPr>
                <a:cxnSpLocks noChangeShapeType="1"/>
              </p:cNvCxnSpPr>
              <p:nvPr/>
            </p:nvCxnSpPr>
            <p:spPr bwMode="auto">
              <a:xfrm>
                <a:off x="5111" y="7413"/>
                <a:ext cx="4208" cy="0"/>
              </a:xfrm>
              <a:prstGeom prst="line">
                <a:avLst/>
              </a:prstGeom>
              <a:noFill/>
              <a:ln w="38100">
                <a:solidFill>
                  <a:sysClr val="windowText" lastClr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6" name="直接连接符 11"/>
              <p:cNvCxnSpPr>
                <a:cxnSpLocks noChangeShapeType="1"/>
              </p:cNvCxnSpPr>
              <p:nvPr/>
            </p:nvCxnSpPr>
            <p:spPr bwMode="auto">
              <a:xfrm>
                <a:off x="5285" y="6509"/>
                <a:ext cx="3794" cy="0"/>
              </a:xfrm>
              <a:prstGeom prst="line">
                <a:avLst/>
              </a:prstGeom>
              <a:noFill/>
              <a:ln w="38100">
                <a:solidFill>
                  <a:sysClr val="windowText" lastClr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7" name="直接连接符 12"/>
              <p:cNvCxnSpPr>
                <a:cxnSpLocks noChangeShapeType="1"/>
              </p:cNvCxnSpPr>
              <p:nvPr/>
            </p:nvCxnSpPr>
            <p:spPr bwMode="auto">
              <a:xfrm>
                <a:off x="5025" y="8956"/>
                <a:ext cx="5156" cy="0"/>
              </a:xfrm>
              <a:prstGeom prst="line">
                <a:avLst/>
              </a:prstGeom>
              <a:noFill/>
              <a:ln w="38100">
                <a:solidFill>
                  <a:sysClr val="windowText" lastClr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8" name="文本框 13"/>
              <p:cNvSpPr txBox="1">
                <a:spLocks noChangeArrowheads="1"/>
              </p:cNvSpPr>
              <p:nvPr/>
            </p:nvSpPr>
            <p:spPr bwMode="auto">
              <a:xfrm>
                <a:off x="5491" y="5819"/>
                <a:ext cx="1016" cy="7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0" i="1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</a:t>
                </a:r>
                <a:r>
                  <a:rPr kumimoji="0" lang="en-US" altLang="zh-CN" sz="2000" b="0" i="0" u="none" strike="noStrike" kern="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1</a:t>
                </a:r>
              </a:p>
            </p:txBody>
          </p:sp>
          <p:sp>
            <p:nvSpPr>
              <p:cNvPr id="19" name="文本框 14"/>
              <p:cNvSpPr txBox="1">
                <a:spLocks noChangeArrowheads="1"/>
              </p:cNvSpPr>
              <p:nvPr/>
            </p:nvSpPr>
            <p:spPr bwMode="auto">
              <a:xfrm>
                <a:off x="5111" y="6660"/>
                <a:ext cx="1016" cy="7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0" i="1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</a:t>
                </a:r>
                <a:r>
                  <a:rPr kumimoji="0" lang="en-US" altLang="zh-CN" sz="2000" b="0" i="0" u="none" strike="noStrike" kern="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2</a:t>
                </a:r>
              </a:p>
            </p:txBody>
          </p:sp>
          <p:sp>
            <p:nvSpPr>
              <p:cNvPr id="20" name="文本框 15"/>
              <p:cNvSpPr txBox="1">
                <a:spLocks noChangeArrowheads="1"/>
              </p:cNvSpPr>
              <p:nvPr/>
            </p:nvSpPr>
            <p:spPr bwMode="auto">
              <a:xfrm>
                <a:off x="4861" y="8115"/>
                <a:ext cx="1016" cy="7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0" i="1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</a:t>
                </a:r>
                <a:r>
                  <a:rPr kumimoji="0" lang="en-US" altLang="zh-CN" sz="2000" b="0" i="0" u="none" strike="noStrike" kern="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3</a:t>
                </a:r>
              </a:p>
            </p:txBody>
          </p:sp>
          <p:sp>
            <p:nvSpPr>
              <p:cNvPr id="21" name="文本框 16"/>
              <p:cNvSpPr txBox="1">
                <a:spLocks noChangeArrowheads="1"/>
              </p:cNvSpPr>
              <p:nvPr/>
            </p:nvSpPr>
            <p:spPr bwMode="auto">
              <a:xfrm>
                <a:off x="8327" y="5809"/>
                <a:ext cx="1016" cy="7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0" i="1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B</a:t>
                </a:r>
                <a:r>
                  <a:rPr kumimoji="0" lang="en-US" altLang="zh-CN" sz="2000" b="0" i="0" u="none" strike="noStrike" kern="0" cap="none" spc="0" normalizeH="0" baseline="-2500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1</a:t>
                </a:r>
              </a:p>
            </p:txBody>
          </p:sp>
          <p:sp>
            <p:nvSpPr>
              <p:cNvPr id="22" name="文本框 17"/>
              <p:cNvSpPr txBox="1">
                <a:spLocks noChangeArrowheads="1"/>
              </p:cNvSpPr>
              <p:nvPr/>
            </p:nvSpPr>
            <p:spPr bwMode="auto">
              <a:xfrm>
                <a:off x="8714" y="6648"/>
                <a:ext cx="1016" cy="7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0" i="1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B</a:t>
                </a:r>
                <a:r>
                  <a:rPr kumimoji="0" lang="en-US" altLang="zh-CN" sz="2000" b="0" i="0" u="none" strike="noStrike" kern="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2</a:t>
                </a:r>
              </a:p>
            </p:txBody>
          </p:sp>
          <p:sp>
            <p:nvSpPr>
              <p:cNvPr id="23" name="文本框 18"/>
              <p:cNvSpPr txBox="1">
                <a:spLocks noChangeArrowheads="1"/>
              </p:cNvSpPr>
              <p:nvPr/>
            </p:nvSpPr>
            <p:spPr bwMode="auto">
              <a:xfrm>
                <a:off x="9285" y="8158"/>
                <a:ext cx="1016" cy="7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0" i="1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B</a:t>
                </a:r>
                <a:r>
                  <a:rPr kumimoji="0" lang="en-US" altLang="zh-CN" sz="2000" b="0" i="0" u="none" strike="noStrike" kern="0" cap="none" spc="0" normalizeH="0" baseline="-2500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3</a:t>
                </a:r>
              </a:p>
            </p:txBody>
          </p:sp>
          <p:sp>
            <p:nvSpPr>
              <p:cNvPr id="24" name="文本框 23"/>
              <p:cNvSpPr txBox="1">
                <a:spLocks noChangeArrowheads="1"/>
              </p:cNvSpPr>
              <p:nvPr/>
            </p:nvSpPr>
            <p:spPr bwMode="auto">
              <a:xfrm>
                <a:off x="10107" y="6902"/>
                <a:ext cx="1016" cy="9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800" b="0" i="1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b</a:t>
                </a:r>
                <a:endParaRPr kumimoji="0" lang="en-US" altLang="zh-CN" sz="2800" b="0" i="0" u="none" strike="noStrike" kern="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sp>
            <p:nvSpPr>
              <p:cNvPr id="25" name="文本框 24"/>
              <p:cNvSpPr txBox="1">
                <a:spLocks noChangeArrowheads="1"/>
              </p:cNvSpPr>
              <p:nvPr/>
            </p:nvSpPr>
            <p:spPr bwMode="auto">
              <a:xfrm>
                <a:off x="10424" y="8445"/>
                <a:ext cx="1016" cy="9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800" b="0" i="1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c</a:t>
                </a:r>
                <a:endParaRPr kumimoji="0" lang="en-US" altLang="zh-CN" sz="2800" b="0" i="0" u="none" strike="noStrike" kern="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p:grpSp>
        <p:sp>
          <p:nvSpPr>
            <p:cNvPr id="12" name="文本框 11"/>
            <p:cNvSpPr txBox="1">
              <a:spLocks noChangeArrowheads="1"/>
            </p:cNvSpPr>
            <p:nvPr/>
          </p:nvSpPr>
          <p:spPr bwMode="auto">
            <a:xfrm>
              <a:off x="2563263" y="1105884"/>
              <a:ext cx="51981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a</a:t>
              </a: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5835813" y="757952"/>
            <a:ext cx="3282115" cy="2559591"/>
            <a:chOff x="4294325" y="-160046"/>
            <a:chExt cx="3282115" cy="2559591"/>
          </a:xfrm>
        </p:grpSpPr>
        <p:grpSp>
          <p:nvGrpSpPr>
            <p:cNvPr id="27" name="组合 26"/>
            <p:cNvGrpSpPr/>
            <p:nvPr/>
          </p:nvGrpSpPr>
          <p:grpSpPr>
            <a:xfrm>
              <a:off x="4294325" y="-160046"/>
              <a:ext cx="3282115" cy="2559591"/>
              <a:chOff x="4294325" y="-160046"/>
              <a:chExt cx="3282115" cy="2559591"/>
            </a:xfrm>
          </p:grpSpPr>
          <p:grpSp>
            <p:nvGrpSpPr>
              <p:cNvPr id="29" name="组合 23"/>
              <p:cNvGrpSpPr/>
              <p:nvPr/>
            </p:nvGrpSpPr>
            <p:grpSpPr bwMode="auto">
              <a:xfrm>
                <a:off x="4294325" y="37878"/>
                <a:ext cx="3282115" cy="2361667"/>
                <a:chOff x="5025" y="5771"/>
                <a:chExt cx="6415" cy="4189"/>
              </a:xfrm>
            </p:grpSpPr>
            <p:cxnSp>
              <p:nvCxnSpPr>
                <p:cNvPr id="32" name="直接连接符 7"/>
                <p:cNvCxnSpPr>
                  <a:cxnSpLocks noChangeShapeType="1"/>
                </p:cNvCxnSpPr>
                <p:nvPr/>
              </p:nvCxnSpPr>
              <p:spPr bwMode="auto">
                <a:xfrm flipV="1">
                  <a:off x="5369" y="5894"/>
                  <a:ext cx="2196" cy="4066"/>
                </a:xfrm>
                <a:prstGeom prst="line">
                  <a:avLst/>
                </a:prstGeom>
                <a:noFill/>
                <a:ln w="38100">
                  <a:solidFill>
                    <a:srgbClr val="FF66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3" name="直接连接符 8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6817" y="6020"/>
                  <a:ext cx="2942" cy="3789"/>
                </a:xfrm>
                <a:prstGeom prst="line">
                  <a:avLst/>
                </a:prstGeom>
                <a:noFill/>
                <a:ln w="38100">
                  <a:solidFill>
                    <a:srgbClr val="99CC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4" name="直接连接符 10"/>
                <p:cNvCxnSpPr>
                  <a:cxnSpLocks noChangeShapeType="1"/>
                </p:cNvCxnSpPr>
                <p:nvPr/>
              </p:nvCxnSpPr>
              <p:spPr bwMode="auto">
                <a:xfrm>
                  <a:off x="5111" y="7413"/>
                  <a:ext cx="4208" cy="0"/>
                </a:xfrm>
                <a:prstGeom prst="line">
                  <a:avLst/>
                </a:prstGeom>
                <a:noFill/>
                <a:ln w="38100">
                  <a:solidFill>
                    <a:sysClr val="windowText" lastClr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5" name="直接连接符 11"/>
                <p:cNvCxnSpPr>
                  <a:cxnSpLocks noChangeShapeType="1"/>
                </p:cNvCxnSpPr>
                <p:nvPr/>
              </p:nvCxnSpPr>
              <p:spPr bwMode="auto">
                <a:xfrm>
                  <a:off x="5285" y="6509"/>
                  <a:ext cx="3794" cy="0"/>
                </a:xfrm>
                <a:prstGeom prst="line">
                  <a:avLst/>
                </a:prstGeom>
                <a:noFill/>
                <a:ln w="38100">
                  <a:solidFill>
                    <a:sysClr val="windowText" lastClr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6" name="直接连接符 12"/>
                <p:cNvCxnSpPr>
                  <a:cxnSpLocks noChangeShapeType="1"/>
                </p:cNvCxnSpPr>
                <p:nvPr/>
              </p:nvCxnSpPr>
              <p:spPr bwMode="auto">
                <a:xfrm>
                  <a:off x="5025" y="8956"/>
                  <a:ext cx="5156" cy="0"/>
                </a:xfrm>
                <a:prstGeom prst="line">
                  <a:avLst/>
                </a:prstGeom>
                <a:noFill/>
                <a:ln w="38100">
                  <a:solidFill>
                    <a:sysClr val="windowText" lastClr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37" name="文本框 13"/>
                <p:cNvSpPr txBox="1">
                  <a:spLocks noChangeArrowheads="1"/>
                </p:cNvSpPr>
                <p:nvPr/>
              </p:nvSpPr>
              <p:spPr bwMode="auto">
                <a:xfrm>
                  <a:off x="6926" y="5771"/>
                  <a:ext cx="1016" cy="7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2000" b="0" i="1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</a:rPr>
                    <a:t>A</a:t>
                  </a:r>
                  <a:r>
                    <a:rPr kumimoji="0" lang="en-US" altLang="zh-CN" sz="2000" b="0" i="0" u="none" strike="noStrike" kern="0" cap="none" spc="0" normalizeH="0" baseline="-2500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</a:rPr>
                    <a:t>1</a:t>
                  </a:r>
                </a:p>
              </p:txBody>
            </p:sp>
            <p:sp>
              <p:nvSpPr>
                <p:cNvPr id="38" name="文本框 14"/>
                <p:cNvSpPr txBox="1">
                  <a:spLocks noChangeArrowheads="1"/>
                </p:cNvSpPr>
                <p:nvPr/>
              </p:nvSpPr>
              <p:spPr bwMode="auto">
                <a:xfrm>
                  <a:off x="5791" y="6708"/>
                  <a:ext cx="1016" cy="7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2000" b="0" i="1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</a:rPr>
                    <a:t>A</a:t>
                  </a:r>
                  <a:r>
                    <a:rPr kumimoji="0" lang="en-US" altLang="zh-CN" sz="2000" b="0" i="0" u="none" strike="noStrike" kern="0" cap="none" spc="0" normalizeH="0" baseline="-2500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</a:rPr>
                    <a:t>2</a:t>
                  </a:r>
                </a:p>
              </p:txBody>
            </p:sp>
            <p:sp>
              <p:nvSpPr>
                <p:cNvPr id="39" name="文本框 15"/>
                <p:cNvSpPr txBox="1">
                  <a:spLocks noChangeArrowheads="1"/>
                </p:cNvSpPr>
                <p:nvPr/>
              </p:nvSpPr>
              <p:spPr bwMode="auto">
                <a:xfrm>
                  <a:off x="5138" y="8211"/>
                  <a:ext cx="1016" cy="7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2000" b="0" i="1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</a:rPr>
                    <a:t>A</a:t>
                  </a:r>
                  <a:r>
                    <a:rPr kumimoji="0" lang="en-US" altLang="zh-CN" sz="2000" b="0" i="0" u="none" strike="noStrike" kern="0" cap="none" spc="0" normalizeH="0" baseline="-2500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</a:rPr>
                    <a:t>3</a:t>
                  </a:r>
                </a:p>
              </p:txBody>
            </p:sp>
            <p:sp>
              <p:nvSpPr>
                <p:cNvPr id="40" name="文本框 17"/>
                <p:cNvSpPr txBox="1">
                  <a:spLocks noChangeArrowheads="1"/>
                </p:cNvSpPr>
                <p:nvPr/>
              </p:nvSpPr>
              <p:spPr bwMode="auto">
                <a:xfrm>
                  <a:off x="8004" y="6708"/>
                  <a:ext cx="1016" cy="7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2000" b="0" i="1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</a:rPr>
                    <a:t>B</a:t>
                  </a:r>
                  <a:r>
                    <a:rPr kumimoji="0" lang="en-US" altLang="zh-CN" sz="2000" b="0" i="0" u="none" strike="noStrike" kern="0" cap="none" spc="0" normalizeH="0" baseline="-2500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</a:rPr>
                    <a:t>2</a:t>
                  </a:r>
                </a:p>
              </p:txBody>
            </p:sp>
            <p:sp>
              <p:nvSpPr>
                <p:cNvPr id="41" name="文本框 18"/>
                <p:cNvSpPr txBox="1">
                  <a:spLocks noChangeArrowheads="1"/>
                </p:cNvSpPr>
                <p:nvPr/>
              </p:nvSpPr>
              <p:spPr bwMode="auto">
                <a:xfrm>
                  <a:off x="9157" y="8193"/>
                  <a:ext cx="1016" cy="7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2000" b="0" i="1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</a:rPr>
                    <a:t>B</a:t>
                  </a:r>
                  <a:r>
                    <a:rPr kumimoji="0" lang="en-US" altLang="zh-CN" sz="2000" b="0" i="0" u="none" strike="noStrike" kern="0" cap="none" spc="0" normalizeH="0" baseline="-2500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</a:rPr>
                    <a:t>3</a:t>
                  </a:r>
                </a:p>
              </p:txBody>
            </p:sp>
            <p:sp>
              <p:nvSpPr>
                <p:cNvPr id="42" name="文本框 41"/>
                <p:cNvSpPr txBox="1">
                  <a:spLocks noChangeArrowheads="1"/>
                </p:cNvSpPr>
                <p:nvPr/>
              </p:nvSpPr>
              <p:spPr bwMode="auto">
                <a:xfrm>
                  <a:off x="10107" y="6902"/>
                  <a:ext cx="1016" cy="92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2800" b="0" i="1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</a:rPr>
                    <a:t>b</a:t>
                  </a:r>
                  <a:endParaRPr kumimoji="0" lang="en-US" altLang="zh-CN" sz="2800" b="0" i="0" u="none" strike="noStrike" kern="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endParaRPr>
                </a:p>
              </p:txBody>
            </p:sp>
            <p:sp>
              <p:nvSpPr>
                <p:cNvPr id="43" name="文本框 24"/>
                <p:cNvSpPr txBox="1">
                  <a:spLocks noChangeArrowheads="1"/>
                </p:cNvSpPr>
                <p:nvPr/>
              </p:nvSpPr>
              <p:spPr bwMode="auto">
                <a:xfrm>
                  <a:off x="10424" y="8445"/>
                  <a:ext cx="1016" cy="92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2800" b="0" i="1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</a:rPr>
                    <a:t>c</a:t>
                  </a:r>
                  <a:endParaRPr kumimoji="0" lang="en-US" altLang="zh-CN" sz="2800" b="0" i="0" u="none" strike="noStrike" kern="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endParaRPr>
                </a:p>
              </p:txBody>
            </p:sp>
          </p:grpSp>
          <p:sp>
            <p:nvSpPr>
              <p:cNvPr id="30" name="文本框 13"/>
              <p:cNvSpPr txBox="1">
                <a:spLocks noChangeArrowheads="1"/>
              </p:cNvSpPr>
              <p:nvPr/>
            </p:nvSpPr>
            <p:spPr bwMode="auto">
              <a:xfrm>
                <a:off x="5612821" y="-84871"/>
                <a:ext cx="519818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m</a:t>
                </a:r>
              </a:p>
            </p:txBody>
          </p:sp>
          <p:sp>
            <p:nvSpPr>
              <p:cNvPr id="31" name="文本框 13"/>
              <p:cNvSpPr txBox="1">
                <a:spLocks noChangeArrowheads="1"/>
              </p:cNvSpPr>
              <p:nvPr/>
            </p:nvSpPr>
            <p:spPr bwMode="auto">
              <a:xfrm>
                <a:off x="4898072" y="-160046"/>
                <a:ext cx="519818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n</a:t>
                </a:r>
              </a:p>
            </p:txBody>
          </p:sp>
        </p:grpSp>
        <p:sp>
          <p:nvSpPr>
            <p:cNvPr id="28" name="矩形 27"/>
            <p:cNvSpPr/>
            <p:nvPr/>
          </p:nvSpPr>
          <p:spPr>
            <a:xfrm>
              <a:off x="6683799" y="33922"/>
              <a:ext cx="39626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a</a:t>
              </a: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5764586" y="3238148"/>
            <a:ext cx="3282115" cy="3139469"/>
            <a:chOff x="4316102" y="1896905"/>
            <a:chExt cx="3282115" cy="3139469"/>
          </a:xfrm>
        </p:grpSpPr>
        <p:grpSp>
          <p:nvGrpSpPr>
            <p:cNvPr id="45" name="组合 44"/>
            <p:cNvGrpSpPr/>
            <p:nvPr/>
          </p:nvGrpSpPr>
          <p:grpSpPr>
            <a:xfrm>
              <a:off x="4316102" y="1896905"/>
              <a:ext cx="3282115" cy="3139469"/>
              <a:chOff x="4316102" y="1896905"/>
              <a:chExt cx="3282115" cy="3139469"/>
            </a:xfrm>
          </p:grpSpPr>
          <p:grpSp>
            <p:nvGrpSpPr>
              <p:cNvPr id="47" name="组合 23"/>
              <p:cNvGrpSpPr/>
              <p:nvPr/>
            </p:nvGrpSpPr>
            <p:grpSpPr bwMode="auto">
              <a:xfrm>
                <a:off x="4316102" y="2345462"/>
                <a:ext cx="3282115" cy="2690912"/>
                <a:chOff x="5025" y="5312"/>
                <a:chExt cx="6415" cy="4773"/>
              </a:xfrm>
            </p:grpSpPr>
            <p:cxnSp>
              <p:nvCxnSpPr>
                <p:cNvPr id="50" name="直接连接符 7"/>
                <p:cNvCxnSpPr>
                  <a:cxnSpLocks noChangeShapeType="1"/>
                </p:cNvCxnSpPr>
                <p:nvPr/>
              </p:nvCxnSpPr>
              <p:spPr bwMode="auto">
                <a:xfrm flipV="1">
                  <a:off x="7522" y="5312"/>
                  <a:ext cx="737" cy="4773"/>
                </a:xfrm>
                <a:prstGeom prst="line">
                  <a:avLst/>
                </a:prstGeom>
                <a:noFill/>
                <a:ln w="38100">
                  <a:solidFill>
                    <a:srgbClr val="FF66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1" name="直接连接符 8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6545" y="5680"/>
                  <a:ext cx="3248" cy="4129"/>
                </a:xfrm>
                <a:prstGeom prst="line">
                  <a:avLst/>
                </a:prstGeom>
                <a:noFill/>
                <a:ln w="38100">
                  <a:solidFill>
                    <a:srgbClr val="99CC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2" name="直接连接符 10"/>
                <p:cNvCxnSpPr>
                  <a:cxnSpLocks noChangeShapeType="1"/>
                </p:cNvCxnSpPr>
                <p:nvPr/>
              </p:nvCxnSpPr>
              <p:spPr bwMode="auto">
                <a:xfrm>
                  <a:off x="5111" y="7413"/>
                  <a:ext cx="4208" cy="0"/>
                </a:xfrm>
                <a:prstGeom prst="line">
                  <a:avLst/>
                </a:prstGeom>
                <a:noFill/>
                <a:ln w="38100">
                  <a:solidFill>
                    <a:sysClr val="windowText" lastClr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3" name="直接连接符 11"/>
                <p:cNvCxnSpPr>
                  <a:cxnSpLocks noChangeShapeType="1"/>
                </p:cNvCxnSpPr>
                <p:nvPr/>
              </p:nvCxnSpPr>
              <p:spPr bwMode="auto">
                <a:xfrm>
                  <a:off x="5285" y="6509"/>
                  <a:ext cx="3794" cy="0"/>
                </a:xfrm>
                <a:prstGeom prst="line">
                  <a:avLst/>
                </a:prstGeom>
                <a:noFill/>
                <a:ln w="38100">
                  <a:solidFill>
                    <a:sysClr val="windowText" lastClr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4" name="直接连接符 12"/>
                <p:cNvCxnSpPr>
                  <a:cxnSpLocks noChangeShapeType="1"/>
                </p:cNvCxnSpPr>
                <p:nvPr/>
              </p:nvCxnSpPr>
              <p:spPr bwMode="auto">
                <a:xfrm>
                  <a:off x="5025" y="8956"/>
                  <a:ext cx="5156" cy="0"/>
                </a:xfrm>
                <a:prstGeom prst="line">
                  <a:avLst/>
                </a:prstGeom>
                <a:noFill/>
                <a:ln w="38100">
                  <a:solidFill>
                    <a:sysClr val="windowText" lastClr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55" name="文本框 13"/>
                <p:cNvSpPr txBox="1">
                  <a:spLocks noChangeArrowheads="1"/>
                </p:cNvSpPr>
                <p:nvPr/>
              </p:nvSpPr>
              <p:spPr bwMode="auto">
                <a:xfrm>
                  <a:off x="6213" y="5699"/>
                  <a:ext cx="1016" cy="7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2000" b="0" i="1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</a:rPr>
                    <a:t>A</a:t>
                  </a:r>
                  <a:r>
                    <a:rPr kumimoji="0" lang="en-US" altLang="zh-CN" sz="2000" b="0" i="0" u="none" strike="noStrike" kern="0" cap="none" spc="0" normalizeH="0" baseline="-2500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</a:rPr>
                    <a:t>1</a:t>
                  </a:r>
                </a:p>
              </p:txBody>
            </p:sp>
            <p:sp>
              <p:nvSpPr>
                <p:cNvPr id="56" name="文本框 14"/>
                <p:cNvSpPr txBox="1">
                  <a:spLocks noChangeArrowheads="1"/>
                </p:cNvSpPr>
                <p:nvPr/>
              </p:nvSpPr>
              <p:spPr bwMode="auto">
                <a:xfrm>
                  <a:off x="7095" y="7279"/>
                  <a:ext cx="1016" cy="7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2000" b="0" i="1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</a:rPr>
                    <a:t>A</a:t>
                  </a:r>
                  <a:r>
                    <a:rPr kumimoji="0" lang="en-US" altLang="zh-CN" sz="2000" b="0" i="0" u="none" strike="noStrike" kern="0" cap="none" spc="0" normalizeH="0" baseline="-2500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</a:rPr>
                    <a:t>2</a:t>
                  </a:r>
                </a:p>
              </p:txBody>
            </p:sp>
            <p:sp>
              <p:nvSpPr>
                <p:cNvPr id="57" name="文本框 15"/>
                <p:cNvSpPr txBox="1">
                  <a:spLocks noChangeArrowheads="1"/>
                </p:cNvSpPr>
                <p:nvPr/>
              </p:nvSpPr>
              <p:spPr bwMode="auto">
                <a:xfrm>
                  <a:off x="6664" y="8956"/>
                  <a:ext cx="1016" cy="7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2000" b="0" i="1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</a:rPr>
                    <a:t>A</a:t>
                  </a:r>
                  <a:r>
                    <a:rPr kumimoji="0" lang="en-US" altLang="zh-CN" sz="2000" b="0" i="0" u="none" strike="noStrike" kern="0" cap="none" spc="0" normalizeH="0" baseline="-2500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</a:rPr>
                    <a:t>3</a:t>
                  </a:r>
                </a:p>
              </p:txBody>
            </p:sp>
            <p:sp>
              <p:nvSpPr>
                <p:cNvPr id="58" name="文本框 16"/>
                <p:cNvSpPr txBox="1">
                  <a:spLocks noChangeArrowheads="1"/>
                </p:cNvSpPr>
                <p:nvPr/>
              </p:nvSpPr>
              <p:spPr bwMode="auto">
                <a:xfrm>
                  <a:off x="8327" y="5809"/>
                  <a:ext cx="1016" cy="7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2000" b="0" i="1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</a:rPr>
                    <a:t>B</a:t>
                  </a:r>
                  <a:r>
                    <a:rPr kumimoji="0" lang="en-US" altLang="zh-CN" sz="2000" b="0" i="0" u="none" strike="noStrike" kern="0" cap="none" spc="0" normalizeH="0" baseline="-2500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</a:rPr>
                    <a:t>1</a:t>
                  </a:r>
                </a:p>
              </p:txBody>
            </p:sp>
            <p:sp>
              <p:nvSpPr>
                <p:cNvPr id="59" name="文本框 18"/>
                <p:cNvSpPr txBox="1">
                  <a:spLocks noChangeArrowheads="1"/>
                </p:cNvSpPr>
                <p:nvPr/>
              </p:nvSpPr>
              <p:spPr bwMode="auto">
                <a:xfrm>
                  <a:off x="9694" y="8980"/>
                  <a:ext cx="1016" cy="7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2000" b="0" i="1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</a:rPr>
                    <a:t>B</a:t>
                  </a:r>
                  <a:r>
                    <a:rPr kumimoji="0" lang="en-US" altLang="zh-CN" sz="2000" b="0" i="0" u="none" strike="noStrike" kern="0" cap="none" spc="0" normalizeH="0" baseline="-2500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</a:rPr>
                    <a:t>3</a:t>
                  </a:r>
                </a:p>
              </p:txBody>
            </p:sp>
            <p:sp>
              <p:nvSpPr>
                <p:cNvPr id="60" name="文本框 59"/>
                <p:cNvSpPr txBox="1">
                  <a:spLocks noChangeArrowheads="1"/>
                </p:cNvSpPr>
                <p:nvPr/>
              </p:nvSpPr>
              <p:spPr bwMode="auto">
                <a:xfrm>
                  <a:off x="10107" y="6902"/>
                  <a:ext cx="1016" cy="92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2800" b="0" i="1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</a:rPr>
                    <a:t>b</a:t>
                  </a:r>
                  <a:endParaRPr kumimoji="0" lang="en-US" altLang="zh-CN" sz="2800" b="0" i="0" u="none" strike="noStrike" kern="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endParaRPr>
                </a:p>
              </p:txBody>
            </p:sp>
            <p:sp>
              <p:nvSpPr>
                <p:cNvPr id="61" name="文本框 24"/>
                <p:cNvSpPr txBox="1">
                  <a:spLocks noChangeArrowheads="1"/>
                </p:cNvSpPr>
                <p:nvPr/>
              </p:nvSpPr>
              <p:spPr bwMode="auto">
                <a:xfrm>
                  <a:off x="10424" y="8445"/>
                  <a:ext cx="1016" cy="92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marL="0" marR="0" lvl="0" indent="0" defTabSz="6858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2800" b="0" i="1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思源黑体 CN Bold" panose="020B0800000000000000" pitchFamily="34" charset="-122"/>
                      <a:ea typeface="思源黑体 CN Bold" panose="020B0800000000000000" pitchFamily="34" charset="-122"/>
                    </a:rPr>
                    <a:t>c</a:t>
                  </a:r>
                  <a:endParaRPr kumimoji="0" lang="en-US" altLang="zh-CN" sz="2800" b="0" i="0" u="none" strike="noStrike" kern="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endParaRPr>
                </a:p>
              </p:txBody>
            </p:sp>
          </p:grpSp>
          <p:sp>
            <p:nvSpPr>
              <p:cNvPr id="48" name="文本框 13"/>
              <p:cNvSpPr txBox="1">
                <a:spLocks noChangeArrowheads="1"/>
              </p:cNvSpPr>
              <p:nvPr/>
            </p:nvSpPr>
            <p:spPr bwMode="auto">
              <a:xfrm>
                <a:off x="5833825" y="1896905"/>
                <a:ext cx="519818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m</a:t>
                </a:r>
              </a:p>
            </p:txBody>
          </p:sp>
          <p:sp>
            <p:nvSpPr>
              <p:cNvPr id="49" name="文本框 13"/>
              <p:cNvSpPr txBox="1">
                <a:spLocks noChangeArrowheads="1"/>
              </p:cNvSpPr>
              <p:nvPr/>
            </p:nvSpPr>
            <p:spPr bwMode="auto">
              <a:xfrm>
                <a:off x="4803014" y="2068400"/>
                <a:ext cx="519818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n</a:t>
                </a:r>
              </a:p>
            </p:txBody>
          </p:sp>
        </p:grpSp>
        <p:sp>
          <p:nvSpPr>
            <p:cNvPr id="46" name="矩形 45"/>
            <p:cNvSpPr/>
            <p:nvPr/>
          </p:nvSpPr>
          <p:spPr>
            <a:xfrm>
              <a:off x="6689849" y="2668466"/>
              <a:ext cx="39626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a</a:t>
              </a:r>
            </a:p>
          </p:txBody>
        </p:sp>
      </p:grpSp>
      <p:sp>
        <p:nvSpPr>
          <p:cNvPr id="62" name="矩形 61"/>
          <p:cNvSpPr/>
          <p:nvPr/>
        </p:nvSpPr>
        <p:spPr>
          <a:xfrm>
            <a:off x="2156822" y="4856589"/>
            <a:ext cx="1342034" cy="5880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宋体" panose="02010600030101010101" pitchFamily="2" charset="-122"/>
              </a:rPr>
              <a:t>a</a:t>
            </a:r>
            <a:r>
              <a:rPr lang="zh-CN" altLang="en-US" sz="24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宋体" panose="02010600030101010101" pitchFamily="2" charset="-122"/>
              </a:rPr>
              <a:t>∥</a:t>
            </a:r>
            <a:r>
              <a:rPr lang="en-US" altLang="zh-CN" sz="24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宋体" panose="02010600030101010101" pitchFamily="2" charset="-122"/>
              </a:rPr>
              <a:t>b</a:t>
            </a:r>
            <a:r>
              <a:rPr lang="zh-CN" altLang="en-US" sz="24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宋体" panose="02010600030101010101" pitchFamily="2" charset="-122"/>
              </a:rPr>
              <a:t>∥</a:t>
            </a:r>
            <a:r>
              <a:rPr lang="en-US" altLang="zh-CN" sz="24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宋体" panose="02010600030101010101" pitchFamily="2" charset="-122"/>
              </a:rPr>
              <a:t>c</a:t>
            </a:r>
          </a:p>
        </p:txBody>
      </p:sp>
      <p:sp>
        <p:nvSpPr>
          <p:cNvPr id="63" name="箭头: 燕尾形 62"/>
          <p:cNvSpPr/>
          <p:nvPr/>
        </p:nvSpPr>
        <p:spPr>
          <a:xfrm rot="19197406">
            <a:off x="4850254" y="2547004"/>
            <a:ext cx="504969" cy="338456"/>
          </a:xfrm>
          <a:prstGeom prst="notchedRightArrow">
            <a:avLst/>
          </a:prstGeom>
          <a:solidFill>
            <a:srgbClr val="4BC5B9"/>
          </a:solidFill>
          <a:ln w="25400" cap="flat" cmpd="sng" algn="ctr">
            <a:solidFill>
              <a:srgbClr val="4BC5B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64" name="箭头: 燕尾形 63"/>
          <p:cNvSpPr/>
          <p:nvPr/>
        </p:nvSpPr>
        <p:spPr>
          <a:xfrm rot="1047756">
            <a:off x="5187237" y="4626919"/>
            <a:ext cx="504969" cy="338456"/>
          </a:xfrm>
          <a:prstGeom prst="notchedRightArrow">
            <a:avLst/>
          </a:prstGeom>
          <a:solidFill>
            <a:srgbClr val="4BC5B9"/>
          </a:solidFill>
          <a:ln w="25400" cap="flat" cmpd="sng" algn="ctr">
            <a:solidFill>
              <a:srgbClr val="4BC5B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65" name="文本框 64"/>
          <p:cNvSpPr txBox="1"/>
          <p:nvPr/>
        </p:nvSpPr>
        <p:spPr>
          <a:xfrm>
            <a:off x="8926620" y="1761967"/>
            <a:ext cx="2819675" cy="792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lnSpc>
                <a:spcPct val="150000"/>
              </a:lnSpc>
            </a:pPr>
            <a:r>
              <a:rPr lang="zh-CN" altLang="en-US" sz="16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平行于三角形第三边的直线</a:t>
            </a:r>
            <a:endParaRPr lang="en-US" altLang="zh-CN" sz="1600" b="1" dirty="0">
              <a:solidFill>
                <a:srgbClr val="50742F">
                  <a:lumMod val="50000"/>
                </a:srgb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  <a:p>
            <a:pPr algn="ctr" defTabSz="685800">
              <a:lnSpc>
                <a:spcPct val="150000"/>
              </a:lnSpc>
            </a:pPr>
            <a:r>
              <a:rPr lang="zh-CN" altLang="en-US" sz="16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截其它两边</a:t>
            </a:r>
          </a:p>
        </p:txBody>
      </p:sp>
      <p:sp>
        <p:nvSpPr>
          <p:cNvPr id="66" name="文本框 65"/>
          <p:cNvSpPr txBox="1"/>
          <p:nvPr/>
        </p:nvSpPr>
        <p:spPr>
          <a:xfrm>
            <a:off x="8926620" y="5015609"/>
            <a:ext cx="2819675" cy="792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lnSpc>
                <a:spcPct val="150000"/>
              </a:lnSpc>
            </a:pPr>
            <a:r>
              <a:rPr lang="zh-CN" altLang="en-US" sz="16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平行于三角形第三边的直线</a:t>
            </a:r>
            <a:endParaRPr lang="en-US" altLang="zh-CN" sz="1600" b="1" dirty="0">
              <a:solidFill>
                <a:srgbClr val="50742F">
                  <a:lumMod val="50000"/>
                </a:srgb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  <a:p>
            <a:pPr algn="ctr" defTabSz="685800">
              <a:lnSpc>
                <a:spcPct val="150000"/>
              </a:lnSpc>
            </a:pPr>
            <a:r>
              <a:rPr lang="zh-CN" altLang="en-US" sz="16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截两边的延长线</a:t>
            </a:r>
          </a:p>
        </p:txBody>
      </p:sp>
      <p:sp>
        <p:nvSpPr>
          <p:cNvPr id="67" name="Text Box 4"/>
          <p:cNvSpPr txBox="1">
            <a:spLocks noChangeArrowheads="1"/>
          </p:cNvSpPr>
          <p:nvPr/>
        </p:nvSpPr>
        <p:spPr bwMode="auto">
          <a:xfrm>
            <a:off x="1406390" y="1704623"/>
            <a:ext cx="3394181" cy="543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685800">
              <a:lnSpc>
                <a:spcPts val="4000"/>
              </a:lnSpc>
            </a:pPr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宋体" panose="02010600030101010101" pitchFamily="2" charset="-122"/>
              </a:rPr>
              <a:t>移动线段</a:t>
            </a:r>
            <a:r>
              <a:rPr lang="en-US" altLang="zh-CN" sz="20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宋体" panose="02010600030101010101" pitchFamily="2" charset="-122"/>
              </a:rPr>
              <a:t>n</a:t>
            </a:r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宋体" panose="02010600030101010101" pitchFamily="2" charset="-122"/>
              </a:rPr>
              <a:t>，你发现了什么？</a:t>
            </a:r>
          </a:p>
        </p:txBody>
      </p:sp>
      <p:grpSp>
        <p:nvGrpSpPr>
          <p:cNvPr id="68" name="组合 67"/>
          <p:cNvGrpSpPr/>
          <p:nvPr/>
        </p:nvGrpSpPr>
        <p:grpSpPr>
          <a:xfrm>
            <a:off x="6317779" y="1378831"/>
            <a:ext cx="1613963" cy="1359149"/>
            <a:chOff x="4776291" y="460833"/>
            <a:chExt cx="1613963" cy="1359149"/>
          </a:xfrm>
        </p:grpSpPr>
        <p:sp>
          <p:nvSpPr>
            <p:cNvPr id="69" name="等腰三角形 68"/>
            <p:cNvSpPr/>
            <p:nvPr/>
          </p:nvSpPr>
          <p:spPr>
            <a:xfrm>
              <a:off x="4776291" y="460833"/>
              <a:ext cx="1613963" cy="1359149"/>
            </a:xfrm>
            <a:prstGeom prst="triangle">
              <a:avLst>
                <a:gd name="adj" fmla="val 40396"/>
              </a:avLst>
            </a:prstGeom>
            <a:noFill/>
            <a:ln w="5715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cxnSp>
          <p:nvCxnSpPr>
            <p:cNvPr id="70" name="直接连接符 69"/>
            <p:cNvCxnSpPr/>
            <p:nvPr/>
          </p:nvCxnSpPr>
          <p:spPr>
            <a:xfrm>
              <a:off x="5168555" y="966438"/>
              <a:ext cx="618198" cy="7657"/>
            </a:xfrm>
            <a:prstGeom prst="line">
              <a:avLst/>
            </a:prstGeom>
            <a:noFill/>
            <a:ln w="38100" cap="flat" cmpd="sng" algn="ctr">
              <a:solidFill>
                <a:srgbClr val="268868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</p:grpSp>
      <p:grpSp>
        <p:nvGrpSpPr>
          <p:cNvPr id="71" name="组合 70"/>
          <p:cNvGrpSpPr/>
          <p:nvPr/>
        </p:nvGrpSpPr>
        <p:grpSpPr>
          <a:xfrm>
            <a:off x="6899056" y="4369486"/>
            <a:ext cx="951198" cy="1369357"/>
            <a:chOff x="4911302" y="3119367"/>
            <a:chExt cx="951198" cy="1369357"/>
          </a:xfrm>
        </p:grpSpPr>
        <p:sp>
          <p:nvSpPr>
            <p:cNvPr id="72" name="等腰三角形 71"/>
            <p:cNvSpPr/>
            <p:nvPr/>
          </p:nvSpPr>
          <p:spPr>
            <a:xfrm>
              <a:off x="5153114" y="3659386"/>
              <a:ext cx="709386" cy="829338"/>
            </a:xfrm>
            <a:prstGeom prst="triangle">
              <a:avLst>
                <a:gd name="adj" fmla="val 13857"/>
              </a:avLst>
            </a:prstGeom>
            <a:noFill/>
            <a:ln w="5715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73" name="等腰三角形 72"/>
            <p:cNvSpPr/>
            <p:nvPr/>
          </p:nvSpPr>
          <p:spPr>
            <a:xfrm rot="10800000">
              <a:off x="4911302" y="3119367"/>
              <a:ext cx="399178" cy="490001"/>
            </a:xfrm>
            <a:prstGeom prst="triangle">
              <a:avLst>
                <a:gd name="adj" fmla="val 12909"/>
              </a:avLst>
            </a:prstGeom>
            <a:noFill/>
            <a:ln w="57150" cap="flat" cmpd="sng" algn="ctr">
              <a:solidFill>
                <a:srgbClr val="50742F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64" grpId="0" animBg="1"/>
      <p:bldP spid="65" grpId="0"/>
      <p:bldP spid="6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210705" y="105395"/>
            <a:ext cx="2347673" cy="865006"/>
            <a:chOff x="210705" y="105395"/>
            <a:chExt cx="2347673" cy="865006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705" y="105395"/>
              <a:ext cx="817995" cy="865006"/>
            </a:xfrm>
            <a:prstGeom prst="rect">
              <a:avLst/>
            </a:prstGeom>
          </p:spPr>
        </p:pic>
        <p:sp>
          <p:nvSpPr>
            <p:cNvPr id="6" name="文本框 5"/>
            <p:cNvSpPr txBox="1"/>
            <p:nvPr/>
          </p:nvSpPr>
          <p:spPr>
            <a:xfrm>
              <a:off x="1142606" y="296288"/>
              <a:ext cx="14157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600">
                <a:defRPr/>
              </a:pPr>
              <a:r>
                <a:rPr kumimoji="1" lang="zh-CN" altLang="en-US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归纳小结</a:t>
              </a:r>
            </a:p>
          </p:txBody>
        </p:sp>
        <p:sp>
          <p:nvSpPr>
            <p:cNvPr id="7" name="矩形 6"/>
            <p:cNvSpPr/>
            <p:nvPr/>
          </p:nvSpPr>
          <p:spPr>
            <a:xfrm>
              <a:off x="384329" y="296287"/>
              <a:ext cx="54694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457200">
                <a:defRPr/>
              </a:pPr>
              <a:r>
                <a:rPr lang="en-US" altLang="zh-CN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01</a:t>
              </a:r>
              <a:endParaRPr lang="zh-CN" altLang="en-US" sz="2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2080692" y="1848449"/>
            <a:ext cx="6943349" cy="2006685"/>
            <a:chOff x="3894229" y="25275"/>
            <a:chExt cx="6943349" cy="2006685"/>
          </a:xfrm>
        </p:grpSpPr>
        <p:grpSp>
          <p:nvGrpSpPr>
            <p:cNvPr id="9" name="组合 23"/>
            <p:cNvGrpSpPr/>
            <p:nvPr/>
          </p:nvGrpSpPr>
          <p:grpSpPr bwMode="auto">
            <a:xfrm>
              <a:off x="3894229" y="37877"/>
              <a:ext cx="6943349" cy="1994083"/>
              <a:chOff x="4243" y="5771"/>
              <a:chExt cx="13571" cy="3537"/>
            </a:xfrm>
          </p:grpSpPr>
          <p:cxnSp>
            <p:nvCxnSpPr>
              <p:cNvPr id="11" name="直接连接符 10"/>
              <p:cNvCxnSpPr>
                <a:cxnSpLocks noChangeShapeType="1"/>
              </p:cNvCxnSpPr>
              <p:nvPr/>
            </p:nvCxnSpPr>
            <p:spPr bwMode="auto">
              <a:xfrm>
                <a:off x="5111" y="7413"/>
                <a:ext cx="12532" cy="49"/>
              </a:xfrm>
              <a:prstGeom prst="line">
                <a:avLst/>
              </a:prstGeom>
              <a:noFill/>
              <a:ln w="38100">
                <a:solidFill>
                  <a:sysClr val="windowText" lastClr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" name="直接连接符 11"/>
              <p:cNvCxnSpPr>
                <a:cxnSpLocks noChangeShapeType="1"/>
              </p:cNvCxnSpPr>
              <p:nvPr/>
            </p:nvCxnSpPr>
            <p:spPr bwMode="auto">
              <a:xfrm>
                <a:off x="5285" y="6509"/>
                <a:ext cx="12358" cy="13"/>
              </a:xfrm>
              <a:prstGeom prst="line">
                <a:avLst/>
              </a:prstGeom>
              <a:noFill/>
              <a:ln w="38100">
                <a:solidFill>
                  <a:sysClr val="windowText" lastClr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3" name="直接连接符 12"/>
              <p:cNvCxnSpPr>
                <a:cxnSpLocks noChangeShapeType="1"/>
              </p:cNvCxnSpPr>
              <p:nvPr/>
            </p:nvCxnSpPr>
            <p:spPr bwMode="auto">
              <a:xfrm>
                <a:off x="5025" y="8956"/>
                <a:ext cx="12789" cy="0"/>
              </a:xfrm>
              <a:prstGeom prst="line">
                <a:avLst/>
              </a:prstGeom>
              <a:noFill/>
              <a:ln w="38100">
                <a:solidFill>
                  <a:sysClr val="windowText" lastClr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4" name="文本框 13"/>
              <p:cNvSpPr txBox="1">
                <a:spLocks noChangeArrowheads="1"/>
              </p:cNvSpPr>
              <p:nvPr/>
            </p:nvSpPr>
            <p:spPr bwMode="auto">
              <a:xfrm>
                <a:off x="6926" y="5771"/>
                <a:ext cx="1016" cy="7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0" i="1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</a:t>
                </a:r>
                <a:r>
                  <a:rPr kumimoji="0" lang="en-US" altLang="zh-CN" sz="2000" b="0" i="0" u="none" strike="noStrike" kern="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1</a:t>
                </a:r>
              </a:p>
            </p:txBody>
          </p:sp>
          <p:sp>
            <p:nvSpPr>
              <p:cNvPr id="15" name="文本框 14"/>
              <p:cNvSpPr txBox="1">
                <a:spLocks noChangeArrowheads="1"/>
              </p:cNvSpPr>
              <p:nvPr/>
            </p:nvSpPr>
            <p:spPr bwMode="auto">
              <a:xfrm>
                <a:off x="5791" y="6708"/>
                <a:ext cx="1016" cy="7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0" i="1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</a:t>
                </a:r>
                <a:r>
                  <a:rPr kumimoji="0" lang="en-US" altLang="zh-CN" sz="2000" b="0" i="0" u="none" strike="noStrike" kern="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2</a:t>
                </a:r>
              </a:p>
            </p:txBody>
          </p:sp>
          <p:sp>
            <p:nvSpPr>
              <p:cNvPr id="16" name="文本框 15"/>
              <p:cNvSpPr txBox="1">
                <a:spLocks noChangeArrowheads="1"/>
              </p:cNvSpPr>
              <p:nvPr/>
            </p:nvSpPr>
            <p:spPr bwMode="auto">
              <a:xfrm>
                <a:off x="5138" y="8211"/>
                <a:ext cx="1016" cy="7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0" i="1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</a:t>
                </a:r>
                <a:r>
                  <a:rPr kumimoji="0" lang="en-US" altLang="zh-CN" sz="2000" b="0" i="0" u="none" strike="noStrike" kern="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3</a:t>
                </a:r>
              </a:p>
            </p:txBody>
          </p:sp>
          <p:sp>
            <p:nvSpPr>
              <p:cNvPr id="17" name="文本框 17"/>
              <p:cNvSpPr txBox="1">
                <a:spLocks noChangeArrowheads="1"/>
              </p:cNvSpPr>
              <p:nvPr/>
            </p:nvSpPr>
            <p:spPr bwMode="auto">
              <a:xfrm>
                <a:off x="8004" y="6708"/>
                <a:ext cx="1016" cy="7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0" i="1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B</a:t>
                </a:r>
                <a:r>
                  <a:rPr kumimoji="0" lang="en-US" altLang="zh-CN" sz="2000" b="0" i="0" u="none" strike="noStrike" kern="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2</a:t>
                </a:r>
              </a:p>
            </p:txBody>
          </p:sp>
          <p:sp>
            <p:nvSpPr>
              <p:cNvPr id="18" name="文本框 18"/>
              <p:cNvSpPr txBox="1">
                <a:spLocks noChangeArrowheads="1"/>
              </p:cNvSpPr>
              <p:nvPr/>
            </p:nvSpPr>
            <p:spPr bwMode="auto">
              <a:xfrm>
                <a:off x="9157" y="8193"/>
                <a:ext cx="1016" cy="7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000" b="0" i="1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B</a:t>
                </a:r>
                <a:r>
                  <a:rPr kumimoji="0" lang="en-US" altLang="zh-CN" sz="2000" b="0" i="0" u="none" strike="noStrike" kern="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3</a:t>
                </a:r>
              </a:p>
            </p:txBody>
          </p:sp>
          <p:sp>
            <p:nvSpPr>
              <p:cNvPr id="19" name="文本框 18"/>
              <p:cNvSpPr txBox="1">
                <a:spLocks noChangeArrowheads="1"/>
              </p:cNvSpPr>
              <p:nvPr/>
            </p:nvSpPr>
            <p:spPr bwMode="auto">
              <a:xfrm>
                <a:off x="4287" y="6888"/>
                <a:ext cx="1016" cy="9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800" b="0" i="1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b</a:t>
                </a:r>
                <a:endParaRPr kumimoji="0" lang="en-US" altLang="zh-CN" sz="2800" b="0" i="0" u="none" strike="noStrike" kern="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sp>
            <p:nvSpPr>
              <p:cNvPr id="20" name="文本框 24"/>
              <p:cNvSpPr txBox="1">
                <a:spLocks noChangeArrowheads="1"/>
              </p:cNvSpPr>
              <p:nvPr/>
            </p:nvSpPr>
            <p:spPr bwMode="auto">
              <a:xfrm>
                <a:off x="4243" y="8380"/>
                <a:ext cx="1016" cy="9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defTabSz="6858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800" b="0" i="1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c</a:t>
                </a:r>
                <a:endParaRPr kumimoji="0" lang="en-US" altLang="zh-CN" sz="2800" b="0" i="0" u="none" strike="noStrike" kern="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p:grpSp>
        <p:sp>
          <p:nvSpPr>
            <p:cNvPr id="10" name="矩形 9"/>
            <p:cNvSpPr/>
            <p:nvPr/>
          </p:nvSpPr>
          <p:spPr>
            <a:xfrm>
              <a:off x="3946622" y="25275"/>
              <a:ext cx="39626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a</a:t>
              </a:r>
            </a:p>
          </p:txBody>
        </p:sp>
      </p:grpSp>
      <p:sp>
        <p:nvSpPr>
          <p:cNvPr id="21" name="文本框 13"/>
          <p:cNvSpPr txBox="1">
            <a:spLocks noChangeArrowheads="1"/>
          </p:cNvSpPr>
          <p:nvPr/>
        </p:nvSpPr>
        <p:spPr bwMode="auto">
          <a:xfrm>
            <a:off x="5671592" y="1782994"/>
            <a:ext cx="519817" cy="400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685800"/>
            <a:r>
              <a:rPr lang="en-US" altLang="zh-CN" sz="2000" i="1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</a:t>
            </a:r>
            <a:r>
              <a:rPr lang="en-US" altLang="zh-CN" sz="2000" baseline="-250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4</a:t>
            </a:r>
          </a:p>
        </p:txBody>
      </p:sp>
      <p:sp>
        <p:nvSpPr>
          <p:cNvPr id="22" name="文本框 14"/>
          <p:cNvSpPr txBox="1">
            <a:spLocks noChangeArrowheads="1"/>
          </p:cNvSpPr>
          <p:nvPr/>
        </p:nvSpPr>
        <p:spPr bwMode="auto">
          <a:xfrm>
            <a:off x="6561649" y="2404831"/>
            <a:ext cx="519817" cy="400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685800"/>
            <a:r>
              <a:rPr lang="en-US" altLang="zh-CN" sz="2000" i="1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</a:t>
            </a:r>
            <a:r>
              <a:rPr lang="en-US" altLang="zh-CN" sz="2000" baseline="-250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5</a:t>
            </a:r>
          </a:p>
        </p:txBody>
      </p:sp>
      <p:sp>
        <p:nvSpPr>
          <p:cNvPr id="23" name="文本框 15"/>
          <p:cNvSpPr txBox="1">
            <a:spLocks noChangeArrowheads="1"/>
          </p:cNvSpPr>
          <p:nvPr/>
        </p:nvSpPr>
        <p:spPr bwMode="auto">
          <a:xfrm>
            <a:off x="5881523" y="3281199"/>
            <a:ext cx="519817" cy="400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685800"/>
            <a:r>
              <a:rPr lang="en-US" altLang="zh-CN" sz="2000" i="1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</a:t>
            </a:r>
            <a:r>
              <a:rPr lang="en-US" altLang="zh-CN" sz="2000" baseline="-250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6</a:t>
            </a:r>
          </a:p>
        </p:txBody>
      </p:sp>
      <p:sp>
        <p:nvSpPr>
          <p:cNvPr id="24" name="文本框 16"/>
          <p:cNvSpPr txBox="1">
            <a:spLocks noChangeArrowheads="1"/>
          </p:cNvSpPr>
          <p:nvPr/>
        </p:nvSpPr>
        <p:spPr bwMode="auto">
          <a:xfrm>
            <a:off x="6442034" y="1794952"/>
            <a:ext cx="519817" cy="400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685800"/>
            <a:r>
              <a:rPr lang="en-US" altLang="zh-CN" sz="2000" i="1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B</a:t>
            </a:r>
            <a:r>
              <a:rPr lang="en-US" altLang="zh-CN" sz="2000" baseline="-250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7</a:t>
            </a:r>
          </a:p>
        </p:txBody>
      </p:sp>
      <p:sp>
        <p:nvSpPr>
          <p:cNvPr id="25" name="文本框 18"/>
          <p:cNvSpPr txBox="1">
            <a:spLocks noChangeArrowheads="1"/>
          </p:cNvSpPr>
          <p:nvPr/>
        </p:nvSpPr>
        <p:spPr bwMode="auto">
          <a:xfrm>
            <a:off x="6994054" y="3276717"/>
            <a:ext cx="519817" cy="400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685800"/>
            <a:r>
              <a:rPr lang="en-US" altLang="zh-CN" sz="2000" i="1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B</a:t>
            </a:r>
            <a:r>
              <a:rPr lang="en-US" altLang="zh-CN" sz="2000" baseline="-250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8</a:t>
            </a:r>
          </a:p>
        </p:txBody>
      </p:sp>
      <p:sp>
        <p:nvSpPr>
          <p:cNvPr id="26" name="矩形 25"/>
          <p:cNvSpPr/>
          <p:nvPr/>
        </p:nvSpPr>
        <p:spPr>
          <a:xfrm>
            <a:off x="8379288" y="2910809"/>
            <a:ext cx="1342034" cy="5880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宋体" panose="02010600030101010101" pitchFamily="2" charset="-122"/>
              </a:rPr>
              <a:t>a</a:t>
            </a:r>
            <a:r>
              <a:rPr lang="zh-CN" altLang="en-US" sz="24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宋体" panose="02010600030101010101" pitchFamily="2" charset="-122"/>
              </a:rPr>
              <a:t>∥</a:t>
            </a:r>
            <a:r>
              <a:rPr lang="en-US" altLang="zh-CN" sz="24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宋体" panose="02010600030101010101" pitchFamily="2" charset="-122"/>
              </a:rPr>
              <a:t>b</a:t>
            </a:r>
            <a:r>
              <a:rPr lang="zh-CN" altLang="en-US" sz="24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宋体" panose="02010600030101010101" pitchFamily="2" charset="-122"/>
              </a:rPr>
              <a:t>∥</a:t>
            </a:r>
            <a:r>
              <a:rPr lang="en-US" altLang="zh-CN" sz="24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宋体" panose="02010600030101010101" pitchFamily="2" charset="-122"/>
              </a:rPr>
              <a:t>c</a:t>
            </a:r>
          </a:p>
        </p:txBody>
      </p:sp>
      <p:sp>
        <p:nvSpPr>
          <p:cNvPr id="27" name="矩形 26"/>
          <p:cNvSpPr/>
          <p:nvPr/>
        </p:nvSpPr>
        <p:spPr>
          <a:xfrm>
            <a:off x="2102880" y="4668371"/>
            <a:ext cx="7470985" cy="962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zh-CN" altLang="en-US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宋体" panose="02010600030101010101" pitchFamily="2" charset="-122"/>
              </a:rPr>
              <a:t>小结</a:t>
            </a:r>
            <a:r>
              <a:rPr lang="zh-CN" altLang="en-US" sz="2000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宋体" panose="02010600030101010101" pitchFamily="2" charset="-122"/>
              </a:rPr>
              <a:t>：平行于三角形一边的直线截其他两边（或两边的延长线），所得的对应线段成比例.</a:t>
            </a:r>
            <a:endParaRPr lang="zh-CN" altLang="en-US" sz="2000" dirty="0">
              <a:solidFill>
                <a:srgbClr val="50742F">
                  <a:lumMod val="50000"/>
                </a:srgbClr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2898185" y="2292101"/>
            <a:ext cx="1613963" cy="1359149"/>
            <a:chOff x="4776291" y="460833"/>
            <a:chExt cx="1613963" cy="1359149"/>
          </a:xfrm>
        </p:grpSpPr>
        <p:sp>
          <p:nvSpPr>
            <p:cNvPr id="29" name="等腰三角形 28"/>
            <p:cNvSpPr/>
            <p:nvPr/>
          </p:nvSpPr>
          <p:spPr>
            <a:xfrm>
              <a:off x="4776291" y="460833"/>
              <a:ext cx="1613963" cy="1359149"/>
            </a:xfrm>
            <a:prstGeom prst="triangle">
              <a:avLst>
                <a:gd name="adj" fmla="val 40396"/>
              </a:avLst>
            </a:prstGeom>
            <a:noFill/>
            <a:ln w="5715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cxnSp>
          <p:nvCxnSpPr>
            <p:cNvPr id="30" name="直接连接符 29"/>
            <p:cNvCxnSpPr/>
            <p:nvPr/>
          </p:nvCxnSpPr>
          <p:spPr>
            <a:xfrm>
              <a:off x="5168555" y="966438"/>
              <a:ext cx="618198" cy="7657"/>
            </a:xfrm>
            <a:prstGeom prst="line">
              <a:avLst/>
            </a:prstGeom>
            <a:noFill/>
            <a:ln w="38100" cap="flat" cmpd="sng" algn="ctr">
              <a:solidFill>
                <a:srgbClr val="268868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</p:grpSp>
      <p:grpSp>
        <p:nvGrpSpPr>
          <p:cNvPr id="31" name="组合 30"/>
          <p:cNvGrpSpPr/>
          <p:nvPr/>
        </p:nvGrpSpPr>
        <p:grpSpPr>
          <a:xfrm>
            <a:off x="6042856" y="2281893"/>
            <a:ext cx="951198" cy="1369357"/>
            <a:chOff x="4911302" y="3119367"/>
            <a:chExt cx="951198" cy="1369357"/>
          </a:xfrm>
        </p:grpSpPr>
        <p:sp>
          <p:nvSpPr>
            <p:cNvPr id="32" name="等腰三角形 31"/>
            <p:cNvSpPr/>
            <p:nvPr/>
          </p:nvSpPr>
          <p:spPr>
            <a:xfrm>
              <a:off x="5153114" y="3659386"/>
              <a:ext cx="709386" cy="829338"/>
            </a:xfrm>
            <a:prstGeom prst="triangle">
              <a:avLst>
                <a:gd name="adj" fmla="val 13857"/>
              </a:avLst>
            </a:prstGeom>
            <a:noFill/>
            <a:ln w="5715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33" name="等腰三角形 32"/>
            <p:cNvSpPr/>
            <p:nvPr/>
          </p:nvSpPr>
          <p:spPr>
            <a:xfrm rot="10800000">
              <a:off x="4911302" y="3119367"/>
              <a:ext cx="399178" cy="490001"/>
            </a:xfrm>
            <a:prstGeom prst="triangle">
              <a:avLst>
                <a:gd name="adj" fmla="val 12909"/>
              </a:avLst>
            </a:prstGeom>
            <a:noFill/>
            <a:ln w="57150" cap="flat" cmpd="sng" algn="ctr">
              <a:solidFill>
                <a:srgbClr val="50742F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473849" y="4198659"/>
            <a:ext cx="7244303" cy="10282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609600">
              <a:lnSpc>
                <a:spcPct val="150000"/>
              </a:lnSpc>
              <a:defRPr/>
            </a:pPr>
            <a:r>
              <a:rPr kumimoji="1" lang="en-US" altLang="zh-CN" sz="1400" kern="0" dirty="0">
                <a:solidFill>
                  <a:prstClr val="white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Calibri" panose="020F0502020204030204" pitchFamily="34" charset="0"/>
              </a:rPr>
              <a:t>1</a:t>
            </a:r>
            <a:r>
              <a:rPr kumimoji="1" lang="zh-CN" altLang="en-US" sz="1400" kern="0" dirty="0">
                <a:solidFill>
                  <a:prstClr val="white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Calibri" panose="020F0502020204030204" pitchFamily="34" charset="0"/>
              </a:rPr>
              <a:t>、了解相似三角形的基础。</a:t>
            </a:r>
          </a:p>
          <a:p>
            <a:pPr lvl="0" algn="ctr" defTabSz="609600">
              <a:lnSpc>
                <a:spcPct val="150000"/>
              </a:lnSpc>
              <a:defRPr/>
            </a:pPr>
            <a:r>
              <a:rPr kumimoji="1" lang="en-US" altLang="zh-CN" sz="1400" kern="0" dirty="0">
                <a:solidFill>
                  <a:prstClr val="white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Calibri" panose="020F0502020204030204" pitchFamily="34" charset="0"/>
              </a:rPr>
              <a:t>2</a:t>
            </a:r>
            <a:r>
              <a:rPr kumimoji="1" lang="zh-CN" altLang="en-US" sz="1400" kern="0" dirty="0">
                <a:solidFill>
                  <a:prstClr val="white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Calibri" panose="020F0502020204030204" pitchFamily="34" charset="0"/>
              </a:rPr>
              <a:t>、了解平行线分线段成比例定理推论过程。</a:t>
            </a:r>
          </a:p>
          <a:p>
            <a:pPr lvl="0" algn="ctr" defTabSz="609600">
              <a:lnSpc>
                <a:spcPct val="150000"/>
              </a:lnSpc>
              <a:defRPr/>
            </a:pPr>
            <a:r>
              <a:rPr kumimoji="1" lang="en-US" altLang="zh-CN" sz="1400" kern="0" dirty="0">
                <a:solidFill>
                  <a:prstClr val="white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Calibri" panose="020F0502020204030204" pitchFamily="34" charset="0"/>
              </a:rPr>
              <a:t>3</a:t>
            </a:r>
            <a:r>
              <a:rPr kumimoji="1" lang="zh-CN" altLang="en-US" sz="1400" kern="0" dirty="0">
                <a:solidFill>
                  <a:prstClr val="white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Calibri" panose="020F0502020204030204" pitchFamily="34" charset="0"/>
              </a:rPr>
              <a:t>、运用平行线分线段成比例定理进行三角形相似证明及计算。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3690149" y="2440980"/>
            <a:ext cx="4811703" cy="1649423"/>
            <a:chOff x="3690149" y="2408508"/>
            <a:chExt cx="4811703" cy="1649423"/>
          </a:xfrm>
        </p:grpSpPr>
        <p:sp>
          <p:nvSpPr>
            <p:cNvPr id="6" name="矩形 7"/>
            <p:cNvSpPr/>
            <p:nvPr>
              <p:custDataLst>
                <p:tags r:id="rId1"/>
              </p:custDataLst>
            </p:nvPr>
          </p:nvSpPr>
          <p:spPr>
            <a:xfrm>
              <a:off x="4734088" y="2949935"/>
              <a:ext cx="2723823" cy="11079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685800">
                <a:defRPr/>
              </a:pPr>
              <a:r>
                <a:rPr lang="zh-CN" altLang="en-US" sz="6600" kern="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练一练</a:t>
              </a:r>
            </a:p>
          </p:txBody>
        </p:sp>
        <p:sp>
          <p:nvSpPr>
            <p:cNvPr id="7" name="矩形 8"/>
            <p:cNvSpPr/>
            <p:nvPr>
              <p:custDataLst>
                <p:tags r:id="rId2"/>
              </p:custDataLst>
            </p:nvPr>
          </p:nvSpPr>
          <p:spPr>
            <a:xfrm>
              <a:off x="3690149" y="2408508"/>
              <a:ext cx="4811703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685800">
                <a:defRPr/>
              </a:pPr>
              <a:r>
                <a:rPr lang="en-US" altLang="zh-CN" sz="2800" kern="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HOMEWORK PRACTICE</a:t>
              </a: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5473679" y="584201"/>
            <a:ext cx="1244642" cy="1244640"/>
            <a:chOff x="5408562" y="584201"/>
            <a:chExt cx="1244642" cy="1244640"/>
          </a:xfrm>
        </p:grpSpPr>
        <p:sp>
          <p:nvSpPr>
            <p:cNvPr id="10" name="椭圆 9"/>
            <p:cNvSpPr/>
            <p:nvPr/>
          </p:nvSpPr>
          <p:spPr>
            <a:xfrm>
              <a:off x="5408562" y="584201"/>
              <a:ext cx="1244642" cy="1244640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7C3AC5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1" name="矩形: 圆角 10"/>
            <p:cNvSpPr/>
            <p:nvPr/>
          </p:nvSpPr>
          <p:spPr>
            <a:xfrm>
              <a:off x="5478333" y="791144"/>
              <a:ext cx="1105101" cy="830754"/>
            </a:xfrm>
            <a:prstGeom prst="roundRect">
              <a:avLst>
                <a:gd name="adj" fmla="val 50000"/>
              </a:avLst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600" b="0" i="0" u="none" strike="noStrike" kern="0" cap="none" spc="0" normalizeH="0" baseline="0" noProof="0" dirty="0">
                  <a:ln>
                    <a:noFill/>
                  </a:ln>
                  <a:solidFill>
                    <a:srgbClr val="7C3AC5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02</a:t>
              </a:r>
              <a:endParaRPr kumimoji="0" lang="zh-CN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7C3AC5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210705" y="105395"/>
            <a:ext cx="2039897" cy="865006"/>
            <a:chOff x="210705" y="105395"/>
            <a:chExt cx="2039897" cy="865006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705" y="105395"/>
              <a:ext cx="817995" cy="865006"/>
            </a:xfrm>
            <a:prstGeom prst="rect">
              <a:avLst/>
            </a:prstGeom>
          </p:spPr>
        </p:pic>
        <p:sp>
          <p:nvSpPr>
            <p:cNvPr id="6" name="文本框 5"/>
            <p:cNvSpPr txBox="1"/>
            <p:nvPr/>
          </p:nvSpPr>
          <p:spPr>
            <a:xfrm>
              <a:off x="1142606" y="296288"/>
              <a:ext cx="11079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600">
                <a:defRPr/>
              </a:pPr>
              <a:r>
                <a:rPr kumimoji="1" lang="zh-CN" altLang="en-US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练一练</a:t>
              </a:r>
            </a:p>
          </p:txBody>
        </p:sp>
        <p:sp>
          <p:nvSpPr>
            <p:cNvPr id="7" name="矩形 6"/>
            <p:cNvSpPr/>
            <p:nvPr/>
          </p:nvSpPr>
          <p:spPr>
            <a:xfrm>
              <a:off x="384328" y="296287"/>
              <a:ext cx="54694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457200">
                <a:defRPr/>
              </a:pPr>
              <a:r>
                <a:rPr lang="en-US" altLang="zh-CN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02</a:t>
              </a:r>
              <a:endParaRPr lang="zh-CN" altLang="en-US" sz="2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19" name="矩形 18"/>
          <p:cNvSpPr/>
          <p:nvPr/>
        </p:nvSpPr>
        <p:spPr>
          <a:xfrm>
            <a:off x="1853227" y="1352477"/>
            <a:ext cx="7578779" cy="15631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lnSpc>
                <a:spcPts val="4000"/>
              </a:lnSpc>
              <a:defRPr/>
            </a:pPr>
            <a:r>
              <a:rPr lang="zh-CN" altLang="en-US" b="1" noProof="1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+mn-ea"/>
              </a:rPr>
              <a:t>如图，在△ABC中， EF∥BC.</a:t>
            </a:r>
          </a:p>
          <a:p>
            <a:pPr defTabSz="685800">
              <a:lnSpc>
                <a:spcPts val="4000"/>
              </a:lnSpc>
              <a:defRPr/>
            </a:pPr>
            <a:r>
              <a:rPr lang="en-US" altLang="zh-CN" b="1" noProof="1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+mn-ea"/>
              </a:rPr>
              <a:t>1)</a:t>
            </a:r>
            <a:r>
              <a:rPr lang="zh-CN" altLang="en-US" b="1" noProof="1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+mn-ea"/>
              </a:rPr>
              <a:t>如果E、F分别是AB和AC上的点</a:t>
            </a:r>
            <a:r>
              <a:rPr lang="en-US" altLang="zh-CN" b="1" noProof="1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+mn-ea"/>
              </a:rPr>
              <a:t>,</a:t>
            </a:r>
            <a:r>
              <a:rPr lang="zh-CN" altLang="en-US" b="1" noProof="1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+mn-ea"/>
              </a:rPr>
              <a:t>AE=BE=</a:t>
            </a:r>
            <a:r>
              <a:rPr lang="en-US" altLang="zh-CN" b="1" noProof="1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+mn-ea"/>
              </a:rPr>
              <a:t>8</a:t>
            </a:r>
            <a:r>
              <a:rPr lang="zh-CN" altLang="en-US" b="1" noProof="1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+mn-ea"/>
              </a:rPr>
              <a:t>，FC=</a:t>
            </a:r>
            <a:r>
              <a:rPr lang="en-US" altLang="zh-CN" b="1" noProof="1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+mn-ea"/>
              </a:rPr>
              <a:t>5</a:t>
            </a:r>
            <a:r>
              <a:rPr lang="zh-CN" altLang="en-US" b="1" noProof="1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+mn-ea"/>
              </a:rPr>
              <a:t> ，那么AF的长是多少？</a:t>
            </a:r>
            <a:endParaRPr lang="en-US" altLang="zh-CN" b="1" noProof="1">
              <a:solidFill>
                <a:sysClr val="windowText" lastClr="00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cs typeface="+mn-ea"/>
            </a:endParaRPr>
          </a:p>
          <a:p>
            <a:pPr defTabSz="685800">
              <a:lnSpc>
                <a:spcPts val="4000"/>
              </a:lnSpc>
            </a:pPr>
            <a:r>
              <a:rPr lang="en-US" altLang="zh-CN" b="1" noProof="1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+mn-ea"/>
              </a:rPr>
              <a:t>2)</a:t>
            </a:r>
            <a:r>
              <a:rPr lang="zh-CN" altLang="en-US" b="1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+mn-ea"/>
              </a:rPr>
              <a:t>如果AB=1</a:t>
            </a:r>
            <a:r>
              <a:rPr lang="en-US" altLang="zh-CN" b="1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+mn-ea"/>
              </a:rPr>
              <a:t>2</a:t>
            </a:r>
            <a:r>
              <a:rPr lang="zh-CN" altLang="en-US" b="1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+mn-ea"/>
              </a:rPr>
              <a:t>，AE=6，AF=</a:t>
            </a:r>
            <a:r>
              <a:rPr lang="en-US" altLang="zh-CN" b="1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+mn-ea"/>
              </a:rPr>
              <a:t>6</a:t>
            </a:r>
            <a:r>
              <a:rPr lang="zh-CN" altLang="en-US" b="1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+mn-ea"/>
              </a:rPr>
              <a:t>，那么FC的长是多少？ </a:t>
            </a:r>
          </a:p>
        </p:txBody>
      </p:sp>
      <p:grpSp>
        <p:nvGrpSpPr>
          <p:cNvPr id="20" name="Group 3"/>
          <p:cNvGrpSpPr/>
          <p:nvPr/>
        </p:nvGrpSpPr>
        <p:grpSpPr bwMode="auto">
          <a:xfrm>
            <a:off x="7939296" y="3183328"/>
            <a:ext cx="2798762" cy="2322195"/>
            <a:chOff x="0" y="3"/>
            <a:chExt cx="4406" cy="3656"/>
          </a:xfrm>
        </p:grpSpPr>
        <p:sp>
          <p:nvSpPr>
            <p:cNvPr id="21" name="Line 4"/>
            <p:cNvSpPr>
              <a:spLocks noChangeShapeType="1"/>
            </p:cNvSpPr>
            <p:nvPr/>
          </p:nvSpPr>
          <p:spPr bwMode="auto">
            <a:xfrm rot="60000" flipH="1">
              <a:off x="659" y="3171"/>
              <a:ext cx="3120" cy="0"/>
            </a:xfrm>
            <a:prstGeom prst="line">
              <a:avLst/>
            </a:prstGeom>
            <a:noFill/>
            <a:ln w="31750">
              <a:solidFill>
                <a:sysClr val="windowText" lastClr="00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2" name="Rectangle 5"/>
            <p:cNvSpPr>
              <a:spLocks noChangeArrowheads="1"/>
            </p:cNvSpPr>
            <p:nvPr/>
          </p:nvSpPr>
          <p:spPr bwMode="auto">
            <a:xfrm>
              <a:off x="3058" y="3"/>
              <a:ext cx="654" cy="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800" b="0" i="1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A</a:t>
              </a:r>
            </a:p>
          </p:txBody>
        </p:sp>
        <p:sp>
          <p:nvSpPr>
            <p:cNvPr id="23" name="Rectangle 6"/>
            <p:cNvSpPr>
              <a:spLocks noChangeArrowheads="1"/>
            </p:cNvSpPr>
            <p:nvPr/>
          </p:nvSpPr>
          <p:spPr bwMode="auto">
            <a:xfrm>
              <a:off x="0" y="2835"/>
              <a:ext cx="677" cy="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800" b="0" i="1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B</a:t>
              </a:r>
              <a:endParaRPr kumimoji="0" lang="zh-CN" altLang="en-US" sz="2400" b="0" i="1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4" name="Rectangle 7"/>
            <p:cNvSpPr>
              <a:spLocks noChangeArrowheads="1"/>
            </p:cNvSpPr>
            <p:nvPr/>
          </p:nvSpPr>
          <p:spPr bwMode="auto">
            <a:xfrm>
              <a:off x="3744" y="2835"/>
              <a:ext cx="662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800" b="0" i="1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C</a:t>
              </a:r>
              <a:endParaRPr kumimoji="0" lang="en-US" altLang="zh-CN" sz="2400" b="0" i="1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5" name="Line 8"/>
            <p:cNvSpPr>
              <a:spLocks noChangeShapeType="1"/>
            </p:cNvSpPr>
            <p:nvPr/>
          </p:nvSpPr>
          <p:spPr bwMode="auto">
            <a:xfrm flipV="1">
              <a:off x="648" y="778"/>
              <a:ext cx="2495" cy="2381"/>
            </a:xfrm>
            <a:prstGeom prst="line">
              <a:avLst/>
            </a:prstGeom>
            <a:noFill/>
            <a:ln w="31750">
              <a:solidFill>
                <a:sysClr val="windowText" lastClr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6" name="Line 9"/>
            <p:cNvSpPr>
              <a:spLocks noChangeShapeType="1"/>
            </p:cNvSpPr>
            <p:nvPr/>
          </p:nvSpPr>
          <p:spPr bwMode="auto">
            <a:xfrm>
              <a:off x="3142" y="777"/>
              <a:ext cx="601" cy="2399"/>
            </a:xfrm>
            <a:prstGeom prst="line">
              <a:avLst/>
            </a:prstGeom>
            <a:noFill/>
            <a:ln w="31750">
              <a:solidFill>
                <a:sysClr val="windowText" lastClr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7" name="Line 10"/>
            <p:cNvSpPr>
              <a:spLocks noChangeShapeType="1"/>
            </p:cNvSpPr>
            <p:nvPr/>
          </p:nvSpPr>
          <p:spPr bwMode="auto">
            <a:xfrm>
              <a:off x="1928" y="1928"/>
              <a:ext cx="1474" cy="1"/>
            </a:xfrm>
            <a:prstGeom prst="line">
              <a:avLst/>
            </a:prstGeom>
            <a:noFill/>
            <a:ln w="31750">
              <a:solidFill>
                <a:sysClr val="windowText" lastClr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8" name="Rectangle 11"/>
            <p:cNvSpPr>
              <a:spLocks noChangeArrowheads="1"/>
            </p:cNvSpPr>
            <p:nvPr/>
          </p:nvSpPr>
          <p:spPr bwMode="auto">
            <a:xfrm>
              <a:off x="1243" y="1248"/>
              <a:ext cx="639" cy="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800" b="0" i="1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E</a:t>
              </a:r>
              <a:endParaRPr kumimoji="0" lang="zh-CN" altLang="en-US" sz="2400" b="0" i="1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9" name="Rectangle 12"/>
            <p:cNvSpPr>
              <a:spLocks noChangeArrowheads="1"/>
            </p:cNvSpPr>
            <p:nvPr/>
          </p:nvSpPr>
          <p:spPr bwMode="auto">
            <a:xfrm>
              <a:off x="3510" y="1478"/>
              <a:ext cx="630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800" b="0" i="1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F</a:t>
              </a:r>
              <a:endParaRPr kumimoji="0" lang="zh-CN" altLang="en-US" sz="2400" b="0" i="1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文本框 29"/>
              <p:cNvSpPr txBox="1"/>
              <p:nvPr/>
            </p:nvSpPr>
            <p:spPr>
              <a:xfrm>
                <a:off x="1853227" y="3145694"/>
                <a:ext cx="3672408" cy="20966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>
                  <a:lnSpc>
                    <a:spcPct val="150000"/>
                  </a:lnSpc>
                </a:pP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解：∵</a:t>
                </a:r>
                <a:r>
                  <a:rPr lang="zh-CN" altLang="en-US" noProof="1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ea"/>
                  </a:rPr>
                  <a:t> EF∥BC</a:t>
                </a:r>
                <a:endParaRPr lang="en-US" altLang="zh-CN" noProof="1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</a:endParaRP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noProof="1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ea"/>
                  </a:rPr>
                  <a:t>    ∴</a:t>
                </a:r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AE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BE</m:t>
                        </m:r>
                      </m:den>
                    </m:f>
                    <m:r>
                      <m:rPr>
                        <m:nor/>
                      </m:rPr>
                      <a:rPr lang="en-US" altLang="zh-CN" baseline="-2500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rPr>
                      <m:t> </m:t>
                    </m:r>
                    <m:r>
                      <m:rPr>
                        <m:nor/>
                      </m:rPr>
                      <a:rPr lang="en-US" altLang="zh-CN" dirty="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sym typeface="宋体" panose="02010600030101010101" pitchFamily="2" charset="-122"/>
                      </a:rPr>
                      <m:t>=</m:t>
                    </m:r>
                    <m:f>
                      <m:fPr>
                        <m:ctrlP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AF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FC</m:t>
                        </m:r>
                      </m:den>
                    </m:f>
                  </m:oMath>
                </a14:m>
                <a:endParaRPr lang="en-US" altLang="zh-CN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>
                  <a:lnSpc>
                    <a:spcPct val="150000"/>
                  </a:lnSpc>
                </a:pPr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        </a:t>
                </a: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而</a:t>
                </a:r>
                <a:r>
                  <a:rPr lang="zh-CN" altLang="en-US" noProof="1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ea"/>
                  </a:rPr>
                  <a:t>AE=BE=</a:t>
                </a:r>
                <a:r>
                  <a:rPr lang="en-US" altLang="zh-CN" noProof="1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ea"/>
                  </a:rPr>
                  <a:t>8</a:t>
                </a:r>
                <a:r>
                  <a:rPr lang="zh-CN" altLang="en-US" noProof="1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ea"/>
                  </a:rPr>
                  <a:t>，FC=</a:t>
                </a:r>
                <a:r>
                  <a:rPr lang="en-US" altLang="zh-CN" noProof="1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ea"/>
                  </a:rPr>
                  <a:t>5</a:t>
                </a:r>
              </a:p>
              <a:p>
                <a:pPr defTabSz="685800">
                  <a:lnSpc>
                    <a:spcPct val="150000"/>
                  </a:lnSpc>
                </a:pPr>
                <a:r>
                  <a:rPr lang="en-US" altLang="zh-CN" noProof="1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ea"/>
                  </a:rPr>
                  <a:t>    </a:t>
                </a:r>
                <a:r>
                  <a:rPr lang="zh-CN" altLang="en-US" noProof="1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ea"/>
                  </a:rPr>
                  <a:t>∴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altLang="zh-CN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m:rPr>
                        <m:nor/>
                      </m:rPr>
                      <a:rPr lang="en-US" altLang="zh-CN" baseline="-2500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rPr>
                      <m:t> </m:t>
                    </m:r>
                    <m:r>
                      <m:rPr>
                        <m:nor/>
                      </m:rPr>
                      <a:rPr lang="en-US" altLang="zh-CN" dirty="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sym typeface="宋体" panose="02010600030101010101" pitchFamily="2" charset="-122"/>
                      </a:rPr>
                      <m:t>=</m:t>
                    </m:r>
                    <m:f>
                      <m:fPr>
                        <m:ctrlP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AF</m:t>
                        </m:r>
                      </m:num>
                      <m:den>
                        <m:r>
                          <a:rPr lang="en-US" altLang="zh-CN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解得</a:t>
                </a:r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AF=5</a:t>
                </a:r>
                <a:endParaRPr lang="zh-CN" altLang="en-US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mc:Choice>
        <mc:Fallback xmlns="">
          <p:sp>
            <p:nvSpPr>
              <p:cNvPr id="30" name="文本框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3227" y="3145694"/>
                <a:ext cx="3672408" cy="2096600"/>
              </a:xfrm>
              <a:prstGeom prst="rect">
                <a:avLst/>
              </a:prstGeom>
              <a:blipFill rotWithShape="1">
                <a:blip r:embed="rId3"/>
                <a:stretch>
                  <a:fillRect l="-8" t="-26" r="14" b="1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文本框 30"/>
              <p:cNvSpPr txBox="1"/>
              <p:nvPr/>
            </p:nvSpPr>
            <p:spPr>
              <a:xfrm>
                <a:off x="4768026" y="3124541"/>
                <a:ext cx="3672408" cy="2487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>
                  <a:lnSpc>
                    <a:spcPct val="150000"/>
                  </a:lnSpc>
                </a:pP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∵</a:t>
                </a:r>
                <a:r>
                  <a:rPr lang="zh-CN" altLang="en-US" noProof="1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ea"/>
                  </a:rPr>
                  <a:t> EF∥BC</a:t>
                </a:r>
                <a:endParaRPr lang="en-US" altLang="zh-CN" noProof="1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</a:endParaRP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noProof="1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ea"/>
                  </a:rPr>
                  <a:t>∴</a:t>
                </a:r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AE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AB</m:t>
                        </m:r>
                      </m:den>
                    </m:f>
                    <m:r>
                      <m:rPr>
                        <m:nor/>
                      </m:rPr>
                      <a:rPr lang="en-US" altLang="zh-CN" baseline="-2500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rPr>
                      <m:t> </m:t>
                    </m:r>
                    <m:r>
                      <m:rPr>
                        <m:nor/>
                      </m:rPr>
                      <a:rPr lang="en-US" altLang="zh-CN" dirty="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sym typeface="宋体" panose="02010600030101010101" pitchFamily="2" charset="-122"/>
                      </a:rPr>
                      <m:t>=</m:t>
                    </m:r>
                    <m:f>
                      <m:fPr>
                        <m:ctrlP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AF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AC</m:t>
                        </m:r>
                      </m:den>
                    </m:f>
                  </m:oMath>
                </a14:m>
                <a:endParaRPr lang="en-US" altLang="zh-CN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而</a:t>
                </a: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ea"/>
                  </a:rPr>
                  <a:t>AB=1</a:t>
                </a:r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ea"/>
                  </a:rPr>
                  <a:t>2</a:t>
                </a: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ea"/>
                  </a:rPr>
                  <a:t>，AE=6，AF=</a:t>
                </a:r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ea"/>
                  </a:rPr>
                  <a:t>6</a:t>
                </a: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noProof="1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ea"/>
                  </a:rPr>
                  <a:t>∴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US" altLang="zh-CN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m:rPr>
                        <m:nor/>
                      </m:rPr>
                      <a:rPr lang="en-US" altLang="zh-CN" baseline="-2500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rPr>
                      <m:t> </m:t>
                    </m:r>
                    <m:r>
                      <m:rPr>
                        <m:nor/>
                      </m:rPr>
                      <a:rPr lang="en-US" altLang="zh-CN" dirty="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sym typeface="宋体" panose="02010600030101010101" pitchFamily="2" charset="-122"/>
                      </a:rPr>
                      <m:t>=</m:t>
                    </m:r>
                    <m:f>
                      <m:fPr>
                        <m:ctrlP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AC</m:t>
                        </m:r>
                      </m:den>
                    </m:f>
                  </m:oMath>
                </a14:m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 解得</a:t>
                </a:r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AC=12</a:t>
                </a:r>
              </a:p>
              <a:p>
                <a:pPr defTabSz="685800">
                  <a:lnSpc>
                    <a:spcPct val="150000"/>
                  </a:lnSpc>
                </a:pPr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FC= AC – AF =6</a:t>
                </a:r>
                <a:endParaRPr lang="zh-CN" altLang="en-US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mc:Choice>
        <mc:Fallback xmlns="">
          <p:sp>
            <p:nvSpPr>
              <p:cNvPr id="31" name="文本框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8026" y="3124541"/>
                <a:ext cx="3672408" cy="2487219"/>
              </a:xfrm>
              <a:prstGeom prst="rect">
                <a:avLst/>
              </a:prstGeom>
              <a:blipFill rotWithShape="1">
                <a:blip r:embed="rId4"/>
                <a:stretch>
                  <a:fillRect l="-12" t="-14" b="1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210705" y="105395"/>
            <a:ext cx="2039897" cy="865006"/>
            <a:chOff x="210705" y="105395"/>
            <a:chExt cx="2039897" cy="865006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705" y="105395"/>
              <a:ext cx="817995" cy="865006"/>
            </a:xfrm>
            <a:prstGeom prst="rect">
              <a:avLst/>
            </a:prstGeom>
          </p:spPr>
        </p:pic>
        <p:sp>
          <p:nvSpPr>
            <p:cNvPr id="6" name="文本框 5"/>
            <p:cNvSpPr txBox="1"/>
            <p:nvPr/>
          </p:nvSpPr>
          <p:spPr>
            <a:xfrm>
              <a:off x="1142606" y="296288"/>
              <a:ext cx="11079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600">
                <a:defRPr/>
              </a:pPr>
              <a:r>
                <a:rPr kumimoji="1" lang="zh-CN" altLang="en-US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练一练</a:t>
              </a:r>
            </a:p>
          </p:txBody>
        </p:sp>
        <p:sp>
          <p:nvSpPr>
            <p:cNvPr id="7" name="矩形 6"/>
            <p:cNvSpPr/>
            <p:nvPr/>
          </p:nvSpPr>
          <p:spPr>
            <a:xfrm>
              <a:off x="384328" y="296287"/>
              <a:ext cx="54694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457200">
                <a:defRPr/>
              </a:pPr>
              <a:r>
                <a:rPr lang="en-US" altLang="zh-CN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02</a:t>
              </a:r>
              <a:endParaRPr lang="zh-CN" altLang="en-US" sz="2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1028700" y="1529234"/>
            <a:ext cx="10704016" cy="5053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zh-CN" altLang="en-US" sz="2000" b="1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如图，在△</a:t>
            </a:r>
            <a:r>
              <a:rPr lang="en-US" altLang="zh-CN" sz="2000" b="1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sz="2000" b="1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中，</a:t>
            </a:r>
            <a:r>
              <a:rPr lang="en-US" altLang="zh-CN" sz="2000" b="1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DE//BC</a:t>
            </a:r>
            <a:r>
              <a:rPr lang="zh-CN" altLang="en-US" sz="2000" b="1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，且</a:t>
            </a:r>
            <a:r>
              <a:rPr lang="en-US" altLang="zh-CN" sz="2000" b="1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DE</a:t>
            </a:r>
            <a:r>
              <a:rPr lang="zh-CN" altLang="en-US" sz="2000" b="1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分别交</a:t>
            </a:r>
            <a:r>
              <a:rPr lang="en-US" altLang="zh-CN" sz="2000" b="1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AB</a:t>
            </a:r>
            <a:r>
              <a:rPr lang="zh-CN" altLang="en-US" sz="2000" b="1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AC</a:t>
            </a:r>
            <a:r>
              <a:rPr lang="zh-CN" altLang="en-US" sz="2000" b="1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于点</a:t>
            </a:r>
            <a:r>
              <a:rPr lang="en-US" altLang="zh-CN" sz="2000" b="1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D</a:t>
            </a:r>
            <a:r>
              <a:rPr lang="zh-CN" altLang="en-US" sz="2000" b="1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E</a:t>
            </a:r>
            <a:r>
              <a:rPr lang="zh-CN" altLang="en-US" sz="2000" b="1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，△</a:t>
            </a:r>
            <a:r>
              <a:rPr lang="en-US" altLang="zh-CN" sz="2000" b="1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ADE</a:t>
            </a:r>
            <a:r>
              <a:rPr lang="zh-CN" altLang="en-US" sz="2000" b="1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与△</a:t>
            </a:r>
            <a:r>
              <a:rPr lang="en-US" altLang="zh-CN" sz="2000" b="1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ABC</a:t>
            </a:r>
            <a:r>
              <a:rPr lang="zh-CN" altLang="en-US" sz="2000" b="1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有什么关系？</a:t>
            </a:r>
            <a:endParaRPr lang="zh-CN" altLang="en-US" sz="2000" b="1" dirty="0">
              <a:solidFill>
                <a:sysClr val="windowText" lastClr="00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pic>
        <p:nvPicPr>
          <p:cNvPr id="9" name="图片 4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50602" y="2948987"/>
            <a:ext cx="217170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本框 9"/>
              <p:cNvSpPr txBox="1"/>
              <p:nvPr/>
            </p:nvSpPr>
            <p:spPr>
              <a:xfrm>
                <a:off x="5676942" y="2792420"/>
                <a:ext cx="5100893" cy="11662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>
                  <a:lnSpc>
                    <a:spcPct val="150000"/>
                  </a:lnSpc>
                </a:pPr>
                <a:r>
                  <a:rPr lang="zh-CN" altLang="en-US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解：∵</a:t>
                </a:r>
                <a:r>
                  <a:rPr lang="zh-CN" altLang="en-US" sz="2000" noProof="1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ea"/>
                  </a:rPr>
                  <a:t> </a:t>
                </a:r>
                <a:r>
                  <a:rPr lang="en-US" altLang="zh-CN" sz="2000" noProof="1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ea"/>
                  </a:rPr>
                  <a:t>DE</a:t>
                </a:r>
                <a:r>
                  <a:rPr lang="zh-CN" altLang="en-US" sz="2000" noProof="1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ea"/>
                  </a:rPr>
                  <a:t>∥BC</a:t>
                </a:r>
                <a:endParaRPr lang="en-US" altLang="zh-CN" sz="2000" noProof="1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</a:endParaRP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sz="2000" noProof="1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ea"/>
                  </a:rPr>
                  <a:t>       ∴</a:t>
                </a:r>
                <a:r>
                  <a:rPr lang="en-US" altLang="zh-CN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AD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2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AB</m:t>
                        </m:r>
                      </m:den>
                    </m:f>
                    <m:r>
                      <m:rPr>
                        <m:nor/>
                      </m:rPr>
                      <a:rPr lang="en-US" altLang="zh-CN" sz="2000" baseline="-2500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rPr>
                      <m:t> </m:t>
                    </m:r>
                    <m:r>
                      <m:rPr>
                        <m:nor/>
                      </m:rPr>
                      <a:rPr lang="en-US" altLang="zh-CN" sz="2000" dirty="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sym typeface="宋体" panose="02010600030101010101" pitchFamily="2" charset="-122"/>
                      </a:rPr>
                      <m:t>=</m:t>
                    </m:r>
                    <m:f>
                      <m:fPr>
                        <m:ctrlP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AE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2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EC</m:t>
                        </m:r>
                      </m:den>
                    </m:f>
                    <m:r>
                      <a:rPr lang="en-US" altLang="zh-CN" sz="200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 ,</m:t>
                    </m:r>
                    <m:r>
                      <a:rPr lang="zh-CN" altLang="en-US" sz="200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altLang="zh-CN" sz="200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ADE</m:t>
                    </m:r>
                    <m:r>
                      <a:rPr lang="en-US" altLang="zh-CN" sz="200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=∠</m:t>
                    </m:r>
                    <m:r>
                      <m:rPr>
                        <m:sty m:val="p"/>
                      </m:rPr>
                      <a:rPr lang="en-US" altLang="zh-CN" sz="200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B</m:t>
                    </m:r>
                    <m:r>
                      <a:rPr lang="en-US" altLang="zh-CN" sz="200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,∠</m:t>
                    </m:r>
                    <m:r>
                      <m:rPr>
                        <m:sty m:val="p"/>
                      </m:rPr>
                      <a:rPr lang="en-US" altLang="zh-CN" sz="20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A</m:t>
                    </m:r>
                    <m:r>
                      <m:rPr>
                        <m:sty m:val="p"/>
                      </m:rPr>
                      <a:rPr lang="en-US" altLang="zh-CN" sz="200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ED</m:t>
                    </m:r>
                    <m:r>
                      <a:rPr lang="en-US" altLang="zh-CN" sz="20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=∠</m:t>
                    </m:r>
                    <m:r>
                      <m:rPr>
                        <m:sty m:val="p"/>
                      </m:rPr>
                      <a:rPr lang="en-US" altLang="zh-CN" sz="200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AC</m:t>
                    </m:r>
                    <m:r>
                      <m:rPr>
                        <m:sty m:val="p"/>
                      </m:rPr>
                      <a:rPr lang="en-US" altLang="zh-CN" sz="20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B</m:t>
                    </m:r>
                  </m:oMath>
                </a14:m>
                <a:endParaRPr lang="en-US" altLang="zh-CN" sz="2000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mc:Choice>
        <mc:Fallback xmlns="">
          <p:sp>
            <p:nvSpPr>
              <p:cNvPr id="10" name="文本框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6942" y="2792420"/>
                <a:ext cx="5100893" cy="1166217"/>
              </a:xfrm>
              <a:prstGeom prst="rect">
                <a:avLst/>
              </a:prstGeom>
              <a:blipFill rotWithShape="1">
                <a:blip r:embed="rId4"/>
                <a:stretch>
                  <a:fillRect l="-1" t="-28" r="12" b="-3816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文本框 10"/>
          <p:cNvSpPr txBox="1"/>
          <p:nvPr/>
        </p:nvSpPr>
        <p:spPr>
          <a:xfrm>
            <a:off x="5676942" y="4224284"/>
            <a:ext cx="51008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zh-CN" altLang="en-US" sz="2400" b="1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你还记得两个三角形相似的条件吗</a:t>
            </a:r>
            <a:r>
              <a:rPr lang="zh-CN" altLang="en-US" sz="1600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？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矩形 11"/>
              <p:cNvSpPr/>
              <p:nvPr/>
            </p:nvSpPr>
            <p:spPr>
              <a:xfrm>
                <a:off x="5676942" y="4951595"/>
                <a:ext cx="3340979" cy="6265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685800"/>
                <a:r>
                  <a:rPr lang="zh-CN" altLang="en-US" sz="24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如何</a:t>
                </a:r>
                <a14:m>
                  <m:oMath xmlns:m="http://schemas.openxmlformats.org/officeDocument/2006/math">
                    <m:r>
                      <a:rPr lang="zh-CN" altLang="en-US" sz="2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证明：</m:t>
                    </m:r>
                    <m:f>
                      <m:fPr>
                        <m:ctrlPr>
                          <a:rPr lang="en-US" altLang="zh-CN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AD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AB</m:t>
                        </m:r>
                      </m:den>
                    </m:f>
                    <m:r>
                      <m:rPr>
                        <m:nor/>
                      </m:rPr>
                      <a:rPr lang="en-US" altLang="zh-CN" sz="2400" baseline="-2500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rPr>
                      <m:t> </m:t>
                    </m:r>
                    <m:r>
                      <m:rPr>
                        <m:nor/>
                      </m:rPr>
                      <a:rPr lang="en-US" altLang="zh-CN" sz="2400" dirty="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sym typeface="宋体" panose="02010600030101010101" pitchFamily="2" charset="-122"/>
                      </a:rPr>
                      <m:t>=</m:t>
                    </m:r>
                    <m:f>
                      <m:fPr>
                        <m:ctrlP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AE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24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m:rPr>
                            <m:sty m:val="p"/>
                          </m:rPr>
                          <a:rPr lang="en-US" altLang="zh-CN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den>
                    </m:f>
                  </m:oMath>
                </a14:m>
                <a:r>
                  <a:rPr lang="en-US" altLang="zh-CN" sz="24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sym typeface="宋体" panose="02010600030101010101" pitchFamily="2" charset="-122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CN" sz="2400" dirty="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sym typeface="宋体" panose="02010600030101010101" pitchFamily="2" charset="-122"/>
                      </a:rPr>
                      <m:t>=</m:t>
                    </m:r>
                    <m:f>
                      <m:fPr>
                        <m:ctrlP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4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D</m:t>
                        </m:r>
                        <m:r>
                          <m:rPr>
                            <m:sty m:val="p"/>
                          </m:rPr>
                          <a:rPr lang="en-US" altLang="zh-CN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E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24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m:rPr>
                            <m:sty m:val="p"/>
                          </m:rPr>
                          <a:rPr lang="en-US" altLang="zh-CN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den>
                    </m:f>
                  </m:oMath>
                </a14:m>
                <a:endParaRPr lang="zh-CN" altLang="en-US" sz="2400" dirty="0">
                  <a:solidFill>
                    <a:prstClr val="black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mc:Choice>
        <mc:Fallback xmlns="">
          <p:sp>
            <p:nvSpPr>
              <p:cNvPr id="12" name="矩形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6942" y="4951595"/>
                <a:ext cx="3340979" cy="626582"/>
              </a:xfrm>
              <a:prstGeom prst="rect">
                <a:avLst/>
              </a:prstGeom>
              <a:blipFill rotWithShape="1">
                <a:blip r:embed="rId5"/>
                <a:stretch>
                  <a:fillRect l="-1" t="-80" r="9" b="-35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直接连接符 12"/>
          <p:cNvCxnSpPr/>
          <p:nvPr/>
        </p:nvCxnSpPr>
        <p:spPr>
          <a:xfrm flipH="1">
            <a:off x="3308320" y="4029494"/>
            <a:ext cx="455076" cy="688752"/>
          </a:xfrm>
          <a:prstGeom prst="line">
            <a:avLst/>
          </a:prstGeom>
          <a:noFill/>
          <a:ln w="19050" cap="flat" cmpd="sng" algn="ctr">
            <a:solidFill>
              <a:srgbClr val="4B14AA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文本框 13"/>
          <p:cNvSpPr txBox="1"/>
          <p:nvPr/>
        </p:nvSpPr>
        <p:spPr>
          <a:xfrm>
            <a:off x="3157925" y="4687328"/>
            <a:ext cx="3007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US" altLang="zh-CN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F</a:t>
            </a:r>
            <a:endParaRPr lang="zh-CN" altLang="en-US" sz="2000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210705" y="105395"/>
            <a:ext cx="2039897" cy="865006"/>
            <a:chOff x="210705" y="105395"/>
            <a:chExt cx="2039897" cy="865006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705" y="105395"/>
              <a:ext cx="817995" cy="865006"/>
            </a:xfrm>
            <a:prstGeom prst="rect">
              <a:avLst/>
            </a:prstGeom>
          </p:spPr>
        </p:pic>
        <p:sp>
          <p:nvSpPr>
            <p:cNvPr id="6" name="文本框 5"/>
            <p:cNvSpPr txBox="1"/>
            <p:nvPr/>
          </p:nvSpPr>
          <p:spPr>
            <a:xfrm>
              <a:off x="1142606" y="296288"/>
              <a:ext cx="11079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600">
                <a:defRPr/>
              </a:pPr>
              <a:r>
                <a:rPr kumimoji="1" lang="zh-CN" altLang="en-US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练一练</a:t>
              </a:r>
            </a:p>
          </p:txBody>
        </p:sp>
        <p:sp>
          <p:nvSpPr>
            <p:cNvPr id="7" name="矩形 6"/>
            <p:cNvSpPr/>
            <p:nvPr/>
          </p:nvSpPr>
          <p:spPr>
            <a:xfrm>
              <a:off x="384328" y="296287"/>
              <a:ext cx="54694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457200">
                <a:defRPr/>
              </a:pPr>
              <a:r>
                <a:rPr lang="en-US" altLang="zh-CN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02</a:t>
              </a:r>
              <a:endParaRPr lang="zh-CN" altLang="en-US" sz="2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pic>
        <p:nvPicPr>
          <p:cNvPr id="8" name="图片 4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01766" y="1739963"/>
            <a:ext cx="217170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直接连接符 8"/>
          <p:cNvCxnSpPr/>
          <p:nvPr/>
        </p:nvCxnSpPr>
        <p:spPr>
          <a:xfrm flipH="1">
            <a:off x="8859484" y="2820470"/>
            <a:ext cx="455076" cy="688752"/>
          </a:xfrm>
          <a:prstGeom prst="line">
            <a:avLst/>
          </a:prstGeom>
          <a:noFill/>
          <a:ln w="19050" cap="flat" cmpd="sng" algn="ctr">
            <a:solidFill>
              <a:srgbClr val="4B14AA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文本框 9"/>
          <p:cNvSpPr txBox="1"/>
          <p:nvPr/>
        </p:nvSpPr>
        <p:spPr>
          <a:xfrm>
            <a:off x="8709089" y="3478304"/>
            <a:ext cx="3007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US" altLang="zh-CN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F</a:t>
            </a:r>
            <a:endParaRPr lang="zh-CN" altLang="en-US" sz="2000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本框 10"/>
              <p:cNvSpPr txBox="1"/>
              <p:nvPr/>
            </p:nvSpPr>
            <p:spPr>
              <a:xfrm>
                <a:off x="1813261" y="1739963"/>
                <a:ext cx="7427639" cy="41782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/>
                <a:r>
                  <a:rPr lang="zh-CN" altLang="en-US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过</a:t>
                </a:r>
                <a:r>
                  <a:rPr lang="en-US" altLang="zh-CN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E</a:t>
                </a:r>
                <a:r>
                  <a:rPr lang="zh-CN" altLang="en-US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点做</a:t>
                </a:r>
                <a:r>
                  <a:rPr lang="en-US" altLang="zh-CN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AB</a:t>
                </a:r>
                <a:r>
                  <a:rPr lang="zh-CN" altLang="en-US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边平行线，与</a:t>
                </a:r>
                <a:r>
                  <a:rPr lang="en-US" altLang="zh-CN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BC</a:t>
                </a:r>
                <a:r>
                  <a:rPr lang="zh-CN" altLang="en-US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边交于点</a:t>
                </a:r>
                <a:r>
                  <a:rPr lang="en-US" altLang="zh-CN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F</a:t>
                </a: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∵</a:t>
                </a:r>
                <a:r>
                  <a:rPr lang="en-US" altLang="zh-CN" sz="2000" noProof="1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ea"/>
                  </a:rPr>
                  <a:t> DE</a:t>
                </a:r>
                <a:r>
                  <a:rPr lang="zh-CN" altLang="en-US" sz="2000" noProof="1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ea"/>
                  </a:rPr>
                  <a:t>∥BC，</a:t>
                </a:r>
                <a:r>
                  <a:rPr lang="en-US" altLang="zh-CN" sz="2000" noProof="1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ea"/>
                  </a:rPr>
                  <a:t> EF</a:t>
                </a:r>
                <a:r>
                  <a:rPr lang="zh-CN" altLang="en-US" sz="2000" noProof="1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ea"/>
                  </a:rPr>
                  <a:t>∥</a:t>
                </a:r>
                <a:r>
                  <a:rPr lang="en-US" altLang="zh-CN" sz="2000" noProof="1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ea"/>
                  </a:rPr>
                  <a:t>AB</a:t>
                </a: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sz="2000" noProof="1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ea"/>
                  </a:rPr>
                  <a:t>∴</a:t>
                </a:r>
                <a:r>
                  <a:rPr lang="en-US" altLang="zh-CN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AD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AB</m:t>
                        </m:r>
                      </m:den>
                    </m:f>
                    <m:r>
                      <m:rPr>
                        <m:nor/>
                      </m:rPr>
                      <a:rPr lang="en-US" altLang="zh-CN" sz="2000" baseline="-2500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rPr>
                      <m:t> </m:t>
                    </m:r>
                    <m:r>
                      <m:rPr>
                        <m:nor/>
                      </m:rPr>
                      <a:rPr lang="en-US" altLang="zh-CN" sz="2000" dirty="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sym typeface="宋体" panose="02010600030101010101" pitchFamily="2" charset="-122"/>
                      </a:rPr>
                      <m:t>=</m:t>
                    </m:r>
                    <m:f>
                      <m:fPr>
                        <m:ctrlP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AE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2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den>
                    </m:f>
                  </m:oMath>
                </a14:m>
                <a:r>
                  <a:rPr lang="en-US" altLang="zh-CN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sym typeface="宋体" panose="02010600030101010101" pitchFamily="2" charset="-122"/>
                  </a:rPr>
                  <a:t> </a:t>
                </a:r>
                <a:r>
                  <a:rPr lang="zh-CN" altLang="en-US" sz="2000" noProof="1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ea"/>
                  </a:rPr>
                  <a:t>，</a:t>
                </a:r>
                <a:r>
                  <a:rPr lang="en-US" altLang="zh-CN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AE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2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den>
                    </m:f>
                  </m:oMath>
                </a14:m>
                <a:r>
                  <a:rPr lang="en-US" altLang="zh-CN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sym typeface="宋体" panose="02010600030101010101" pitchFamily="2" charset="-122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CN" sz="2000" dirty="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sym typeface="宋体" panose="02010600030101010101" pitchFamily="2" charset="-122"/>
                      </a:rPr>
                      <m:t>=</m:t>
                    </m:r>
                    <m:f>
                      <m:fPr>
                        <m:ctrlP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BF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BC</m:t>
                        </m:r>
                      </m:den>
                    </m:f>
                  </m:oMath>
                </a14:m>
                <a:endParaRPr lang="en-US" altLang="zh-CN" sz="2000" noProof="1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</a:endParaRP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sz="2000" noProof="1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ea"/>
                  </a:rPr>
                  <a:t>∵</a:t>
                </a:r>
                <a:r>
                  <a:rPr lang="zh-CN" altLang="en-US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四边形</a:t>
                </a:r>
                <a:r>
                  <a:rPr lang="en-US" altLang="zh-CN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BDEF</a:t>
                </a:r>
                <a:r>
                  <a:rPr lang="zh-CN" altLang="en-US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是平行四边形</a:t>
                </a:r>
                <a:endParaRPr lang="en-US" altLang="zh-CN" sz="2000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∴ </a:t>
                </a:r>
                <a:r>
                  <a:rPr lang="en-US" altLang="zh-CN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DE=BF</a:t>
                </a: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∴</a:t>
                </a:r>
                <a:r>
                  <a:rPr lang="zh-CN" altLang="en-US" sz="2000" noProof="1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ea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AE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AC</m:t>
                        </m:r>
                      </m:den>
                    </m:f>
                  </m:oMath>
                </a14:m>
                <a:r>
                  <a:rPr lang="en-US" altLang="zh-CN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sym typeface="宋体" panose="02010600030101010101" pitchFamily="2" charset="-122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CN" sz="2000" dirty="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sym typeface="宋体" panose="02010600030101010101" pitchFamily="2" charset="-122"/>
                      </a:rPr>
                      <m:t>=</m:t>
                    </m:r>
                    <m:f>
                      <m:fPr>
                        <m:ctrlP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DE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BC</m:t>
                        </m:r>
                      </m:den>
                    </m:f>
                  </m:oMath>
                </a14:m>
                <a:endParaRPr lang="en-US" altLang="zh-CN" sz="2000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∴</a:t>
                </a:r>
                <a:r>
                  <a:rPr lang="zh-CN" altLang="en-US" sz="2000" noProof="1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+mn-ea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AE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AC</m:t>
                        </m:r>
                      </m:den>
                    </m:f>
                  </m:oMath>
                </a14:m>
                <a:r>
                  <a:rPr lang="en-US" altLang="zh-CN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sym typeface="宋体" panose="02010600030101010101" pitchFamily="2" charset="-122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CN" sz="2000" dirty="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  <a:sym typeface="宋体" panose="02010600030101010101" pitchFamily="2" charset="-122"/>
                      </a:rPr>
                      <m:t>=</m:t>
                    </m:r>
                    <m:f>
                      <m:fPr>
                        <m:ctrlP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DE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BC</m:t>
                        </m:r>
                      </m:den>
                    </m:f>
                  </m:oMath>
                </a14:m>
                <a:r>
                  <a:rPr lang="en-US" altLang="zh-CN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AD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AB</m:t>
                        </m:r>
                      </m:den>
                    </m:f>
                    <m:r>
                      <m:rPr>
                        <m:nor/>
                      </m:rPr>
                      <a:rPr lang="en-US" altLang="zh-CN" sz="2000" baseline="-25000">
                        <a:solidFill>
                          <a:srgbClr val="FF0000"/>
                        </a:solidFill>
                        <a:latin typeface="思源黑体 CN Bold" panose="020B0800000000000000" pitchFamily="34" charset="-122"/>
                        <a:ea typeface="思源黑体 CN Bold" panose="020B0800000000000000" pitchFamily="34" charset="-122"/>
                      </a:rPr>
                      <m:t> </m:t>
                    </m:r>
                  </m:oMath>
                </a14:m>
                <a:r>
                  <a:rPr lang="zh-CN" altLang="en-US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而</a:t>
                </a:r>
                <a14:m>
                  <m:oMath xmlns:m="http://schemas.openxmlformats.org/officeDocument/2006/math">
                    <m:r>
                      <a:rPr lang="zh-CN" altLang="en-US" sz="20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altLang="zh-CN" sz="20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ADE</m:t>
                    </m:r>
                    <m:r>
                      <a:rPr lang="en-US" altLang="zh-CN" sz="20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=∠</m:t>
                    </m:r>
                    <m:r>
                      <m:rPr>
                        <m:sty m:val="p"/>
                      </m:rPr>
                      <a:rPr lang="en-US" altLang="zh-CN" sz="20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B</m:t>
                    </m:r>
                    <m:r>
                      <a:rPr lang="en-US" altLang="zh-CN" sz="20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,∠</m:t>
                    </m:r>
                    <m:r>
                      <m:rPr>
                        <m:sty m:val="p"/>
                      </m:rPr>
                      <a:rPr lang="en-US" altLang="zh-CN" sz="20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AED</m:t>
                    </m:r>
                    <m:r>
                      <a:rPr lang="en-US" altLang="zh-CN" sz="20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=∠</m:t>
                    </m:r>
                    <m:r>
                      <m:rPr>
                        <m:sty m:val="p"/>
                      </m:rPr>
                      <a:rPr lang="en-US" altLang="zh-CN" sz="20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ACB</m:t>
                    </m:r>
                  </m:oMath>
                </a14:m>
                <a:r>
                  <a:rPr lang="en-US" altLang="zh-CN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0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,∠</m:t>
                    </m:r>
                    <m:r>
                      <m:rPr>
                        <m:sty m:val="p"/>
                      </m:rPr>
                      <a:rPr lang="en-US" altLang="zh-CN" sz="20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A</m:t>
                    </m:r>
                    <m:r>
                      <a:rPr lang="en-US" altLang="zh-CN" sz="20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=∠</m:t>
                    </m:r>
                    <m:r>
                      <m:rPr>
                        <m:sty m:val="p"/>
                      </m:rPr>
                      <a:rPr lang="en-US" altLang="zh-CN" sz="20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A</m:t>
                    </m:r>
                  </m:oMath>
                </a14:m>
                <a:endParaRPr lang="en-US" altLang="zh-CN" sz="2000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则△</a:t>
                </a:r>
                <a:r>
                  <a:rPr lang="en-US" altLang="zh-CN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ADE</a:t>
                </a:r>
                <a:r>
                  <a:rPr lang="zh-CN" altLang="en-US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∽△</a:t>
                </a:r>
                <a:r>
                  <a:rPr lang="en-US" altLang="zh-CN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ABC</a:t>
                </a:r>
              </a:p>
            </p:txBody>
          </p:sp>
        </mc:Choice>
        <mc:Fallback xmlns="">
          <p:sp>
            <p:nvSpPr>
              <p:cNvPr id="11" name="文本框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3261" y="1739963"/>
                <a:ext cx="7427639" cy="4178260"/>
              </a:xfrm>
              <a:prstGeom prst="rect">
                <a:avLst/>
              </a:prstGeom>
              <a:blipFill rotWithShape="1">
                <a:blip r:embed="rId4"/>
                <a:stretch>
                  <a:fillRect l="-5" t="-2" r="5" b="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210705" y="105395"/>
            <a:ext cx="3886556" cy="865006"/>
            <a:chOff x="210705" y="105395"/>
            <a:chExt cx="3886556" cy="865006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705" y="105395"/>
              <a:ext cx="817995" cy="865006"/>
            </a:xfrm>
            <a:prstGeom prst="rect">
              <a:avLst/>
            </a:prstGeom>
          </p:spPr>
        </p:pic>
        <p:sp>
          <p:nvSpPr>
            <p:cNvPr id="6" name="文本框 5"/>
            <p:cNvSpPr txBox="1"/>
            <p:nvPr/>
          </p:nvSpPr>
          <p:spPr>
            <a:xfrm>
              <a:off x="1142606" y="296288"/>
              <a:ext cx="29546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600">
                <a:defRPr/>
              </a:pPr>
              <a:r>
                <a:rPr kumimoji="1" lang="zh-CN" altLang="en-US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判定三角形相似定理</a:t>
              </a:r>
            </a:p>
          </p:txBody>
        </p:sp>
        <p:sp>
          <p:nvSpPr>
            <p:cNvPr id="7" name="矩形 6"/>
            <p:cNvSpPr/>
            <p:nvPr/>
          </p:nvSpPr>
          <p:spPr>
            <a:xfrm>
              <a:off x="384328" y="296287"/>
              <a:ext cx="54694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457200">
                <a:defRPr/>
              </a:pPr>
              <a:r>
                <a:rPr lang="en-US" altLang="zh-CN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02</a:t>
              </a:r>
              <a:endParaRPr lang="zh-CN" altLang="en-US" sz="2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1142606" y="1506299"/>
            <a:ext cx="9108008" cy="5053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zh-CN" altLang="en-US" sz="20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平行于三角形一边的直线</a:t>
            </a:r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与</a:t>
            </a:r>
            <a:r>
              <a:rPr lang="zh-CN" altLang="en-US" sz="20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其它两边相交</a:t>
            </a:r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，所构成的三角形与原三角形相似.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060532" y="2196564"/>
            <a:ext cx="6815228" cy="460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en-US" altLang="zh-CN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【</a:t>
            </a:r>
            <a:r>
              <a:rPr lang="zh-CN" altLang="en-US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注意</a:t>
            </a:r>
            <a:r>
              <a:rPr lang="en-US" altLang="zh-CN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】</a:t>
            </a:r>
            <a:r>
              <a:rPr lang="zh-CN" altLang="en-US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平行第三边的直线与</a:t>
            </a:r>
            <a:r>
              <a:rPr lang="zh-CN" altLang="en-US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其它两边相交有以下两种情况：</a:t>
            </a:r>
            <a:endParaRPr lang="zh-CN" altLang="en-US" dirty="0">
              <a:solidFill>
                <a:prstClr val="black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3290279" y="3655443"/>
            <a:ext cx="1613963" cy="1359149"/>
            <a:chOff x="4776291" y="460833"/>
            <a:chExt cx="1613963" cy="1359149"/>
          </a:xfrm>
        </p:grpSpPr>
        <p:sp>
          <p:nvSpPr>
            <p:cNvPr id="11" name="等腰三角形 10"/>
            <p:cNvSpPr/>
            <p:nvPr/>
          </p:nvSpPr>
          <p:spPr>
            <a:xfrm>
              <a:off x="4776291" y="460833"/>
              <a:ext cx="1613963" cy="1359149"/>
            </a:xfrm>
            <a:prstGeom prst="triangle">
              <a:avLst>
                <a:gd name="adj" fmla="val 40396"/>
              </a:avLst>
            </a:prstGeom>
            <a:noFill/>
            <a:ln w="5715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cxnSp>
          <p:nvCxnSpPr>
            <p:cNvPr id="12" name="直接连接符 11"/>
            <p:cNvCxnSpPr/>
            <p:nvPr/>
          </p:nvCxnSpPr>
          <p:spPr>
            <a:xfrm>
              <a:off x="5168555" y="966438"/>
              <a:ext cx="618198" cy="7657"/>
            </a:xfrm>
            <a:prstGeom prst="line">
              <a:avLst/>
            </a:prstGeom>
            <a:noFill/>
            <a:ln w="38100" cap="flat" cmpd="sng" algn="ctr">
              <a:solidFill>
                <a:srgbClr val="268868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</p:grpSp>
      <p:grpSp>
        <p:nvGrpSpPr>
          <p:cNvPr id="13" name="组合 12"/>
          <p:cNvGrpSpPr/>
          <p:nvPr/>
        </p:nvGrpSpPr>
        <p:grpSpPr>
          <a:xfrm>
            <a:off x="7216486" y="3645235"/>
            <a:ext cx="951198" cy="1369357"/>
            <a:chOff x="4911302" y="3119367"/>
            <a:chExt cx="951198" cy="1369357"/>
          </a:xfrm>
        </p:grpSpPr>
        <p:sp>
          <p:nvSpPr>
            <p:cNvPr id="14" name="等腰三角形 13"/>
            <p:cNvSpPr/>
            <p:nvPr/>
          </p:nvSpPr>
          <p:spPr>
            <a:xfrm>
              <a:off x="5153114" y="3659386"/>
              <a:ext cx="709386" cy="829338"/>
            </a:xfrm>
            <a:prstGeom prst="triangle">
              <a:avLst>
                <a:gd name="adj" fmla="val 13857"/>
              </a:avLst>
            </a:prstGeom>
            <a:noFill/>
            <a:ln w="5715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5" name="等腰三角形 14"/>
            <p:cNvSpPr/>
            <p:nvPr/>
          </p:nvSpPr>
          <p:spPr>
            <a:xfrm rot="10800000">
              <a:off x="4911302" y="3119367"/>
              <a:ext cx="399178" cy="490001"/>
            </a:xfrm>
            <a:prstGeom prst="triangle">
              <a:avLst>
                <a:gd name="adj" fmla="val 12909"/>
              </a:avLst>
            </a:prstGeom>
            <a:noFill/>
            <a:ln w="57150" cap="flat" cmpd="sng" algn="ctr">
              <a:solidFill>
                <a:srgbClr val="50742F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cxnSp>
        <p:nvCxnSpPr>
          <p:cNvPr id="16" name="直接连接符 15"/>
          <p:cNvCxnSpPr/>
          <p:nvPr/>
        </p:nvCxnSpPr>
        <p:spPr>
          <a:xfrm>
            <a:off x="6926729" y="3281203"/>
            <a:ext cx="688935" cy="970473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ysDot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17" name="直接连接符 16"/>
          <p:cNvCxnSpPr/>
          <p:nvPr/>
        </p:nvCxnSpPr>
        <p:spPr>
          <a:xfrm flipH="1">
            <a:off x="7519514" y="3333882"/>
            <a:ext cx="160251" cy="1070194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ysDot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210705" y="105395"/>
            <a:ext cx="2039897" cy="865006"/>
            <a:chOff x="210705" y="105395"/>
            <a:chExt cx="2039897" cy="865006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705" y="105395"/>
              <a:ext cx="817995" cy="865006"/>
            </a:xfrm>
            <a:prstGeom prst="rect">
              <a:avLst/>
            </a:prstGeom>
          </p:spPr>
        </p:pic>
        <p:sp>
          <p:nvSpPr>
            <p:cNvPr id="6" name="文本框 5"/>
            <p:cNvSpPr txBox="1"/>
            <p:nvPr/>
          </p:nvSpPr>
          <p:spPr>
            <a:xfrm>
              <a:off x="1142606" y="296288"/>
              <a:ext cx="11079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600">
                <a:defRPr/>
              </a:pPr>
              <a:r>
                <a:rPr kumimoji="1" lang="zh-CN" altLang="en-US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练一练</a:t>
              </a:r>
            </a:p>
          </p:txBody>
        </p:sp>
        <p:sp>
          <p:nvSpPr>
            <p:cNvPr id="7" name="矩形 6"/>
            <p:cNvSpPr/>
            <p:nvPr/>
          </p:nvSpPr>
          <p:spPr>
            <a:xfrm>
              <a:off x="384328" y="296287"/>
              <a:ext cx="54694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457200">
                <a:defRPr/>
              </a:pPr>
              <a:r>
                <a:rPr lang="en-US" altLang="zh-CN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02</a:t>
              </a:r>
              <a:endParaRPr lang="zh-CN" altLang="en-US" sz="2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1868984" y="1462934"/>
            <a:ext cx="75798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fontAlgn="ctr">
              <a:lnSpc>
                <a:spcPct val="150000"/>
              </a:lnSpc>
            </a:pPr>
            <a:r>
              <a:rPr lang="en-US" altLang="zh-CN" sz="2400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1</a:t>
            </a:r>
            <a:r>
              <a:rPr lang="zh-CN" altLang="zh-CN" sz="2400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．下列说法中正确的是（ ）</a:t>
            </a:r>
          </a:p>
          <a:p>
            <a:pPr defTabSz="685800" fontAlgn="ctr">
              <a:lnSpc>
                <a:spcPct val="150000"/>
              </a:lnSpc>
              <a:tabLst>
                <a:tab pos="2637155" algn="l"/>
              </a:tabLst>
            </a:pPr>
            <a:r>
              <a:rPr lang="en-US" altLang="zh-CN" sz="2400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</a:t>
            </a:r>
            <a:r>
              <a:rPr lang="zh-CN" altLang="zh-CN" sz="2400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．两个直角三角形相似</a:t>
            </a:r>
            <a:r>
              <a:rPr lang="en-US" altLang="zh-CN" sz="2400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	   B</a:t>
            </a:r>
            <a:r>
              <a:rPr lang="zh-CN" altLang="zh-CN" sz="2400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．两个等腰三角形相似</a:t>
            </a:r>
          </a:p>
          <a:p>
            <a:pPr defTabSz="685800" fontAlgn="ctr">
              <a:lnSpc>
                <a:spcPct val="150000"/>
              </a:lnSpc>
              <a:tabLst>
                <a:tab pos="2637155" algn="l"/>
              </a:tabLst>
            </a:pPr>
            <a:r>
              <a:rPr lang="en-US" altLang="zh-CN" sz="2400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C</a:t>
            </a:r>
            <a:r>
              <a:rPr lang="zh-CN" altLang="zh-CN" sz="2400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．两个等边三角形相似</a:t>
            </a:r>
            <a:r>
              <a:rPr lang="en-US" altLang="zh-CN" sz="2400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	   D</a:t>
            </a:r>
            <a:r>
              <a:rPr lang="zh-CN" altLang="zh-CN" sz="2400" kern="1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．两个锐角三角形相似</a:t>
            </a:r>
          </a:p>
        </p:txBody>
      </p:sp>
      <p:sp>
        <p:nvSpPr>
          <p:cNvPr id="9" name="矩形 8"/>
          <p:cNvSpPr/>
          <p:nvPr/>
        </p:nvSpPr>
        <p:spPr>
          <a:xfrm>
            <a:off x="1868984" y="3527205"/>
            <a:ext cx="74891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fontAlgn="ctr">
              <a:lnSpc>
                <a:spcPct val="150000"/>
              </a:lnSpc>
            </a:pPr>
            <a:r>
              <a:rPr lang="zh-CN" altLang="zh-CN" sz="16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【详解】</a:t>
            </a:r>
          </a:p>
          <a:p>
            <a:pPr defTabSz="685800" fontAlgn="ctr">
              <a:lnSpc>
                <a:spcPct val="150000"/>
              </a:lnSpc>
            </a:pPr>
            <a:r>
              <a:rPr lang="en-US" altLang="zh-CN" sz="16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</a:t>
            </a:r>
            <a:r>
              <a:rPr lang="zh-CN" altLang="zh-CN" sz="16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、</a:t>
            </a:r>
            <a:r>
              <a:rPr lang="en-US" altLang="zh-CN" sz="16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30°</a:t>
            </a:r>
            <a:r>
              <a:rPr lang="zh-CN" altLang="zh-CN" sz="16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、</a:t>
            </a:r>
            <a:r>
              <a:rPr lang="en-US" altLang="zh-CN" sz="16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60°</a:t>
            </a:r>
            <a:r>
              <a:rPr lang="zh-CN" altLang="zh-CN" sz="16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、</a:t>
            </a:r>
            <a:r>
              <a:rPr lang="en-US" altLang="zh-CN" sz="16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90°</a:t>
            </a:r>
            <a:r>
              <a:rPr lang="zh-CN" altLang="zh-CN" sz="16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的直角三角形和</a:t>
            </a:r>
            <a:r>
              <a:rPr lang="en-US" altLang="zh-CN" sz="16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45°</a:t>
            </a:r>
            <a:r>
              <a:rPr lang="zh-CN" altLang="zh-CN" sz="16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、</a:t>
            </a:r>
            <a:r>
              <a:rPr lang="en-US" altLang="zh-CN" sz="16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45°</a:t>
            </a:r>
            <a:r>
              <a:rPr lang="zh-CN" altLang="zh-CN" sz="16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、</a:t>
            </a:r>
            <a:r>
              <a:rPr lang="en-US" altLang="zh-CN" sz="16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90°</a:t>
            </a:r>
            <a:r>
              <a:rPr lang="zh-CN" altLang="zh-CN" sz="16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的直角三角形不相似；</a:t>
            </a:r>
          </a:p>
          <a:p>
            <a:pPr defTabSz="685800" fontAlgn="ctr">
              <a:lnSpc>
                <a:spcPct val="150000"/>
              </a:lnSpc>
            </a:pPr>
            <a:r>
              <a:rPr lang="en-US" altLang="zh-CN" sz="16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B</a:t>
            </a:r>
            <a:r>
              <a:rPr lang="zh-CN" altLang="zh-CN" sz="16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、两个顶角不同的等腰三角形不相似；</a:t>
            </a:r>
          </a:p>
          <a:p>
            <a:pPr defTabSz="685800" fontAlgn="ctr">
              <a:lnSpc>
                <a:spcPct val="150000"/>
              </a:lnSpc>
            </a:pPr>
            <a:r>
              <a:rPr lang="en-US" altLang="zh-CN" sz="16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C</a:t>
            </a:r>
            <a:r>
              <a:rPr lang="zh-CN" altLang="zh-CN" sz="16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、正确，因为可以根据有两组角对应相等的两个三角形相似来判定；</a:t>
            </a:r>
          </a:p>
          <a:p>
            <a:pPr defTabSz="685800" fontAlgn="ctr">
              <a:lnSpc>
                <a:spcPct val="150000"/>
              </a:lnSpc>
            </a:pPr>
            <a:r>
              <a:rPr lang="en-US" altLang="zh-CN" sz="16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D</a:t>
            </a:r>
            <a:r>
              <a:rPr lang="zh-CN" altLang="zh-CN" sz="16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、两个锐角不相等的两个三角形不相似．</a:t>
            </a:r>
          </a:p>
          <a:p>
            <a:pPr defTabSz="685800" fontAlgn="ctr">
              <a:lnSpc>
                <a:spcPct val="150000"/>
              </a:lnSpc>
            </a:pPr>
            <a:r>
              <a:rPr lang="zh-CN" altLang="zh-CN" sz="16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故选</a:t>
            </a:r>
            <a:r>
              <a:rPr lang="en-US" altLang="zh-CN" sz="16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C</a:t>
            </a:r>
            <a:r>
              <a:rPr lang="zh-CN" altLang="zh-CN" sz="1600" kern="1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．</a:t>
            </a:r>
          </a:p>
        </p:txBody>
      </p:sp>
      <p:sp>
        <p:nvSpPr>
          <p:cNvPr id="10" name="笑脸 9"/>
          <p:cNvSpPr/>
          <p:nvPr/>
        </p:nvSpPr>
        <p:spPr>
          <a:xfrm>
            <a:off x="1868984" y="2756294"/>
            <a:ext cx="396098" cy="410626"/>
          </a:xfrm>
          <a:prstGeom prst="smileyFace">
            <a:avLst/>
          </a:prstGeom>
          <a:solidFill>
            <a:schemeClr val="bg1"/>
          </a:solidFill>
          <a:ln w="25400" cap="flat" cmpd="sng" algn="ctr">
            <a:solidFill>
              <a:srgbClr val="4BC5B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210705" y="105395"/>
            <a:ext cx="2039897" cy="865006"/>
            <a:chOff x="210705" y="105395"/>
            <a:chExt cx="2039897" cy="865006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705" y="105395"/>
              <a:ext cx="817995" cy="865006"/>
            </a:xfrm>
            <a:prstGeom prst="rect">
              <a:avLst/>
            </a:prstGeom>
          </p:spPr>
        </p:pic>
        <p:sp>
          <p:nvSpPr>
            <p:cNvPr id="6" name="文本框 5"/>
            <p:cNvSpPr txBox="1"/>
            <p:nvPr/>
          </p:nvSpPr>
          <p:spPr>
            <a:xfrm>
              <a:off x="1142606" y="296288"/>
              <a:ext cx="11079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600">
                <a:defRPr/>
              </a:pPr>
              <a:r>
                <a:rPr kumimoji="1" lang="zh-CN" altLang="en-US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练一练</a:t>
              </a:r>
            </a:p>
          </p:txBody>
        </p:sp>
        <p:sp>
          <p:nvSpPr>
            <p:cNvPr id="7" name="矩形 6"/>
            <p:cNvSpPr/>
            <p:nvPr/>
          </p:nvSpPr>
          <p:spPr>
            <a:xfrm>
              <a:off x="384328" y="296287"/>
              <a:ext cx="54694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457200">
                <a:defRPr/>
              </a:pPr>
              <a:r>
                <a:rPr lang="en-US" altLang="zh-CN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02</a:t>
              </a:r>
              <a:endParaRPr lang="zh-CN" altLang="en-US" sz="2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/>
              <p:cNvSpPr/>
              <p:nvPr/>
            </p:nvSpPr>
            <p:spPr>
              <a:xfrm>
                <a:off x="1028700" y="1105629"/>
                <a:ext cx="8659018" cy="12184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685800" fontAlgn="ctr">
                  <a:lnSpc>
                    <a:spcPct val="150000"/>
                  </a:lnSpc>
                </a:pPr>
                <a:r>
                  <a:rPr lang="en-US" altLang="zh-CN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2</a:t>
                </a:r>
                <a:r>
                  <a:rPr lang="zh-CN" altLang="zh-CN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．如图，</a:t>
                </a:r>
                <a:r>
                  <a:rPr lang="en-US" altLang="zh-CN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DE∥BC</a:t>
                </a:r>
                <a:r>
                  <a:rPr lang="zh-CN" altLang="zh-CN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，在下列比例式中，不能成立的是（</a:t>
                </a:r>
                <a:r>
                  <a:rPr lang="en-US" altLang="zh-CN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   </a:t>
                </a:r>
                <a:r>
                  <a:rPr lang="zh-CN" altLang="zh-CN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）</a:t>
                </a:r>
              </a:p>
              <a:p>
                <a:pPr defTabSz="685800" fontAlgn="ctr">
                  <a:lnSpc>
                    <a:spcPct val="150000"/>
                  </a:lnSpc>
                  <a:tabLst>
                    <a:tab pos="1318260" algn="l"/>
                    <a:tab pos="2637155" algn="l"/>
                    <a:tab pos="3955415" algn="l"/>
                  </a:tabLst>
                </a:pPr>
                <a:r>
                  <a:rPr lang="en-US" altLang="zh-CN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</a:t>
                </a:r>
                <a:r>
                  <a:rPr lang="zh-CN" altLang="zh-CN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kern="100">
                            <a:solidFill>
                              <a:prstClr val="black"/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rPr>
                          <m:t>AD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kern="100">
                            <a:solidFill>
                              <a:prstClr val="black"/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rPr>
                          <m:t>DB</m:t>
                        </m:r>
                      </m:den>
                    </m:f>
                    <m:r>
                      <a:rPr lang="en-US" altLang="zh-CN" kern="10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zh-CN" altLang="zh-CN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kern="100">
                            <a:solidFill>
                              <a:prstClr val="black"/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rPr>
                          <m:t>AE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kern="100">
                            <a:solidFill>
                              <a:prstClr val="black"/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rPr>
                          <m:t>EC</m:t>
                        </m:r>
                      </m:den>
                    </m:f>
                  </m:oMath>
                </a14:m>
                <a:r>
                  <a:rPr lang="en-US" altLang="zh-CN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	           B</a:t>
                </a:r>
                <a:r>
                  <a:rPr lang="zh-CN" altLang="zh-CN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kern="100">
                            <a:solidFill>
                              <a:prstClr val="black"/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rPr>
                          <m:t>DE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kern="100">
                            <a:solidFill>
                              <a:prstClr val="black"/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rPr>
                          <m:t>BC</m:t>
                        </m:r>
                      </m:den>
                    </m:f>
                  </m:oMath>
                </a14:m>
                <a:r>
                  <a:rPr lang="en-US" altLang="zh-CN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zh-CN" altLang="zh-CN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kern="100">
                            <a:solidFill>
                              <a:prstClr val="black"/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rPr>
                          <m:t>AE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kern="100">
                            <a:solidFill>
                              <a:prstClr val="black"/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rPr>
                          <m:t>EC</m:t>
                        </m:r>
                      </m:den>
                    </m:f>
                  </m:oMath>
                </a14:m>
                <a:r>
                  <a:rPr lang="en-US" altLang="zh-CN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	C</a:t>
                </a:r>
                <a:r>
                  <a:rPr lang="zh-CN" altLang="zh-CN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kern="100">
                            <a:solidFill>
                              <a:prstClr val="black"/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rPr>
                          <m:t>AB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kern="100">
                            <a:solidFill>
                              <a:prstClr val="black"/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rPr>
                          <m:t>AD</m:t>
                        </m:r>
                      </m:den>
                    </m:f>
                  </m:oMath>
                </a14:m>
                <a:r>
                  <a:rPr lang="en-US" altLang="zh-CN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zh-CN" altLang="zh-CN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kern="100">
                            <a:solidFill>
                              <a:prstClr val="black"/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rPr>
                          <m:t>AC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kern="100">
                            <a:solidFill>
                              <a:prstClr val="black"/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rPr>
                          <m:t>AE</m:t>
                        </m:r>
                      </m:den>
                    </m:f>
                  </m:oMath>
                </a14:m>
                <a:r>
                  <a:rPr lang="en-US" altLang="zh-CN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     	D</a:t>
                </a:r>
                <a:r>
                  <a:rPr lang="zh-CN" altLang="zh-CN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</a:t>
                </a:r>
                <a14:m>
                  <m:oMath xmlns:m="http://schemas.openxmlformats.org/officeDocument/2006/math">
                    <m:r>
                      <a:rPr lang="en-US" altLang="zh-CN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zh-CN" altLang="zh-CN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kern="100">
                            <a:solidFill>
                              <a:prstClr val="black"/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rPr>
                          <m:t>DB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kern="100">
                            <a:solidFill>
                              <a:prstClr val="black"/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rPr>
                          <m:t>EC</m:t>
                        </m:r>
                      </m:den>
                    </m:f>
                  </m:oMath>
                </a14:m>
                <a:r>
                  <a:rPr lang="en-US" altLang="zh-CN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zh-CN" altLang="zh-CN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kern="100">
                            <a:solidFill>
                              <a:prstClr val="black"/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rPr>
                          <m:t>AB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kern="100">
                            <a:solidFill>
                              <a:prstClr val="black"/>
                            </a:solidFill>
                            <a:latin typeface="思源黑体 CN Bold" panose="020B0800000000000000" pitchFamily="34" charset="-122"/>
                            <a:ea typeface="思源黑体 CN Bold" panose="020B0800000000000000" pitchFamily="34" charset="-122"/>
                          </a:rPr>
                          <m:t>AC</m:t>
                        </m:r>
                      </m:den>
                    </m:f>
                  </m:oMath>
                </a14:m>
                <a:endParaRPr lang="zh-CN" altLang="zh-CN" kern="100" dirty="0">
                  <a:solidFill>
                    <a:prstClr val="black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mc:Choice>
        <mc:Fallback xmlns="">
          <p:sp>
            <p:nvSpPr>
              <p:cNvPr id="8" name="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8700" y="1105629"/>
                <a:ext cx="8659018" cy="1218410"/>
              </a:xfrm>
              <a:prstGeom prst="rect">
                <a:avLst/>
              </a:prstGeom>
              <a:blipFill rotWithShape="1">
                <a:blip r:embed="rId3"/>
                <a:stretch>
                  <a:fillRect t="-8" r="2" b="4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图片 8" descr="figure"/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299728" y="970401"/>
            <a:ext cx="2066749" cy="1488866"/>
          </a:xfrm>
          <a:prstGeom prst="rect">
            <a:avLst/>
          </a:prstGeom>
        </p:spPr>
      </p:pic>
      <p:sp>
        <p:nvSpPr>
          <p:cNvPr id="10" name="笑脸 9"/>
          <p:cNvSpPr/>
          <p:nvPr/>
        </p:nvSpPr>
        <p:spPr>
          <a:xfrm>
            <a:off x="2892272" y="1913413"/>
            <a:ext cx="396098" cy="410626"/>
          </a:xfrm>
          <a:prstGeom prst="smileyFace">
            <a:avLst/>
          </a:prstGeom>
          <a:solidFill>
            <a:schemeClr val="bg1"/>
          </a:solidFill>
          <a:ln w="25400" cap="flat" cmpd="sng" algn="ctr">
            <a:solidFill>
              <a:srgbClr val="4BC5B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矩形 10"/>
              <p:cNvSpPr/>
              <p:nvPr/>
            </p:nvSpPr>
            <p:spPr>
              <a:xfrm>
                <a:off x="1037175" y="2618757"/>
                <a:ext cx="8081683" cy="13578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685800" fontAlgn="ctr">
                  <a:lnSpc>
                    <a:spcPct val="150000"/>
                  </a:lnSpc>
                </a:pPr>
                <a:r>
                  <a:rPr lang="en-US" altLang="zh-CN" sz="16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3</a:t>
                </a:r>
                <a:r>
                  <a:rPr lang="zh-CN" altLang="zh-CN" sz="16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．在</a:t>
                </a:r>
                <a:r>
                  <a:rPr lang="en-US" altLang="zh-CN" sz="16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△ABC</a:t>
                </a:r>
                <a:r>
                  <a:rPr lang="zh-CN" altLang="zh-CN" sz="16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中，点</a:t>
                </a:r>
                <a:r>
                  <a:rPr lang="en-US" altLang="zh-CN" sz="16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D</a:t>
                </a:r>
                <a:r>
                  <a:rPr lang="zh-CN" altLang="zh-CN" sz="16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、</a:t>
                </a:r>
                <a:r>
                  <a:rPr lang="en-US" altLang="zh-CN" sz="16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E</a:t>
                </a:r>
                <a:r>
                  <a:rPr lang="zh-CN" altLang="zh-CN" sz="16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分别在边</a:t>
                </a:r>
                <a:r>
                  <a:rPr lang="en-US" altLang="zh-CN" sz="16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AB</a:t>
                </a:r>
                <a:r>
                  <a:rPr lang="zh-CN" altLang="zh-CN" sz="16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、</a:t>
                </a:r>
                <a:r>
                  <a:rPr lang="en-US" altLang="zh-CN" sz="16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AC</a:t>
                </a:r>
                <a:r>
                  <a:rPr lang="zh-CN" altLang="zh-CN" sz="16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上，如果</a:t>
                </a:r>
                <a:r>
                  <a:rPr lang="en-US" altLang="zh-CN" sz="16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AD=1</a:t>
                </a:r>
                <a:r>
                  <a:rPr lang="zh-CN" altLang="zh-CN" sz="16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  <a:r>
                  <a:rPr lang="en-US" altLang="zh-CN" sz="16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BD=3</a:t>
                </a:r>
                <a:r>
                  <a:rPr lang="zh-CN" altLang="zh-CN" sz="16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，那么由下列条件能够判断</a:t>
                </a:r>
                <a:r>
                  <a:rPr lang="en-US" altLang="zh-CN" sz="16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DE∥BC</a:t>
                </a:r>
                <a:r>
                  <a:rPr lang="zh-CN" altLang="zh-CN" sz="16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的是（　　）</a:t>
                </a:r>
              </a:p>
              <a:p>
                <a:pPr defTabSz="685800" fontAlgn="ctr">
                  <a:lnSpc>
                    <a:spcPct val="150000"/>
                  </a:lnSpc>
                  <a:tabLst>
                    <a:tab pos="1318260" algn="l"/>
                    <a:tab pos="2637155" algn="l"/>
                    <a:tab pos="3955415" algn="l"/>
                  </a:tabLst>
                </a:pPr>
                <a:r>
                  <a:rPr lang="en-US" altLang="zh-CN" sz="16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</a:t>
                </a:r>
                <a:r>
                  <a:rPr lang="zh-CN" altLang="zh-CN" sz="16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16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6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𝐷𝐸</m:t>
                        </m:r>
                      </m:num>
                      <m:den>
                        <m:r>
                          <a:rPr lang="en-US" altLang="zh-CN" sz="16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𝐵𝐶</m:t>
                        </m:r>
                      </m:den>
                    </m:f>
                    <m:r>
                      <a:rPr lang="en-US" altLang="zh-CN" sz="16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zh-CN" altLang="zh-CN" sz="16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6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16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zh-CN" sz="16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	B</a:t>
                </a:r>
                <a:r>
                  <a:rPr lang="zh-CN" altLang="zh-CN" sz="16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16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6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𝐷𝐸</m:t>
                        </m:r>
                      </m:num>
                      <m:den>
                        <m:r>
                          <a:rPr lang="en-US" altLang="zh-CN" sz="16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𝐵𝐶</m:t>
                        </m:r>
                      </m:den>
                    </m:f>
                    <m:r>
                      <a:rPr lang="en-US" altLang="zh-CN" sz="16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zh-CN" altLang="zh-CN" sz="16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6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16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altLang="zh-CN" sz="16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	C</a:t>
                </a:r>
                <a:r>
                  <a:rPr lang="zh-CN" altLang="zh-CN" sz="16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16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6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𝐴𝐸</m:t>
                        </m:r>
                      </m:num>
                      <m:den>
                        <m:r>
                          <a:rPr lang="en-US" altLang="zh-CN" sz="16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𝐴𝐶</m:t>
                        </m:r>
                      </m:den>
                    </m:f>
                    <m:r>
                      <a:rPr lang="en-US" altLang="zh-CN" sz="16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zh-CN" altLang="zh-CN" sz="16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6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16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zh-CN" sz="16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	D</a:t>
                </a:r>
                <a:r>
                  <a:rPr lang="zh-CN" altLang="zh-CN" sz="1600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16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6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𝐴𝐸</m:t>
                        </m:r>
                      </m:num>
                      <m:den>
                        <m:r>
                          <a:rPr lang="en-US" altLang="zh-CN" sz="16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𝐴𝐶</m:t>
                        </m:r>
                      </m:den>
                    </m:f>
                    <m:r>
                      <a:rPr lang="en-US" altLang="zh-CN" sz="16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zh-CN" altLang="zh-CN" sz="16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6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16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zh-CN" altLang="zh-CN" sz="1600" kern="100" dirty="0">
                  <a:solidFill>
                    <a:prstClr val="black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mc:Choice>
        <mc:Fallback xmlns="">
          <p:sp>
            <p:nvSpPr>
              <p:cNvPr id="11" name="矩形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7175" y="2618757"/>
                <a:ext cx="8081683" cy="1357808"/>
              </a:xfrm>
              <a:prstGeom prst="rect">
                <a:avLst/>
              </a:prstGeom>
              <a:blipFill rotWithShape="1">
                <a:blip r:embed="rId5"/>
                <a:stretch>
                  <a:fillRect l="-3" t="-1" r="3" b="1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矩形 11"/>
              <p:cNvSpPr/>
              <p:nvPr/>
            </p:nvSpPr>
            <p:spPr>
              <a:xfrm>
                <a:off x="1061045" y="3976565"/>
                <a:ext cx="4944227" cy="26208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【详解】</a:t>
                </a: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如图，</a:t>
                </a:r>
                <a:r>
                  <a:rPr lang="en-US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∵AD=1</a:t>
                </a: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  <a:r>
                  <a:rPr lang="en-US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BD=3</a:t>
                </a: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  <a:cs typeface="宋体" panose="02010600030101010101" pitchFamily="2" charset="-122"/>
                  </a:rPr>
                  <a:t>∴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𝐴𝐷</m:t>
                        </m:r>
                      </m:num>
                      <m:den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den>
                    </m:f>
                    <m:r>
                      <a:rPr lang="en-US" altLang="zh-CN" sz="1600" i="1" kern="1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zh-CN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当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𝐴𝐸</m:t>
                        </m:r>
                      </m:num>
                      <m:den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𝐴𝐶</m:t>
                        </m:r>
                      </m:den>
                    </m:f>
                    <m:r>
                      <a:rPr lang="en-US" altLang="zh-CN" sz="1600" i="1" kern="1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zh-CN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时，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𝐴𝐷</m:t>
                        </m:r>
                      </m:num>
                      <m:den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den>
                    </m:f>
                    <m:r>
                      <a:rPr lang="en-US" altLang="zh-CN" sz="1600" i="1" kern="1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zh-CN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𝐴𝐸</m:t>
                        </m:r>
                      </m:num>
                      <m:den>
                        <m:r>
                          <a:rPr lang="en-US" altLang="zh-CN" sz="16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𝐴𝐶</m:t>
                        </m:r>
                      </m:den>
                    </m:f>
                  </m:oMath>
                </a14:m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，又</a:t>
                </a:r>
                <a:r>
                  <a:rPr lang="en-US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∵∠DAE=∠BAC</a:t>
                </a: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en-US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∴△ADE∽△ABC</a:t>
                </a: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  <a:r>
                  <a:rPr lang="en-US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∴∠ADE=∠B</a:t>
                </a: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  <a:r>
                  <a:rPr lang="en-US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∴DE∥BC</a:t>
                </a: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而根据选项</a:t>
                </a:r>
                <a:r>
                  <a:rPr lang="en-US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</a:t>
                </a: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、</a:t>
                </a:r>
                <a:r>
                  <a:rPr lang="en-US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B</a:t>
                </a: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、</a:t>
                </a:r>
                <a:r>
                  <a:rPr lang="en-US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C</a:t>
                </a: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的条件都不能推出</a:t>
                </a:r>
                <a:r>
                  <a:rPr lang="en-US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DE∥BC</a:t>
                </a: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故选</a:t>
                </a:r>
                <a:r>
                  <a:rPr lang="en-US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D</a:t>
                </a:r>
                <a:r>
                  <a:rPr lang="zh-CN" altLang="zh-CN" sz="16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</a:t>
                </a:r>
              </a:p>
            </p:txBody>
          </p:sp>
        </mc:Choice>
        <mc:Fallback xmlns="">
          <p:sp>
            <p:nvSpPr>
              <p:cNvPr id="12" name="矩形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1045" y="3976565"/>
                <a:ext cx="4944227" cy="2620846"/>
              </a:xfrm>
              <a:prstGeom prst="rect">
                <a:avLst/>
              </a:prstGeom>
              <a:blipFill rotWithShape="1">
                <a:blip r:embed="rId6"/>
                <a:stretch>
                  <a:fillRect l="-12" t="-7" r="2" b="1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图片 12" descr="figure"/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315665" y="4128965"/>
            <a:ext cx="2708860" cy="1951437"/>
          </a:xfrm>
          <a:prstGeom prst="rect">
            <a:avLst/>
          </a:prstGeom>
        </p:spPr>
      </p:pic>
      <p:sp>
        <p:nvSpPr>
          <p:cNvPr id="14" name="笑脸 13"/>
          <p:cNvSpPr/>
          <p:nvPr/>
        </p:nvSpPr>
        <p:spPr>
          <a:xfrm>
            <a:off x="5007003" y="3565939"/>
            <a:ext cx="396098" cy="410626"/>
          </a:xfrm>
          <a:prstGeom prst="smileyFace">
            <a:avLst/>
          </a:prstGeom>
          <a:solidFill>
            <a:schemeClr val="bg1"/>
          </a:solidFill>
          <a:ln w="25400" cap="flat" cmpd="sng" algn="ctr">
            <a:solidFill>
              <a:srgbClr val="4BC5B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建筑师计算概念-书桌,办公室,学习,学校,学生,尺子,工作,建筑师,数学,概念,素描,纸张,线框,绘图,绘画,计算,设计,钢笔-海量高质量免版权图片素材-设计师素材-摄影图片-sitapix-西田图像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39" r="29710"/>
          <a:stretch>
            <a:fillRect/>
          </a:stretch>
        </p:blipFill>
        <p:spPr bwMode="auto">
          <a:xfrm>
            <a:off x="702875" y="765420"/>
            <a:ext cx="3615852" cy="5327159"/>
          </a:xfrm>
          <a:prstGeom prst="rect">
            <a:avLst/>
          </a:prstGeom>
          <a:noFill/>
          <a:ln w="31750">
            <a:solidFill>
              <a:srgbClr val="7C3AC5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-209159"/>
            <a:ext cx="12192000" cy="6858000"/>
          </a:xfrm>
          <a:prstGeom prst="rect">
            <a:avLst/>
          </a:prstGeom>
        </p:spPr>
      </p:pic>
      <p:sp>
        <p:nvSpPr>
          <p:cNvPr id="24" name="文本框 23"/>
          <p:cNvSpPr txBox="1"/>
          <p:nvPr/>
        </p:nvSpPr>
        <p:spPr>
          <a:xfrm>
            <a:off x="7865186" y="6279509"/>
            <a:ext cx="3794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zh-CN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某某中小学 九年级数学下册 第</a:t>
            </a:r>
            <a:r>
              <a:rPr lang="en-US" altLang="zh-CN" dirty="0">
                <a:solidFill>
                  <a:prstClr val="black">
                    <a:lumMod val="75000"/>
                    <a:lumOff val="25000"/>
                  </a:prst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27</a:t>
            </a:r>
            <a:r>
              <a:rPr lang="zh-CN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章</a:t>
            </a:r>
          </a:p>
        </p:txBody>
      </p:sp>
      <p:grpSp>
        <p:nvGrpSpPr>
          <p:cNvPr id="15" name="组合 14"/>
          <p:cNvGrpSpPr/>
          <p:nvPr/>
        </p:nvGrpSpPr>
        <p:grpSpPr>
          <a:xfrm>
            <a:off x="5319273" y="1389213"/>
            <a:ext cx="5812553" cy="1545190"/>
            <a:chOff x="3926652" y="1015035"/>
            <a:chExt cx="6846087" cy="1819943"/>
          </a:xfrm>
        </p:grpSpPr>
        <p:sp>
          <p:nvSpPr>
            <p:cNvPr id="16" name="文本框 15"/>
            <p:cNvSpPr txBox="1"/>
            <p:nvPr/>
          </p:nvSpPr>
          <p:spPr>
            <a:xfrm>
              <a:off x="4937609" y="1083330"/>
              <a:ext cx="1667511" cy="5437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600">
                <a:defRPr/>
              </a:pPr>
              <a:r>
                <a:rPr kumimoji="1" lang="zh-CN" altLang="en-US" sz="2400" kern="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学习目标</a:t>
              </a: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4937608" y="1623840"/>
              <a:ext cx="5835131" cy="12111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09600">
                <a:lnSpc>
                  <a:spcPct val="150000"/>
                </a:lnSpc>
                <a:defRPr/>
              </a:pPr>
              <a:r>
                <a:rPr kumimoji="1" lang="en-US" altLang="zh-CN" sz="1400" kern="0" dirty="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Calibri" panose="020F0502020204030204" pitchFamily="34" charset="0"/>
                </a:rPr>
                <a:t>1</a:t>
              </a:r>
              <a:r>
                <a:rPr kumimoji="1" lang="zh-CN" altLang="en-US" sz="1400" kern="0" dirty="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Calibri" panose="020F0502020204030204" pitchFamily="34" charset="0"/>
                </a:rPr>
                <a:t>、了解相似三角形的基础。</a:t>
              </a:r>
            </a:p>
            <a:p>
              <a:pPr defTabSz="609600">
                <a:lnSpc>
                  <a:spcPct val="150000"/>
                </a:lnSpc>
                <a:defRPr/>
              </a:pPr>
              <a:r>
                <a:rPr kumimoji="1" lang="en-US" altLang="zh-CN" sz="1400" kern="0" dirty="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Calibri" panose="020F0502020204030204" pitchFamily="34" charset="0"/>
                </a:rPr>
                <a:t>2</a:t>
              </a:r>
              <a:r>
                <a:rPr kumimoji="1" lang="zh-CN" altLang="en-US" sz="1400" kern="0" dirty="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Calibri" panose="020F0502020204030204" pitchFamily="34" charset="0"/>
                </a:rPr>
                <a:t>、了解平行线分线段成比例定理推论过程。</a:t>
              </a:r>
            </a:p>
            <a:p>
              <a:pPr defTabSz="609600">
                <a:lnSpc>
                  <a:spcPct val="150000"/>
                </a:lnSpc>
                <a:defRPr/>
              </a:pPr>
              <a:r>
                <a:rPr kumimoji="1" lang="en-US" altLang="zh-CN" sz="1400" kern="0" dirty="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Calibri" panose="020F0502020204030204" pitchFamily="34" charset="0"/>
                </a:rPr>
                <a:t>3</a:t>
              </a:r>
              <a:r>
                <a:rPr kumimoji="1" lang="zh-CN" altLang="en-US" sz="1400" kern="0" dirty="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Calibri" panose="020F0502020204030204" pitchFamily="34" charset="0"/>
                </a:rPr>
                <a:t>、运用平行线分线段成比例定理进行三角形相似证明及计算。</a:t>
              </a:r>
            </a:p>
          </p:txBody>
        </p:sp>
        <p:sp>
          <p:nvSpPr>
            <p:cNvPr id="26" name="椭圆 25"/>
            <p:cNvSpPr/>
            <p:nvPr/>
          </p:nvSpPr>
          <p:spPr>
            <a:xfrm>
              <a:off x="3926652" y="1015035"/>
              <a:ext cx="826347" cy="826347"/>
            </a:xfrm>
            <a:prstGeom prst="ellipse">
              <a:avLst/>
            </a:prstGeom>
            <a:noFill/>
            <a:ln w="12700" cap="flat" cmpd="sng" algn="ctr">
              <a:solidFill>
                <a:schemeClr val="bg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01</a:t>
              </a: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5319273" y="3350223"/>
            <a:ext cx="5430770" cy="713332"/>
            <a:chOff x="3926652" y="1001212"/>
            <a:chExt cx="6396419" cy="840170"/>
          </a:xfrm>
        </p:grpSpPr>
        <p:sp>
          <p:nvSpPr>
            <p:cNvPr id="29" name="文本框 28"/>
            <p:cNvSpPr txBox="1"/>
            <p:nvPr/>
          </p:nvSpPr>
          <p:spPr>
            <a:xfrm>
              <a:off x="4937609" y="1001212"/>
              <a:ext cx="942506" cy="5437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600">
                <a:defRPr/>
              </a:pPr>
              <a:r>
                <a:rPr kumimoji="1" lang="zh-CN" altLang="en-US" sz="2400" kern="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重点</a:t>
              </a: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4937608" y="1438199"/>
              <a:ext cx="5385463" cy="4011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09600">
                <a:lnSpc>
                  <a:spcPct val="150000"/>
                </a:lnSpc>
                <a:defRPr/>
              </a:pPr>
              <a:r>
                <a:rPr kumimoji="1" lang="zh-CN" altLang="en-US" sz="1200" kern="0" dirty="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Calibri" panose="020F0502020204030204" pitchFamily="34" charset="0"/>
                </a:rPr>
                <a:t>平行线分线段成比例定理和推论及其应用。</a:t>
              </a:r>
            </a:p>
          </p:txBody>
        </p:sp>
        <p:sp>
          <p:nvSpPr>
            <p:cNvPr id="31" name="椭圆 30"/>
            <p:cNvSpPr/>
            <p:nvPr/>
          </p:nvSpPr>
          <p:spPr>
            <a:xfrm>
              <a:off x="3926652" y="1015035"/>
              <a:ext cx="826347" cy="826347"/>
            </a:xfrm>
            <a:prstGeom prst="ellipse">
              <a:avLst/>
            </a:prstGeom>
            <a:noFill/>
            <a:ln w="12700" cap="flat" cmpd="sng" algn="ctr">
              <a:solidFill>
                <a:schemeClr val="bg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02</a:t>
              </a:r>
              <a:endParaRPr kumimoji="0" lang="zh-CN" altLang="en-US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5319273" y="4534695"/>
            <a:ext cx="3554577" cy="988620"/>
            <a:chOff x="3926652" y="976605"/>
            <a:chExt cx="4186619" cy="1164407"/>
          </a:xfrm>
        </p:grpSpPr>
        <p:sp>
          <p:nvSpPr>
            <p:cNvPr id="33" name="文本框 32"/>
            <p:cNvSpPr txBox="1"/>
            <p:nvPr/>
          </p:nvSpPr>
          <p:spPr>
            <a:xfrm>
              <a:off x="4937609" y="976605"/>
              <a:ext cx="942507" cy="5437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600">
                <a:defRPr/>
              </a:pPr>
              <a:r>
                <a:rPr kumimoji="1" lang="zh-CN" altLang="en-US" sz="2400" kern="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难点</a:t>
              </a:r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4937608" y="1413590"/>
              <a:ext cx="3175663" cy="7274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09600">
                <a:lnSpc>
                  <a:spcPct val="150000"/>
                </a:lnSpc>
                <a:defRPr/>
              </a:pPr>
              <a:r>
                <a:rPr kumimoji="1" lang="zh-CN" altLang="en-US" sz="1200" kern="0" dirty="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ea"/>
                  <a:sym typeface="Calibri" panose="020F0502020204030204" pitchFamily="34" charset="0"/>
                </a:rPr>
                <a:t>运用平行线分线段成比例定理进行三角形相似证明及计算。</a:t>
              </a:r>
            </a:p>
          </p:txBody>
        </p:sp>
        <p:sp>
          <p:nvSpPr>
            <p:cNvPr id="35" name="椭圆 34"/>
            <p:cNvSpPr/>
            <p:nvPr/>
          </p:nvSpPr>
          <p:spPr>
            <a:xfrm>
              <a:off x="3926652" y="1015035"/>
              <a:ext cx="826347" cy="826347"/>
            </a:xfrm>
            <a:prstGeom prst="ellipse">
              <a:avLst/>
            </a:prstGeom>
            <a:noFill/>
            <a:ln w="12700" cap="flat" cmpd="sng" algn="ctr">
              <a:solidFill>
                <a:schemeClr val="bg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03</a:t>
              </a:r>
              <a:endParaRPr kumimoji="0" lang="zh-CN" altLang="en-US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2061632" y="1934692"/>
            <a:ext cx="1898885" cy="3164132"/>
            <a:chOff x="890569" y="1786115"/>
            <a:chExt cx="1898885" cy="3164132"/>
          </a:xfrm>
        </p:grpSpPr>
        <p:grpSp>
          <p:nvGrpSpPr>
            <p:cNvPr id="37" name="组合 36"/>
            <p:cNvGrpSpPr/>
            <p:nvPr/>
          </p:nvGrpSpPr>
          <p:grpSpPr>
            <a:xfrm>
              <a:off x="890569" y="1786115"/>
              <a:ext cx="1898885" cy="1898883"/>
              <a:chOff x="5219691" y="600046"/>
              <a:chExt cx="1898885" cy="1898883"/>
            </a:xfrm>
          </p:grpSpPr>
          <p:sp>
            <p:nvSpPr>
              <p:cNvPr id="39" name="椭圆 38"/>
              <p:cNvSpPr/>
              <p:nvPr/>
            </p:nvSpPr>
            <p:spPr>
              <a:xfrm>
                <a:off x="5219691" y="600046"/>
                <a:ext cx="1898885" cy="1898883"/>
              </a:xfrm>
              <a:prstGeom prst="ellipse">
                <a:avLst/>
              </a:prstGeom>
              <a:gradFill>
                <a:gsLst>
                  <a:gs pos="0">
                    <a:srgbClr val="ECECEE"/>
                  </a:gs>
                  <a:gs pos="100000">
                    <a:srgbClr val="E8EAF0"/>
                  </a:gs>
                </a:gsLst>
                <a:lin ang="5400000" scaled="1"/>
              </a:gradFill>
              <a:ln w="127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32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sp>
            <p:nvSpPr>
              <p:cNvPr id="40" name="Freeform 5"/>
              <p:cNvSpPr>
                <a:spLocks noEditPoints="1"/>
              </p:cNvSpPr>
              <p:nvPr/>
            </p:nvSpPr>
            <p:spPr bwMode="auto">
              <a:xfrm>
                <a:off x="5657130" y="1166481"/>
                <a:ext cx="992148" cy="728744"/>
              </a:xfrm>
              <a:custGeom>
                <a:avLst/>
                <a:gdLst>
                  <a:gd name="T0" fmla="*/ 690 w 702"/>
                  <a:gd name="T1" fmla="*/ 144 h 517"/>
                  <a:gd name="T2" fmla="*/ 358 w 702"/>
                  <a:gd name="T3" fmla="*/ 1 h 517"/>
                  <a:gd name="T4" fmla="*/ 351 w 702"/>
                  <a:gd name="T5" fmla="*/ 0 h 517"/>
                  <a:gd name="T6" fmla="*/ 345 w 702"/>
                  <a:gd name="T7" fmla="*/ 1 h 517"/>
                  <a:gd name="T8" fmla="*/ 12 w 702"/>
                  <a:gd name="T9" fmla="*/ 144 h 517"/>
                  <a:gd name="T10" fmla="*/ 0 w 702"/>
                  <a:gd name="T11" fmla="*/ 164 h 517"/>
                  <a:gd name="T12" fmla="*/ 12 w 702"/>
                  <a:gd name="T13" fmla="*/ 183 h 517"/>
                  <a:gd name="T14" fmla="*/ 345 w 702"/>
                  <a:gd name="T15" fmla="*/ 326 h 517"/>
                  <a:gd name="T16" fmla="*/ 358 w 702"/>
                  <a:gd name="T17" fmla="*/ 326 h 517"/>
                  <a:gd name="T18" fmla="*/ 616 w 702"/>
                  <a:gd name="T19" fmla="*/ 215 h 517"/>
                  <a:gd name="T20" fmla="*/ 616 w 702"/>
                  <a:gd name="T21" fmla="*/ 329 h 517"/>
                  <a:gd name="T22" fmla="*/ 593 w 702"/>
                  <a:gd name="T23" fmla="*/ 370 h 517"/>
                  <a:gd name="T24" fmla="*/ 616 w 702"/>
                  <a:gd name="T25" fmla="*/ 412 h 517"/>
                  <a:gd name="T26" fmla="*/ 616 w 702"/>
                  <a:gd name="T27" fmla="*/ 452 h 517"/>
                  <a:gd name="T28" fmla="*/ 650 w 702"/>
                  <a:gd name="T29" fmla="*/ 452 h 517"/>
                  <a:gd name="T30" fmla="*/ 650 w 702"/>
                  <a:gd name="T31" fmla="*/ 412 h 517"/>
                  <a:gd name="T32" fmla="*/ 674 w 702"/>
                  <a:gd name="T33" fmla="*/ 370 h 517"/>
                  <a:gd name="T34" fmla="*/ 650 w 702"/>
                  <a:gd name="T35" fmla="*/ 329 h 517"/>
                  <a:gd name="T36" fmla="*/ 650 w 702"/>
                  <a:gd name="T37" fmla="*/ 200 h 517"/>
                  <a:gd name="T38" fmla="*/ 690 w 702"/>
                  <a:gd name="T39" fmla="*/ 183 h 517"/>
                  <a:gd name="T40" fmla="*/ 702 w 702"/>
                  <a:gd name="T41" fmla="*/ 164 h 517"/>
                  <a:gd name="T42" fmla="*/ 690 w 702"/>
                  <a:gd name="T43" fmla="*/ 144 h 517"/>
                  <a:gd name="T44" fmla="*/ 351 w 702"/>
                  <a:gd name="T45" fmla="*/ 355 h 517"/>
                  <a:gd name="T46" fmla="*/ 336 w 702"/>
                  <a:gd name="T47" fmla="*/ 352 h 517"/>
                  <a:gd name="T48" fmla="*/ 129 w 702"/>
                  <a:gd name="T49" fmla="*/ 262 h 517"/>
                  <a:gd name="T50" fmla="*/ 129 w 702"/>
                  <a:gd name="T51" fmla="*/ 386 h 517"/>
                  <a:gd name="T52" fmla="*/ 327 w 702"/>
                  <a:gd name="T53" fmla="*/ 517 h 517"/>
                  <a:gd name="T54" fmla="*/ 375 w 702"/>
                  <a:gd name="T55" fmla="*/ 517 h 517"/>
                  <a:gd name="T56" fmla="*/ 574 w 702"/>
                  <a:gd name="T57" fmla="*/ 386 h 517"/>
                  <a:gd name="T58" fmla="*/ 574 w 702"/>
                  <a:gd name="T59" fmla="*/ 262 h 517"/>
                  <a:gd name="T60" fmla="*/ 366 w 702"/>
                  <a:gd name="T61" fmla="*/ 352 h 517"/>
                  <a:gd name="T62" fmla="*/ 351 w 702"/>
                  <a:gd name="T63" fmla="*/ 355 h 5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702" h="517">
                    <a:moveTo>
                      <a:pt x="690" y="144"/>
                    </a:moveTo>
                    <a:cubicBezTo>
                      <a:pt x="358" y="1"/>
                      <a:pt x="358" y="1"/>
                      <a:pt x="358" y="1"/>
                    </a:cubicBezTo>
                    <a:cubicBezTo>
                      <a:pt x="356" y="0"/>
                      <a:pt x="353" y="0"/>
                      <a:pt x="351" y="0"/>
                    </a:cubicBezTo>
                    <a:cubicBezTo>
                      <a:pt x="349" y="0"/>
                      <a:pt x="347" y="0"/>
                      <a:pt x="345" y="1"/>
                    </a:cubicBezTo>
                    <a:cubicBezTo>
                      <a:pt x="12" y="144"/>
                      <a:pt x="12" y="144"/>
                      <a:pt x="12" y="144"/>
                    </a:cubicBezTo>
                    <a:cubicBezTo>
                      <a:pt x="5" y="147"/>
                      <a:pt x="0" y="155"/>
                      <a:pt x="0" y="164"/>
                    </a:cubicBezTo>
                    <a:cubicBezTo>
                      <a:pt x="0" y="172"/>
                      <a:pt x="5" y="180"/>
                      <a:pt x="12" y="183"/>
                    </a:cubicBezTo>
                    <a:cubicBezTo>
                      <a:pt x="345" y="326"/>
                      <a:pt x="345" y="326"/>
                      <a:pt x="345" y="326"/>
                    </a:cubicBezTo>
                    <a:cubicBezTo>
                      <a:pt x="349" y="328"/>
                      <a:pt x="354" y="328"/>
                      <a:pt x="358" y="326"/>
                    </a:cubicBezTo>
                    <a:cubicBezTo>
                      <a:pt x="616" y="215"/>
                      <a:pt x="616" y="215"/>
                      <a:pt x="616" y="215"/>
                    </a:cubicBezTo>
                    <a:cubicBezTo>
                      <a:pt x="616" y="329"/>
                      <a:pt x="616" y="329"/>
                      <a:pt x="616" y="329"/>
                    </a:cubicBezTo>
                    <a:cubicBezTo>
                      <a:pt x="602" y="336"/>
                      <a:pt x="593" y="352"/>
                      <a:pt x="593" y="370"/>
                    </a:cubicBezTo>
                    <a:cubicBezTo>
                      <a:pt x="593" y="389"/>
                      <a:pt x="602" y="405"/>
                      <a:pt x="616" y="412"/>
                    </a:cubicBezTo>
                    <a:cubicBezTo>
                      <a:pt x="616" y="452"/>
                      <a:pt x="616" y="452"/>
                      <a:pt x="616" y="452"/>
                    </a:cubicBezTo>
                    <a:cubicBezTo>
                      <a:pt x="650" y="452"/>
                      <a:pt x="650" y="452"/>
                      <a:pt x="650" y="452"/>
                    </a:cubicBezTo>
                    <a:cubicBezTo>
                      <a:pt x="650" y="412"/>
                      <a:pt x="650" y="412"/>
                      <a:pt x="650" y="412"/>
                    </a:cubicBezTo>
                    <a:cubicBezTo>
                      <a:pt x="664" y="405"/>
                      <a:pt x="674" y="389"/>
                      <a:pt x="674" y="370"/>
                    </a:cubicBezTo>
                    <a:cubicBezTo>
                      <a:pt x="674" y="352"/>
                      <a:pt x="664" y="336"/>
                      <a:pt x="650" y="329"/>
                    </a:cubicBezTo>
                    <a:cubicBezTo>
                      <a:pt x="650" y="200"/>
                      <a:pt x="650" y="200"/>
                      <a:pt x="650" y="200"/>
                    </a:cubicBezTo>
                    <a:cubicBezTo>
                      <a:pt x="690" y="183"/>
                      <a:pt x="690" y="183"/>
                      <a:pt x="690" y="183"/>
                    </a:cubicBezTo>
                    <a:cubicBezTo>
                      <a:pt x="697" y="180"/>
                      <a:pt x="702" y="172"/>
                      <a:pt x="702" y="164"/>
                    </a:cubicBezTo>
                    <a:cubicBezTo>
                      <a:pt x="702" y="155"/>
                      <a:pt x="697" y="147"/>
                      <a:pt x="690" y="144"/>
                    </a:cubicBezTo>
                    <a:close/>
                    <a:moveTo>
                      <a:pt x="351" y="355"/>
                    </a:moveTo>
                    <a:cubicBezTo>
                      <a:pt x="346" y="355"/>
                      <a:pt x="341" y="354"/>
                      <a:pt x="336" y="352"/>
                    </a:cubicBezTo>
                    <a:cubicBezTo>
                      <a:pt x="129" y="262"/>
                      <a:pt x="129" y="262"/>
                      <a:pt x="129" y="262"/>
                    </a:cubicBezTo>
                    <a:cubicBezTo>
                      <a:pt x="129" y="386"/>
                      <a:pt x="129" y="386"/>
                      <a:pt x="129" y="386"/>
                    </a:cubicBezTo>
                    <a:cubicBezTo>
                      <a:pt x="129" y="487"/>
                      <a:pt x="280" y="517"/>
                      <a:pt x="327" y="517"/>
                    </a:cubicBezTo>
                    <a:cubicBezTo>
                      <a:pt x="375" y="517"/>
                      <a:pt x="375" y="517"/>
                      <a:pt x="375" y="517"/>
                    </a:cubicBezTo>
                    <a:cubicBezTo>
                      <a:pt x="410" y="517"/>
                      <a:pt x="574" y="487"/>
                      <a:pt x="574" y="386"/>
                    </a:cubicBezTo>
                    <a:cubicBezTo>
                      <a:pt x="574" y="262"/>
                      <a:pt x="574" y="262"/>
                      <a:pt x="574" y="262"/>
                    </a:cubicBezTo>
                    <a:cubicBezTo>
                      <a:pt x="366" y="352"/>
                      <a:pt x="366" y="352"/>
                      <a:pt x="366" y="352"/>
                    </a:cubicBezTo>
                    <a:cubicBezTo>
                      <a:pt x="361" y="354"/>
                      <a:pt x="356" y="355"/>
                      <a:pt x="351" y="355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457200"/>
                <a:endParaRPr lang="zh-CN" altLang="en-US" sz="320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p:grpSp>
        <p:sp>
          <p:nvSpPr>
            <p:cNvPr id="38" name="文本框 37"/>
            <p:cNvSpPr txBox="1"/>
            <p:nvPr/>
          </p:nvSpPr>
          <p:spPr>
            <a:xfrm>
              <a:off x="1183421" y="4180806"/>
              <a:ext cx="131318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609600">
                <a:defRPr/>
              </a:pPr>
              <a:r>
                <a:rPr kumimoji="1" lang="zh-CN" altLang="en-US" sz="4400" kern="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目录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210705" y="105395"/>
            <a:ext cx="2039897" cy="865006"/>
            <a:chOff x="210705" y="105395"/>
            <a:chExt cx="2039897" cy="865006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705" y="105395"/>
              <a:ext cx="817995" cy="865006"/>
            </a:xfrm>
            <a:prstGeom prst="rect">
              <a:avLst/>
            </a:prstGeom>
          </p:spPr>
        </p:pic>
        <p:sp>
          <p:nvSpPr>
            <p:cNvPr id="6" name="文本框 5"/>
            <p:cNvSpPr txBox="1"/>
            <p:nvPr/>
          </p:nvSpPr>
          <p:spPr>
            <a:xfrm>
              <a:off x="1142606" y="296288"/>
              <a:ext cx="11079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600">
                <a:defRPr/>
              </a:pPr>
              <a:r>
                <a:rPr kumimoji="1" lang="zh-CN" altLang="en-US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练一练</a:t>
              </a:r>
            </a:p>
          </p:txBody>
        </p:sp>
        <p:sp>
          <p:nvSpPr>
            <p:cNvPr id="7" name="矩形 6"/>
            <p:cNvSpPr/>
            <p:nvPr/>
          </p:nvSpPr>
          <p:spPr>
            <a:xfrm>
              <a:off x="384328" y="296287"/>
              <a:ext cx="54694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457200">
                <a:defRPr/>
              </a:pPr>
              <a:r>
                <a:rPr lang="en-US" altLang="zh-CN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02</a:t>
              </a:r>
              <a:endParaRPr lang="zh-CN" altLang="en-US" sz="2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/>
              <p:cNvSpPr/>
              <p:nvPr/>
            </p:nvSpPr>
            <p:spPr>
              <a:xfrm>
                <a:off x="1382350" y="1498046"/>
                <a:ext cx="8764950" cy="15790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685800" fontAlgn="ctr">
                  <a:lnSpc>
                    <a:spcPct val="150000"/>
                  </a:lnSpc>
                </a:pPr>
                <a:r>
                  <a:rPr lang="en-US" altLang="zh-CN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4</a:t>
                </a:r>
                <a:r>
                  <a:rPr lang="zh-CN" altLang="zh-CN" kern="1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</a:t>
                </a:r>
                <a:r>
                  <a:rPr lang="zh-CN" altLang="zh-CN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（</a:t>
                </a:r>
                <a:r>
                  <a:rPr lang="en-US" altLang="zh-CN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2019·</a:t>
                </a:r>
                <a:r>
                  <a:rPr lang="zh-CN" altLang="zh-CN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宣武外国语实验学校初三期中）如图，在</a:t>
                </a:r>
                <a:r>
                  <a:rPr lang="en-US" altLang="zh-CN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△ABC</a:t>
                </a:r>
                <a:r>
                  <a:rPr lang="zh-CN" altLang="zh-CN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中，</a:t>
                </a:r>
                <a:r>
                  <a:rPr lang="en-US" altLang="zh-CN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DE∥BC</a:t>
                </a:r>
                <a:r>
                  <a:rPr lang="zh-CN" altLang="zh-CN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  <a:r>
                  <a:rPr lang="en-US" altLang="zh-CN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DE</a:t>
                </a:r>
                <a:r>
                  <a:rPr lang="zh-CN" altLang="zh-CN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分别与</a:t>
                </a:r>
                <a:r>
                  <a:rPr lang="en-US" altLang="zh-CN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AB</a:t>
                </a:r>
                <a:r>
                  <a:rPr lang="zh-CN" altLang="zh-CN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  <a:r>
                  <a:rPr lang="en-US" altLang="zh-CN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AC</a:t>
                </a:r>
                <a:r>
                  <a:rPr lang="zh-CN" altLang="zh-CN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相交于点</a:t>
                </a:r>
                <a:r>
                  <a:rPr lang="en-US" altLang="zh-CN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D</a:t>
                </a:r>
                <a:r>
                  <a:rPr lang="zh-CN" altLang="zh-CN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  <a:r>
                  <a:rPr lang="en-US" altLang="zh-CN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E</a:t>
                </a:r>
                <a:r>
                  <a:rPr lang="zh-CN" altLang="zh-CN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，若</a:t>
                </a:r>
                <a:r>
                  <a:rPr lang="en-US" altLang="zh-CN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AD=4</a:t>
                </a:r>
                <a:r>
                  <a:rPr lang="zh-CN" altLang="zh-CN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  <a:r>
                  <a:rPr lang="en-US" altLang="zh-CN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DB=2</a:t>
                </a:r>
                <a:r>
                  <a:rPr lang="zh-CN" altLang="zh-CN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，则</a:t>
                </a:r>
                <a:r>
                  <a:rPr lang="en-US" altLang="zh-CN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DE</a:t>
                </a:r>
                <a:r>
                  <a:rPr lang="zh-CN" altLang="zh-CN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：</a:t>
                </a:r>
                <a:r>
                  <a:rPr lang="en-US" altLang="zh-CN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BC</a:t>
                </a:r>
                <a:r>
                  <a:rPr lang="zh-CN" altLang="zh-CN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的值为（　　）</a:t>
                </a:r>
                <a:endParaRPr lang="en-US" altLang="zh-CN" dirty="0">
                  <a:solidFill>
                    <a:prstClr val="black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en-US" altLang="zh-CN" sz="20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</a:t>
                </a:r>
                <a:r>
                  <a:rPr lang="zh-CN" altLang="zh-CN" sz="20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zh-CN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zh-CN" sz="20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	              B</a:t>
                </a:r>
                <a:r>
                  <a:rPr lang="zh-CN" altLang="zh-CN" sz="20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CN" sz="20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	           C</a:t>
                </a:r>
                <a:r>
                  <a:rPr lang="zh-CN" altLang="zh-CN" sz="20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altLang="zh-CN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altLang="zh-CN" sz="20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	         D</a:t>
                </a:r>
                <a:r>
                  <a:rPr lang="zh-CN" altLang="zh-CN" sz="2000" dirty="0">
                    <a:solidFill>
                      <a:prstClr val="black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．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altLang="zh-CN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zh-CN" altLang="zh-CN" sz="2000" dirty="0">
                  <a:solidFill>
                    <a:prstClr val="black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mc:Choice>
        <mc:Fallback xmlns="">
          <p:sp>
            <p:nvSpPr>
              <p:cNvPr id="8" name="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2350" y="1498046"/>
                <a:ext cx="8764950" cy="1579087"/>
              </a:xfrm>
              <a:prstGeom prst="rect">
                <a:avLst/>
              </a:prstGeom>
              <a:blipFill rotWithShape="1">
                <a:blip r:embed="rId3"/>
                <a:stretch>
                  <a:fillRect l="-7" t="-5" r="-145" b="3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图片 8" descr="figure"/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52559" y="2816189"/>
            <a:ext cx="2082516" cy="259757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/>
              <p:cNvSpPr/>
              <p:nvPr/>
            </p:nvSpPr>
            <p:spPr>
              <a:xfrm>
                <a:off x="1492624" y="3263900"/>
                <a:ext cx="4572000" cy="259757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20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【</a:t>
                </a:r>
                <a:r>
                  <a:rPr lang="zh-CN" altLang="en-US" sz="20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解析</a:t>
                </a:r>
                <a:r>
                  <a:rPr lang="zh-CN" altLang="zh-CN" sz="20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】</a:t>
                </a: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en-US" altLang="zh-CN" sz="20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∵</a:t>
                </a:r>
                <a:r>
                  <a:rPr lang="en-US" altLang="zh-CN" sz="2000" i="1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DE</a:t>
                </a:r>
                <a:r>
                  <a:rPr lang="en-US" altLang="zh-CN" sz="20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∥</a:t>
                </a:r>
                <a:r>
                  <a:rPr lang="en-US" altLang="zh-CN" sz="2000" i="1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BC</a:t>
                </a:r>
                <a:r>
                  <a:rPr lang="zh-CN" altLang="zh-CN" sz="20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en-US" altLang="zh-CN" sz="20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∴△</a:t>
                </a:r>
                <a:r>
                  <a:rPr lang="en-US" altLang="zh-CN" sz="2000" i="1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ADE</a:t>
                </a:r>
                <a:r>
                  <a:rPr lang="en-US" altLang="zh-CN" sz="20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∽△</a:t>
                </a:r>
                <a:r>
                  <a:rPr lang="en-US" altLang="zh-CN" sz="2000" i="1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ABC</a:t>
                </a:r>
                <a:r>
                  <a:rPr lang="zh-CN" altLang="zh-CN" sz="20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</a:p>
              <a:p>
                <a:pPr defTabSz="685800" fontAlgn="ctr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zh-CN" altLang="zh-CN" sz="2000" i="1" kern="10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宋体" panose="02010600030101010101" pitchFamily="2" charset="-122"/>
                      </a:rPr>
                      <m:t>∴</m:t>
                    </m:r>
                    <m:f>
                      <m:fPr>
                        <m:ctrlPr>
                          <a:rPr lang="zh-CN" altLang="zh-CN" sz="20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000" i="1" kern="1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𝐷𝐸</m:t>
                        </m:r>
                      </m:num>
                      <m:den>
                        <m:r>
                          <a:rPr lang="en-US" altLang="zh-CN" sz="2000" i="1" kern="1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𝐵𝐶</m:t>
                        </m:r>
                      </m:den>
                    </m:f>
                    <m:r>
                      <a:rPr lang="en-US" altLang="zh-CN" sz="2000" i="1" kern="10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zh-CN" altLang="zh-CN" sz="20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000" i="1" kern="1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𝐴𝐷</m:t>
                        </m:r>
                      </m:num>
                      <m:den>
                        <m:r>
                          <a:rPr lang="en-US" altLang="zh-CN" sz="2000" i="1" kern="1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den>
                    </m:f>
                    <m:r>
                      <a:rPr lang="en-US" altLang="zh-CN" sz="2000" i="1" kern="10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zh-CN" altLang="zh-CN" sz="20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000" i="1" kern="1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𝐴𝐷</m:t>
                        </m:r>
                      </m:num>
                      <m:den>
                        <m:r>
                          <a:rPr lang="en-US" altLang="zh-CN" sz="2000" i="1" kern="1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𝐴𝐷</m:t>
                        </m:r>
                        <m:r>
                          <a:rPr lang="en-US" altLang="zh-CN" sz="2000" i="1" kern="1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CN" sz="2000" i="1" kern="1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𝐷𝐵</m:t>
                        </m:r>
                      </m:den>
                    </m:f>
                    <m:r>
                      <a:rPr lang="en-US" altLang="zh-CN" sz="2000" i="1" kern="10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zh-CN" altLang="zh-CN" sz="20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000" i="1" kern="1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altLang="zh-CN" sz="2000" i="1" kern="1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US" altLang="zh-CN" sz="2000" i="1" kern="10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zh-CN" altLang="zh-CN" sz="2000" i="1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000" i="1" kern="1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zh-CN" sz="2000" i="1" kern="1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altLang="zh-CN" sz="2000" i="1" kern="10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altLang="zh-CN" sz="20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:endParaRPr lang="zh-CN" altLang="zh-CN" sz="2000" kern="100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20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故选</a:t>
                </a:r>
                <a:r>
                  <a:rPr lang="en-US" altLang="zh-CN" sz="2000" kern="1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A.</a:t>
                </a:r>
                <a:endParaRPr lang="zh-CN" altLang="zh-CN" sz="2000" kern="100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mc:Choice>
        <mc:Fallback xmlns="">
          <p:sp>
            <p:nvSpPr>
              <p:cNvPr id="10" name="矩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2624" y="3263900"/>
                <a:ext cx="4572000" cy="2597571"/>
              </a:xfrm>
              <a:prstGeom prst="rect">
                <a:avLst/>
              </a:prstGeom>
              <a:blipFill rotWithShape="1">
                <a:blip r:embed="rId5"/>
                <a:stretch>
                  <a:fillRect l="-8" r="8" b="1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笑脸 10"/>
          <p:cNvSpPr/>
          <p:nvPr/>
        </p:nvSpPr>
        <p:spPr>
          <a:xfrm>
            <a:off x="1294575" y="2610876"/>
            <a:ext cx="396098" cy="410626"/>
          </a:xfrm>
          <a:prstGeom prst="smileyFace">
            <a:avLst/>
          </a:prstGeom>
          <a:solidFill>
            <a:schemeClr val="bg1"/>
          </a:solidFill>
          <a:ln w="25400" cap="flat" cmpd="sng" algn="ctr">
            <a:solidFill>
              <a:srgbClr val="4BC5B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建筑师计算概念-书桌,办公室,学习,学校,学生,尺子,工作,建筑师,数学,概念,素描,纸张,线框,绘图,绘画,计算,设计,钢笔-海量高质量免版权图片素材-设计师素材-摄影图片-sitapix-西田图像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39" r="29710"/>
          <a:stretch>
            <a:fillRect/>
          </a:stretch>
        </p:blipFill>
        <p:spPr bwMode="auto">
          <a:xfrm>
            <a:off x="702875" y="765420"/>
            <a:ext cx="3615852" cy="5327159"/>
          </a:xfrm>
          <a:prstGeom prst="rect">
            <a:avLst/>
          </a:prstGeom>
          <a:noFill/>
          <a:ln w="31750">
            <a:solidFill>
              <a:srgbClr val="7C3AC5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-209159"/>
            <a:ext cx="12192000" cy="6858000"/>
          </a:xfrm>
          <a:prstGeom prst="rect">
            <a:avLst/>
          </a:prstGeom>
        </p:spPr>
      </p:pic>
      <p:sp>
        <p:nvSpPr>
          <p:cNvPr id="24" name="文本框 23"/>
          <p:cNvSpPr txBox="1"/>
          <p:nvPr/>
        </p:nvSpPr>
        <p:spPr>
          <a:xfrm>
            <a:off x="7865186" y="6279509"/>
            <a:ext cx="3794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zh-CN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某某中小学 九年级数学下册 第</a:t>
            </a:r>
            <a:r>
              <a:rPr lang="en-US" altLang="zh-CN" dirty="0">
                <a:solidFill>
                  <a:prstClr val="black">
                    <a:lumMod val="75000"/>
                    <a:lumOff val="25000"/>
                  </a:prst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27</a:t>
            </a:r>
            <a:r>
              <a:rPr lang="zh-CN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章</a:t>
            </a:r>
          </a:p>
        </p:txBody>
      </p:sp>
      <p:grpSp>
        <p:nvGrpSpPr>
          <p:cNvPr id="36" name="组合 35"/>
          <p:cNvGrpSpPr/>
          <p:nvPr/>
        </p:nvGrpSpPr>
        <p:grpSpPr>
          <a:xfrm>
            <a:off x="1790228" y="1934692"/>
            <a:ext cx="2441694" cy="3164132"/>
            <a:chOff x="619165" y="1786115"/>
            <a:chExt cx="2441694" cy="3164132"/>
          </a:xfrm>
        </p:grpSpPr>
        <p:grpSp>
          <p:nvGrpSpPr>
            <p:cNvPr id="37" name="组合 36"/>
            <p:cNvGrpSpPr/>
            <p:nvPr/>
          </p:nvGrpSpPr>
          <p:grpSpPr>
            <a:xfrm>
              <a:off x="890569" y="1786115"/>
              <a:ext cx="1898885" cy="1898883"/>
              <a:chOff x="5219691" y="600046"/>
              <a:chExt cx="1898885" cy="1898883"/>
            </a:xfrm>
          </p:grpSpPr>
          <p:sp>
            <p:nvSpPr>
              <p:cNvPr id="39" name="椭圆 38"/>
              <p:cNvSpPr/>
              <p:nvPr/>
            </p:nvSpPr>
            <p:spPr>
              <a:xfrm>
                <a:off x="5219691" y="600046"/>
                <a:ext cx="1898885" cy="1898883"/>
              </a:xfrm>
              <a:prstGeom prst="ellipse">
                <a:avLst/>
              </a:prstGeom>
              <a:gradFill>
                <a:gsLst>
                  <a:gs pos="0">
                    <a:srgbClr val="ECECEE"/>
                  </a:gs>
                  <a:gs pos="100000">
                    <a:srgbClr val="E8EAF0"/>
                  </a:gs>
                </a:gsLst>
                <a:lin ang="5400000" scaled="1"/>
              </a:gradFill>
              <a:ln w="12700" cap="flat" cmpd="sng" algn="ctr">
                <a:solidFill>
                  <a:sysClr val="window" lastClr="FFFFFF">
                    <a:lumMod val="95000"/>
                  </a:sys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3200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  <p:sp>
            <p:nvSpPr>
              <p:cNvPr id="40" name="Freeform 5"/>
              <p:cNvSpPr>
                <a:spLocks noEditPoints="1"/>
              </p:cNvSpPr>
              <p:nvPr/>
            </p:nvSpPr>
            <p:spPr bwMode="auto">
              <a:xfrm>
                <a:off x="5657130" y="1166481"/>
                <a:ext cx="992148" cy="728744"/>
              </a:xfrm>
              <a:custGeom>
                <a:avLst/>
                <a:gdLst>
                  <a:gd name="T0" fmla="*/ 690 w 702"/>
                  <a:gd name="T1" fmla="*/ 144 h 517"/>
                  <a:gd name="T2" fmla="*/ 358 w 702"/>
                  <a:gd name="T3" fmla="*/ 1 h 517"/>
                  <a:gd name="T4" fmla="*/ 351 w 702"/>
                  <a:gd name="T5" fmla="*/ 0 h 517"/>
                  <a:gd name="T6" fmla="*/ 345 w 702"/>
                  <a:gd name="T7" fmla="*/ 1 h 517"/>
                  <a:gd name="T8" fmla="*/ 12 w 702"/>
                  <a:gd name="T9" fmla="*/ 144 h 517"/>
                  <a:gd name="T10" fmla="*/ 0 w 702"/>
                  <a:gd name="T11" fmla="*/ 164 h 517"/>
                  <a:gd name="T12" fmla="*/ 12 w 702"/>
                  <a:gd name="T13" fmla="*/ 183 h 517"/>
                  <a:gd name="T14" fmla="*/ 345 w 702"/>
                  <a:gd name="T15" fmla="*/ 326 h 517"/>
                  <a:gd name="T16" fmla="*/ 358 w 702"/>
                  <a:gd name="T17" fmla="*/ 326 h 517"/>
                  <a:gd name="T18" fmla="*/ 616 w 702"/>
                  <a:gd name="T19" fmla="*/ 215 h 517"/>
                  <a:gd name="T20" fmla="*/ 616 w 702"/>
                  <a:gd name="T21" fmla="*/ 329 h 517"/>
                  <a:gd name="T22" fmla="*/ 593 w 702"/>
                  <a:gd name="T23" fmla="*/ 370 h 517"/>
                  <a:gd name="T24" fmla="*/ 616 w 702"/>
                  <a:gd name="T25" fmla="*/ 412 h 517"/>
                  <a:gd name="T26" fmla="*/ 616 w 702"/>
                  <a:gd name="T27" fmla="*/ 452 h 517"/>
                  <a:gd name="T28" fmla="*/ 650 w 702"/>
                  <a:gd name="T29" fmla="*/ 452 h 517"/>
                  <a:gd name="T30" fmla="*/ 650 w 702"/>
                  <a:gd name="T31" fmla="*/ 412 h 517"/>
                  <a:gd name="T32" fmla="*/ 674 w 702"/>
                  <a:gd name="T33" fmla="*/ 370 h 517"/>
                  <a:gd name="T34" fmla="*/ 650 w 702"/>
                  <a:gd name="T35" fmla="*/ 329 h 517"/>
                  <a:gd name="T36" fmla="*/ 650 w 702"/>
                  <a:gd name="T37" fmla="*/ 200 h 517"/>
                  <a:gd name="T38" fmla="*/ 690 w 702"/>
                  <a:gd name="T39" fmla="*/ 183 h 517"/>
                  <a:gd name="T40" fmla="*/ 702 w 702"/>
                  <a:gd name="T41" fmla="*/ 164 h 517"/>
                  <a:gd name="T42" fmla="*/ 690 w 702"/>
                  <a:gd name="T43" fmla="*/ 144 h 517"/>
                  <a:gd name="T44" fmla="*/ 351 w 702"/>
                  <a:gd name="T45" fmla="*/ 355 h 517"/>
                  <a:gd name="T46" fmla="*/ 336 w 702"/>
                  <a:gd name="T47" fmla="*/ 352 h 517"/>
                  <a:gd name="T48" fmla="*/ 129 w 702"/>
                  <a:gd name="T49" fmla="*/ 262 h 517"/>
                  <a:gd name="T50" fmla="*/ 129 w 702"/>
                  <a:gd name="T51" fmla="*/ 386 h 517"/>
                  <a:gd name="T52" fmla="*/ 327 w 702"/>
                  <a:gd name="T53" fmla="*/ 517 h 517"/>
                  <a:gd name="T54" fmla="*/ 375 w 702"/>
                  <a:gd name="T55" fmla="*/ 517 h 517"/>
                  <a:gd name="T56" fmla="*/ 574 w 702"/>
                  <a:gd name="T57" fmla="*/ 386 h 517"/>
                  <a:gd name="T58" fmla="*/ 574 w 702"/>
                  <a:gd name="T59" fmla="*/ 262 h 517"/>
                  <a:gd name="T60" fmla="*/ 366 w 702"/>
                  <a:gd name="T61" fmla="*/ 352 h 517"/>
                  <a:gd name="T62" fmla="*/ 351 w 702"/>
                  <a:gd name="T63" fmla="*/ 355 h 5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702" h="517">
                    <a:moveTo>
                      <a:pt x="690" y="144"/>
                    </a:moveTo>
                    <a:cubicBezTo>
                      <a:pt x="358" y="1"/>
                      <a:pt x="358" y="1"/>
                      <a:pt x="358" y="1"/>
                    </a:cubicBezTo>
                    <a:cubicBezTo>
                      <a:pt x="356" y="0"/>
                      <a:pt x="353" y="0"/>
                      <a:pt x="351" y="0"/>
                    </a:cubicBezTo>
                    <a:cubicBezTo>
                      <a:pt x="349" y="0"/>
                      <a:pt x="347" y="0"/>
                      <a:pt x="345" y="1"/>
                    </a:cubicBezTo>
                    <a:cubicBezTo>
                      <a:pt x="12" y="144"/>
                      <a:pt x="12" y="144"/>
                      <a:pt x="12" y="144"/>
                    </a:cubicBezTo>
                    <a:cubicBezTo>
                      <a:pt x="5" y="147"/>
                      <a:pt x="0" y="155"/>
                      <a:pt x="0" y="164"/>
                    </a:cubicBezTo>
                    <a:cubicBezTo>
                      <a:pt x="0" y="172"/>
                      <a:pt x="5" y="180"/>
                      <a:pt x="12" y="183"/>
                    </a:cubicBezTo>
                    <a:cubicBezTo>
                      <a:pt x="345" y="326"/>
                      <a:pt x="345" y="326"/>
                      <a:pt x="345" y="326"/>
                    </a:cubicBezTo>
                    <a:cubicBezTo>
                      <a:pt x="349" y="328"/>
                      <a:pt x="354" y="328"/>
                      <a:pt x="358" y="326"/>
                    </a:cubicBezTo>
                    <a:cubicBezTo>
                      <a:pt x="616" y="215"/>
                      <a:pt x="616" y="215"/>
                      <a:pt x="616" y="215"/>
                    </a:cubicBezTo>
                    <a:cubicBezTo>
                      <a:pt x="616" y="329"/>
                      <a:pt x="616" y="329"/>
                      <a:pt x="616" y="329"/>
                    </a:cubicBezTo>
                    <a:cubicBezTo>
                      <a:pt x="602" y="336"/>
                      <a:pt x="593" y="352"/>
                      <a:pt x="593" y="370"/>
                    </a:cubicBezTo>
                    <a:cubicBezTo>
                      <a:pt x="593" y="389"/>
                      <a:pt x="602" y="405"/>
                      <a:pt x="616" y="412"/>
                    </a:cubicBezTo>
                    <a:cubicBezTo>
                      <a:pt x="616" y="452"/>
                      <a:pt x="616" y="452"/>
                      <a:pt x="616" y="452"/>
                    </a:cubicBezTo>
                    <a:cubicBezTo>
                      <a:pt x="650" y="452"/>
                      <a:pt x="650" y="452"/>
                      <a:pt x="650" y="452"/>
                    </a:cubicBezTo>
                    <a:cubicBezTo>
                      <a:pt x="650" y="412"/>
                      <a:pt x="650" y="412"/>
                      <a:pt x="650" y="412"/>
                    </a:cubicBezTo>
                    <a:cubicBezTo>
                      <a:pt x="664" y="405"/>
                      <a:pt x="674" y="389"/>
                      <a:pt x="674" y="370"/>
                    </a:cubicBezTo>
                    <a:cubicBezTo>
                      <a:pt x="674" y="352"/>
                      <a:pt x="664" y="336"/>
                      <a:pt x="650" y="329"/>
                    </a:cubicBezTo>
                    <a:cubicBezTo>
                      <a:pt x="650" y="200"/>
                      <a:pt x="650" y="200"/>
                      <a:pt x="650" y="200"/>
                    </a:cubicBezTo>
                    <a:cubicBezTo>
                      <a:pt x="690" y="183"/>
                      <a:pt x="690" y="183"/>
                      <a:pt x="690" y="183"/>
                    </a:cubicBezTo>
                    <a:cubicBezTo>
                      <a:pt x="697" y="180"/>
                      <a:pt x="702" y="172"/>
                      <a:pt x="702" y="164"/>
                    </a:cubicBezTo>
                    <a:cubicBezTo>
                      <a:pt x="702" y="155"/>
                      <a:pt x="697" y="147"/>
                      <a:pt x="690" y="144"/>
                    </a:cubicBezTo>
                    <a:close/>
                    <a:moveTo>
                      <a:pt x="351" y="355"/>
                    </a:moveTo>
                    <a:cubicBezTo>
                      <a:pt x="346" y="355"/>
                      <a:pt x="341" y="354"/>
                      <a:pt x="336" y="352"/>
                    </a:cubicBezTo>
                    <a:cubicBezTo>
                      <a:pt x="129" y="262"/>
                      <a:pt x="129" y="262"/>
                      <a:pt x="129" y="262"/>
                    </a:cubicBezTo>
                    <a:cubicBezTo>
                      <a:pt x="129" y="386"/>
                      <a:pt x="129" y="386"/>
                      <a:pt x="129" y="386"/>
                    </a:cubicBezTo>
                    <a:cubicBezTo>
                      <a:pt x="129" y="487"/>
                      <a:pt x="280" y="517"/>
                      <a:pt x="327" y="517"/>
                    </a:cubicBezTo>
                    <a:cubicBezTo>
                      <a:pt x="375" y="517"/>
                      <a:pt x="375" y="517"/>
                      <a:pt x="375" y="517"/>
                    </a:cubicBezTo>
                    <a:cubicBezTo>
                      <a:pt x="410" y="517"/>
                      <a:pt x="574" y="487"/>
                      <a:pt x="574" y="386"/>
                    </a:cubicBezTo>
                    <a:cubicBezTo>
                      <a:pt x="574" y="262"/>
                      <a:pt x="574" y="262"/>
                      <a:pt x="574" y="262"/>
                    </a:cubicBezTo>
                    <a:cubicBezTo>
                      <a:pt x="366" y="352"/>
                      <a:pt x="366" y="352"/>
                      <a:pt x="366" y="352"/>
                    </a:cubicBezTo>
                    <a:cubicBezTo>
                      <a:pt x="361" y="354"/>
                      <a:pt x="356" y="355"/>
                      <a:pt x="351" y="355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defTabSz="457200"/>
                <a:endParaRPr lang="zh-CN" altLang="en-US" sz="320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p:grpSp>
        <p:sp>
          <p:nvSpPr>
            <p:cNvPr id="38" name="文本框 37"/>
            <p:cNvSpPr txBox="1"/>
            <p:nvPr/>
          </p:nvSpPr>
          <p:spPr>
            <a:xfrm>
              <a:off x="619165" y="4180806"/>
              <a:ext cx="244169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609600">
                <a:defRPr/>
              </a:pPr>
              <a:r>
                <a:rPr kumimoji="1" lang="zh-CN" altLang="en-US" sz="4400" kern="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课后回顾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5319274" y="1457578"/>
            <a:ext cx="4111117" cy="693707"/>
            <a:chOff x="3926652" y="1015035"/>
            <a:chExt cx="4897180" cy="826347"/>
          </a:xfrm>
        </p:grpSpPr>
        <p:sp>
          <p:nvSpPr>
            <p:cNvPr id="28" name="文本框 27"/>
            <p:cNvSpPr txBox="1"/>
            <p:nvPr/>
          </p:nvSpPr>
          <p:spPr>
            <a:xfrm>
              <a:off x="4937609" y="1135821"/>
              <a:ext cx="3886223" cy="5499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600">
                <a:defRPr/>
              </a:pPr>
              <a:r>
                <a:rPr kumimoji="1" lang="zh-CN" altLang="en-US" sz="2400" kern="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判定三角形相似的条件</a:t>
              </a:r>
            </a:p>
          </p:txBody>
        </p:sp>
        <p:sp>
          <p:nvSpPr>
            <p:cNvPr id="41" name="椭圆 40"/>
            <p:cNvSpPr/>
            <p:nvPr/>
          </p:nvSpPr>
          <p:spPr>
            <a:xfrm>
              <a:off x="3926652" y="1015035"/>
              <a:ext cx="826347" cy="826347"/>
            </a:xfrm>
            <a:prstGeom prst="ellipse">
              <a:avLst/>
            </a:prstGeom>
            <a:noFill/>
            <a:ln w="12700" cap="flat" cmpd="sng" algn="ctr">
              <a:solidFill>
                <a:schemeClr val="bg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01</a:t>
              </a:r>
              <a:endParaRPr kumimoji="0" lang="zh-CN" altLang="en-US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5319274" y="2800616"/>
            <a:ext cx="3187787" cy="830997"/>
            <a:chOff x="3926652" y="1015035"/>
            <a:chExt cx="3797306" cy="989887"/>
          </a:xfrm>
        </p:grpSpPr>
        <p:sp>
          <p:nvSpPr>
            <p:cNvPr id="43" name="文本框 42"/>
            <p:cNvSpPr txBox="1"/>
            <p:nvPr/>
          </p:nvSpPr>
          <p:spPr>
            <a:xfrm>
              <a:off x="4937609" y="1015035"/>
              <a:ext cx="2786349" cy="989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600">
                <a:defRPr/>
              </a:pPr>
              <a:r>
                <a:rPr kumimoji="1" lang="zh-CN" altLang="en-US" sz="2400" kern="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平行线分线段成</a:t>
              </a:r>
            </a:p>
            <a:p>
              <a:pPr defTabSz="609600">
                <a:defRPr/>
              </a:pPr>
              <a:r>
                <a:rPr kumimoji="1" lang="zh-CN" altLang="en-US" sz="2400" kern="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比例定理的推论</a:t>
              </a:r>
            </a:p>
          </p:txBody>
        </p:sp>
        <p:sp>
          <p:nvSpPr>
            <p:cNvPr id="44" name="椭圆 43"/>
            <p:cNvSpPr/>
            <p:nvPr/>
          </p:nvSpPr>
          <p:spPr>
            <a:xfrm>
              <a:off x="3926652" y="1015035"/>
              <a:ext cx="826347" cy="826347"/>
            </a:xfrm>
            <a:prstGeom prst="ellipse">
              <a:avLst/>
            </a:prstGeom>
            <a:noFill/>
            <a:ln w="12700" cap="flat" cmpd="sng" algn="ctr">
              <a:solidFill>
                <a:schemeClr val="bg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02</a:t>
              </a:r>
              <a:endParaRPr kumimoji="0" lang="zh-CN" altLang="en-US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5319274" y="4253038"/>
            <a:ext cx="4726670" cy="830997"/>
            <a:chOff x="3926652" y="940696"/>
            <a:chExt cx="5630429" cy="989887"/>
          </a:xfrm>
        </p:grpSpPr>
        <p:sp>
          <p:nvSpPr>
            <p:cNvPr id="46" name="文本框 45"/>
            <p:cNvSpPr txBox="1"/>
            <p:nvPr/>
          </p:nvSpPr>
          <p:spPr>
            <a:xfrm>
              <a:off x="4937609" y="940696"/>
              <a:ext cx="4619472" cy="989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600">
                <a:defRPr/>
              </a:pPr>
              <a:r>
                <a:rPr kumimoji="1" lang="zh-CN" altLang="en-US" sz="2400" kern="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平行线分线段成比例定理</a:t>
              </a:r>
              <a:endParaRPr kumimoji="1" lang="en-US" altLang="zh-CN" sz="2400" kern="0" dirty="0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+mn-ea"/>
                <a:sym typeface="Calibri" panose="020F0502020204030204" pitchFamily="34" charset="0"/>
              </a:endParaRPr>
            </a:p>
            <a:p>
              <a:pPr defTabSz="609600">
                <a:defRPr/>
              </a:pPr>
              <a:r>
                <a:rPr kumimoji="1" lang="zh-CN" altLang="en-US" sz="2400" kern="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进行三角形相似证明及计算</a:t>
              </a:r>
            </a:p>
          </p:txBody>
        </p:sp>
        <p:sp>
          <p:nvSpPr>
            <p:cNvPr id="47" name="椭圆 46"/>
            <p:cNvSpPr/>
            <p:nvPr/>
          </p:nvSpPr>
          <p:spPr>
            <a:xfrm>
              <a:off x="3926652" y="1015035"/>
              <a:ext cx="826347" cy="826347"/>
            </a:xfrm>
            <a:prstGeom prst="ellipse">
              <a:avLst/>
            </a:prstGeom>
            <a:noFill/>
            <a:ln w="12700" cap="flat" cmpd="sng" algn="ctr">
              <a:solidFill>
                <a:schemeClr val="bg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03</a:t>
              </a:r>
              <a:endParaRPr kumimoji="0" lang="zh-CN" altLang="en-US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-209159"/>
            <a:ext cx="12192000" cy="6858000"/>
          </a:xfrm>
          <a:prstGeom prst="rect">
            <a:avLst/>
          </a:prstGeom>
        </p:spPr>
      </p:pic>
      <p:grpSp>
        <p:nvGrpSpPr>
          <p:cNvPr id="17" name="组合 16"/>
          <p:cNvGrpSpPr/>
          <p:nvPr/>
        </p:nvGrpSpPr>
        <p:grpSpPr>
          <a:xfrm>
            <a:off x="1776745" y="4746211"/>
            <a:ext cx="3101294" cy="364914"/>
            <a:chOff x="4545353" y="4846437"/>
            <a:chExt cx="3101294" cy="364914"/>
          </a:xfrm>
        </p:grpSpPr>
        <p:sp>
          <p:nvSpPr>
            <p:cNvPr id="18" name="矩形 17"/>
            <p:cNvSpPr/>
            <p:nvPr/>
          </p:nvSpPr>
          <p:spPr>
            <a:xfrm>
              <a:off x="4545353" y="4890395"/>
              <a:ext cx="3101294" cy="2755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1200" kern="0" smtClean="0">
                  <a:solidFill>
                    <a:prstClr val="white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主讲老师：</a:t>
              </a:r>
              <a:r>
                <a:rPr lang="en-US" altLang="zh-CN" sz="1200" kern="0" smtClean="0">
                  <a:solidFill>
                    <a:prstClr val="white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PPT818       </a:t>
              </a:r>
              <a:r>
                <a:rPr lang="zh-CN" altLang="en-US" sz="1200" kern="0" smtClean="0">
                  <a:solidFill>
                    <a:prstClr val="white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讲课时间：</a:t>
              </a:r>
              <a:r>
                <a:rPr lang="en-US" altLang="zh-CN" sz="1200" kern="0" smtClean="0">
                  <a:solidFill>
                    <a:prstClr val="white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20XX</a:t>
              </a:r>
              <a:endPara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9" name="矩形: 圆角 18"/>
            <p:cNvSpPr/>
            <p:nvPr/>
          </p:nvSpPr>
          <p:spPr>
            <a:xfrm>
              <a:off x="4545353" y="4846437"/>
              <a:ext cx="3101294" cy="364914"/>
            </a:xfrm>
            <a:prstGeom prst="roundRect">
              <a:avLst>
                <a:gd name="adj" fmla="val 50000"/>
              </a:avLst>
            </a:prstGeom>
            <a:noFill/>
            <a:ln w="635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1742956" y="2521210"/>
            <a:ext cx="6211619" cy="1562477"/>
            <a:chOff x="1742956" y="2521210"/>
            <a:chExt cx="6211619" cy="1562477"/>
          </a:xfrm>
        </p:grpSpPr>
        <p:sp>
          <p:nvSpPr>
            <p:cNvPr id="21" name="矩形 20"/>
            <p:cNvSpPr/>
            <p:nvPr/>
          </p:nvSpPr>
          <p:spPr bwMode="auto">
            <a:xfrm>
              <a:off x="1742956" y="2521210"/>
              <a:ext cx="5724644" cy="9233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457200">
                <a:defRPr/>
              </a:pPr>
              <a:r>
                <a:rPr lang="zh-CN" altLang="en-US" sz="5400" b="1" kern="10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思源黑体 CN Bold" panose="020B0800000000000000" pitchFamily="34" charset="-122"/>
                  <a:ea typeface="思源黑体 CN Bold" panose="020B0800000000000000" pitchFamily="34" charset="-122"/>
                  <a:cs typeface="Times New Roman" panose="02020603050405020304" pitchFamily="18" charset="0"/>
                </a:rPr>
                <a:t>谢谢各位同学倾听</a:t>
              </a:r>
            </a:p>
          </p:txBody>
        </p:sp>
        <p:sp>
          <p:nvSpPr>
            <p:cNvPr id="22" name="矩形 21"/>
            <p:cNvSpPr/>
            <p:nvPr/>
          </p:nvSpPr>
          <p:spPr>
            <a:xfrm>
              <a:off x="1776745" y="3806688"/>
              <a:ext cx="5381720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/>
              <a:r>
                <a:rPr lang="en-US" altLang="zh-CN" sz="1200" dirty="0">
                  <a:solidFill>
                    <a:prstClr val="white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THANK YOU FOR LISTENING</a:t>
              </a:r>
            </a:p>
          </p:txBody>
        </p:sp>
        <p:cxnSp>
          <p:nvCxnSpPr>
            <p:cNvPr id="23" name="直接连接符 22"/>
            <p:cNvCxnSpPr/>
            <p:nvPr/>
          </p:nvCxnSpPr>
          <p:spPr>
            <a:xfrm>
              <a:off x="1827545" y="3603152"/>
              <a:ext cx="6127030" cy="0"/>
            </a:xfrm>
            <a:prstGeom prst="line">
              <a:avLst/>
            </a:prstGeom>
            <a:noFill/>
            <a:ln w="6350" cap="flat" cmpd="sng" algn="ctr">
              <a:solidFill>
                <a:sysClr val="window" lastClr="FFFFFF"/>
              </a:solidFill>
              <a:prstDash val="solid"/>
              <a:miter lim="800000"/>
            </a:ln>
            <a:effectLst/>
          </p:spPr>
        </p:cxnSp>
      </p:grpSp>
      <p:sp>
        <p:nvSpPr>
          <p:cNvPr id="24" name="文本框 23"/>
          <p:cNvSpPr txBox="1"/>
          <p:nvPr/>
        </p:nvSpPr>
        <p:spPr>
          <a:xfrm>
            <a:off x="7865186" y="6279509"/>
            <a:ext cx="3794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/>
            <a:r>
              <a:rPr lang="zh-CN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某某中小学 九年级数学下册 第</a:t>
            </a:r>
            <a:r>
              <a:rPr lang="en-US" altLang="zh-CN" dirty="0">
                <a:solidFill>
                  <a:prstClr val="black">
                    <a:lumMod val="75000"/>
                    <a:lumOff val="25000"/>
                  </a:prst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27</a:t>
            </a:r>
            <a:r>
              <a:rPr lang="zh-CN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章</a:t>
            </a:r>
          </a:p>
        </p:txBody>
      </p:sp>
      <p:sp>
        <p:nvSpPr>
          <p:cNvPr id="25" name="矩形 24"/>
          <p:cNvSpPr/>
          <p:nvPr/>
        </p:nvSpPr>
        <p:spPr bwMode="auto">
          <a:xfrm>
            <a:off x="1768356" y="1918811"/>
            <a:ext cx="33874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457200">
              <a:defRPr/>
            </a:pPr>
            <a:r>
              <a:rPr lang="zh-CN" altLang="en-US" sz="2800" b="1" kern="1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第二十七章    </a:t>
            </a:r>
            <a:r>
              <a:rPr lang="en-US" altLang="zh-CN" sz="2800" b="1" kern="1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思源黑体 CN Bold" panose="020B0800000000000000" pitchFamily="34" charset="-122"/>
                <a:ea typeface="思源黑体 CN Bold" panose="020B0800000000000000" pitchFamily="34" charset="-122"/>
                <a:cs typeface="Times New Roman" panose="02020603050405020304" pitchFamily="18" charset="0"/>
              </a:rPr>
              <a:t>27.2.2</a:t>
            </a:r>
            <a:endParaRPr lang="zh-CN" altLang="en-US" sz="2800" b="1" kern="1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思源黑体 CN Bold" panose="020B0800000000000000" pitchFamily="34" charset="-122"/>
              <a:ea typeface="思源黑体 CN Bold" panose="020B0800000000000000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1026" name="Picture 2" descr="建筑师计算概念-书桌,办公室,学习,学校,学生,尺子,工作,建筑师,数学,概念,素描,纸张,线框,绘图,绘画,计算,设计,钢笔-海量高质量免版权图片素材-设计师素材-摄影图片-sitapix-西田图像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39" r="29710"/>
          <a:stretch>
            <a:fillRect/>
          </a:stretch>
        </p:blipFill>
        <p:spPr bwMode="auto">
          <a:xfrm>
            <a:off x="7954575" y="765420"/>
            <a:ext cx="3615852" cy="5327159"/>
          </a:xfrm>
          <a:prstGeom prst="rect">
            <a:avLst/>
          </a:prstGeom>
          <a:noFill/>
          <a:ln w="31750">
            <a:solidFill>
              <a:srgbClr val="7C3AC5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473849" y="4198659"/>
            <a:ext cx="7244303" cy="10282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609600">
              <a:lnSpc>
                <a:spcPct val="150000"/>
              </a:lnSpc>
              <a:defRPr/>
            </a:pPr>
            <a:r>
              <a:rPr kumimoji="1" lang="en-US" altLang="zh-CN" sz="1400" kern="0" dirty="0"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Calibri" panose="020F0502020204030204" pitchFamily="34" charset="0"/>
              </a:rPr>
              <a:t>1</a:t>
            </a:r>
            <a:r>
              <a:rPr kumimoji="1" lang="zh-CN" altLang="en-US" sz="1400" kern="0" dirty="0"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Calibri" panose="020F0502020204030204" pitchFamily="34" charset="0"/>
              </a:rPr>
              <a:t>、了解相似三角形的基础。</a:t>
            </a:r>
          </a:p>
          <a:p>
            <a:pPr lvl="0" algn="ctr" defTabSz="609600">
              <a:lnSpc>
                <a:spcPct val="150000"/>
              </a:lnSpc>
              <a:defRPr/>
            </a:pPr>
            <a:r>
              <a:rPr kumimoji="1" lang="en-US" altLang="zh-CN" sz="1400" kern="0" dirty="0"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Calibri" panose="020F0502020204030204" pitchFamily="34" charset="0"/>
              </a:rPr>
              <a:t>2</a:t>
            </a:r>
            <a:r>
              <a:rPr kumimoji="1" lang="zh-CN" altLang="en-US" sz="1400" kern="0" dirty="0"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Calibri" panose="020F0502020204030204" pitchFamily="34" charset="0"/>
              </a:rPr>
              <a:t>、了解平行线分线段成比例定理推论过程。</a:t>
            </a:r>
          </a:p>
          <a:p>
            <a:pPr lvl="0" algn="ctr" defTabSz="609600">
              <a:lnSpc>
                <a:spcPct val="150000"/>
              </a:lnSpc>
              <a:defRPr/>
            </a:pPr>
            <a:r>
              <a:rPr kumimoji="1" lang="en-US" altLang="zh-CN" sz="1400" kern="0" dirty="0"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Calibri" panose="020F0502020204030204" pitchFamily="34" charset="0"/>
              </a:rPr>
              <a:t>3</a:t>
            </a:r>
            <a:r>
              <a:rPr kumimoji="1" lang="zh-CN" altLang="en-US" sz="1400" kern="0" dirty="0"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Calibri" panose="020F0502020204030204" pitchFamily="34" charset="0"/>
              </a:rPr>
              <a:t>、运用平行线分线段成比例定理进行三角形相似证明及计算。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3690149" y="2440980"/>
            <a:ext cx="4811703" cy="1649423"/>
            <a:chOff x="3690149" y="2408508"/>
            <a:chExt cx="4811703" cy="1649423"/>
          </a:xfrm>
        </p:grpSpPr>
        <p:sp>
          <p:nvSpPr>
            <p:cNvPr id="6" name="矩形 7"/>
            <p:cNvSpPr/>
            <p:nvPr>
              <p:custDataLst>
                <p:tags r:id="rId1"/>
              </p:custDataLst>
            </p:nvPr>
          </p:nvSpPr>
          <p:spPr>
            <a:xfrm>
              <a:off x="4310896" y="2949935"/>
              <a:ext cx="3570208" cy="11079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685800">
                <a:defRPr/>
              </a:pPr>
              <a:r>
                <a:rPr lang="zh-CN" altLang="en-US" sz="6600" kern="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学习目标</a:t>
              </a:r>
            </a:p>
          </p:txBody>
        </p:sp>
        <p:sp>
          <p:nvSpPr>
            <p:cNvPr id="7" name="矩形 8"/>
            <p:cNvSpPr/>
            <p:nvPr>
              <p:custDataLst>
                <p:tags r:id="rId2"/>
              </p:custDataLst>
            </p:nvPr>
          </p:nvSpPr>
          <p:spPr>
            <a:xfrm>
              <a:off x="3690149" y="2408508"/>
              <a:ext cx="4811703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685800">
                <a:defRPr/>
              </a:pPr>
              <a:r>
                <a:rPr lang="en-US" altLang="zh-CN" sz="2800" kern="0" dirty="0">
                  <a:solidFill>
                    <a:schemeClr val="bg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LEARNING OBJECTIVES</a:t>
              </a: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5473679" y="584201"/>
            <a:ext cx="1244642" cy="1244640"/>
            <a:chOff x="5408562" y="584201"/>
            <a:chExt cx="1244642" cy="1244640"/>
          </a:xfrm>
        </p:grpSpPr>
        <p:sp>
          <p:nvSpPr>
            <p:cNvPr id="10" name="椭圆 9"/>
            <p:cNvSpPr/>
            <p:nvPr/>
          </p:nvSpPr>
          <p:spPr>
            <a:xfrm>
              <a:off x="5408562" y="584201"/>
              <a:ext cx="1244642" cy="1244640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7C3AC5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1" name="矩形: 圆角 10"/>
            <p:cNvSpPr/>
            <p:nvPr/>
          </p:nvSpPr>
          <p:spPr>
            <a:xfrm>
              <a:off x="5478333" y="791144"/>
              <a:ext cx="1105101" cy="830754"/>
            </a:xfrm>
            <a:prstGeom prst="roundRect">
              <a:avLst>
                <a:gd name="adj" fmla="val 50000"/>
              </a:avLst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600" b="0" i="0" u="none" strike="noStrike" kern="0" cap="none" spc="0" normalizeH="0" baseline="0" noProof="0" dirty="0">
                  <a:ln>
                    <a:noFill/>
                  </a:ln>
                  <a:solidFill>
                    <a:srgbClr val="7C3AC5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01</a:t>
              </a:r>
              <a:endParaRPr kumimoji="0" lang="zh-CN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7C3AC5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210705" y="105395"/>
            <a:ext cx="4194333" cy="865006"/>
            <a:chOff x="210705" y="105395"/>
            <a:chExt cx="4194333" cy="865006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705" y="105395"/>
              <a:ext cx="817995" cy="865006"/>
            </a:xfrm>
            <a:prstGeom prst="rect">
              <a:avLst/>
            </a:prstGeom>
          </p:spPr>
        </p:pic>
        <p:sp>
          <p:nvSpPr>
            <p:cNvPr id="6" name="文本框 5"/>
            <p:cNvSpPr txBox="1"/>
            <p:nvPr/>
          </p:nvSpPr>
          <p:spPr>
            <a:xfrm>
              <a:off x="1142606" y="296288"/>
              <a:ext cx="32624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600">
                <a:defRPr/>
              </a:pPr>
              <a:r>
                <a:rPr kumimoji="1" lang="zh-CN" altLang="en-US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相似多边形知识点回顾</a:t>
              </a:r>
            </a:p>
          </p:txBody>
        </p:sp>
        <p:sp>
          <p:nvSpPr>
            <p:cNvPr id="7" name="矩形 6"/>
            <p:cNvSpPr/>
            <p:nvPr/>
          </p:nvSpPr>
          <p:spPr>
            <a:xfrm>
              <a:off x="384329" y="296287"/>
              <a:ext cx="54694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457200">
                <a:defRPr/>
              </a:pPr>
              <a:r>
                <a:rPr lang="en-US" altLang="zh-CN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01</a:t>
              </a:r>
              <a:endParaRPr lang="zh-CN" altLang="en-US" sz="2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1459749" y="1398370"/>
            <a:ext cx="22020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相似多边形概念：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459749" y="2376728"/>
            <a:ext cx="22020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相似多边形特征：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3426988" y="1317002"/>
            <a:ext cx="5700266" cy="9629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若</a:t>
            </a:r>
            <a:r>
              <a:rPr lang="zh-CN" altLang="en-US" sz="20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两个边数相同</a:t>
            </a:r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的多边形，它们的</a:t>
            </a:r>
            <a:r>
              <a:rPr lang="zh-CN" altLang="en-US" sz="20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对应角相等</a:t>
            </a:r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、</a:t>
            </a:r>
            <a:r>
              <a:rPr lang="zh-CN" altLang="en-US" sz="20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对应边成比例</a:t>
            </a:r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，则这两个多边形叫做相似多边形。</a:t>
            </a:r>
          </a:p>
        </p:txBody>
      </p:sp>
      <p:sp>
        <p:nvSpPr>
          <p:cNvPr id="13" name="矩形 12"/>
          <p:cNvSpPr/>
          <p:nvPr/>
        </p:nvSpPr>
        <p:spPr>
          <a:xfrm>
            <a:off x="3587191" y="2376728"/>
            <a:ext cx="32816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/>
            <a:r>
              <a:rPr lang="zh-CN" altLang="en-US" sz="20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对应角相等</a:t>
            </a:r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、</a:t>
            </a:r>
            <a:r>
              <a:rPr lang="zh-CN" altLang="en-US" sz="20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对应边成比例</a:t>
            </a:r>
            <a:endParaRPr lang="zh-CN" altLang="en-US" sz="2000" dirty="0">
              <a:solidFill>
                <a:prstClr val="black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1403152" y="3848533"/>
            <a:ext cx="2076233" cy="2121367"/>
            <a:chOff x="1818712" y="2225146"/>
            <a:chExt cx="2076233" cy="2121367"/>
          </a:xfrm>
        </p:grpSpPr>
        <p:sp>
          <p:nvSpPr>
            <p:cNvPr id="15" name="五边形 14"/>
            <p:cNvSpPr/>
            <p:nvPr/>
          </p:nvSpPr>
          <p:spPr>
            <a:xfrm>
              <a:off x="2150408" y="2571750"/>
              <a:ext cx="1412510" cy="1352446"/>
            </a:xfrm>
            <a:prstGeom prst="pentagon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2705001" y="2225146"/>
              <a:ext cx="33136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A</a:t>
              </a:r>
              <a:endPara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3563580" y="2822969"/>
              <a:ext cx="33136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E</a:t>
              </a:r>
              <a:endPara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3280933" y="3946403"/>
              <a:ext cx="33136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D</a:t>
              </a:r>
              <a:endPara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2074208" y="3946403"/>
              <a:ext cx="33136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C</a:t>
              </a:r>
              <a:endPara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1818712" y="2822969"/>
              <a:ext cx="33136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B</a:t>
              </a:r>
              <a:endPara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3388757" y="4175911"/>
            <a:ext cx="1689447" cy="2101765"/>
            <a:chOff x="3864454" y="2897372"/>
            <a:chExt cx="1689447" cy="2101765"/>
          </a:xfrm>
        </p:grpSpPr>
        <p:sp>
          <p:nvSpPr>
            <p:cNvPr id="22" name="五边形 21"/>
            <p:cNvSpPr/>
            <p:nvPr/>
          </p:nvSpPr>
          <p:spPr>
            <a:xfrm>
              <a:off x="4225132" y="3297482"/>
              <a:ext cx="1029082" cy="985322"/>
            </a:xfrm>
            <a:prstGeom prst="pentagon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4573990" y="2897372"/>
              <a:ext cx="33136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A’</a:t>
              </a:r>
              <a:endPara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3864454" y="3492179"/>
              <a:ext cx="33136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B’</a:t>
              </a:r>
              <a:endPara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4137492" y="4291251"/>
              <a:ext cx="33136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C’</a:t>
              </a:r>
              <a:endPara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4929829" y="4291251"/>
              <a:ext cx="50073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D’</a:t>
              </a:r>
              <a:endPara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5222536" y="3492179"/>
              <a:ext cx="33136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E’</a:t>
              </a:r>
              <a:endPara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28" name="文本框 27"/>
          <p:cNvSpPr txBox="1"/>
          <p:nvPr/>
        </p:nvSpPr>
        <p:spPr>
          <a:xfrm>
            <a:off x="4454132" y="3473412"/>
            <a:ext cx="62695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zh-CN" altLang="en-US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若下面</a:t>
            </a:r>
            <a:r>
              <a:rPr lang="zh-CN" altLang="en-US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两个五边形相似</a:t>
            </a:r>
            <a:r>
              <a:rPr lang="zh-CN" altLang="en-US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，你知道它们的角和边有什么关系？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5470647" y="4195137"/>
            <a:ext cx="47481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zh-CN" altLang="en-US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∠</a:t>
            </a:r>
            <a:r>
              <a:rPr lang="en-US" altLang="zh-CN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A=</a:t>
            </a:r>
            <a:r>
              <a:rPr lang="zh-CN" altLang="en-US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∠</a:t>
            </a:r>
            <a:r>
              <a:rPr lang="en-US" altLang="zh-CN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A’,</a:t>
            </a:r>
            <a:r>
              <a:rPr lang="zh-CN" altLang="en-US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 ∠</a:t>
            </a:r>
            <a:r>
              <a:rPr lang="en-US" altLang="zh-CN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B=</a:t>
            </a:r>
            <a:r>
              <a:rPr lang="zh-CN" altLang="en-US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∠</a:t>
            </a:r>
            <a:r>
              <a:rPr lang="en-US" altLang="zh-CN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B’,</a:t>
            </a:r>
            <a:r>
              <a:rPr lang="zh-CN" altLang="en-US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 ∠</a:t>
            </a:r>
            <a:r>
              <a:rPr lang="en-US" altLang="zh-CN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C=</a:t>
            </a:r>
            <a:r>
              <a:rPr lang="zh-CN" altLang="en-US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∠</a:t>
            </a:r>
            <a:r>
              <a:rPr lang="en-US" altLang="zh-CN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C’,</a:t>
            </a:r>
            <a:r>
              <a:rPr lang="zh-CN" altLang="en-US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 ∠</a:t>
            </a:r>
            <a:r>
              <a:rPr lang="en-US" altLang="zh-CN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D=</a:t>
            </a:r>
            <a:r>
              <a:rPr lang="zh-CN" altLang="en-US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∠</a:t>
            </a:r>
            <a:r>
              <a:rPr lang="en-US" altLang="zh-CN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D’,</a:t>
            </a:r>
            <a:r>
              <a:rPr lang="zh-CN" altLang="en-US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 ∠</a:t>
            </a:r>
            <a:r>
              <a:rPr lang="en-US" altLang="zh-CN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E=</a:t>
            </a:r>
            <a:r>
              <a:rPr lang="zh-CN" altLang="en-US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∠</a:t>
            </a:r>
            <a:r>
              <a:rPr lang="en-US" altLang="zh-CN" sz="2000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E’</a:t>
            </a:r>
            <a:endParaRPr lang="zh-CN" altLang="en-US" sz="2000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文本框 29"/>
              <p:cNvSpPr txBox="1"/>
              <p:nvPr/>
            </p:nvSpPr>
            <p:spPr>
              <a:xfrm>
                <a:off x="5532946" y="4963383"/>
                <a:ext cx="3894925" cy="624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/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4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AB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24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altLang="zh-CN" sz="24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m:rPr>
                            <m:sty m:val="p"/>
                          </m:rPr>
                          <a:rPr lang="en-US" altLang="zh-CN" sz="24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altLang="zh-CN" sz="24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den>
                    </m:f>
                  </m:oMath>
                </a14:m>
                <a:r>
                  <a:rPr lang="en-US" altLang="zh-CN" sz="24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4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BC</m:t>
                        </m:r>
                      </m:num>
                      <m:den>
                        <m:sSup>
                          <m:sSupPr>
                            <m:ctrlPr>
                              <a:rPr lang="en-US" altLang="zh-CN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altLang="zh-CN" sz="240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p>
                            <m:r>
                              <a:rPr lang="en-US" altLang="zh-CN" sz="240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altLang="zh-CN" sz="24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en-US" altLang="zh-CN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den>
                    </m:f>
                  </m:oMath>
                </a14:m>
                <a:r>
                  <a:rPr lang="en-US" altLang="zh-CN" sz="24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4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CD</m:t>
                        </m:r>
                      </m:num>
                      <m:den>
                        <m:sSup>
                          <m:sSupPr>
                            <m:ctrlPr>
                              <a:rPr lang="en-US" altLang="zh-CN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altLang="zh-CN" sz="240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C</m:t>
                            </m:r>
                          </m:e>
                          <m:sup>
                            <m:r>
                              <a:rPr lang="en-US" altLang="zh-CN" sz="240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altLang="zh-CN" sz="24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D</m:t>
                        </m:r>
                        <m:r>
                          <a:rPr lang="en-US" altLang="zh-CN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den>
                    </m:f>
                  </m:oMath>
                </a14:m>
                <a:r>
                  <a:rPr lang="en-US" altLang="zh-CN" sz="24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4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DE</m:t>
                        </m:r>
                      </m:num>
                      <m:den>
                        <m:sSup>
                          <m:sSupPr>
                            <m:ctrlPr>
                              <a:rPr lang="en-US" altLang="zh-CN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altLang="zh-CN" sz="240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D</m:t>
                            </m:r>
                          </m:e>
                          <m:sup>
                            <m:r>
                              <a:rPr lang="en-US" altLang="zh-CN" sz="240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altLang="zh-CN" sz="24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E</m:t>
                        </m:r>
                        <m:r>
                          <a:rPr lang="en-US" altLang="zh-CN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den>
                    </m:f>
                  </m:oMath>
                </a14:m>
                <a:r>
                  <a:rPr lang="en-US" altLang="zh-CN" sz="24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m:rPr>
                            <m:sty m:val="p"/>
                          </m:rPr>
                          <a:rPr lang="en-US" altLang="zh-CN" sz="24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E</m:t>
                        </m:r>
                      </m:num>
                      <m:den>
                        <m:sSup>
                          <m:sSupPr>
                            <m:ctrlPr>
                              <a:rPr lang="en-US" altLang="zh-CN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altLang="zh-CN" sz="24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A</m:t>
                            </m:r>
                          </m:e>
                          <m:sup>
                            <m:r>
                              <a:rPr lang="en-US" altLang="zh-CN" sz="24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altLang="zh-CN" sz="24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E</m:t>
                        </m:r>
                        <m:r>
                          <a:rPr lang="en-US" altLang="zh-CN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den>
                    </m:f>
                  </m:oMath>
                </a14:m>
                <a:endParaRPr lang="zh-CN" altLang="en-US" sz="2000" dirty="0">
                  <a:solidFill>
                    <a:prstClr val="black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mc:Choice>
        <mc:Fallback xmlns="">
          <p:sp>
            <p:nvSpPr>
              <p:cNvPr id="30" name="文本框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2946" y="4963383"/>
                <a:ext cx="3894925" cy="624082"/>
              </a:xfrm>
              <a:prstGeom prst="rect">
                <a:avLst/>
              </a:prstGeom>
              <a:blipFill rotWithShape="1">
                <a:blip r:embed="rId3"/>
                <a:stretch>
                  <a:fillRect l="-5" t="-36" r="1" b="1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文本框 30"/>
          <p:cNvSpPr txBox="1"/>
          <p:nvPr/>
        </p:nvSpPr>
        <p:spPr>
          <a:xfrm>
            <a:off x="1459749" y="2920408"/>
            <a:ext cx="22020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相似比概念：</a:t>
            </a:r>
          </a:p>
        </p:txBody>
      </p:sp>
      <p:sp>
        <p:nvSpPr>
          <p:cNvPr id="32" name="矩形 31"/>
          <p:cNvSpPr/>
          <p:nvPr/>
        </p:nvSpPr>
        <p:spPr>
          <a:xfrm>
            <a:off x="2995453" y="2905013"/>
            <a:ext cx="27655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/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相似多边形</a:t>
            </a:r>
            <a:r>
              <a:rPr lang="zh-CN" altLang="en-US" sz="20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对应边的比</a:t>
            </a:r>
            <a:endParaRPr lang="zh-CN" altLang="en-US" sz="2000" dirty="0">
              <a:solidFill>
                <a:prstClr val="black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28" grpId="0"/>
      <p:bldP spid="29" grpId="0"/>
      <p:bldP spid="30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210705" y="105395"/>
            <a:ext cx="2655450" cy="865006"/>
            <a:chOff x="210705" y="105395"/>
            <a:chExt cx="2655450" cy="865006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705" y="105395"/>
              <a:ext cx="817995" cy="865006"/>
            </a:xfrm>
            <a:prstGeom prst="rect">
              <a:avLst/>
            </a:prstGeom>
          </p:spPr>
        </p:pic>
        <p:sp>
          <p:nvSpPr>
            <p:cNvPr id="6" name="文本框 5"/>
            <p:cNvSpPr txBox="1"/>
            <p:nvPr/>
          </p:nvSpPr>
          <p:spPr>
            <a:xfrm>
              <a:off x="1142606" y="296288"/>
              <a:ext cx="17235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600">
                <a:defRPr/>
              </a:pPr>
              <a:r>
                <a:rPr kumimoji="1" lang="zh-CN" altLang="en-US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相似三角形</a:t>
              </a:r>
            </a:p>
          </p:txBody>
        </p:sp>
        <p:sp>
          <p:nvSpPr>
            <p:cNvPr id="7" name="矩形 6"/>
            <p:cNvSpPr/>
            <p:nvPr/>
          </p:nvSpPr>
          <p:spPr>
            <a:xfrm>
              <a:off x="384329" y="296287"/>
              <a:ext cx="54694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457200">
                <a:defRPr/>
              </a:pPr>
              <a:r>
                <a:rPr lang="en-US" altLang="zh-CN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01</a:t>
              </a:r>
              <a:endParaRPr lang="zh-CN" altLang="en-US" sz="2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1142606" y="1901864"/>
            <a:ext cx="9893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zh-CN" altLang="en-US" sz="2400" b="1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已知△</a:t>
            </a:r>
            <a:r>
              <a:rPr lang="en-US" altLang="zh-CN" sz="2400" b="1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ABC</a:t>
            </a:r>
            <a:r>
              <a:rPr lang="zh-CN" altLang="en-US" sz="2400" b="1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和△</a:t>
            </a:r>
            <a:r>
              <a:rPr lang="en-US" altLang="zh-CN" sz="2400" b="1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A’B’C’</a:t>
            </a:r>
            <a:r>
              <a:rPr lang="zh-CN" altLang="en-US" sz="2400" b="1" dirty="0">
                <a:solidFill>
                  <a:sysClr val="windowText" lastClr="00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相似，请指出他们对应边、对应角的关系？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1536840" y="3053904"/>
            <a:ext cx="3232131" cy="2176111"/>
            <a:chOff x="673240" y="1415604"/>
            <a:chExt cx="3232131" cy="2176111"/>
          </a:xfrm>
        </p:grpSpPr>
        <p:sp>
          <p:nvSpPr>
            <p:cNvPr id="10" name="等腰三角形 9"/>
            <p:cNvSpPr/>
            <p:nvPr/>
          </p:nvSpPr>
          <p:spPr>
            <a:xfrm>
              <a:off x="1070235" y="1869141"/>
              <a:ext cx="1015253" cy="1405218"/>
            </a:xfrm>
            <a:prstGeom prst="triangle">
              <a:avLst/>
            </a:prstGeom>
            <a:noFill/>
            <a:ln w="25400" cap="flat" cmpd="sng" algn="ctr">
              <a:solidFill>
                <a:srgbClr val="50742F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1" name="等腰三角形 10"/>
            <p:cNvSpPr/>
            <p:nvPr/>
          </p:nvSpPr>
          <p:spPr>
            <a:xfrm>
              <a:off x="2843710" y="2501153"/>
              <a:ext cx="557166" cy="773206"/>
            </a:xfrm>
            <a:prstGeom prst="triangle">
              <a:avLst/>
            </a:prstGeom>
            <a:noFill/>
            <a:ln w="25400" cap="flat" cmpd="sng" algn="ctr">
              <a:solidFill>
                <a:srgbClr val="50742F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403048" y="1415604"/>
              <a:ext cx="53788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A</a:t>
              </a:r>
              <a:endPara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2116937" y="3170084"/>
              <a:ext cx="53788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C</a:t>
              </a:r>
              <a:endPara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673240" y="3169935"/>
              <a:ext cx="53788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B</a:t>
              </a:r>
              <a:endPara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2862993" y="2050164"/>
              <a:ext cx="53788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A’</a:t>
              </a:r>
              <a:endPara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2480324" y="3169934"/>
              <a:ext cx="53788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B’</a:t>
              </a:r>
              <a:endPara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3367488" y="3191605"/>
              <a:ext cx="53788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C’</a:t>
              </a:r>
              <a:endPara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矩形 17"/>
              <p:cNvSpPr/>
              <p:nvPr/>
            </p:nvSpPr>
            <p:spPr>
              <a:xfrm>
                <a:off x="5118252" y="3171656"/>
                <a:ext cx="5363969" cy="19355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685800">
                  <a:lnSpc>
                    <a:spcPct val="150000"/>
                  </a:lnSpc>
                </a:pPr>
                <a:r>
                  <a:rPr lang="zh-CN" altLang="en-US" sz="24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∵△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ABC</a:t>
                </a:r>
                <a:r>
                  <a:rPr lang="zh-CN" altLang="en-US" sz="24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和△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A’B’C’</a:t>
                </a:r>
                <a:r>
                  <a:rPr lang="zh-CN" altLang="en-US" sz="24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相似</a:t>
                </a:r>
                <a:endParaRPr lang="en-US" altLang="zh-CN" sz="2400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sz="24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∴∠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A=</a:t>
                </a:r>
                <a:r>
                  <a:rPr lang="zh-CN" altLang="en-US" sz="24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∠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A’,</a:t>
                </a:r>
                <a:r>
                  <a:rPr lang="zh-CN" altLang="en-US" sz="24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∠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B=</a:t>
                </a:r>
                <a:r>
                  <a:rPr lang="zh-CN" altLang="en-US" sz="24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∠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B’,</a:t>
                </a:r>
                <a:r>
                  <a:rPr lang="zh-CN" altLang="en-US" sz="24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∠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C=</a:t>
                </a:r>
                <a:r>
                  <a:rPr lang="zh-CN" altLang="en-US" sz="24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∠</a:t>
                </a:r>
                <a:r>
                  <a:rPr lang="en-US" altLang="zh-CN" sz="24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C’</a:t>
                </a:r>
                <a:endParaRPr lang="zh-CN" altLang="en-US" sz="2400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sz="24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∴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AB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altLang="zh-CN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m:rPr>
                            <m:sty m:val="p"/>
                          </m:rPr>
                          <a:rPr lang="en-US" altLang="zh-CN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altLang="zh-CN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den>
                    </m:f>
                  </m:oMath>
                </a14:m>
                <a:r>
                  <a:rPr lang="en-US" altLang="zh-CN" sz="24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BC</m:t>
                        </m:r>
                      </m:num>
                      <m:den>
                        <m:sSup>
                          <m:sSupPr>
                            <m:ctrlPr>
                              <a:rPr lang="en-US" altLang="zh-CN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altLang="zh-CN" sz="24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p>
                            <m:r>
                              <a:rPr lang="en-US" altLang="zh-CN" sz="24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altLang="zh-CN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en-US" altLang="zh-CN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den>
                    </m:f>
                  </m:oMath>
                </a14:m>
                <a:r>
                  <a:rPr lang="en-US" altLang="zh-CN" sz="24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CD</m:t>
                        </m:r>
                      </m:num>
                      <m:den>
                        <m:sSup>
                          <m:sSupPr>
                            <m:ctrlPr>
                              <a:rPr lang="en-US" altLang="zh-CN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altLang="zh-CN" sz="24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C</m:t>
                            </m:r>
                          </m:e>
                          <m:sup>
                            <m:r>
                              <a:rPr lang="en-US" altLang="zh-CN" sz="24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altLang="zh-CN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D</m:t>
                        </m:r>
                        <m:r>
                          <a:rPr lang="en-US" altLang="zh-CN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den>
                    </m:f>
                  </m:oMath>
                </a14:m>
                <a:r>
                  <a:rPr lang="en-US" altLang="zh-CN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=k</a:t>
                </a:r>
                <a:endParaRPr lang="zh-CN" altLang="en-US" sz="2000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mc:Choice>
        <mc:Fallback xmlns="">
          <p:sp>
            <p:nvSpPr>
              <p:cNvPr id="18" name="矩形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8252" y="3171656"/>
                <a:ext cx="5363969" cy="1935594"/>
              </a:xfrm>
              <a:prstGeom prst="rect">
                <a:avLst/>
              </a:prstGeom>
              <a:blipFill rotWithShape="1">
                <a:blip r:embed="rId3"/>
                <a:stretch>
                  <a:fillRect l="-3" t="-24" r="5" b="3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210705" y="105395"/>
            <a:ext cx="4194333" cy="865006"/>
            <a:chOff x="210705" y="105395"/>
            <a:chExt cx="4194333" cy="865006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705" y="105395"/>
              <a:ext cx="817995" cy="865006"/>
            </a:xfrm>
            <a:prstGeom prst="rect">
              <a:avLst/>
            </a:prstGeom>
          </p:spPr>
        </p:pic>
        <p:sp>
          <p:nvSpPr>
            <p:cNvPr id="6" name="文本框 5"/>
            <p:cNvSpPr txBox="1"/>
            <p:nvPr/>
          </p:nvSpPr>
          <p:spPr>
            <a:xfrm>
              <a:off x="1142606" y="296288"/>
              <a:ext cx="32624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600">
                <a:defRPr/>
              </a:pPr>
              <a:r>
                <a:rPr kumimoji="1" lang="zh-CN" altLang="en-US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判定三角形相似的条件</a:t>
              </a:r>
            </a:p>
          </p:txBody>
        </p:sp>
        <p:sp>
          <p:nvSpPr>
            <p:cNvPr id="7" name="矩形 6"/>
            <p:cNvSpPr/>
            <p:nvPr/>
          </p:nvSpPr>
          <p:spPr>
            <a:xfrm>
              <a:off x="384329" y="296287"/>
              <a:ext cx="54694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457200">
                <a:defRPr/>
              </a:pPr>
              <a:r>
                <a:rPr lang="en-US" altLang="zh-CN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01</a:t>
              </a:r>
              <a:endParaRPr lang="zh-CN" altLang="en-US" sz="2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/>
              <p:cNvSpPr txBox="1"/>
              <p:nvPr/>
            </p:nvSpPr>
            <p:spPr>
              <a:xfrm>
                <a:off x="1142606" y="1200167"/>
                <a:ext cx="8929595" cy="11738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>
                  <a:lnSpc>
                    <a:spcPct val="150000"/>
                  </a:lnSpc>
                </a:pPr>
                <a:r>
                  <a:rPr lang="zh-CN" altLang="en-US" sz="20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已知</a:t>
                </a:r>
                <a:r>
                  <a:rPr lang="zh-CN" altLang="en-US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∠</a:t>
                </a:r>
                <a:r>
                  <a:rPr lang="en-US" altLang="zh-CN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A=</a:t>
                </a:r>
                <a:r>
                  <a:rPr lang="zh-CN" altLang="en-US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∠</a:t>
                </a:r>
                <a:r>
                  <a:rPr lang="en-US" altLang="zh-CN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A’,</a:t>
                </a:r>
                <a:r>
                  <a:rPr lang="zh-CN" altLang="en-US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∠</a:t>
                </a:r>
                <a:r>
                  <a:rPr lang="en-US" altLang="zh-CN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B=</a:t>
                </a:r>
                <a:r>
                  <a:rPr lang="zh-CN" altLang="en-US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∠</a:t>
                </a:r>
                <a:r>
                  <a:rPr lang="en-US" altLang="zh-CN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B’,</a:t>
                </a:r>
                <a:r>
                  <a:rPr lang="zh-CN" altLang="en-US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∠</a:t>
                </a:r>
                <a:r>
                  <a:rPr lang="en-US" altLang="zh-CN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C=</a:t>
                </a:r>
                <a:r>
                  <a:rPr lang="zh-CN" altLang="en-US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∠</a:t>
                </a:r>
                <a:r>
                  <a:rPr lang="en-US" altLang="zh-CN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C’</a:t>
                </a:r>
                <a:r>
                  <a:rPr lang="zh-CN" altLang="en-US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  <a:r>
                  <a:rPr lang="en-US" altLang="zh-CN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AB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den>
                    </m:f>
                  </m:oMath>
                </a14:m>
                <a:r>
                  <a:rPr lang="en-US" altLang="zh-CN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BC</m:t>
                        </m:r>
                      </m:num>
                      <m:den>
                        <m:sSup>
                          <m:sSupPr>
                            <m:ctrlPr>
                              <a:rPr lang="en-US" altLang="zh-CN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altLang="zh-CN" sz="20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  <m:sup>
                            <m:r>
                              <a:rPr lang="en-US" altLang="zh-CN" sz="20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den>
                    </m:f>
                  </m:oMath>
                </a14:m>
                <a:r>
                  <a:rPr lang="en-US" altLang="zh-CN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CD</m:t>
                        </m:r>
                      </m:num>
                      <m:den>
                        <m:sSup>
                          <m:sSupPr>
                            <m:ctrlPr>
                              <a:rPr lang="en-US" altLang="zh-CN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altLang="zh-CN" sz="20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C</m:t>
                            </m:r>
                          </m:e>
                          <m:sup>
                            <m:r>
                              <a:rPr lang="en-US" altLang="zh-CN" sz="20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D</m:t>
                        </m:r>
                        <m: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den>
                    </m:f>
                  </m:oMath>
                </a14:m>
                <a:r>
                  <a:rPr lang="en-US" altLang="zh-CN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=k</a:t>
                </a:r>
                <a:r>
                  <a:rPr lang="zh-CN" altLang="en-US" sz="2000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  <a:r>
                  <a:rPr lang="zh-CN" altLang="en-US" sz="20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那么△</a:t>
                </a:r>
                <a:r>
                  <a:rPr lang="en-US" altLang="zh-CN" sz="20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ABC</a:t>
                </a:r>
                <a:r>
                  <a:rPr lang="zh-CN" altLang="en-US" sz="20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和△</a:t>
                </a:r>
                <a:r>
                  <a:rPr lang="en-US" altLang="zh-CN" sz="20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A’B’C’</a:t>
                </a:r>
                <a:r>
                  <a:rPr lang="zh-CN" altLang="en-US" sz="20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相似吗？</a:t>
                </a:r>
              </a:p>
            </p:txBody>
          </p:sp>
        </mc:Choice>
        <mc:Fallback xmlns="">
          <p:sp>
            <p:nvSpPr>
              <p:cNvPr id="8" name="文本框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2606" y="1200167"/>
                <a:ext cx="8929595" cy="1173847"/>
              </a:xfrm>
              <a:prstGeom prst="rect">
                <a:avLst/>
              </a:prstGeom>
              <a:blipFill rotWithShape="1">
                <a:blip r:embed="rId3"/>
                <a:stretch>
                  <a:fillRect l="-3" t="-1" r="5" b="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组合 8"/>
          <p:cNvGrpSpPr/>
          <p:nvPr/>
        </p:nvGrpSpPr>
        <p:grpSpPr>
          <a:xfrm>
            <a:off x="1333132" y="2841791"/>
            <a:ext cx="3232131" cy="2176111"/>
            <a:chOff x="673240" y="1415604"/>
            <a:chExt cx="3232131" cy="2176111"/>
          </a:xfrm>
        </p:grpSpPr>
        <p:sp>
          <p:nvSpPr>
            <p:cNvPr id="10" name="等腰三角形 9"/>
            <p:cNvSpPr/>
            <p:nvPr/>
          </p:nvSpPr>
          <p:spPr>
            <a:xfrm>
              <a:off x="1070235" y="1869141"/>
              <a:ext cx="1015253" cy="1405218"/>
            </a:xfrm>
            <a:prstGeom prst="triangle">
              <a:avLst/>
            </a:prstGeom>
            <a:noFill/>
            <a:ln w="25400" cap="flat" cmpd="sng" algn="ctr">
              <a:solidFill>
                <a:srgbClr val="50742F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1" name="等腰三角形 10"/>
            <p:cNvSpPr/>
            <p:nvPr/>
          </p:nvSpPr>
          <p:spPr>
            <a:xfrm>
              <a:off x="2843710" y="2501153"/>
              <a:ext cx="557166" cy="773206"/>
            </a:xfrm>
            <a:prstGeom prst="triangle">
              <a:avLst/>
            </a:prstGeom>
            <a:noFill/>
            <a:ln w="25400" cap="flat" cmpd="sng" algn="ctr">
              <a:solidFill>
                <a:srgbClr val="50742F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403048" y="1415604"/>
              <a:ext cx="53788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A</a:t>
              </a:r>
              <a:endPara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2116937" y="3170084"/>
              <a:ext cx="53788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C</a:t>
              </a:r>
              <a:endPara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673240" y="3169935"/>
              <a:ext cx="53788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B</a:t>
              </a:r>
              <a:endPara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2862993" y="2050164"/>
              <a:ext cx="53788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A’</a:t>
              </a:r>
              <a:endPara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2480324" y="3169934"/>
              <a:ext cx="53788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B’</a:t>
              </a:r>
              <a:endPara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3367488" y="3191605"/>
              <a:ext cx="53788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C’</a:t>
              </a:r>
              <a:endPara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矩形 17"/>
              <p:cNvSpPr/>
              <p:nvPr/>
            </p:nvSpPr>
            <p:spPr>
              <a:xfrm>
                <a:off x="5086526" y="2570373"/>
                <a:ext cx="6432374" cy="27189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685800">
                  <a:lnSpc>
                    <a:spcPct val="150000"/>
                  </a:lnSpc>
                </a:pP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∵△</a:t>
                </a:r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ABC</a:t>
                </a: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和△</a:t>
                </a:r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ABC</a:t>
                </a: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为三角形</a:t>
                </a:r>
                <a:endParaRPr lang="en-US" altLang="zh-CN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∴边数为</a:t>
                </a:r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3</a:t>
                </a: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而∠</a:t>
                </a:r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A=</a:t>
                </a: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∠</a:t>
                </a:r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A’,</a:t>
                </a: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∠</a:t>
                </a:r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B=</a:t>
                </a: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∠</a:t>
                </a:r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B’,</a:t>
                </a: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∠</a:t>
                </a:r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C=</a:t>
                </a: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∠</a:t>
                </a:r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C’</a:t>
                </a: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num>
                      <m:den>
                        <m:r>
                          <a:rPr lang="en-US" altLang="zh-CN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altLang="zh-CN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a:rPr lang="en-US" altLang="zh-CN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altLang="zh-CN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den>
                    </m:f>
                  </m:oMath>
                </a14:m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𝐵𝐶</m:t>
                        </m:r>
                      </m:num>
                      <m:den>
                        <m:sSup>
                          <m:sSupPr>
                            <m:ctrlPr>
                              <a:rPr lang="en-US" altLang="zh-C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p>
                            <m:r>
                              <a:rPr lang="en-US" altLang="zh-CN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altLang="zh-CN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altLang="zh-CN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den>
                    </m:f>
                  </m:oMath>
                </a14:m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𝐶𝐷</m:t>
                        </m:r>
                      </m:num>
                      <m:den>
                        <m:sSup>
                          <m:sSupPr>
                            <m:ctrlPr>
                              <a:rPr lang="en-US" altLang="zh-C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p>
                            <m:r>
                              <a:rPr lang="en-US" altLang="zh-CN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altLang="zh-CN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en-US" altLang="zh-CN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den>
                    </m:f>
                    <m:r>
                      <a:rPr lang="en-US" altLang="zh-CN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US" altLang="zh-CN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（多边形相似的概念）</a:t>
                </a:r>
                <a:endParaRPr lang="en-US" altLang="zh-CN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∴</a:t>
                </a:r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</a:t>
                </a: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△</a:t>
                </a:r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ABC</a:t>
                </a: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和△</a:t>
                </a:r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A’B’C’</a:t>
                </a: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相似，相似比为</a:t>
                </a:r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k</a:t>
                </a: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记作△</a:t>
                </a:r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ABC</a:t>
                </a:r>
                <a:r>
                  <a:rPr lang="zh-CN" altLang="en-US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∽△</a:t>
                </a:r>
                <a:r>
                  <a:rPr lang="en-US" altLang="zh-CN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A’B’C’</a:t>
                </a:r>
                <a:endParaRPr lang="en-US" altLang="zh-CN" b="1" dirty="0">
                  <a:solidFill>
                    <a:srgbClr val="FF0000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endParaRPr>
              </a:p>
            </p:txBody>
          </p:sp>
        </mc:Choice>
        <mc:Fallback xmlns="">
          <p:sp>
            <p:nvSpPr>
              <p:cNvPr id="18" name="矩形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6526" y="2570373"/>
                <a:ext cx="6432374" cy="2718949"/>
              </a:xfrm>
              <a:prstGeom prst="rect">
                <a:avLst/>
              </a:prstGeom>
              <a:blipFill rotWithShape="1">
                <a:blip r:embed="rId4"/>
                <a:stretch>
                  <a:fillRect l="-3" t="-19" b="1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文本框 18"/>
          <p:cNvSpPr txBox="1"/>
          <p:nvPr/>
        </p:nvSpPr>
        <p:spPr>
          <a:xfrm>
            <a:off x="5269402" y="5516532"/>
            <a:ext cx="4802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zh-CN" altLang="en-US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注意：相似用符号</a:t>
            </a:r>
            <a:r>
              <a:rPr lang="en-US" altLang="zh-CN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”</a:t>
            </a:r>
            <a:r>
              <a:rPr lang="zh-CN" altLang="en-US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∽</a:t>
            </a:r>
            <a:r>
              <a:rPr lang="en-US" altLang="zh-CN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”</a:t>
            </a:r>
            <a:r>
              <a:rPr lang="zh-CN" altLang="en-US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表示，读作</a:t>
            </a:r>
            <a:r>
              <a:rPr lang="en-US" altLang="zh-CN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”</a:t>
            </a:r>
            <a:r>
              <a:rPr lang="zh-CN" altLang="en-US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相似于</a:t>
            </a:r>
            <a:r>
              <a:rPr lang="en-US" altLang="zh-CN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”</a:t>
            </a:r>
            <a:endParaRPr lang="zh-CN" altLang="en-US" b="1" dirty="0">
              <a:solidFill>
                <a:srgbClr val="FF0000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1572190" y="5128431"/>
            <a:ext cx="2724131" cy="646331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4BC5B9"/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50742F">
                    <a:lumMod val="50000"/>
                  </a:srgb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若两个三角形相似比为</a:t>
            </a:r>
            <a:r>
              <a:rPr kumimoji="0" lang="en-US" altLang="zh-CN" sz="1800" b="1" i="0" u="none" strike="noStrike" kern="0" cap="none" spc="0" normalizeH="0" baseline="0" noProof="0" dirty="0">
                <a:ln>
                  <a:noFill/>
                </a:ln>
                <a:solidFill>
                  <a:srgbClr val="50742F">
                    <a:lumMod val="50000"/>
                  </a:srgb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1</a:t>
            </a:r>
            <a:r>
              <a:rPr kumimoji="0" lang="zh-CN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50742F">
                    <a:lumMod val="50000"/>
                  </a:srgb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，</a:t>
            </a:r>
            <a:endParaRPr kumimoji="0" lang="en-US" altLang="zh-CN" sz="1800" b="1" i="0" u="none" strike="noStrike" kern="0" cap="none" spc="0" normalizeH="0" baseline="0" noProof="0" dirty="0">
              <a:ln>
                <a:noFill/>
              </a:ln>
              <a:solidFill>
                <a:srgbClr val="50742F">
                  <a:lumMod val="50000"/>
                </a:srgbClr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50742F">
                    <a:lumMod val="50000"/>
                  </a:srgbClr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说明了什么？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210705" y="105395"/>
            <a:ext cx="2655450" cy="865006"/>
            <a:chOff x="210705" y="105395"/>
            <a:chExt cx="2655450" cy="865006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705" y="105395"/>
              <a:ext cx="817995" cy="865006"/>
            </a:xfrm>
            <a:prstGeom prst="rect">
              <a:avLst/>
            </a:prstGeom>
          </p:spPr>
        </p:pic>
        <p:sp>
          <p:nvSpPr>
            <p:cNvPr id="6" name="文本框 5"/>
            <p:cNvSpPr txBox="1"/>
            <p:nvPr/>
          </p:nvSpPr>
          <p:spPr>
            <a:xfrm>
              <a:off x="1142606" y="296288"/>
              <a:ext cx="17235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600">
                <a:defRPr/>
              </a:pPr>
              <a:r>
                <a:rPr kumimoji="1" lang="zh-CN" altLang="en-US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观察与思考</a:t>
              </a:r>
            </a:p>
          </p:txBody>
        </p:sp>
        <p:sp>
          <p:nvSpPr>
            <p:cNvPr id="7" name="矩形 6"/>
            <p:cNvSpPr/>
            <p:nvPr/>
          </p:nvSpPr>
          <p:spPr>
            <a:xfrm>
              <a:off x="384329" y="296287"/>
              <a:ext cx="54694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457200">
                <a:defRPr/>
              </a:pPr>
              <a:r>
                <a:rPr lang="en-US" altLang="zh-CN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01</a:t>
              </a:r>
              <a:endParaRPr lang="zh-CN" altLang="en-US" sz="2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4"/>
              <p:cNvSpPr txBox="1">
                <a:spLocks noChangeArrowheads="1"/>
              </p:cNvSpPr>
              <p:nvPr/>
            </p:nvSpPr>
            <p:spPr bwMode="auto">
              <a:xfrm>
                <a:off x="2196877" y="1390771"/>
                <a:ext cx="7499840" cy="11667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defTabSz="685800">
                  <a:lnSpc>
                    <a:spcPct val="150000"/>
                  </a:lnSpc>
                </a:pPr>
                <a:r>
                  <a:rPr lang="zh-CN" altLang="en-US" sz="20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如图所示，小方格的边长都是</a:t>
                </a:r>
                <a:r>
                  <a:rPr lang="zh-CN" altLang="en-US" sz="2000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1</a:t>
                </a:r>
                <a:r>
                  <a:rPr lang="zh-CN" altLang="en-US" sz="20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，直线 a∥b∥c，分别交直线 m，n于A</a:t>
                </a:r>
                <a:r>
                  <a:rPr lang="zh-CN" altLang="en-US" sz="2000" b="1" baseline="-25000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1</a:t>
                </a:r>
                <a:r>
                  <a:rPr lang="zh-CN" altLang="en-US" sz="20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，A</a:t>
                </a:r>
                <a:r>
                  <a:rPr lang="zh-CN" altLang="en-US" sz="2000" b="1" baseline="-25000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2</a:t>
                </a:r>
                <a:r>
                  <a:rPr lang="zh-CN" altLang="en-US" sz="20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，A</a:t>
                </a:r>
                <a:r>
                  <a:rPr lang="zh-CN" altLang="en-US" sz="2000" b="1" baseline="-25000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3</a:t>
                </a:r>
                <a:r>
                  <a:rPr lang="zh-CN" altLang="en-US" sz="20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，B</a:t>
                </a:r>
                <a:r>
                  <a:rPr lang="zh-CN" altLang="en-US" sz="2000" b="1" baseline="-25000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1</a:t>
                </a:r>
                <a:r>
                  <a:rPr lang="zh-CN" altLang="en-US" sz="20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，B</a:t>
                </a:r>
                <a:r>
                  <a:rPr lang="zh-CN" altLang="en-US" sz="2000" b="1" baseline="-25000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2</a:t>
                </a:r>
                <a:r>
                  <a:rPr lang="zh-CN" altLang="en-US" sz="20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，B</a:t>
                </a:r>
                <a:r>
                  <a:rPr lang="zh-CN" altLang="en-US" sz="2000" b="1" baseline="-25000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3</a:t>
                </a:r>
                <a:r>
                  <a:rPr lang="zh-CN" altLang="en-US" sz="20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.计算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altLang="zh-CN" sz="2000" baseline="-25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altLang="zh-CN" sz="2000" i="1" baseline="-25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altLang="zh-CN" sz="2000" baseline="-25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altLang="zh-CN" sz="2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altLang="zh-CN" sz="2000" baseline="-25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zh-CN" altLang="en-US" sz="20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，</m:t>
                    </m:r>
                    <m:f>
                      <m:fPr>
                        <m:ctrlP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altLang="zh-CN" sz="2000" baseline="-25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m:rPr>
                            <m:sty m:val="p"/>
                          </m:rPr>
                          <a:rPr lang="en-US" altLang="zh-CN" sz="2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altLang="zh-CN" sz="2000" i="1" baseline="-25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2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altLang="zh-CN" sz="2000" baseline="-25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altLang="zh-CN" sz="2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altLang="zh-CN" sz="2000" baseline="-25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zh-CN" altLang="en-US" sz="20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，你发现了什么？</a:t>
                </a:r>
              </a:p>
            </p:txBody>
          </p:sp>
        </mc:Choice>
        <mc:Fallback xmlns="">
          <p:sp>
            <p:nvSpPr>
              <p:cNvPr id="8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96877" y="1390771"/>
                <a:ext cx="7499840" cy="1166794"/>
              </a:xfrm>
              <a:prstGeom prst="rect">
                <a:avLst/>
              </a:prstGeom>
              <a:blipFill rotWithShape="1">
                <a:blip r:embed="rId3"/>
                <a:stretch>
                  <a:fillRect l="-5" t="-10" r="4" b="-317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表格 8"/>
          <p:cNvGraphicFramePr/>
          <p:nvPr/>
        </p:nvGraphicFramePr>
        <p:xfrm>
          <a:off x="2209922" y="3160918"/>
          <a:ext cx="7489830" cy="2560635"/>
        </p:xfrm>
        <a:graphic>
          <a:graphicData uri="http://schemas.openxmlformats.org/drawingml/2006/table">
            <a:tbl>
              <a:tblPr firstRow="1" bandRow="1"/>
              <a:tblGrid>
                <a:gridCol w="3746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0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46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40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40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59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40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468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404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7468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7468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7404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7468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7404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74047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7595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74047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74682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74047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74682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</a:tblGrid>
              <a:tr h="3658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 dirty="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8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8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8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8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8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8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 dirty="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10" name="组合 23"/>
          <p:cNvGrpSpPr/>
          <p:nvPr/>
        </p:nvGrpSpPr>
        <p:grpSpPr bwMode="auto">
          <a:xfrm>
            <a:off x="2196877" y="3013652"/>
            <a:ext cx="7758113" cy="2868613"/>
            <a:chOff x="2537" y="5686"/>
            <a:chExt cx="12216" cy="4516"/>
          </a:xfrm>
        </p:grpSpPr>
        <p:cxnSp>
          <p:nvCxnSpPr>
            <p:cNvPr id="11" name="直接连接符 7"/>
            <p:cNvCxnSpPr>
              <a:cxnSpLocks noChangeShapeType="1"/>
            </p:cNvCxnSpPr>
            <p:nvPr/>
          </p:nvCxnSpPr>
          <p:spPr bwMode="auto">
            <a:xfrm flipV="1">
              <a:off x="2859" y="6081"/>
              <a:ext cx="3660" cy="3579"/>
            </a:xfrm>
            <a:prstGeom prst="line">
              <a:avLst/>
            </a:prstGeom>
            <a:noFill/>
            <a:ln w="38100">
              <a:solidFill>
                <a:sysClr val="windowText" lastClr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直接连接符 8"/>
            <p:cNvCxnSpPr>
              <a:cxnSpLocks noChangeShapeType="1"/>
            </p:cNvCxnSpPr>
            <p:nvPr/>
          </p:nvCxnSpPr>
          <p:spPr bwMode="auto">
            <a:xfrm flipH="1" flipV="1">
              <a:off x="6860" y="6274"/>
              <a:ext cx="6690" cy="3271"/>
            </a:xfrm>
            <a:prstGeom prst="line">
              <a:avLst/>
            </a:prstGeom>
            <a:noFill/>
            <a:ln w="38100">
              <a:solidFill>
                <a:sysClr val="windowText" lastClr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直接连接符 12"/>
            <p:cNvCxnSpPr>
              <a:cxnSpLocks noChangeShapeType="1"/>
            </p:cNvCxnSpPr>
            <p:nvPr/>
          </p:nvCxnSpPr>
          <p:spPr bwMode="auto">
            <a:xfrm>
              <a:off x="2998" y="7046"/>
              <a:ext cx="10513" cy="0"/>
            </a:xfrm>
            <a:prstGeom prst="line">
              <a:avLst/>
            </a:prstGeom>
            <a:noFill/>
            <a:ln w="38100" cap="flat" cmpd="sng" algn="ctr">
              <a:solidFill>
                <a:srgbClr val="3163CA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直接连接符 13"/>
            <p:cNvCxnSpPr>
              <a:cxnSpLocks noChangeShapeType="1"/>
            </p:cNvCxnSpPr>
            <p:nvPr/>
          </p:nvCxnSpPr>
          <p:spPr bwMode="auto">
            <a:xfrm>
              <a:off x="3037" y="6481"/>
              <a:ext cx="10513" cy="0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直接连接符 14"/>
            <p:cNvCxnSpPr>
              <a:cxnSpLocks noChangeShapeType="1"/>
            </p:cNvCxnSpPr>
            <p:nvPr/>
          </p:nvCxnSpPr>
          <p:spPr bwMode="auto">
            <a:xfrm>
              <a:off x="2794" y="9380"/>
              <a:ext cx="10830" cy="0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" name="文本框 15"/>
            <p:cNvSpPr txBox="1">
              <a:spLocks noChangeArrowheads="1"/>
            </p:cNvSpPr>
            <p:nvPr/>
          </p:nvSpPr>
          <p:spPr bwMode="auto">
            <a:xfrm>
              <a:off x="5488" y="5695"/>
              <a:ext cx="1016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1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A</a:t>
              </a:r>
              <a:r>
                <a:rPr kumimoji="0" lang="en-US" altLang="zh-CN" sz="2800" b="0" i="0" u="none" strike="noStrike" kern="0" cap="none" spc="0" normalizeH="0" baseline="-25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1</a:t>
              </a:r>
            </a:p>
          </p:txBody>
        </p:sp>
        <p:sp>
          <p:nvSpPr>
            <p:cNvPr id="17" name="文本框 16"/>
            <p:cNvSpPr txBox="1">
              <a:spLocks noChangeArrowheads="1"/>
            </p:cNvSpPr>
            <p:nvPr/>
          </p:nvSpPr>
          <p:spPr bwMode="auto">
            <a:xfrm>
              <a:off x="5236" y="6973"/>
              <a:ext cx="1016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1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A</a:t>
              </a:r>
              <a:r>
                <a:rPr kumimoji="0" lang="en-US" altLang="zh-CN" sz="2800" b="0" i="0" u="none" strike="noStrike" kern="0" cap="none" spc="0" normalizeH="0" baseline="-25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2</a:t>
              </a:r>
            </a:p>
          </p:txBody>
        </p:sp>
        <p:sp>
          <p:nvSpPr>
            <p:cNvPr id="18" name="文本框 17"/>
            <p:cNvSpPr txBox="1">
              <a:spLocks noChangeArrowheads="1"/>
            </p:cNvSpPr>
            <p:nvPr/>
          </p:nvSpPr>
          <p:spPr bwMode="auto">
            <a:xfrm>
              <a:off x="2537" y="8536"/>
              <a:ext cx="1016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1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A</a:t>
              </a:r>
              <a:r>
                <a:rPr kumimoji="0" lang="en-US" altLang="zh-CN" sz="2800" b="0" i="0" u="none" strike="noStrike" kern="0" cap="none" spc="0" normalizeH="0" baseline="-25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3</a:t>
              </a:r>
            </a:p>
          </p:txBody>
        </p:sp>
        <p:sp>
          <p:nvSpPr>
            <p:cNvPr id="19" name="文本框 18"/>
            <p:cNvSpPr txBox="1">
              <a:spLocks noChangeArrowheads="1"/>
            </p:cNvSpPr>
            <p:nvPr/>
          </p:nvSpPr>
          <p:spPr bwMode="auto">
            <a:xfrm>
              <a:off x="7157" y="5708"/>
              <a:ext cx="1016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1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B</a:t>
              </a:r>
              <a:r>
                <a:rPr kumimoji="0" lang="en-US" altLang="zh-CN" sz="2800" b="0" i="0" u="none" strike="noStrike" kern="0" cap="none" spc="0" normalizeH="0" baseline="-25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1</a:t>
              </a:r>
            </a:p>
          </p:txBody>
        </p:sp>
        <p:sp>
          <p:nvSpPr>
            <p:cNvPr id="20" name="文本框 19"/>
            <p:cNvSpPr txBox="1">
              <a:spLocks noChangeArrowheads="1"/>
            </p:cNvSpPr>
            <p:nvPr/>
          </p:nvSpPr>
          <p:spPr bwMode="auto">
            <a:xfrm>
              <a:off x="7887" y="6903"/>
              <a:ext cx="1016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1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B</a:t>
              </a:r>
              <a:r>
                <a:rPr kumimoji="0" lang="en-US" altLang="zh-CN" sz="2800" b="0" i="0" u="none" strike="noStrike" kern="0" cap="none" spc="0" normalizeH="0" baseline="-25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2</a:t>
              </a:r>
            </a:p>
          </p:txBody>
        </p:sp>
        <p:sp>
          <p:nvSpPr>
            <p:cNvPr id="21" name="文本框 20"/>
            <p:cNvSpPr txBox="1">
              <a:spLocks noChangeArrowheads="1"/>
            </p:cNvSpPr>
            <p:nvPr/>
          </p:nvSpPr>
          <p:spPr bwMode="auto">
            <a:xfrm>
              <a:off x="12825" y="8519"/>
              <a:ext cx="1016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1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B</a:t>
              </a:r>
              <a:r>
                <a:rPr kumimoji="0" lang="en-US" altLang="zh-CN" sz="2800" b="0" i="0" u="none" strike="noStrike" kern="0" cap="none" spc="0" normalizeH="0" baseline="-25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3</a:t>
              </a:r>
            </a:p>
          </p:txBody>
        </p:sp>
        <p:sp>
          <p:nvSpPr>
            <p:cNvPr id="22" name="文本框 21"/>
            <p:cNvSpPr txBox="1">
              <a:spLocks noChangeArrowheads="1"/>
            </p:cNvSpPr>
            <p:nvPr/>
          </p:nvSpPr>
          <p:spPr bwMode="auto">
            <a:xfrm>
              <a:off x="2794" y="9380"/>
              <a:ext cx="1016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1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m</a:t>
              </a:r>
              <a:endParaRPr kumimoji="0" lang="en-US" altLang="zh-CN" sz="2800" b="0" i="0" u="none" strike="noStrike" kern="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3" name="文本框 22"/>
            <p:cNvSpPr txBox="1">
              <a:spLocks noChangeArrowheads="1"/>
            </p:cNvSpPr>
            <p:nvPr/>
          </p:nvSpPr>
          <p:spPr bwMode="auto">
            <a:xfrm>
              <a:off x="13060" y="9335"/>
              <a:ext cx="1016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1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n</a:t>
              </a:r>
              <a:endParaRPr kumimoji="0" lang="en-US" altLang="zh-CN" sz="2800" b="0" i="0" u="none" strike="noStrike" kern="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4" name="文本框 23"/>
            <p:cNvSpPr txBox="1">
              <a:spLocks noChangeArrowheads="1"/>
            </p:cNvSpPr>
            <p:nvPr/>
          </p:nvSpPr>
          <p:spPr bwMode="auto">
            <a:xfrm>
              <a:off x="13085" y="5686"/>
              <a:ext cx="1016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1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a</a:t>
              </a:r>
              <a:endParaRPr kumimoji="0" lang="en-US" altLang="zh-CN" sz="2800" b="0" i="0" u="none" strike="noStrike" kern="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5" name="文本框 24"/>
            <p:cNvSpPr txBox="1">
              <a:spLocks noChangeArrowheads="1"/>
            </p:cNvSpPr>
            <p:nvPr/>
          </p:nvSpPr>
          <p:spPr bwMode="auto">
            <a:xfrm>
              <a:off x="13585" y="6468"/>
              <a:ext cx="1016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1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b</a:t>
              </a:r>
              <a:endParaRPr kumimoji="0" lang="en-US" altLang="zh-CN" sz="2800" b="0" i="0" u="none" strike="noStrike" kern="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6" name="文本框 24"/>
            <p:cNvSpPr txBox="1">
              <a:spLocks noChangeArrowheads="1"/>
            </p:cNvSpPr>
            <p:nvPr/>
          </p:nvSpPr>
          <p:spPr bwMode="auto">
            <a:xfrm>
              <a:off x="13737" y="8838"/>
              <a:ext cx="1016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1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c</a:t>
              </a:r>
              <a:endParaRPr kumimoji="0" lang="en-US" altLang="zh-CN" sz="2800" b="0" i="0" u="none" strike="noStrike" kern="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27" name="椭圆 26"/>
          <p:cNvSpPr/>
          <p:nvPr/>
        </p:nvSpPr>
        <p:spPr>
          <a:xfrm>
            <a:off x="4433558" y="3495278"/>
            <a:ext cx="45719" cy="45719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8" name="椭圆 27"/>
          <p:cNvSpPr/>
          <p:nvPr/>
        </p:nvSpPr>
        <p:spPr>
          <a:xfrm>
            <a:off x="4070992" y="3846593"/>
            <a:ext cx="45719" cy="45719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9" name="椭圆 28"/>
          <p:cNvSpPr/>
          <p:nvPr/>
        </p:nvSpPr>
        <p:spPr>
          <a:xfrm>
            <a:off x="2546349" y="5354240"/>
            <a:ext cx="45719" cy="45719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30" name="椭圆 29"/>
          <p:cNvSpPr/>
          <p:nvPr/>
        </p:nvSpPr>
        <p:spPr>
          <a:xfrm>
            <a:off x="5191226" y="3486049"/>
            <a:ext cx="45719" cy="45719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31" name="椭圆 30"/>
          <p:cNvSpPr/>
          <p:nvPr/>
        </p:nvSpPr>
        <p:spPr>
          <a:xfrm>
            <a:off x="5923937" y="3839273"/>
            <a:ext cx="45719" cy="45719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32" name="椭圆 31"/>
          <p:cNvSpPr/>
          <p:nvPr/>
        </p:nvSpPr>
        <p:spPr>
          <a:xfrm>
            <a:off x="8932973" y="5326520"/>
            <a:ext cx="45719" cy="45719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210705" y="105395"/>
            <a:ext cx="2655450" cy="865006"/>
            <a:chOff x="210705" y="105395"/>
            <a:chExt cx="2655450" cy="865006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705" y="105395"/>
              <a:ext cx="817995" cy="865006"/>
            </a:xfrm>
            <a:prstGeom prst="rect">
              <a:avLst/>
            </a:prstGeom>
          </p:spPr>
        </p:pic>
        <p:sp>
          <p:nvSpPr>
            <p:cNvPr id="6" name="文本框 5"/>
            <p:cNvSpPr txBox="1"/>
            <p:nvPr/>
          </p:nvSpPr>
          <p:spPr>
            <a:xfrm>
              <a:off x="1142606" y="296288"/>
              <a:ext cx="17235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600">
                <a:defRPr/>
              </a:pPr>
              <a:r>
                <a:rPr kumimoji="1" lang="zh-CN" altLang="en-US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观察与思考</a:t>
              </a:r>
            </a:p>
          </p:txBody>
        </p:sp>
        <p:sp>
          <p:nvSpPr>
            <p:cNvPr id="7" name="矩形 6"/>
            <p:cNvSpPr/>
            <p:nvPr/>
          </p:nvSpPr>
          <p:spPr>
            <a:xfrm>
              <a:off x="384329" y="296287"/>
              <a:ext cx="54694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457200">
                <a:defRPr/>
              </a:pPr>
              <a:r>
                <a:rPr lang="en-US" altLang="zh-CN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01</a:t>
              </a:r>
              <a:endParaRPr lang="zh-CN" altLang="en-US" sz="2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4"/>
              <p:cNvSpPr txBox="1">
                <a:spLocks noChangeArrowheads="1"/>
              </p:cNvSpPr>
              <p:nvPr/>
            </p:nvSpPr>
            <p:spPr bwMode="auto">
              <a:xfrm>
                <a:off x="2004380" y="1517785"/>
                <a:ext cx="8087135" cy="11647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defTabSz="685800">
                  <a:lnSpc>
                    <a:spcPct val="150000"/>
                  </a:lnSpc>
                </a:pPr>
                <a:r>
                  <a:rPr lang="zh-CN" altLang="en-US" sz="20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     小方格的边长都是</a:t>
                </a:r>
                <a:r>
                  <a:rPr lang="zh-CN" altLang="en-US" sz="2000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1</a:t>
                </a:r>
                <a:r>
                  <a:rPr lang="zh-CN" altLang="en-US" sz="20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</a:t>
                </a:r>
                <a:r>
                  <a:rPr lang="zh-CN" altLang="en-US" sz="2000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改变直线</a:t>
                </a:r>
                <a:r>
                  <a:rPr lang="en-US" altLang="zh-CN" sz="2000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b</a:t>
                </a:r>
                <a:r>
                  <a:rPr lang="zh-CN" altLang="en-US" sz="2000" b="1" dirty="0">
                    <a:solidFill>
                      <a:srgbClr val="FF0000"/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的位置</a:t>
                </a:r>
                <a:r>
                  <a:rPr lang="zh-CN" altLang="en-US" sz="20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，使直线 a∥b∥c，分别交直线 m，n于A</a:t>
                </a:r>
                <a:r>
                  <a:rPr lang="zh-CN" altLang="en-US" sz="2000" b="1" baseline="-25000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1</a:t>
                </a:r>
                <a:r>
                  <a:rPr lang="zh-CN" altLang="en-US" sz="20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，A</a:t>
                </a:r>
                <a:r>
                  <a:rPr lang="zh-CN" altLang="en-US" sz="2000" b="1" baseline="-25000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2</a:t>
                </a:r>
                <a:r>
                  <a:rPr lang="zh-CN" altLang="en-US" sz="20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，A</a:t>
                </a:r>
                <a:r>
                  <a:rPr lang="zh-CN" altLang="en-US" sz="2000" b="1" baseline="-25000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3</a:t>
                </a:r>
                <a:r>
                  <a:rPr lang="zh-CN" altLang="en-US" sz="20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，B</a:t>
                </a:r>
                <a:r>
                  <a:rPr lang="zh-CN" altLang="en-US" sz="2000" b="1" baseline="-25000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1</a:t>
                </a:r>
                <a:r>
                  <a:rPr lang="zh-CN" altLang="en-US" sz="20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，B</a:t>
                </a:r>
                <a:r>
                  <a:rPr lang="zh-CN" altLang="en-US" sz="2000" b="1" baseline="-25000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2</a:t>
                </a:r>
                <a:r>
                  <a:rPr lang="zh-CN" altLang="en-US" sz="20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，B</a:t>
                </a:r>
                <a:r>
                  <a:rPr lang="zh-CN" altLang="en-US" sz="2000" b="1" baseline="-25000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3</a:t>
                </a:r>
                <a:r>
                  <a:rPr lang="zh-CN" altLang="en-US" sz="20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.计算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altLang="zh-CN" sz="2000" baseline="-25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altLang="zh-CN" sz="2000" i="1" baseline="-25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altLang="zh-CN" sz="2000" baseline="-25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altLang="zh-CN" sz="2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altLang="zh-CN" sz="2000" baseline="-25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zh-CN" altLang="en-US" sz="20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，</m:t>
                    </m:r>
                    <m:f>
                      <m:fPr>
                        <m:ctrlP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sz="2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altLang="zh-CN" sz="2000" baseline="-25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m:rPr>
                            <m:sty m:val="p"/>
                          </m:rPr>
                          <a:rPr lang="en-US" altLang="zh-CN" sz="2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altLang="zh-CN" sz="2000" i="1" baseline="-25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2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altLang="zh-CN" sz="2000" baseline="-25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altLang="zh-CN" sz="20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altLang="zh-CN" sz="2000" baseline="-25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zh-CN" altLang="en-US" sz="2000" b="1" dirty="0">
                    <a:solidFill>
                      <a:srgbClr val="50742F">
                        <a:lumMod val="50000"/>
                      </a:srgbClr>
                    </a:solidFill>
                    <a:latin typeface="思源黑体 CN Bold" panose="020B0800000000000000" pitchFamily="34" charset="-122"/>
                    <a:ea typeface="思源黑体 CN Bold" panose="020B0800000000000000" pitchFamily="34" charset="-122"/>
                  </a:rPr>
                  <a:t>，你发现了什么？</a:t>
                </a:r>
              </a:p>
            </p:txBody>
          </p:sp>
        </mc:Choice>
        <mc:Fallback xmlns="">
          <p:sp>
            <p:nvSpPr>
              <p:cNvPr id="8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04380" y="1517785"/>
                <a:ext cx="8087135" cy="1164742"/>
              </a:xfrm>
              <a:prstGeom prst="rect">
                <a:avLst/>
              </a:prstGeom>
              <a:blipFill rotWithShape="1">
                <a:blip r:embed="rId3"/>
                <a:stretch>
                  <a:fillRect l="-4" t="-12" r="1" b="-335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表格 8"/>
          <p:cNvGraphicFramePr/>
          <p:nvPr/>
        </p:nvGraphicFramePr>
        <p:xfrm>
          <a:off x="2346447" y="3135518"/>
          <a:ext cx="7489830" cy="2560635"/>
        </p:xfrm>
        <a:graphic>
          <a:graphicData uri="http://schemas.openxmlformats.org/drawingml/2006/table">
            <a:tbl>
              <a:tblPr firstRow="1" bandRow="1"/>
              <a:tblGrid>
                <a:gridCol w="3746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0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46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40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40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59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40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468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404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7468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7468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7404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7468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7404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74047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7595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74047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74682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74047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74682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</a:tblGrid>
              <a:tr h="3658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 dirty="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8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8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8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8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8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8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 dirty="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10" name="组合 23"/>
          <p:cNvGrpSpPr/>
          <p:nvPr/>
        </p:nvGrpSpPr>
        <p:grpSpPr bwMode="auto">
          <a:xfrm>
            <a:off x="2333402" y="2988252"/>
            <a:ext cx="7758113" cy="2868613"/>
            <a:chOff x="2537" y="5686"/>
            <a:chExt cx="12216" cy="4516"/>
          </a:xfrm>
        </p:grpSpPr>
        <p:cxnSp>
          <p:nvCxnSpPr>
            <p:cNvPr id="11" name="直接连接符 7"/>
            <p:cNvCxnSpPr>
              <a:cxnSpLocks noChangeShapeType="1"/>
            </p:cNvCxnSpPr>
            <p:nvPr/>
          </p:nvCxnSpPr>
          <p:spPr bwMode="auto">
            <a:xfrm flipV="1">
              <a:off x="2859" y="6081"/>
              <a:ext cx="3660" cy="3579"/>
            </a:xfrm>
            <a:prstGeom prst="line">
              <a:avLst/>
            </a:prstGeom>
            <a:noFill/>
            <a:ln w="38100">
              <a:solidFill>
                <a:sysClr val="windowText" lastClr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直接连接符 8"/>
            <p:cNvCxnSpPr>
              <a:cxnSpLocks noChangeShapeType="1"/>
            </p:cNvCxnSpPr>
            <p:nvPr/>
          </p:nvCxnSpPr>
          <p:spPr bwMode="auto">
            <a:xfrm flipH="1" flipV="1">
              <a:off x="6860" y="6274"/>
              <a:ext cx="6690" cy="3271"/>
            </a:xfrm>
            <a:prstGeom prst="line">
              <a:avLst/>
            </a:prstGeom>
            <a:noFill/>
            <a:ln w="38100">
              <a:solidFill>
                <a:sysClr val="windowText" lastClr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直接连接符 12"/>
            <p:cNvCxnSpPr>
              <a:cxnSpLocks noChangeShapeType="1"/>
            </p:cNvCxnSpPr>
            <p:nvPr/>
          </p:nvCxnSpPr>
          <p:spPr bwMode="auto">
            <a:xfrm>
              <a:off x="2887" y="7628"/>
              <a:ext cx="10513" cy="0"/>
            </a:xfrm>
            <a:prstGeom prst="line">
              <a:avLst/>
            </a:prstGeom>
            <a:noFill/>
            <a:ln w="25400" cap="flat" cmpd="sng" algn="ctr">
              <a:solidFill>
                <a:srgbClr val="4B14AA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直接连接符 13"/>
            <p:cNvCxnSpPr>
              <a:cxnSpLocks noChangeShapeType="1"/>
            </p:cNvCxnSpPr>
            <p:nvPr/>
          </p:nvCxnSpPr>
          <p:spPr bwMode="auto">
            <a:xfrm>
              <a:off x="3037" y="6481"/>
              <a:ext cx="10513" cy="0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直接连接符 14"/>
            <p:cNvCxnSpPr>
              <a:cxnSpLocks noChangeShapeType="1"/>
            </p:cNvCxnSpPr>
            <p:nvPr/>
          </p:nvCxnSpPr>
          <p:spPr bwMode="auto">
            <a:xfrm>
              <a:off x="2794" y="9380"/>
              <a:ext cx="10830" cy="0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" name="文本框 15"/>
            <p:cNvSpPr txBox="1">
              <a:spLocks noChangeArrowheads="1"/>
            </p:cNvSpPr>
            <p:nvPr/>
          </p:nvSpPr>
          <p:spPr bwMode="auto">
            <a:xfrm>
              <a:off x="5488" y="5695"/>
              <a:ext cx="1016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1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A</a:t>
              </a:r>
              <a:r>
                <a:rPr kumimoji="0" lang="en-US" altLang="zh-CN" sz="2800" b="0" i="0" u="none" strike="noStrike" kern="0" cap="none" spc="0" normalizeH="0" baseline="-25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1</a:t>
              </a:r>
            </a:p>
          </p:txBody>
        </p:sp>
        <p:sp>
          <p:nvSpPr>
            <p:cNvPr id="17" name="文本框 16"/>
            <p:cNvSpPr txBox="1">
              <a:spLocks noChangeArrowheads="1"/>
            </p:cNvSpPr>
            <p:nvPr/>
          </p:nvSpPr>
          <p:spPr bwMode="auto">
            <a:xfrm>
              <a:off x="4735" y="7612"/>
              <a:ext cx="1016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1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A</a:t>
              </a:r>
              <a:r>
                <a:rPr kumimoji="0" lang="en-US" altLang="zh-CN" sz="2800" b="0" i="0" u="none" strike="noStrike" kern="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2</a:t>
              </a:r>
            </a:p>
          </p:txBody>
        </p:sp>
        <p:sp>
          <p:nvSpPr>
            <p:cNvPr id="18" name="文本框 17"/>
            <p:cNvSpPr txBox="1">
              <a:spLocks noChangeArrowheads="1"/>
            </p:cNvSpPr>
            <p:nvPr/>
          </p:nvSpPr>
          <p:spPr bwMode="auto">
            <a:xfrm>
              <a:off x="2537" y="8536"/>
              <a:ext cx="1016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1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A</a:t>
              </a:r>
              <a:r>
                <a:rPr kumimoji="0" lang="en-US" altLang="zh-CN" sz="2800" b="0" i="0" u="none" strike="noStrike" kern="0" cap="none" spc="0" normalizeH="0" baseline="-25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3</a:t>
              </a:r>
            </a:p>
          </p:txBody>
        </p:sp>
        <p:sp>
          <p:nvSpPr>
            <p:cNvPr id="19" name="文本框 18"/>
            <p:cNvSpPr txBox="1">
              <a:spLocks noChangeArrowheads="1"/>
            </p:cNvSpPr>
            <p:nvPr/>
          </p:nvSpPr>
          <p:spPr bwMode="auto">
            <a:xfrm>
              <a:off x="7157" y="5708"/>
              <a:ext cx="1016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1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B</a:t>
              </a:r>
              <a:r>
                <a:rPr kumimoji="0" lang="en-US" altLang="zh-CN" sz="2800" b="0" i="0" u="none" strike="noStrike" kern="0" cap="none" spc="0" normalizeH="0" baseline="-25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1</a:t>
              </a:r>
            </a:p>
          </p:txBody>
        </p:sp>
        <p:sp>
          <p:nvSpPr>
            <p:cNvPr id="20" name="文本框 19"/>
            <p:cNvSpPr txBox="1">
              <a:spLocks noChangeArrowheads="1"/>
            </p:cNvSpPr>
            <p:nvPr/>
          </p:nvSpPr>
          <p:spPr bwMode="auto">
            <a:xfrm>
              <a:off x="9110" y="7632"/>
              <a:ext cx="1016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1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B</a:t>
              </a:r>
              <a:r>
                <a:rPr kumimoji="0" lang="en-US" altLang="zh-CN" sz="2800" b="0" i="0" u="none" strike="noStrike" kern="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2</a:t>
              </a:r>
            </a:p>
          </p:txBody>
        </p:sp>
        <p:sp>
          <p:nvSpPr>
            <p:cNvPr id="21" name="文本框 20"/>
            <p:cNvSpPr txBox="1">
              <a:spLocks noChangeArrowheads="1"/>
            </p:cNvSpPr>
            <p:nvPr/>
          </p:nvSpPr>
          <p:spPr bwMode="auto">
            <a:xfrm>
              <a:off x="12825" y="8519"/>
              <a:ext cx="1016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1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B</a:t>
              </a:r>
              <a:r>
                <a:rPr kumimoji="0" lang="en-US" altLang="zh-CN" sz="2800" b="0" i="0" u="none" strike="noStrike" kern="0" cap="none" spc="0" normalizeH="0" baseline="-25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3</a:t>
              </a:r>
            </a:p>
          </p:txBody>
        </p:sp>
        <p:sp>
          <p:nvSpPr>
            <p:cNvPr id="22" name="文本框 21"/>
            <p:cNvSpPr txBox="1">
              <a:spLocks noChangeArrowheads="1"/>
            </p:cNvSpPr>
            <p:nvPr/>
          </p:nvSpPr>
          <p:spPr bwMode="auto">
            <a:xfrm>
              <a:off x="2794" y="9380"/>
              <a:ext cx="1016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1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m</a:t>
              </a:r>
              <a:endParaRPr kumimoji="0" lang="en-US" altLang="zh-CN" sz="2800" b="0" i="0" u="none" strike="noStrike" kern="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3" name="文本框 22"/>
            <p:cNvSpPr txBox="1">
              <a:spLocks noChangeArrowheads="1"/>
            </p:cNvSpPr>
            <p:nvPr/>
          </p:nvSpPr>
          <p:spPr bwMode="auto">
            <a:xfrm>
              <a:off x="13060" y="9335"/>
              <a:ext cx="1016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1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n</a:t>
              </a:r>
              <a:endParaRPr kumimoji="0" lang="en-US" altLang="zh-CN" sz="2800" b="0" i="0" u="none" strike="noStrike" kern="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4" name="文本框 23"/>
            <p:cNvSpPr txBox="1">
              <a:spLocks noChangeArrowheads="1"/>
            </p:cNvSpPr>
            <p:nvPr/>
          </p:nvSpPr>
          <p:spPr bwMode="auto">
            <a:xfrm>
              <a:off x="13085" y="5686"/>
              <a:ext cx="1016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1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a</a:t>
              </a:r>
              <a:endParaRPr kumimoji="0" lang="en-US" altLang="zh-CN" sz="2800" b="0" i="0" u="none" strike="noStrike" kern="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5" name="文本框 24"/>
            <p:cNvSpPr txBox="1">
              <a:spLocks noChangeArrowheads="1"/>
            </p:cNvSpPr>
            <p:nvPr/>
          </p:nvSpPr>
          <p:spPr bwMode="auto">
            <a:xfrm>
              <a:off x="13506" y="7069"/>
              <a:ext cx="1016" cy="7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600" b="0" i="1" u="none" strike="noStrike" kern="0" cap="none" spc="0" normalizeH="0" baseline="-25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b</a:t>
              </a:r>
              <a:endParaRPr kumimoji="0" lang="en-US" altLang="zh-CN" sz="3600" b="0" i="0" u="none" strike="noStrike" kern="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6" name="文本框 24"/>
            <p:cNvSpPr txBox="1">
              <a:spLocks noChangeArrowheads="1"/>
            </p:cNvSpPr>
            <p:nvPr/>
          </p:nvSpPr>
          <p:spPr bwMode="auto">
            <a:xfrm>
              <a:off x="13737" y="8838"/>
              <a:ext cx="1016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1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c</a:t>
              </a:r>
              <a:endParaRPr kumimoji="0" lang="en-US" altLang="zh-CN" sz="2800" b="0" i="0" u="none" strike="noStrike" kern="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27" name="椭圆 26"/>
          <p:cNvSpPr/>
          <p:nvPr/>
        </p:nvSpPr>
        <p:spPr>
          <a:xfrm>
            <a:off x="4570083" y="3469878"/>
            <a:ext cx="45719" cy="45719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8" name="椭圆 27"/>
          <p:cNvSpPr/>
          <p:nvPr/>
        </p:nvSpPr>
        <p:spPr>
          <a:xfrm>
            <a:off x="3832193" y="4198972"/>
            <a:ext cx="45719" cy="45719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9" name="椭圆 28"/>
          <p:cNvSpPr/>
          <p:nvPr/>
        </p:nvSpPr>
        <p:spPr>
          <a:xfrm>
            <a:off x="2682874" y="5328840"/>
            <a:ext cx="45719" cy="45719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30" name="椭圆 29"/>
          <p:cNvSpPr/>
          <p:nvPr/>
        </p:nvSpPr>
        <p:spPr>
          <a:xfrm>
            <a:off x="5327751" y="3460649"/>
            <a:ext cx="45719" cy="45719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31" name="椭圆 30"/>
          <p:cNvSpPr/>
          <p:nvPr/>
        </p:nvSpPr>
        <p:spPr>
          <a:xfrm>
            <a:off x="6807361" y="4176106"/>
            <a:ext cx="45719" cy="45719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32" name="椭圆 31"/>
          <p:cNvSpPr/>
          <p:nvPr/>
        </p:nvSpPr>
        <p:spPr>
          <a:xfrm>
            <a:off x="9069498" y="5301120"/>
            <a:ext cx="45719" cy="45719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 hidden="1"/>
          <p:cNvSpPr txBox="1"/>
          <p:nvPr/>
        </p:nvSpPr>
        <p:spPr>
          <a:xfrm>
            <a:off x="0" y="149731"/>
            <a:ext cx="209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noFill/>
                <a:latin typeface="思源宋体 CN Light" panose="02020300000000000000" pitchFamily="18" charset="-122"/>
                <a:ea typeface="思源宋体 CN Light" panose="02020300000000000000" pitchFamily="18" charset="-122"/>
              </a:rPr>
              <a:t>BY YUSHEN</a:t>
            </a:r>
            <a:endParaRPr lang="zh-CN" altLang="en-US" dirty="0">
              <a:noFill/>
              <a:latin typeface="思源宋体 CN Light" panose="02020300000000000000" pitchFamily="18" charset="-122"/>
              <a:ea typeface="思源宋体 CN Light" panose="02020300000000000000" pitchFamily="18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210705" y="105395"/>
            <a:ext cx="2347673" cy="865006"/>
            <a:chOff x="210705" y="105395"/>
            <a:chExt cx="2347673" cy="865006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0705" y="105395"/>
              <a:ext cx="817995" cy="865006"/>
            </a:xfrm>
            <a:prstGeom prst="rect">
              <a:avLst/>
            </a:prstGeom>
          </p:spPr>
        </p:pic>
        <p:sp>
          <p:nvSpPr>
            <p:cNvPr id="6" name="文本框 5"/>
            <p:cNvSpPr txBox="1"/>
            <p:nvPr/>
          </p:nvSpPr>
          <p:spPr>
            <a:xfrm>
              <a:off x="1142606" y="296288"/>
              <a:ext cx="14157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09600">
                <a:defRPr/>
              </a:pPr>
              <a:r>
                <a:rPr kumimoji="1" lang="zh-CN" altLang="en-US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cs typeface="+mn-ea"/>
                  <a:sym typeface="Calibri" panose="020F0502020204030204" pitchFamily="34" charset="0"/>
                </a:rPr>
                <a:t>小组讨论</a:t>
              </a:r>
            </a:p>
          </p:txBody>
        </p:sp>
        <p:sp>
          <p:nvSpPr>
            <p:cNvPr id="7" name="矩形 6"/>
            <p:cNvSpPr/>
            <p:nvPr/>
          </p:nvSpPr>
          <p:spPr>
            <a:xfrm>
              <a:off x="384329" y="296287"/>
              <a:ext cx="54694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457200">
                <a:defRPr/>
              </a:pPr>
              <a:r>
                <a:rPr lang="en-US" altLang="zh-CN" sz="24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01</a:t>
              </a:r>
              <a:endParaRPr lang="zh-CN" altLang="en-US" sz="2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218887" y="1546702"/>
            <a:ext cx="7558005" cy="1069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defTabSz="685800">
              <a:lnSpc>
                <a:spcPts val="4000"/>
              </a:lnSpc>
            </a:pPr>
            <a:r>
              <a:rPr lang="zh-CN" altLang="en-US" sz="20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宋体" panose="02010600030101010101" pitchFamily="2" charset="-122"/>
              </a:rPr>
              <a:t>在平面上任意作三条平行线</a:t>
            </a:r>
            <a:r>
              <a:rPr lang="en-US" altLang="zh-CN" sz="20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宋体" panose="02010600030101010101" pitchFamily="2" charset="-122"/>
              </a:rPr>
              <a:t>(</a:t>
            </a:r>
            <a:r>
              <a:rPr lang="zh-CN" altLang="en-US" sz="2000" b="1" dirty="0">
                <a:solidFill>
                  <a:srgbClr val="FF0000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a∥b∥c</a:t>
            </a:r>
            <a:r>
              <a:rPr lang="en-US" altLang="zh-CN" sz="2000" b="1" dirty="0">
                <a:solidFill>
                  <a:srgbClr val="50742F">
                    <a:lumMod val="50000"/>
                  </a:srgbClr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)</a:t>
            </a:r>
            <a:r>
              <a:rPr lang="zh-CN" altLang="en-US" sz="20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宋体" panose="02010600030101010101" pitchFamily="2" charset="-122"/>
              </a:rPr>
              <a:t>，用它们截两条直线</a:t>
            </a:r>
            <a:r>
              <a:rPr lang="en-US" altLang="zh-CN" sz="20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宋体" panose="02010600030101010101" pitchFamily="2" charset="-122"/>
              </a:rPr>
              <a:t>(m</a:t>
            </a:r>
            <a:r>
              <a:rPr lang="zh-CN" altLang="en-US" sz="20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宋体" panose="02010600030101010101" pitchFamily="2" charset="-122"/>
              </a:rPr>
              <a:t>，</a:t>
            </a:r>
            <a:r>
              <a:rPr lang="en-US" altLang="zh-CN" sz="20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宋体" panose="02010600030101010101" pitchFamily="2" charset="-122"/>
              </a:rPr>
              <a:t>n)</a:t>
            </a:r>
            <a:r>
              <a:rPr lang="zh-CN" altLang="en-US" sz="20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宋体" panose="02010600030101010101" pitchFamily="2" charset="-122"/>
              </a:rPr>
              <a:t>，截得的对应线段成比例吗？</a:t>
            </a:r>
          </a:p>
        </p:txBody>
      </p:sp>
      <p:graphicFrame>
        <p:nvGraphicFramePr>
          <p:cNvPr id="9" name="表格 8"/>
          <p:cNvGraphicFramePr/>
          <p:nvPr/>
        </p:nvGraphicFramePr>
        <p:xfrm>
          <a:off x="2218887" y="3000617"/>
          <a:ext cx="7489830" cy="2560635"/>
        </p:xfrm>
        <a:graphic>
          <a:graphicData uri="http://schemas.openxmlformats.org/drawingml/2006/table">
            <a:tbl>
              <a:tblPr firstRow="1" bandRow="1"/>
              <a:tblGrid>
                <a:gridCol w="3746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0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46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40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40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59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40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468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404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7468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7468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7404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7468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7404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74047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7595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74047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74682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74047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74682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</a:tblGrid>
              <a:tr h="3658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 dirty="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8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8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8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 dirty="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 dirty="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8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8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 dirty="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8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 dirty="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buNone/>
                      </a:pPr>
                      <a:endParaRPr lang="zh-CN" altLang="en-US" sz="1800" dirty="0">
                        <a:ea typeface="思源宋体 CN Light" panose="02020300000000000000" pitchFamily="18" charset="-122"/>
                      </a:endParaRPr>
                    </a:p>
                  </a:txBody>
                  <a:tcPr marL="91448" marR="91448" marT="45726" marB="45726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10" name="组合 23"/>
          <p:cNvGrpSpPr/>
          <p:nvPr/>
        </p:nvGrpSpPr>
        <p:grpSpPr bwMode="auto">
          <a:xfrm>
            <a:off x="2218887" y="2881910"/>
            <a:ext cx="7758113" cy="2868613"/>
            <a:chOff x="2537" y="5686"/>
            <a:chExt cx="12216" cy="4516"/>
          </a:xfrm>
        </p:grpSpPr>
        <p:cxnSp>
          <p:nvCxnSpPr>
            <p:cNvPr id="11" name="直接连接符 7"/>
            <p:cNvCxnSpPr>
              <a:cxnSpLocks noChangeShapeType="1"/>
            </p:cNvCxnSpPr>
            <p:nvPr/>
          </p:nvCxnSpPr>
          <p:spPr bwMode="auto">
            <a:xfrm flipV="1">
              <a:off x="2739" y="6099"/>
              <a:ext cx="3660" cy="3579"/>
            </a:xfrm>
            <a:prstGeom prst="line">
              <a:avLst/>
            </a:prstGeom>
            <a:noFill/>
            <a:ln w="38100">
              <a:solidFill>
                <a:sysClr val="windowText" lastClr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直接连接符 8"/>
            <p:cNvCxnSpPr>
              <a:cxnSpLocks noChangeShapeType="1"/>
            </p:cNvCxnSpPr>
            <p:nvPr/>
          </p:nvCxnSpPr>
          <p:spPr bwMode="auto">
            <a:xfrm flipH="1" flipV="1">
              <a:off x="6860" y="6274"/>
              <a:ext cx="6690" cy="3271"/>
            </a:xfrm>
            <a:prstGeom prst="line">
              <a:avLst/>
            </a:prstGeom>
            <a:noFill/>
            <a:ln w="38100">
              <a:solidFill>
                <a:sysClr val="windowText" lastClr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直接连接符 12"/>
            <p:cNvCxnSpPr>
              <a:cxnSpLocks noChangeShapeType="1"/>
            </p:cNvCxnSpPr>
            <p:nvPr/>
          </p:nvCxnSpPr>
          <p:spPr bwMode="auto">
            <a:xfrm>
              <a:off x="3026" y="8740"/>
              <a:ext cx="10513" cy="0"/>
            </a:xfrm>
            <a:prstGeom prst="line">
              <a:avLst/>
            </a:prstGeom>
            <a:noFill/>
            <a:ln w="25400" cap="flat" cmpd="sng" algn="ctr">
              <a:solidFill>
                <a:srgbClr val="4B14AA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直接连接符 13"/>
            <p:cNvCxnSpPr>
              <a:cxnSpLocks noChangeShapeType="1"/>
            </p:cNvCxnSpPr>
            <p:nvPr/>
          </p:nvCxnSpPr>
          <p:spPr bwMode="auto">
            <a:xfrm>
              <a:off x="3037" y="6481"/>
              <a:ext cx="10513" cy="0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直接连接符 14"/>
            <p:cNvCxnSpPr>
              <a:cxnSpLocks noChangeShapeType="1"/>
            </p:cNvCxnSpPr>
            <p:nvPr/>
          </p:nvCxnSpPr>
          <p:spPr bwMode="auto">
            <a:xfrm>
              <a:off x="2794" y="9380"/>
              <a:ext cx="10830" cy="0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" name="文本框 15"/>
            <p:cNvSpPr txBox="1">
              <a:spLocks noChangeArrowheads="1"/>
            </p:cNvSpPr>
            <p:nvPr/>
          </p:nvSpPr>
          <p:spPr bwMode="auto">
            <a:xfrm>
              <a:off x="5488" y="5695"/>
              <a:ext cx="1016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1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A</a:t>
              </a:r>
              <a:r>
                <a:rPr kumimoji="0" lang="en-US" altLang="zh-CN" sz="2800" b="0" i="0" u="none" strike="noStrike" kern="0" cap="none" spc="0" normalizeH="0" baseline="-25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1</a:t>
              </a:r>
            </a:p>
          </p:txBody>
        </p:sp>
        <p:sp>
          <p:nvSpPr>
            <p:cNvPr id="17" name="文本框 16"/>
            <p:cNvSpPr txBox="1">
              <a:spLocks noChangeArrowheads="1"/>
            </p:cNvSpPr>
            <p:nvPr/>
          </p:nvSpPr>
          <p:spPr bwMode="auto">
            <a:xfrm>
              <a:off x="2537" y="8536"/>
              <a:ext cx="1016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1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A</a:t>
              </a:r>
              <a:r>
                <a:rPr kumimoji="0" lang="en-US" altLang="zh-CN" sz="2800" b="0" i="0" u="none" strike="noStrike" kern="0" cap="none" spc="0" normalizeH="0" baseline="-25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3</a:t>
              </a:r>
            </a:p>
          </p:txBody>
        </p:sp>
        <p:sp>
          <p:nvSpPr>
            <p:cNvPr id="18" name="文本框 17"/>
            <p:cNvSpPr txBox="1">
              <a:spLocks noChangeArrowheads="1"/>
            </p:cNvSpPr>
            <p:nvPr/>
          </p:nvSpPr>
          <p:spPr bwMode="auto">
            <a:xfrm>
              <a:off x="7157" y="5708"/>
              <a:ext cx="1016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1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B</a:t>
              </a:r>
              <a:r>
                <a:rPr kumimoji="0" lang="en-US" altLang="zh-CN" sz="2800" b="0" i="0" u="none" strike="noStrike" kern="0" cap="none" spc="0" normalizeH="0" baseline="-25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1</a:t>
              </a:r>
            </a:p>
          </p:txBody>
        </p:sp>
        <p:sp>
          <p:nvSpPr>
            <p:cNvPr id="19" name="文本框 18"/>
            <p:cNvSpPr txBox="1">
              <a:spLocks noChangeArrowheads="1"/>
            </p:cNvSpPr>
            <p:nvPr/>
          </p:nvSpPr>
          <p:spPr bwMode="auto">
            <a:xfrm>
              <a:off x="12825" y="8519"/>
              <a:ext cx="1016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1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B</a:t>
              </a:r>
              <a:r>
                <a:rPr kumimoji="0" lang="en-US" altLang="zh-CN" sz="2800" b="0" i="0" u="none" strike="noStrike" kern="0" cap="none" spc="0" normalizeH="0" baseline="-25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3</a:t>
              </a:r>
            </a:p>
          </p:txBody>
        </p:sp>
        <p:sp>
          <p:nvSpPr>
            <p:cNvPr id="20" name="文本框 19"/>
            <p:cNvSpPr txBox="1">
              <a:spLocks noChangeArrowheads="1"/>
            </p:cNvSpPr>
            <p:nvPr/>
          </p:nvSpPr>
          <p:spPr bwMode="auto">
            <a:xfrm>
              <a:off x="2794" y="9380"/>
              <a:ext cx="1016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1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m</a:t>
              </a:r>
              <a:endParaRPr kumimoji="0" lang="en-US" altLang="zh-CN" sz="2800" b="0" i="0" u="none" strike="noStrike" kern="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1" name="文本框 20"/>
            <p:cNvSpPr txBox="1">
              <a:spLocks noChangeArrowheads="1"/>
            </p:cNvSpPr>
            <p:nvPr/>
          </p:nvSpPr>
          <p:spPr bwMode="auto">
            <a:xfrm>
              <a:off x="13060" y="9335"/>
              <a:ext cx="1016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1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n</a:t>
              </a:r>
              <a:endParaRPr kumimoji="0" lang="en-US" altLang="zh-CN" sz="2800" b="0" i="0" u="none" strike="noStrike" kern="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2" name="文本框 21"/>
            <p:cNvSpPr txBox="1">
              <a:spLocks noChangeArrowheads="1"/>
            </p:cNvSpPr>
            <p:nvPr/>
          </p:nvSpPr>
          <p:spPr bwMode="auto">
            <a:xfrm>
              <a:off x="13085" y="5686"/>
              <a:ext cx="1016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1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a</a:t>
              </a:r>
              <a:endParaRPr kumimoji="0" lang="en-US" altLang="zh-CN" sz="2800" b="0" i="0" u="none" strike="noStrike" kern="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3" name="文本框 22"/>
            <p:cNvSpPr txBox="1">
              <a:spLocks noChangeArrowheads="1"/>
            </p:cNvSpPr>
            <p:nvPr/>
          </p:nvSpPr>
          <p:spPr bwMode="auto">
            <a:xfrm>
              <a:off x="12523" y="7387"/>
              <a:ext cx="1016" cy="7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600" b="0" i="1" u="none" strike="noStrike" kern="0" cap="none" spc="0" normalizeH="0" baseline="-25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b</a:t>
              </a:r>
              <a:endParaRPr kumimoji="0" lang="en-US" altLang="zh-CN" sz="3600" b="0" i="0" u="none" strike="noStrike" kern="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  <p:sp>
          <p:nvSpPr>
            <p:cNvPr id="24" name="文本框 24"/>
            <p:cNvSpPr txBox="1">
              <a:spLocks noChangeArrowheads="1"/>
            </p:cNvSpPr>
            <p:nvPr/>
          </p:nvSpPr>
          <p:spPr bwMode="auto">
            <a:xfrm>
              <a:off x="13737" y="8838"/>
              <a:ext cx="1016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1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思源黑体 CN Bold" panose="020B0800000000000000" pitchFamily="34" charset="-122"/>
                  <a:ea typeface="思源黑体 CN Bold" panose="020B0800000000000000" pitchFamily="34" charset="-122"/>
                </a:rPr>
                <a:t>c</a:t>
              </a:r>
              <a:endParaRPr kumimoji="0" lang="en-US" altLang="zh-CN" sz="2800" b="0" i="0" u="none" strike="noStrike" kern="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endParaRPr>
            </a:p>
          </p:txBody>
        </p:sp>
      </p:grpSp>
      <p:sp>
        <p:nvSpPr>
          <p:cNvPr id="25" name="椭圆 24"/>
          <p:cNvSpPr/>
          <p:nvPr/>
        </p:nvSpPr>
        <p:spPr>
          <a:xfrm>
            <a:off x="4442523" y="3334977"/>
            <a:ext cx="45719" cy="45719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6" name="椭圆 25"/>
          <p:cNvSpPr/>
          <p:nvPr/>
        </p:nvSpPr>
        <p:spPr>
          <a:xfrm>
            <a:off x="2555314" y="5193939"/>
            <a:ext cx="45719" cy="45719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7" name="椭圆 26"/>
          <p:cNvSpPr/>
          <p:nvPr/>
        </p:nvSpPr>
        <p:spPr>
          <a:xfrm>
            <a:off x="5200191" y="3325748"/>
            <a:ext cx="45719" cy="45719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8" name="椭圆 27"/>
          <p:cNvSpPr/>
          <p:nvPr/>
        </p:nvSpPr>
        <p:spPr>
          <a:xfrm>
            <a:off x="8941938" y="5166219"/>
            <a:ext cx="45719" cy="45719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9" name="椭圆 28"/>
          <p:cNvSpPr/>
          <p:nvPr/>
        </p:nvSpPr>
        <p:spPr>
          <a:xfrm>
            <a:off x="2943797" y="4793560"/>
            <a:ext cx="45719" cy="45719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30" name="椭圆 29"/>
          <p:cNvSpPr/>
          <p:nvPr/>
        </p:nvSpPr>
        <p:spPr>
          <a:xfrm>
            <a:off x="8211135" y="4798984"/>
            <a:ext cx="45719" cy="45719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31" name="文本框 30"/>
          <p:cNvSpPr txBox="1">
            <a:spLocks noChangeArrowheads="1"/>
          </p:cNvSpPr>
          <p:nvPr/>
        </p:nvSpPr>
        <p:spPr bwMode="auto">
          <a:xfrm>
            <a:off x="2555314" y="4157731"/>
            <a:ext cx="645239" cy="522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685800"/>
            <a:r>
              <a:rPr lang="en-US" altLang="zh-CN" sz="2800" i="1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A</a:t>
            </a:r>
            <a:r>
              <a:rPr lang="en-US" altLang="zh-CN" sz="2800" baseline="-250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</a:t>
            </a:r>
          </a:p>
        </p:txBody>
      </p:sp>
      <p:sp>
        <p:nvSpPr>
          <p:cNvPr id="32" name="文本框 31"/>
          <p:cNvSpPr txBox="1">
            <a:spLocks noChangeArrowheads="1"/>
          </p:cNvSpPr>
          <p:nvPr/>
        </p:nvSpPr>
        <p:spPr bwMode="auto">
          <a:xfrm>
            <a:off x="7851722" y="4194893"/>
            <a:ext cx="645239" cy="522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685800"/>
            <a:r>
              <a:rPr lang="en-US" altLang="zh-CN" sz="2800" i="1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B</a:t>
            </a:r>
            <a:r>
              <a:rPr lang="en-US" altLang="zh-CN" sz="2800" baseline="-25000" dirty="0">
                <a:solidFill>
                  <a:prstClr val="black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2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1.3"/>
</p:tagLst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1367</Words>
  <Application>Microsoft Office PowerPoint</Application>
  <PresentationFormat>宽屏</PresentationFormat>
  <Paragraphs>310</Paragraphs>
  <Slides>22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3" baseType="lpstr">
      <vt:lpstr>等线</vt:lpstr>
      <vt:lpstr>思源黑体 CN Bold</vt:lpstr>
      <vt:lpstr>思源黑体 CN Light</vt:lpstr>
      <vt:lpstr>思源黑体 CN Medium</vt:lpstr>
      <vt:lpstr>思源宋体 CN Light</vt:lpstr>
      <vt:lpstr>宋体</vt:lpstr>
      <vt:lpstr>Arial</vt:lpstr>
      <vt:lpstr>Calibri</vt:lpstr>
      <vt:lpstr>Cambria Math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43</cp:revision>
  <dcterms:created xsi:type="dcterms:W3CDTF">2020-03-21T06:52:00Z</dcterms:created>
  <dcterms:modified xsi:type="dcterms:W3CDTF">2023-01-16T14:27:16Z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FE246FE97B144051B3D25AA764ACD739</vt:lpwstr>
  </property>
  <property fmtid="{D5CDD505-2E9C-101B-9397-08002B2CF9AE}" pid="3" name="KSOProductBuildVer">
    <vt:lpwstr>2052-11.1.0.10495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